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8"/>
  </p:notesMasterIdLst>
  <p:sldIdLst>
    <p:sldId id="259" r:id="rId2"/>
    <p:sldId id="257" r:id="rId3"/>
    <p:sldId id="258" r:id="rId4"/>
    <p:sldId id="260" r:id="rId5"/>
    <p:sldId id="261" r:id="rId6"/>
    <p:sldId id="272" r:id="rId7"/>
    <p:sldId id="263" r:id="rId8"/>
    <p:sldId id="269" r:id="rId9"/>
    <p:sldId id="270" r:id="rId10"/>
    <p:sldId id="271" r:id="rId11"/>
    <p:sldId id="275" r:id="rId12"/>
    <p:sldId id="262" r:id="rId13"/>
    <p:sldId id="264" r:id="rId14"/>
    <p:sldId id="268" r:id="rId15"/>
    <p:sldId id="266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72" y="-11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778E3-3449-4ABF-A4C3-C06F37B458E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743BC-E6EF-48C7-A38C-0C2D6EA2B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33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Preprint the pretest form the website or a memory drive with all facets of the presentation attached.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1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95% of all shoes worn in the united States are imported. How do they get here? Manufacturer, Container, Ship, Truck. Overnight delivery is possible through the</a:t>
            </a:r>
            <a:r>
              <a:rPr lang="en-US" baseline="0" dirty="0" smtClean="0"/>
              <a:t> use of automation and having all items available for immediate shipping. The average grocery store has about 100 different soda’s available for purchase.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11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video and talk about the function of the distribution center. Access the web to find local distributors so you can show local </a:t>
            </a:r>
            <a:r>
              <a:rPr lang="en-US" dirty="0" err="1" smtClean="0"/>
              <a:t>emplyment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22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simulation video and explain each area of the distribution center.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70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the need for technicians and why this is a good career path.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06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video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80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258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39688" eaLnBrk="1" hangingPunct="1"/>
            <a:r>
              <a:rPr lang="en-US" altLang="en-US" smtClean="0">
                <a:solidFill>
                  <a:srgbClr val="000000"/>
                </a:solidFill>
                <a:ea typeface="Gill Sans" charset="0"/>
                <a:cs typeface="Gill Sans" charset="0"/>
                <a:sym typeface="Gill Sans" charset="0"/>
              </a:rPr>
              <a:t>This graph describes the diverse training a person would need to obtain to meet the definition of a supply chain technician.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Preprint the post test and administer. Ask for questions and comments while the during</a:t>
            </a:r>
            <a:r>
              <a:rPr lang="en-US" baseline="0" dirty="0" smtClean="0"/>
              <a:t> the test.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743BC-E6EF-48C7-A38C-0C2D6EA2BC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02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854128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57234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896792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25671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3629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83288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39957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50937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50152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944588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08496"/>
      </p:ext>
    </p:extLst>
  </p:cSld>
  <p:clrMapOvr>
    <a:masterClrMapping/>
  </p:clrMapOvr>
  <p:transition xmlns:p14="http://schemas.microsoft.com/office/powerpoint/2010/main"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F0D14-1A83-405B-8957-5E2CCADBCC77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C0DCD-E180-4D6D-AB36-21E045C4F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215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xmlns:p14="http://schemas.microsoft.com/office/powerpoint/2010/main"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Supply Chain Career Awareness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Pretest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1" cy="990600"/>
          </a:xfrm>
          <a:prstGeom prst="rect">
            <a:avLst/>
          </a:prstGeom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95800"/>
            <a:ext cx="2133601" cy="213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632531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4000" dirty="0" smtClean="0"/>
              <a:t>Are There Specializations in the Field?</a:t>
            </a:r>
          </a:p>
          <a:p>
            <a:pPr marL="0" indent="0">
              <a:buNone/>
            </a:pPr>
            <a:r>
              <a:rPr lang="en-US" b="1" dirty="0" smtClean="0"/>
              <a:t>Electronic and Electrical Technician</a:t>
            </a:r>
          </a:p>
          <a:p>
            <a:r>
              <a:rPr lang="en-US" dirty="0" smtClean="0"/>
              <a:t>Yearly Projected Openings: 1,770</a:t>
            </a:r>
          </a:p>
          <a:p>
            <a:r>
              <a:rPr lang="en-US" dirty="0" smtClean="0"/>
              <a:t>Typical Hourly Wage: $20.06 - $29.90</a:t>
            </a:r>
          </a:p>
          <a:p>
            <a:r>
              <a:rPr lang="en-US" dirty="0" smtClean="0"/>
              <a:t>Typical Annual Salary: $41,700 - $62,200</a:t>
            </a:r>
          </a:p>
          <a:p>
            <a:pPr marL="0" indent="0">
              <a:buNone/>
            </a:pPr>
            <a:r>
              <a:rPr lang="en-US" b="1" dirty="0" smtClean="0"/>
              <a:t>Electro-Mechanical Technicians</a:t>
            </a:r>
          </a:p>
          <a:p>
            <a:r>
              <a:rPr lang="en-US" dirty="0" smtClean="0"/>
              <a:t>Yearly Projected Openings: 320</a:t>
            </a:r>
          </a:p>
          <a:p>
            <a:r>
              <a:rPr lang="en-US" dirty="0" smtClean="0"/>
              <a:t>Typical Hourly Wage: $19.74 - $30.40</a:t>
            </a:r>
          </a:p>
          <a:p>
            <a:r>
              <a:rPr lang="en-US" dirty="0" smtClean="0"/>
              <a:t>Typical Annual Salary: $41,000 - $63,200</a:t>
            </a:r>
          </a:p>
          <a:p>
            <a:pPr marL="0" indent="0">
              <a:buNone/>
            </a:pPr>
            <a:r>
              <a:rPr lang="en-US" b="1" dirty="0" smtClean="0"/>
              <a:t>Industrial Machinery Mechanics</a:t>
            </a:r>
          </a:p>
          <a:p>
            <a:r>
              <a:rPr lang="en-US" dirty="0" smtClean="0"/>
              <a:t>Yearly Projected Openings: 11,710</a:t>
            </a:r>
          </a:p>
          <a:p>
            <a:r>
              <a:rPr lang="en-US" dirty="0" smtClean="0"/>
              <a:t>Typical Hourly Wage: $17.95 - $27.68</a:t>
            </a:r>
          </a:p>
          <a:p>
            <a:r>
              <a:rPr lang="en-US" dirty="0" smtClean="0"/>
              <a:t>Typical Annual Salary: $37,300 - $57,600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773"/>
            <a:ext cx="9144000" cy="864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7662317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1"/>
          <p:cNvSpPr>
            <a:spLocks noChangeShapeType="1"/>
          </p:cNvSpPr>
          <p:nvPr/>
        </p:nvSpPr>
        <p:spPr bwMode="auto">
          <a:xfrm>
            <a:off x="4509492" y="3884414"/>
            <a:ext cx="1117" cy="31253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1" name="Line 2"/>
          <p:cNvSpPr>
            <a:spLocks noChangeShapeType="1"/>
          </p:cNvSpPr>
          <p:nvPr/>
        </p:nvSpPr>
        <p:spPr bwMode="auto">
          <a:xfrm rot="10800000" flipH="1">
            <a:off x="3375422" y="5107781"/>
            <a:ext cx="759023" cy="41969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2" name="Line 3"/>
          <p:cNvSpPr>
            <a:spLocks noChangeShapeType="1"/>
          </p:cNvSpPr>
          <p:nvPr/>
        </p:nvSpPr>
        <p:spPr bwMode="auto">
          <a:xfrm rot="10800000">
            <a:off x="4929187" y="5188148"/>
            <a:ext cx="723305" cy="32146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3" name="Line 4"/>
          <p:cNvSpPr>
            <a:spLocks noChangeShapeType="1"/>
          </p:cNvSpPr>
          <p:nvPr/>
        </p:nvSpPr>
        <p:spPr bwMode="auto">
          <a:xfrm rot="10800000">
            <a:off x="3500437" y="4161234"/>
            <a:ext cx="464344" cy="19645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 flipH="1">
            <a:off x="5018484" y="4080867"/>
            <a:ext cx="375047" cy="25003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5" name="Line 6"/>
          <p:cNvSpPr>
            <a:spLocks noChangeShapeType="1"/>
          </p:cNvSpPr>
          <p:nvPr/>
        </p:nvSpPr>
        <p:spPr bwMode="auto">
          <a:xfrm>
            <a:off x="1973461" y="1437679"/>
            <a:ext cx="5184800" cy="111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1973461" y="6384726"/>
            <a:ext cx="5184800" cy="111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7" name="Rectangle 8"/>
          <p:cNvSpPr>
            <a:spLocks/>
          </p:cNvSpPr>
          <p:nvPr/>
        </p:nvSpPr>
        <p:spPr bwMode="auto">
          <a:xfrm>
            <a:off x="2434456" y="1553766"/>
            <a:ext cx="4286250" cy="22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ts val="1477"/>
              </a:spcBef>
            </a:pPr>
            <a:r>
              <a:rPr lang="en-US" altLang="en-US" sz="1500" b="1" dirty="0">
                <a:solidFill>
                  <a:schemeClr val="tx1"/>
                </a:solidFill>
                <a:latin typeface="Helvetica" charset="0"/>
                <a:cs typeface="Helvetica" charset="0"/>
                <a:sym typeface="Helvetica" charset="0"/>
              </a:rPr>
              <a:t>DEFINITION OF A SUPPLY CHAIN TECHNICIAN</a:t>
            </a:r>
          </a:p>
        </p:txBody>
      </p:sp>
      <p:sp>
        <p:nvSpPr>
          <p:cNvPr id="12298" name="Line 9"/>
          <p:cNvSpPr>
            <a:spLocks noChangeShapeType="1"/>
          </p:cNvSpPr>
          <p:nvPr/>
        </p:nvSpPr>
        <p:spPr bwMode="auto">
          <a:xfrm>
            <a:off x="1973461" y="1893094"/>
            <a:ext cx="5184800" cy="111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2299" name="Group 12"/>
          <p:cNvGrpSpPr>
            <a:grpSpLocks/>
          </p:cNvGrpSpPr>
          <p:nvPr/>
        </p:nvGrpSpPr>
        <p:grpSpPr bwMode="auto">
          <a:xfrm>
            <a:off x="3616523" y="4080867"/>
            <a:ext cx="1777008" cy="1777008"/>
            <a:chOff x="0" y="0"/>
            <a:chExt cx="1592" cy="1592"/>
          </a:xfrm>
        </p:grpSpPr>
        <p:sp>
          <p:nvSpPr>
            <p:cNvPr id="12307" name="Oval 10"/>
            <p:cNvSpPr>
              <a:spLocks/>
            </p:cNvSpPr>
            <p:nvPr/>
          </p:nvSpPr>
          <p:spPr bwMode="auto">
            <a:xfrm>
              <a:off x="0" y="0"/>
              <a:ext cx="1592" cy="1592"/>
            </a:xfrm>
            <a:prstGeom prst="ellipse">
              <a:avLst/>
            </a:prstGeom>
            <a:solidFill>
              <a:srgbClr val="FFFA8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08" name="Rectangle 11"/>
            <p:cNvSpPr>
              <a:spLocks/>
            </p:cNvSpPr>
            <p:nvPr/>
          </p:nvSpPr>
          <p:spPr bwMode="auto">
            <a:xfrm>
              <a:off x="232" y="644"/>
              <a:ext cx="114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34688" bIns="0" anchor="ctr"/>
            <a:lstStyle>
              <a:lvl1pPr marL="39688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ctr" eaLnBrk="1" hangingPunct="1"/>
              <a:r>
                <a:rPr lang="en-US" altLang="en-US" sz="1100" b="1">
                  <a:solidFill>
                    <a:schemeClr val="tx1"/>
                  </a:solidFill>
                  <a:ea typeface="Gill Sans" charset="0"/>
                  <a:cs typeface="Gill Sans" charset="0"/>
                </a:rPr>
                <a:t>SUPPLY CHAIN</a:t>
              </a:r>
            </a:p>
            <a:p>
              <a:pPr algn="ctr" eaLnBrk="1" hangingPunct="1"/>
              <a:r>
                <a:rPr lang="en-US" altLang="en-US" sz="1100" b="1">
                  <a:solidFill>
                    <a:schemeClr val="tx1"/>
                  </a:solidFill>
                  <a:ea typeface="Gill Sans" charset="0"/>
                  <a:cs typeface="Gill Sans" charset="0"/>
                </a:rPr>
                <a:t>TECHNOLOGY</a:t>
              </a:r>
            </a:p>
          </p:txBody>
        </p:sp>
      </p:grpSp>
      <p:sp>
        <p:nvSpPr>
          <p:cNvPr id="12300" name="Rectangle 13"/>
          <p:cNvSpPr>
            <a:spLocks/>
          </p:cNvSpPr>
          <p:nvPr/>
        </p:nvSpPr>
        <p:spPr bwMode="auto">
          <a:xfrm>
            <a:off x="3695150" y="3152180"/>
            <a:ext cx="163538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28573" bIns="0">
            <a:spAutoFit/>
          </a:bodyPr>
          <a:lstStyle>
            <a:lvl1pPr marL="39688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100" b="1">
                <a:solidFill>
                  <a:schemeClr val="tx1"/>
                </a:solidFill>
                <a:ea typeface="Gill Sans" charset="0"/>
                <a:cs typeface="Gill Sans" charset="0"/>
              </a:rPr>
              <a:t>Industrial Maintenance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Mechanics, Pneumatics, 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Troubleshooting </a:t>
            </a:r>
          </a:p>
        </p:txBody>
      </p:sp>
      <p:sp>
        <p:nvSpPr>
          <p:cNvPr id="12301" name="Line 14"/>
          <p:cNvSpPr>
            <a:spLocks noChangeShapeType="1"/>
          </p:cNvSpPr>
          <p:nvPr/>
        </p:nvSpPr>
        <p:spPr bwMode="auto">
          <a:xfrm>
            <a:off x="1973461" y="2803922"/>
            <a:ext cx="5184800" cy="111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02" name="Rectangle 15"/>
          <p:cNvSpPr>
            <a:spLocks/>
          </p:cNvSpPr>
          <p:nvPr/>
        </p:nvSpPr>
        <p:spPr bwMode="auto">
          <a:xfrm>
            <a:off x="1839515" y="2094012"/>
            <a:ext cx="5581055" cy="455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ts val="1477"/>
              </a:spcBef>
            </a:pPr>
            <a:r>
              <a:rPr lang="en-US" altLang="en-US" sz="1300" i="1" dirty="0">
                <a:solidFill>
                  <a:schemeClr val="tx1"/>
                </a:solidFill>
                <a:latin typeface="Helvetica" charset="0"/>
                <a:cs typeface="Helvetica" charset="0"/>
                <a:sym typeface="Helvetica" charset="0"/>
              </a:rPr>
              <a:t>A person who installs, operates, upgrades, or maintains the software, hardware, automated equipment and systems that support the supply chain.</a:t>
            </a:r>
          </a:p>
        </p:txBody>
      </p:sp>
      <p:sp>
        <p:nvSpPr>
          <p:cNvPr id="12303" name="Rectangle 16"/>
          <p:cNvSpPr>
            <a:spLocks/>
          </p:cNvSpPr>
          <p:nvPr/>
        </p:nvSpPr>
        <p:spPr bwMode="auto">
          <a:xfrm>
            <a:off x="5293072" y="3625453"/>
            <a:ext cx="2125266" cy="50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28573" bIns="0"/>
          <a:lstStyle>
            <a:lvl1pPr marL="39688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100" b="1">
                <a:solidFill>
                  <a:schemeClr val="tx1"/>
                </a:solidFill>
                <a:ea typeface="Gill Sans" charset="0"/>
                <a:cs typeface="Gill Sans" charset="0"/>
              </a:rPr>
              <a:t>Electronics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AC/DC, Logic Controllers, Optics, Scanners, Sensors</a:t>
            </a:r>
          </a:p>
        </p:txBody>
      </p:sp>
      <p:sp>
        <p:nvSpPr>
          <p:cNvPr id="12304" name="Rectangle 17"/>
          <p:cNvSpPr>
            <a:spLocks/>
          </p:cNvSpPr>
          <p:nvPr/>
        </p:nvSpPr>
        <p:spPr bwMode="auto">
          <a:xfrm>
            <a:off x="5864604" y="5304234"/>
            <a:ext cx="147668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28573" bIns="0">
            <a:spAutoFit/>
          </a:bodyPr>
          <a:lstStyle>
            <a:lvl1pPr marL="39688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100" b="1">
                <a:solidFill>
                  <a:schemeClr val="tx1"/>
                </a:solidFill>
                <a:ea typeface="Gill Sans" charset="0"/>
                <a:cs typeface="Gill Sans" charset="0"/>
              </a:rPr>
              <a:t>Communications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Process Improvement,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Critical Thinking</a:t>
            </a:r>
          </a:p>
        </p:txBody>
      </p:sp>
      <p:sp>
        <p:nvSpPr>
          <p:cNvPr id="12305" name="Rectangle 18"/>
          <p:cNvSpPr>
            <a:spLocks/>
          </p:cNvSpPr>
          <p:nvPr/>
        </p:nvSpPr>
        <p:spPr bwMode="auto">
          <a:xfrm>
            <a:off x="1356981" y="3705820"/>
            <a:ext cx="23134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28573" bIns="0">
            <a:spAutoFit/>
          </a:bodyPr>
          <a:lstStyle>
            <a:lvl1pPr marL="39688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100" b="1">
                <a:solidFill>
                  <a:schemeClr val="tx1"/>
                </a:solidFill>
                <a:ea typeface="Gill Sans" charset="0"/>
                <a:cs typeface="Gill Sans" charset="0"/>
              </a:rPr>
              <a:t>Material Handling Equipment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Conveyors, Guided Vehicles, ASRS</a:t>
            </a:r>
          </a:p>
        </p:txBody>
      </p:sp>
      <p:sp>
        <p:nvSpPr>
          <p:cNvPr id="12306" name="Rectangle 19"/>
          <p:cNvSpPr>
            <a:spLocks/>
          </p:cNvSpPr>
          <p:nvPr/>
        </p:nvSpPr>
        <p:spPr bwMode="auto">
          <a:xfrm>
            <a:off x="1464469" y="5491758"/>
            <a:ext cx="2160984" cy="50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28573" bIns="0"/>
          <a:lstStyle>
            <a:lvl1pPr marL="39688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en-US" sz="1100" b="1">
                <a:solidFill>
                  <a:schemeClr val="tx1"/>
                </a:solidFill>
                <a:ea typeface="Gill Sans" charset="0"/>
                <a:cs typeface="Gill Sans" charset="0"/>
              </a:rPr>
              <a:t>Data Management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Networking, Radio Frequency,</a:t>
            </a:r>
          </a:p>
          <a:p>
            <a:pPr algn="ctr" eaLnBrk="1" hangingPunct="1"/>
            <a:r>
              <a:rPr lang="en-US" altLang="en-US" sz="1100">
                <a:solidFill>
                  <a:schemeClr val="tx1"/>
                </a:solidFill>
                <a:ea typeface="Gill Sans" charset="0"/>
                <a:cs typeface="Gill Sans" charset="0"/>
              </a:rPr>
              <a:t>Inventory Control, Barcodes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773"/>
            <a:ext cx="9144000" cy="864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740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45720" indent="0" algn="ctr">
              <a:buNone/>
            </a:pPr>
            <a:r>
              <a:rPr lang="en-US" dirty="0" smtClean="0"/>
              <a:t> What drives the need for this technology? </a:t>
            </a:r>
          </a:p>
          <a:p>
            <a:pPr marL="560070" indent="-514350">
              <a:buFont typeface="+mj-lt"/>
              <a:buAutoNum type="arabicPeriod"/>
            </a:pPr>
            <a:r>
              <a:rPr lang="en-US" dirty="0" smtClean="0"/>
              <a:t>E-commerce </a:t>
            </a:r>
          </a:p>
          <a:p>
            <a:pPr marL="560070" indent="-514350">
              <a:buFont typeface="+mj-lt"/>
              <a:buAutoNum type="arabicPeriod"/>
            </a:pPr>
            <a:r>
              <a:rPr lang="en-US" dirty="0" smtClean="0"/>
              <a:t>Accuracy &amp; eﬃciency</a:t>
            </a:r>
          </a:p>
          <a:p>
            <a:pPr marL="560070" indent="-514350">
              <a:buFont typeface="+mj-lt"/>
              <a:buAutoNum type="arabicPeriod"/>
            </a:pPr>
            <a:r>
              <a:rPr lang="en-US" dirty="0" smtClean="0"/>
              <a:t>Massive amount of available products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84851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dirty="0" smtClean="0"/>
              <a:t> What types of classes will you need to take to prepare yourself for this career?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699583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770957"/>
              </p:ext>
            </p:extLst>
          </p:nvPr>
        </p:nvGraphicFramePr>
        <p:xfrm>
          <a:off x="1981200" y="304800"/>
          <a:ext cx="4953000" cy="625005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332018"/>
                <a:gridCol w="1620982"/>
              </a:tblGrid>
              <a:tr h="827500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Course Title</a:t>
                      </a:r>
                      <a:endParaRPr lang="en-US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Semester Units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effectLst/>
                      </a:endParaRPr>
                    </a:p>
                  </a:txBody>
                  <a:tcPr marL="55533" marR="55533" marT="27767" marB="27767"/>
                </a:tc>
              </a:tr>
              <a:tr h="814705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Overview of the Automated Warehouse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3 Units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effectLst/>
                      </a:endParaRPr>
                    </a:p>
                  </a:txBody>
                  <a:tcPr marL="55533" marR="55533" marT="27767" marB="27767"/>
                </a:tc>
              </a:tr>
              <a:tr h="308049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Mechanics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DC Electrical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4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AC Electrical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4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Microprocessors/Microcontrollers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4 Units</a:t>
                      </a:r>
                    </a:p>
                  </a:txBody>
                  <a:tcPr marL="28924" marR="28924" marT="28924" marB="28924" anchor="ctr"/>
                </a:tc>
              </a:tr>
              <a:tr h="600529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Technical Communications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 Units</a:t>
                      </a:r>
                    </a:p>
                  </a:txBody>
                  <a:tcPr marL="28924" marR="28924" marT="28924" marB="28924" anchor="ctr"/>
                </a:tc>
              </a:tr>
              <a:tr h="308049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Blueprint Reading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Math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Osha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Hydraulics/Pneumatics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 Units</a:t>
                      </a:r>
                    </a:p>
                  </a:txBody>
                  <a:tcPr marL="28924" marR="28924" marT="28924" marB="28924" anchor="ctr"/>
                </a:tc>
              </a:tr>
              <a:tr h="308049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Welding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 Units</a:t>
                      </a:r>
                    </a:p>
                  </a:txBody>
                  <a:tcPr marL="28924" marR="28924" marT="28924" marB="28924" anchor="ctr"/>
                </a:tc>
              </a:tr>
              <a:tr h="421004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Logic Controllers</a:t>
                      </a:r>
                    </a:p>
                  </a:txBody>
                  <a:tcPr marL="28924" marR="28924" marT="28924" marB="28924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 Units</a:t>
                      </a:r>
                    </a:p>
                  </a:txBody>
                  <a:tcPr marL="28924" marR="28924" marT="28924" marB="2892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7604268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45720" indent="0" algn="ctr">
              <a:buNone/>
            </a:pPr>
            <a:r>
              <a:rPr lang="en-US" dirty="0" smtClean="0"/>
              <a:t>Questions and Comments? </a:t>
            </a:r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r>
              <a:rPr lang="en-US" dirty="0" smtClean="0"/>
              <a:t>Post test</a:t>
            </a:r>
          </a:p>
          <a:p>
            <a:pPr marL="45720" indent="0" algn="ctr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5659425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25908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66800" y="1325526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http://</a:t>
            </a:r>
            <a:r>
              <a:rPr lang="en-US" sz="3600" dirty="0" smtClean="0"/>
              <a:t>www.supplychainteched.org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143000" y="4552530"/>
            <a:ext cx="670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"This work is sponsored in part by the National Science Foundation’s Advanced Technological Education Program under DUE Award #1104176. Any opinions, findings, conclusions or recommendations presented on our social media platforms are only those of the presenter grantee/researcher, author, or agency employee; and do not necessarily reflect the views of the National Science Foundation."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35371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1828800" lvl="4" indent="0" fontAlgn="base">
              <a:buNone/>
            </a:pPr>
            <a:r>
              <a:rPr lang="en-US" sz="3000" dirty="0" smtClean="0"/>
              <a:t>            Think About This</a:t>
            </a:r>
          </a:p>
          <a:p>
            <a:pPr marL="1828800" lvl="4" indent="0" fontAlgn="base">
              <a:buNone/>
            </a:pPr>
            <a:endParaRPr lang="en-US" sz="3000" dirty="0" smtClean="0"/>
          </a:p>
          <a:p>
            <a:pPr fontAlgn="base"/>
            <a:r>
              <a:rPr lang="en-US" sz="3500" dirty="0" smtClean="0"/>
              <a:t>How </a:t>
            </a:r>
            <a:r>
              <a:rPr lang="en-US" sz="3500" dirty="0"/>
              <a:t>did the shoes that you are wearing get from the shoe manufacturer to your feet?</a:t>
            </a:r>
          </a:p>
          <a:p>
            <a:pPr fontAlgn="base"/>
            <a:r>
              <a:rPr lang="en-US" sz="3500" dirty="0"/>
              <a:t>How do you order something online right now knowing that it will get delivered to your home tomorrow?</a:t>
            </a:r>
          </a:p>
          <a:p>
            <a:pPr fontAlgn="base"/>
            <a:r>
              <a:rPr lang="en-US" sz="3500" dirty="0"/>
              <a:t>How many different types of soda are available for purchase?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83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488161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en-US" dirty="0" smtClean="0"/>
              <a:t> What is Materials Handling, Logistics, and the function of a Distribution Center?</a:t>
            </a:r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dirty="0" smtClean="0"/>
              <a:t>Video</a:t>
            </a:r>
            <a:endParaRPr lang="en-US" dirty="0"/>
          </a:p>
          <a:p>
            <a:pPr marL="45720" indent="0" algn="ctr">
              <a:buNone/>
            </a:pPr>
            <a:r>
              <a:rPr lang="en-US" dirty="0" smtClean="0"/>
              <a:t>www.supplychainteched.org/video/mhivideo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267"/>
            <a:ext cx="9144000" cy="92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461105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en-US" dirty="0" smtClean="0"/>
              <a:t> </a:t>
            </a:r>
          </a:p>
          <a:p>
            <a:pPr marL="45720" indent="0" algn="ctr">
              <a:buNone/>
            </a:pPr>
            <a:r>
              <a:rPr lang="en-US" dirty="0" smtClean="0"/>
              <a:t>What happens inside an automated warehouse?</a:t>
            </a:r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r>
              <a:rPr lang="en-US" dirty="0" smtClean="0"/>
              <a:t>Simulation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00"/>
            <a:ext cx="9144000" cy="92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84851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en-US" dirty="0" smtClean="0"/>
              <a:t> Who is going to keep all this automated equipment running?</a:t>
            </a:r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r>
              <a:rPr lang="en-US" sz="6000" b="1" i="1" dirty="0" smtClean="0">
                <a:solidFill>
                  <a:srgbClr val="FF0000"/>
                </a:solidFill>
              </a:rPr>
              <a:t>YOU ARE!!!</a:t>
            </a:r>
          </a:p>
          <a:p>
            <a:pPr marL="45720" indent="0" algn="ctr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84851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dirty="0" smtClean="0"/>
              <a:t> What is a supply chain technician video</a:t>
            </a:r>
          </a:p>
          <a:p>
            <a:pPr marL="4572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www.supplychainteched.org/video/whatisasct</a:t>
            </a:r>
            <a:endParaRPr lang="en-US" dirty="0"/>
          </a:p>
          <a:p>
            <a:pPr marL="45720" indent="0" algn="ctr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1101312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 As a student, what do you need to do to enter into this exciting ﬁeld?</a:t>
            </a:r>
          </a:p>
          <a:p>
            <a:pPr marL="502920" indent="-457200"/>
            <a:r>
              <a:rPr lang="en-US" dirty="0" smtClean="0"/>
              <a:t>What do you need to know?</a:t>
            </a:r>
          </a:p>
          <a:p>
            <a:pPr marL="502920" indent="-457200"/>
            <a:r>
              <a:rPr lang="en-US" dirty="0" smtClean="0"/>
              <a:t>What do you need to do?</a:t>
            </a:r>
          </a:p>
          <a:p>
            <a:pPr marL="502920" indent="-457200"/>
            <a:r>
              <a:rPr lang="en-US" dirty="0" smtClean="0"/>
              <a:t>What skills do you need to have?</a:t>
            </a:r>
          </a:p>
          <a:p>
            <a:pPr marL="502920" indent="-457200"/>
            <a:r>
              <a:rPr lang="en-US" dirty="0" smtClean="0"/>
              <a:t>How much money are you going to make?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3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699583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24000"/>
            <a:ext cx="4038600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800" b="1" dirty="0" smtClean="0"/>
              <a:t>What do they know?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Supply Chain Basics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Electromechanical Systems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Industrial Maintenance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Safety Principles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Troubleshooting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What do they do?</a:t>
            </a:r>
          </a:p>
          <a:p>
            <a:r>
              <a:rPr lang="en-US" dirty="0" smtClean="0"/>
              <a:t>Install Technology</a:t>
            </a:r>
          </a:p>
          <a:p>
            <a:r>
              <a:rPr lang="en-US" dirty="0" smtClean="0"/>
              <a:t>Maintain &amp; Update Technology</a:t>
            </a:r>
          </a:p>
          <a:p>
            <a:r>
              <a:rPr lang="en-US" dirty="0" smtClean="0"/>
              <a:t>Troubleshoot Technology</a:t>
            </a:r>
          </a:p>
          <a:p>
            <a:r>
              <a:rPr lang="en-US" dirty="0" smtClean="0"/>
              <a:t>Systems Repairs</a:t>
            </a:r>
          </a:p>
          <a:p>
            <a:r>
              <a:rPr lang="en-US" dirty="0" smtClean="0"/>
              <a:t>Problem Solving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00"/>
            <a:ext cx="9144000" cy="77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258397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r>
              <a:rPr lang="en-US" sz="2600" b="1" dirty="0" smtClean="0"/>
              <a:t>What skills do they have?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Electrical &amp; Electronics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Mechanics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Hydraulics &amp; Pneumatics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Blueprint Reading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Welding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Conveyors Systems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Material Handling Equipment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Scanning &amp; Optical Sensors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Logic Controllers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Network Communications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600" b="1" dirty="0" smtClean="0"/>
              <a:t>What abilities do they possess?</a:t>
            </a:r>
          </a:p>
          <a:p>
            <a:r>
              <a:rPr lang="en-US" sz="2400" dirty="0" smtClean="0"/>
              <a:t>Critical Thinking</a:t>
            </a:r>
          </a:p>
          <a:p>
            <a:r>
              <a:rPr lang="en-US" sz="2400" dirty="0" smtClean="0"/>
              <a:t>Problem Solving</a:t>
            </a:r>
          </a:p>
          <a:p>
            <a:r>
              <a:rPr lang="en-US" sz="2400" dirty="0" smtClean="0"/>
              <a:t>Manual Dexterity</a:t>
            </a:r>
          </a:p>
          <a:p>
            <a:r>
              <a:rPr lang="en-US" sz="2400" dirty="0" smtClean="0"/>
              <a:t>Communication &amp; Teamwork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00"/>
            <a:ext cx="9144000" cy="92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8823286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772</Words>
  <Application>Microsoft Macintosh PowerPoint</Application>
  <PresentationFormat>On-screen Show (4:3)</PresentationFormat>
  <Paragraphs>159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Supply Chain Career Awareness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Presentation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chain tech</dc:title>
  <dc:creator>berklite1</dc:creator>
  <cp:lastModifiedBy>Michelle</cp:lastModifiedBy>
  <cp:revision>23</cp:revision>
  <dcterms:created xsi:type="dcterms:W3CDTF">2014-01-07T22:27:31Z</dcterms:created>
  <dcterms:modified xsi:type="dcterms:W3CDTF">2018-09-25T16:06:15Z</dcterms:modified>
</cp:coreProperties>
</file>