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429" r:id="rId2"/>
    <p:sldId id="430" r:id="rId3"/>
    <p:sldId id="408" r:id="rId4"/>
    <p:sldId id="402" r:id="rId5"/>
    <p:sldId id="421" r:id="rId6"/>
    <p:sldId id="401" r:id="rId7"/>
    <p:sldId id="407" r:id="rId8"/>
    <p:sldId id="404" r:id="rId9"/>
    <p:sldId id="423" r:id="rId10"/>
    <p:sldId id="431" r:id="rId11"/>
    <p:sldId id="411" r:id="rId12"/>
    <p:sldId id="420" r:id="rId13"/>
    <p:sldId id="425" r:id="rId14"/>
    <p:sldId id="419" r:id="rId15"/>
    <p:sldId id="412" r:id="rId16"/>
    <p:sldId id="414" r:id="rId17"/>
    <p:sldId id="415" r:id="rId18"/>
    <p:sldId id="416" r:id="rId19"/>
    <p:sldId id="417" r:id="rId20"/>
    <p:sldId id="418" r:id="rId21"/>
    <p:sldId id="432" r:id="rId22"/>
    <p:sldId id="426" r:id="rId23"/>
    <p:sldId id="433" r:id="rId24"/>
    <p:sldId id="427" r:id="rId25"/>
    <p:sldId id="434" r:id="rId26"/>
    <p:sldId id="428" r:id="rId27"/>
    <p:sldId id="435" r:id="rId28"/>
    <p:sldId id="356" r:id="rId29"/>
    <p:sldId id="436" r:id="rId30"/>
    <p:sldId id="438" r:id="rId31"/>
    <p:sldId id="439" r:id="rId32"/>
    <p:sldId id="440" r:id="rId33"/>
  </p:sldIdLst>
  <p:sldSz cx="9144000" cy="6858000" type="screen4x3"/>
  <p:notesSz cx="7010400" cy="9296400"/>
  <p:defaultTex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p:cViewPr>
        <p:scale>
          <a:sx n="70" d="100"/>
          <a:sy n="70" d="100"/>
        </p:scale>
        <p:origin x="-1956" y="-3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vl1pPr>
          </a:lstStyle>
          <a:p>
            <a:endParaRPr lang="zh-CN" altLang="en-US"/>
          </a:p>
        </p:txBody>
      </p:sp>
      <p:sp>
        <p:nvSpPr>
          <p:cNvPr id="3" name="日期占位符 2"/>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5C6FC1EB-9378-4072-9579-51EF585A1B49}" type="datetimeFigureOut">
              <a:rPr lang="zh-CN" altLang="en-US"/>
              <a:pPr/>
              <a:t>2012/4/4</a:t>
            </a:fld>
            <a:endParaRPr lang="zh-CN" altLang="en-US"/>
          </a:p>
        </p:txBody>
      </p:sp>
      <p:sp>
        <p:nvSpPr>
          <p:cNvPr id="4" name="页脚占位符 3"/>
          <p:cNvSpPr>
            <a:spLocks noGrp="1"/>
          </p:cNvSpPr>
          <p:nvPr>
            <p:ph type="ftr" sz="quarter" idx="2"/>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vl1pPr>
          </a:lstStyle>
          <a:p>
            <a:endParaRPr lang="zh-CN" altLang="en-US"/>
          </a:p>
        </p:txBody>
      </p:sp>
      <p:sp>
        <p:nvSpPr>
          <p:cNvPr id="5" name="灯片编号占位符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6748F78F-CACB-49DE-93C6-88E9C44AB7BF}" type="slidenum">
              <a:rPr lang="zh-CN" altLang="en-US"/>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vl1pPr>
          </a:lstStyle>
          <a:p>
            <a:endParaRPr lang="zh-CN" altLang="en-US"/>
          </a:p>
        </p:txBody>
      </p:sp>
      <p:sp>
        <p:nvSpPr>
          <p:cNvPr id="3" name="日期占位符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187494A7-7832-4B5F-BAD4-8E85FFB323B4}" type="datetimeFigureOut">
              <a:rPr lang="zh-CN" altLang="en-US"/>
              <a:pPr/>
              <a:t>2012/4/4</a:t>
            </a:fld>
            <a:endParaRPr lang="zh-CN" altLang="en-US"/>
          </a:p>
        </p:txBody>
      </p:sp>
      <p:sp>
        <p:nvSpPr>
          <p:cNvPr id="4" name="幻灯片图像占位符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zh-CN" altLang="en-US" noProof="0" smtClean="0"/>
          </a:p>
        </p:txBody>
      </p:sp>
      <p:sp>
        <p:nvSpPr>
          <p:cNvPr id="5" name="备注占位符 4"/>
          <p:cNvSpPr>
            <a:spLocks noGrp="1"/>
          </p:cNvSpPr>
          <p:nvPr>
            <p:ph type="body" sz="quarter" idx="3"/>
          </p:nvPr>
        </p:nvSpPr>
        <p:spPr>
          <a:xfrm>
            <a:off x="701675" y="4416425"/>
            <a:ext cx="5607050" cy="4183063"/>
          </a:xfrm>
          <a:prstGeom prst="rect">
            <a:avLst/>
          </a:prstGeom>
        </p:spPr>
        <p:txBody>
          <a:bodyPr vert="horz" wrap="square" lIns="93177" tIns="46589" rIns="93177" bIns="46589"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 name="页脚占位符 5"/>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vl1pPr>
          </a:lstStyle>
          <a:p>
            <a:endParaRPr lang="zh-CN" altLang="en-US"/>
          </a:p>
        </p:txBody>
      </p:sp>
      <p:sp>
        <p:nvSpPr>
          <p:cNvPr id="7" name="灯片编号占位符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203E6B85-C358-44DA-B9FC-34AD8D987BBD}"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445A24EE-8318-46DB-AC6B-A59D8C227ACE}" type="datetimeFigureOut">
              <a:rPr lang="zh-CN" altLang="en-US"/>
              <a:pPr/>
              <a:t>2012/4/4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44EF443-289A-470C-922D-26AB6D15D741}" type="slidenum">
              <a:rPr lang="zh-CN" altLang="en-US"/>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C859DC5D-F625-47F3-A537-41B4A0BA99C3}" type="datetimeFigureOut">
              <a:rPr lang="zh-CN" altLang="en-US"/>
              <a:pPr/>
              <a:t>2012/4/4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C1DE48B-9A11-4147-A47B-9108F39FB51F}" type="slidenum">
              <a:rPr lang="zh-CN" altLang="en-US"/>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2D799C99-2D1E-4107-ADA3-64F14B787132}" type="datetimeFigureOut">
              <a:rPr lang="zh-CN" altLang="en-US"/>
              <a:pPr/>
              <a:t>2012/4/4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77C487A-64BB-458C-A9AF-3E710DAA5407}" type="slidenum">
              <a:rPr lang="zh-CN" altLang="en-US"/>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888EBA7A-D12E-4D11-A8ED-67D0E02D3EE8}" type="datetimeFigureOut">
              <a:rPr lang="zh-CN" altLang="en-US"/>
              <a:pPr/>
              <a:t>2012/4/4</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CFD23386-4720-4E5D-84F1-AFD9DDA9BDB5}" type="slidenum">
              <a:rPr lang="zh-CN" altLang="en-US"/>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AF716426-A52E-467F-99A4-535582406838}" type="datetimeFigureOut">
              <a:rPr lang="zh-CN" altLang="en-US"/>
              <a:pPr/>
              <a:t>2012/4/4</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B5D2363C-54A8-4E78-B88D-DDFBF52CD72D}" type="slidenum">
              <a:rPr lang="zh-CN" altLang="en-US"/>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1C42562E-2FC3-46EC-A656-C839090965CC}" type="datetimeFigureOut">
              <a:rPr lang="zh-CN" altLang="en-US"/>
              <a:pPr/>
              <a:t>2012/4/4</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D9C70366-FAD2-439F-8C0F-1421BAA68F95}" type="slidenum">
              <a:rPr lang="zh-CN" altLang="en-US"/>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D75DFC3B-F0E7-4C99-ABEE-145F604D3DB9}" type="datetimeFigureOut">
              <a:rPr lang="zh-CN" altLang="en-US"/>
              <a:pPr/>
              <a:t>2012/4/4</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E0606146-EC53-4E7C-A27B-644F46249D2A}" type="slidenum">
              <a:rPr lang="zh-CN" altLang="en-US"/>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82DD6704-5F0E-4AF5-852C-8A42512A8953}" type="datetimeFigureOut">
              <a:rPr lang="zh-CN" altLang="en-US"/>
              <a:pPr/>
              <a:t>2012/4/4</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3F455F4A-C8B7-4CED-AC96-6D77893A21B4}" type="slidenum">
              <a:rPr lang="zh-CN" altLang="en-US"/>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0016501A-D536-4B76-9B4A-340454D4E011}" type="datetimeFigureOut">
              <a:rPr lang="zh-CN" altLang="en-US"/>
              <a:pPr/>
              <a:t>2012/4/4</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8C419B5A-62DF-4BB7-BE5D-3799D25ACED9}" type="slidenum">
              <a:rPr lang="zh-CN" altLang="en-US"/>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CD50F1B8-2BFF-40FE-BB31-A2FB6299E789}" type="datetimeFigureOut">
              <a:rPr lang="zh-CN" altLang="en-US"/>
              <a:pPr/>
              <a:t>2012/4/4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ED90121-8F4B-4DBD-98D3-3E428FE58F79}" type="slidenum">
              <a:rPr lang="zh-CN" altLang="en-US"/>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FD2FAD6D-7CA0-467D-AABC-380F3B021A0A}" type="datetimeFigureOut">
              <a:rPr lang="zh-CN" altLang="en-US"/>
              <a:pPr/>
              <a:t>2012/4/4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12F2313-D2A6-4B28-A611-CB98D0463A9E}" type="slidenum">
              <a:rPr lang="zh-CN" altLang="en-US"/>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68D3982A-CA71-4EDD-BB32-0D9FC68C4BB7}" type="datetimeFigureOut">
              <a:rPr lang="zh-CN" altLang="en-US"/>
              <a:pPr/>
              <a:t>2012/4/4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76BB84F5-F4CE-41F7-AE54-BF6C340B3AA6}"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wdrive@comcast.net"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12.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3.bin"/><Relationship Id="rId7"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6.bin"/><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8.bin"/></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676400"/>
            <a:ext cx="8534400" cy="2529923"/>
          </a:xfrm>
          <a:prstGeom prst="rect">
            <a:avLst/>
          </a:prstGeom>
        </p:spPr>
        <p:txBody>
          <a:bodyPr wrap="square">
            <a:spAutoFit/>
          </a:bodyPr>
          <a:lstStyle/>
          <a:p>
            <a:pPr marL="533400" indent="-533400" algn="ctr">
              <a:spcBef>
                <a:spcPct val="20000"/>
              </a:spcBef>
              <a:buClr>
                <a:schemeClr val="accent1"/>
              </a:buClr>
            </a:pPr>
            <a:r>
              <a:rPr lang="en-US" sz="3600" dirty="0" err="1" smtClean="0">
                <a:latin typeface="Arial" pitchFamily="34" charset="0"/>
                <a:cs typeface="Arial" pitchFamily="34" charset="0"/>
              </a:rPr>
              <a:t>Mechatronics</a:t>
            </a:r>
            <a:r>
              <a:rPr lang="en-US" sz="3600" dirty="0" smtClean="0">
                <a:latin typeface="Arial" pitchFamily="34" charset="0"/>
                <a:cs typeface="Arial" pitchFamily="34" charset="0"/>
              </a:rPr>
              <a:t> Module 3: </a:t>
            </a:r>
          </a:p>
          <a:p>
            <a:pPr marL="533400" indent="-533400" algn="ctr">
              <a:spcBef>
                <a:spcPct val="20000"/>
              </a:spcBef>
              <a:buClr>
                <a:schemeClr val="accent1"/>
              </a:buClr>
            </a:pPr>
            <a:endParaRPr lang="en-US" sz="3600" dirty="0" smtClean="0">
              <a:latin typeface="Arial" pitchFamily="34" charset="0"/>
              <a:cs typeface="Arial" pitchFamily="34" charset="0"/>
            </a:endParaRPr>
          </a:p>
          <a:p>
            <a:pPr marL="533400" indent="-533400" algn="ctr">
              <a:spcBef>
                <a:spcPct val="20000"/>
              </a:spcBef>
              <a:buClr>
                <a:schemeClr val="accent1"/>
              </a:buClr>
            </a:pPr>
            <a:r>
              <a:rPr lang="en-US" sz="3600" dirty="0" smtClean="0">
                <a:latin typeface="Arial" pitchFamily="34" charset="0"/>
                <a:cs typeface="Arial" pitchFamily="34" charset="0"/>
              </a:rPr>
              <a:t>Developing a Control Algorithm Based on Vehicle Motion Requirements</a:t>
            </a:r>
          </a:p>
        </p:txBody>
      </p:sp>
      <p:sp>
        <p:nvSpPr>
          <p:cNvPr id="5" name="Slide Number Placeholder 4"/>
          <p:cNvSpPr>
            <a:spLocks noGrp="1"/>
          </p:cNvSpPr>
          <p:nvPr>
            <p:ph type="sldNum" sz="quarter" idx="12"/>
          </p:nvPr>
        </p:nvSpPr>
        <p:spPr/>
        <p:txBody>
          <a:bodyPr/>
          <a:lstStyle/>
          <a:p>
            <a:fld id="{454F9712-60C8-45AC-A65A-9C6ADC45022C}" type="slidenum">
              <a:rPr lang="en-US" smtClean="0"/>
              <a:pPr/>
              <a:t>1</a:t>
            </a:fld>
            <a:endParaRPr lang="en-US"/>
          </a:p>
        </p:txBody>
      </p:sp>
      <p:sp>
        <p:nvSpPr>
          <p:cNvPr id="6" name="Rectangle 5"/>
          <p:cNvSpPr/>
          <p:nvPr/>
        </p:nvSpPr>
        <p:spPr>
          <a:xfrm>
            <a:off x="0" y="4800600"/>
            <a:ext cx="9144000" cy="954107"/>
          </a:xfrm>
          <a:prstGeom prst="rect">
            <a:avLst/>
          </a:prstGeom>
        </p:spPr>
        <p:txBody>
          <a:bodyPr wrap="square">
            <a:spAutoFit/>
          </a:bodyPr>
          <a:lstStyle/>
          <a:p>
            <a:pPr algn="ctr"/>
            <a:r>
              <a:rPr lang="en-US" sz="2800" dirty="0" smtClean="0">
                <a:latin typeface="Arial" pitchFamily="34" charset="0"/>
                <a:cs typeface="Arial" pitchFamily="34" charset="0"/>
              </a:rPr>
              <a:t>Dr. Vladimir V. Vantsevich   </a:t>
            </a:r>
          </a:p>
          <a:p>
            <a:pPr algn="ctr"/>
            <a:r>
              <a:rPr lang="en-US" sz="2800" u="sng" dirty="0" smtClean="0">
                <a:latin typeface="Arial" pitchFamily="34" charset="0"/>
                <a:cs typeface="Arial" pitchFamily="34" charset="0"/>
                <a:hlinkClick r:id="rId2"/>
              </a:rPr>
              <a:t>awdrive@comcast.net</a:t>
            </a:r>
            <a:endParaRPr lang="en-US" sz="2800"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286000"/>
            <a:ext cx="8382000" cy="646331"/>
          </a:xfrm>
          <a:prstGeom prst="rect">
            <a:avLst/>
          </a:prstGeom>
        </p:spPr>
        <p:txBody>
          <a:bodyPr wrap="square">
            <a:spAutoFit/>
          </a:bodyPr>
          <a:lstStyle/>
          <a:p>
            <a:pPr algn="ctr"/>
            <a:r>
              <a:rPr lang="en-US" sz="3600" dirty="0" smtClean="0">
                <a:latin typeface="Arial" pitchFamily="34" charset="0"/>
                <a:cs typeface="Arial" pitchFamily="34" charset="0"/>
              </a:rPr>
              <a:t>Wheel/Tire-terrain Interactive Dynamics</a:t>
            </a:r>
          </a:p>
        </p:txBody>
      </p:sp>
      <p:sp>
        <p:nvSpPr>
          <p:cNvPr id="3" name="Slide Number Placeholder 2"/>
          <p:cNvSpPr>
            <a:spLocks noGrp="1"/>
          </p:cNvSpPr>
          <p:nvPr>
            <p:ph type="sldNum" sz="quarter" idx="12"/>
          </p:nvPr>
        </p:nvSpPr>
        <p:spPr/>
        <p:txBody>
          <a:bodyPr/>
          <a:lstStyle/>
          <a:p>
            <a:fld id="{454F9712-60C8-45AC-A65A-9C6ADC45022C}"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7" name="Picture 5"/>
          <p:cNvPicPr>
            <a:picLocks noChangeAspect="1" noChangeArrowheads="1"/>
          </p:cNvPicPr>
          <p:nvPr/>
        </p:nvPicPr>
        <p:blipFill>
          <a:blip r:embed="rId3" cstate="print"/>
          <a:srcRect/>
          <a:stretch>
            <a:fillRect/>
          </a:stretch>
        </p:blipFill>
        <p:spPr bwMode="auto">
          <a:xfrm>
            <a:off x="5004048" y="1628800"/>
            <a:ext cx="3657600" cy="3822700"/>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Wheel Normal Load and Reaction</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3</a:t>
            </a:fld>
            <a:endParaRPr lang="en-US" dirty="0"/>
          </a:p>
        </p:txBody>
      </p:sp>
      <p:sp>
        <p:nvSpPr>
          <p:cNvPr id="7" name="TextBox 6"/>
          <p:cNvSpPr txBox="1"/>
          <p:nvPr/>
        </p:nvSpPr>
        <p:spPr>
          <a:xfrm>
            <a:off x="5148064" y="5517232"/>
            <a:ext cx="3600400" cy="1200329"/>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Asymmetric pattern caused by tire internal friction.</a:t>
            </a:r>
          </a:p>
        </p:txBody>
      </p:sp>
      <p:sp>
        <p:nvSpPr>
          <p:cNvPr id="10" name="TextBox 9"/>
          <p:cNvSpPr txBox="1"/>
          <p:nvPr/>
        </p:nvSpPr>
        <p:spPr>
          <a:xfrm>
            <a:off x="971600" y="5589240"/>
            <a:ext cx="3600400" cy="1200329"/>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Distributed load symmetric about wheel vertical axis.</a:t>
            </a:r>
          </a:p>
        </p:txBody>
      </p:sp>
      <p:sp>
        <p:nvSpPr>
          <p:cNvPr id="13" name="TextBox 12"/>
          <p:cNvSpPr txBox="1"/>
          <p:nvPr/>
        </p:nvSpPr>
        <p:spPr>
          <a:xfrm>
            <a:off x="5292080" y="1052736"/>
            <a:ext cx="3600400" cy="461665"/>
          </a:xfrm>
          <a:prstGeom prst="rect">
            <a:avLst/>
          </a:prstGeom>
          <a:noFill/>
        </p:spPr>
        <p:txBody>
          <a:bodyPr wrap="square" rtlCol="0">
            <a:spAutoFit/>
          </a:bodyPr>
          <a:lstStyle/>
          <a:p>
            <a:r>
              <a:rPr lang="en-US" sz="2400" dirty="0" smtClean="0">
                <a:latin typeface="Arial" pitchFamily="34" charset="0"/>
                <a:cs typeface="Arial" pitchFamily="34" charset="0"/>
              </a:rPr>
              <a:t>Wheel in motion:</a:t>
            </a:r>
          </a:p>
        </p:txBody>
      </p:sp>
      <p:sp>
        <p:nvSpPr>
          <p:cNvPr id="16" name="TextBox 15"/>
          <p:cNvSpPr txBox="1"/>
          <p:nvPr/>
        </p:nvSpPr>
        <p:spPr>
          <a:xfrm>
            <a:off x="683568" y="1095127"/>
            <a:ext cx="3600400" cy="461665"/>
          </a:xfrm>
          <a:prstGeom prst="rect">
            <a:avLst/>
          </a:prstGeom>
          <a:noFill/>
        </p:spPr>
        <p:txBody>
          <a:bodyPr wrap="square" rtlCol="0">
            <a:spAutoFit/>
          </a:bodyPr>
          <a:lstStyle/>
          <a:p>
            <a:r>
              <a:rPr lang="en-US" sz="2400" dirty="0" smtClean="0">
                <a:latin typeface="Arial" pitchFamily="34" charset="0"/>
                <a:cs typeface="Arial" pitchFamily="34" charset="0"/>
              </a:rPr>
              <a:t>Unmoving wheel:</a:t>
            </a:r>
          </a:p>
        </p:txBody>
      </p:sp>
      <p:pic>
        <p:nvPicPr>
          <p:cNvPr id="17" name="Picture 5"/>
          <p:cNvPicPr>
            <a:picLocks noChangeAspect="1" noChangeArrowheads="1"/>
          </p:cNvPicPr>
          <p:nvPr/>
        </p:nvPicPr>
        <p:blipFill>
          <a:blip r:embed="rId4" cstate="print"/>
          <a:stretch>
            <a:fillRect/>
          </a:stretch>
        </p:blipFill>
        <p:spPr bwMode="auto">
          <a:xfrm>
            <a:off x="683568" y="1556792"/>
            <a:ext cx="3157882" cy="3822700"/>
          </a:xfrm>
          <a:prstGeom prst="rect">
            <a:avLst/>
          </a:prstGeom>
          <a:noFill/>
          <a:ln w="9525">
            <a:noFill/>
            <a:miter lim="800000"/>
            <a:headEnd/>
            <a:tailEnd/>
          </a:ln>
        </p:spPr>
      </p:pic>
      <p:graphicFrame>
        <p:nvGraphicFramePr>
          <p:cNvPr id="233474" name="Object 2"/>
          <p:cNvGraphicFramePr>
            <a:graphicFrameLocks noChangeAspect="1"/>
          </p:cNvGraphicFramePr>
          <p:nvPr/>
        </p:nvGraphicFramePr>
        <p:xfrm>
          <a:off x="3628826" y="4941168"/>
          <a:ext cx="1519238" cy="549275"/>
        </p:xfrm>
        <a:graphic>
          <a:graphicData uri="http://schemas.openxmlformats.org/presentationml/2006/ole">
            <p:oleObj spid="_x0000_s233474" name="Equation" r:id="rId5" imgW="583920" imgH="22860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Wheel Power Loading Modes</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4</a:t>
            </a:fld>
            <a:endParaRPr lang="en-US" dirty="0"/>
          </a:p>
        </p:txBody>
      </p:sp>
      <p:pic>
        <p:nvPicPr>
          <p:cNvPr id="229385" name="Picture 9"/>
          <p:cNvPicPr>
            <a:picLocks noChangeAspect="1" noChangeArrowheads="1"/>
          </p:cNvPicPr>
          <p:nvPr/>
        </p:nvPicPr>
        <p:blipFill>
          <a:blip r:embed="rId2" cstate="print"/>
          <a:srcRect/>
          <a:stretch>
            <a:fillRect/>
          </a:stretch>
        </p:blipFill>
        <p:spPr bwMode="auto">
          <a:xfrm>
            <a:off x="179512" y="1052736"/>
            <a:ext cx="8172450" cy="5762625"/>
          </a:xfrm>
          <a:prstGeom prst="rect">
            <a:avLst/>
          </a:prstGeom>
          <a:noFill/>
          <a:ln w="9525">
            <a:noFill/>
            <a:miter lim="800000"/>
            <a:headEnd/>
            <a:tailEnd/>
          </a:ln>
        </p:spPr>
      </p:pic>
      <p:sp>
        <p:nvSpPr>
          <p:cNvPr id="17" name="TextBox 16"/>
          <p:cNvSpPr txBox="1"/>
          <p:nvPr/>
        </p:nvSpPr>
        <p:spPr>
          <a:xfrm>
            <a:off x="5940152" y="1052736"/>
            <a:ext cx="3024336" cy="2862322"/>
          </a:xfrm>
          <a:prstGeom prst="rect">
            <a:avLst/>
          </a:prstGeom>
          <a:noFill/>
        </p:spPr>
        <p:txBody>
          <a:bodyPr wrap="square" rtlCol="0">
            <a:spAutoFit/>
          </a:bodyPr>
          <a:lstStyle/>
          <a:p>
            <a:r>
              <a:rPr lang="en-US" sz="2000" dirty="0" err="1" smtClean="0">
                <a:latin typeface="Arial" pitchFamily="34" charset="0"/>
                <a:cs typeface="Arial" pitchFamily="34" charset="0"/>
              </a:rPr>
              <a:t>W</a:t>
            </a:r>
            <a:r>
              <a:rPr lang="en-US" sz="2000" baseline="-25000" dirty="0" err="1" smtClean="0">
                <a:latin typeface="Arial" pitchFamily="34" charset="0"/>
                <a:cs typeface="Arial" pitchFamily="34" charset="0"/>
              </a:rPr>
              <a:t>w</a:t>
            </a:r>
            <a:r>
              <a:rPr lang="en-US" sz="2000" dirty="0" smtClean="0">
                <a:latin typeface="Arial" pitchFamily="34" charset="0"/>
                <a:cs typeface="Arial" pitchFamily="34" charset="0"/>
              </a:rPr>
              <a:t> is the wheel weight.</a:t>
            </a:r>
          </a:p>
          <a:p>
            <a:r>
              <a:rPr lang="en-US" sz="2000" dirty="0" err="1" smtClean="0">
                <a:latin typeface="Arial" pitchFamily="34" charset="0"/>
                <a:cs typeface="Arial" pitchFamily="34" charset="0"/>
              </a:rPr>
              <a:t>R</a:t>
            </a:r>
            <a:r>
              <a:rPr lang="en-US" sz="2000" baseline="-25000" dirty="0" err="1" smtClean="0">
                <a:latin typeface="Arial" pitchFamily="34" charset="0"/>
                <a:cs typeface="Arial" pitchFamily="34" charset="0"/>
              </a:rPr>
              <a:t>z</a:t>
            </a:r>
            <a:r>
              <a:rPr lang="en-US" sz="2000" dirty="0" smtClean="0">
                <a:latin typeface="Arial" pitchFamily="34" charset="0"/>
                <a:cs typeface="Arial" pitchFamily="34" charset="0"/>
              </a:rPr>
              <a:t> is normal reaction.</a:t>
            </a:r>
          </a:p>
          <a:p>
            <a:r>
              <a:rPr lang="en-US" sz="2000" dirty="0" err="1" smtClean="0">
                <a:latin typeface="Arial" pitchFamily="34" charset="0"/>
                <a:cs typeface="Arial" pitchFamily="34" charset="0"/>
              </a:rPr>
              <a:t>F</a:t>
            </a:r>
            <a:r>
              <a:rPr lang="en-US" sz="2000" baseline="-25000" dirty="0" err="1" smtClean="0">
                <a:latin typeface="Arial" pitchFamily="34" charset="0"/>
                <a:cs typeface="Arial" pitchFamily="34" charset="0"/>
              </a:rPr>
              <a:t>frame.x</a:t>
            </a:r>
            <a:r>
              <a:rPr lang="en-US" sz="2000" dirty="0" smtClean="0">
                <a:latin typeface="Arial" pitchFamily="34" charset="0"/>
                <a:cs typeface="Arial" pitchFamily="34" charset="0"/>
              </a:rPr>
              <a:t> is the frame force in the x-direction.</a:t>
            </a:r>
          </a:p>
          <a:p>
            <a:r>
              <a:rPr lang="en-US" sz="2000" dirty="0" smtClean="0">
                <a:latin typeface="Arial" pitchFamily="34" charset="0"/>
                <a:cs typeface="Arial" pitchFamily="34" charset="0"/>
              </a:rPr>
              <a:t>R</a:t>
            </a:r>
            <a:r>
              <a:rPr lang="en-US" sz="2000" baseline="-25000" dirty="0" smtClean="0">
                <a:latin typeface="Arial" pitchFamily="34" charset="0"/>
                <a:cs typeface="Arial" pitchFamily="34" charset="0"/>
              </a:rPr>
              <a:t>x</a:t>
            </a:r>
            <a:r>
              <a:rPr lang="en-US" sz="2000" dirty="0" smtClean="0">
                <a:latin typeface="Arial" pitchFamily="34" charset="0"/>
                <a:cs typeface="Arial" pitchFamily="34" charset="0"/>
              </a:rPr>
              <a:t> is rolling resistance.</a:t>
            </a:r>
          </a:p>
          <a:p>
            <a:r>
              <a:rPr lang="en-US" sz="2000" dirty="0" smtClean="0">
                <a:latin typeface="Arial" pitchFamily="34" charset="0"/>
                <a:cs typeface="Arial" pitchFamily="34" charset="0"/>
              </a:rPr>
              <a:t>a is the offset distance of the normal reaction.</a:t>
            </a:r>
          </a:p>
          <a:p>
            <a:r>
              <a:rPr lang="en-US" sz="2000" dirty="0" err="1" smtClean="0">
                <a:latin typeface="Arial" pitchFamily="34" charset="0"/>
                <a:cs typeface="Arial" pitchFamily="34" charset="0"/>
              </a:rPr>
              <a:t>F</a:t>
            </a:r>
            <a:r>
              <a:rPr lang="en-US" sz="2000" baseline="-25000" dirty="0" err="1" smtClean="0">
                <a:latin typeface="Arial" pitchFamily="34" charset="0"/>
                <a:cs typeface="Arial" pitchFamily="34" charset="0"/>
              </a:rPr>
              <a:t>w</a:t>
            </a:r>
            <a:r>
              <a:rPr lang="en-US" sz="2000" dirty="0" smtClean="0">
                <a:latin typeface="Arial" pitchFamily="34" charset="0"/>
                <a:cs typeface="Arial" pitchFamily="34" charset="0"/>
              </a:rPr>
              <a:t> is net tractive force</a:t>
            </a:r>
          </a:p>
          <a:p>
            <a:r>
              <a:rPr lang="en-US" sz="2000" dirty="0" err="1" smtClean="0">
                <a:latin typeface="Arial" pitchFamily="34" charset="0"/>
                <a:cs typeface="Arial" pitchFamily="34" charset="0"/>
              </a:rPr>
              <a:t>T</a:t>
            </a:r>
            <a:r>
              <a:rPr lang="en-US" sz="2000" baseline="-25000" dirty="0" err="1" smtClean="0">
                <a:latin typeface="Arial" pitchFamily="34" charset="0"/>
                <a:cs typeface="Arial" pitchFamily="34" charset="0"/>
              </a:rPr>
              <a:t>w</a:t>
            </a:r>
            <a:r>
              <a:rPr lang="en-US" sz="2000" dirty="0" smtClean="0">
                <a:latin typeface="Arial" pitchFamily="34" charset="0"/>
                <a:cs typeface="Arial" pitchFamily="34" charset="0"/>
              </a:rPr>
              <a:t> is wheel torque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7" name="Picture 5"/>
          <p:cNvPicPr>
            <a:picLocks noChangeAspect="1" noChangeArrowheads="1"/>
          </p:cNvPicPr>
          <p:nvPr/>
        </p:nvPicPr>
        <p:blipFill>
          <a:blip r:embed="rId3" cstate="print"/>
          <a:stretch>
            <a:fillRect/>
          </a:stretch>
        </p:blipFill>
        <p:spPr bwMode="auto">
          <a:xfrm>
            <a:off x="3995936" y="1556792"/>
            <a:ext cx="3136574" cy="3822700"/>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Measures of Tire Radius</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5</a:t>
            </a:fld>
            <a:endParaRPr lang="en-US" dirty="0"/>
          </a:p>
        </p:txBody>
      </p:sp>
      <p:sp>
        <p:nvSpPr>
          <p:cNvPr id="7" name="TextBox 6"/>
          <p:cNvSpPr txBox="1"/>
          <p:nvPr/>
        </p:nvSpPr>
        <p:spPr>
          <a:xfrm>
            <a:off x="4104456" y="5301208"/>
            <a:ext cx="4499992" cy="1569660"/>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r</a:t>
            </a:r>
            <a:r>
              <a:rPr lang="en-US" sz="2400" baseline="-25000" dirty="0" smtClean="0">
                <a:latin typeface="Arial" pitchFamily="34" charset="0"/>
                <a:cs typeface="Arial" pitchFamily="34" charset="0"/>
              </a:rPr>
              <a:t>d</a:t>
            </a:r>
            <a:r>
              <a:rPr lang="en-US" sz="2400" dirty="0" smtClean="0">
                <a:latin typeface="Arial" pitchFamily="34" charset="0"/>
                <a:cs typeface="Arial" pitchFamily="34" charset="0"/>
              </a:rPr>
              <a:t> is the shortest distance from the wheel center up to the action line of the longitudinal ground reaction.</a:t>
            </a:r>
          </a:p>
        </p:txBody>
      </p:sp>
      <p:sp>
        <p:nvSpPr>
          <p:cNvPr id="10" name="TextBox 9"/>
          <p:cNvSpPr txBox="1"/>
          <p:nvPr/>
        </p:nvSpPr>
        <p:spPr>
          <a:xfrm>
            <a:off x="179512" y="6093296"/>
            <a:ext cx="3600400" cy="461665"/>
          </a:xfrm>
          <a:prstGeom prst="rect">
            <a:avLst/>
          </a:prstGeom>
          <a:noFill/>
        </p:spPr>
        <p:txBody>
          <a:bodyPr wrap="square" rtlCol="0">
            <a:spAutoFit/>
          </a:bodyPr>
          <a:lstStyle/>
          <a:p>
            <a:pPr>
              <a:buFont typeface="Wingdings"/>
              <a:buChar char="Ø"/>
            </a:pPr>
            <a:r>
              <a:rPr lang="el-GR" sz="2400" dirty="0" smtClean="0">
                <a:latin typeface="Arial" pitchFamily="34" charset="0"/>
                <a:cs typeface="Arial" pitchFamily="34" charset="0"/>
              </a:rPr>
              <a:t>Δ</a:t>
            </a:r>
            <a:r>
              <a:rPr lang="en-US" sz="2400" baseline="-25000" dirty="0" smtClean="0">
                <a:latin typeface="Arial" pitchFamily="34" charset="0"/>
                <a:cs typeface="Arial" pitchFamily="34" charset="0"/>
              </a:rPr>
              <a:t>z </a:t>
            </a:r>
            <a:r>
              <a:rPr lang="en-US" sz="2400" dirty="0" smtClean="0">
                <a:latin typeface="Arial" pitchFamily="34" charset="0"/>
                <a:cs typeface="Arial" pitchFamily="34" charset="0"/>
              </a:rPr>
              <a:t>is normal deflection</a:t>
            </a:r>
          </a:p>
        </p:txBody>
      </p:sp>
      <p:sp>
        <p:nvSpPr>
          <p:cNvPr id="13" name="TextBox 12"/>
          <p:cNvSpPr txBox="1"/>
          <p:nvPr/>
        </p:nvSpPr>
        <p:spPr>
          <a:xfrm>
            <a:off x="3851920" y="1095127"/>
            <a:ext cx="4211960" cy="461665"/>
          </a:xfrm>
          <a:prstGeom prst="rect">
            <a:avLst/>
          </a:prstGeom>
          <a:noFill/>
        </p:spPr>
        <p:txBody>
          <a:bodyPr wrap="square" rtlCol="0">
            <a:spAutoFit/>
          </a:bodyPr>
          <a:lstStyle/>
          <a:p>
            <a:r>
              <a:rPr lang="en-US" sz="2400" dirty="0" smtClean="0">
                <a:latin typeface="Arial" pitchFamily="34" charset="0"/>
                <a:cs typeface="Arial" pitchFamily="34" charset="0"/>
              </a:rPr>
              <a:t>Dynamic Loaded Radius (r</a:t>
            </a:r>
            <a:r>
              <a:rPr lang="en-US" sz="2400" baseline="-25000" dirty="0" smtClean="0">
                <a:latin typeface="Arial" pitchFamily="34" charset="0"/>
                <a:cs typeface="Arial" pitchFamily="34" charset="0"/>
              </a:rPr>
              <a:t>d</a:t>
            </a:r>
            <a:r>
              <a:rPr lang="en-US" sz="2400" dirty="0" smtClean="0">
                <a:latin typeface="Arial" pitchFamily="34" charset="0"/>
                <a:cs typeface="Arial" pitchFamily="34" charset="0"/>
              </a:rPr>
              <a:t>)</a:t>
            </a:r>
          </a:p>
        </p:txBody>
      </p:sp>
      <p:sp>
        <p:nvSpPr>
          <p:cNvPr id="16" name="TextBox 15"/>
          <p:cNvSpPr txBox="1"/>
          <p:nvPr/>
        </p:nvSpPr>
        <p:spPr>
          <a:xfrm>
            <a:off x="107504" y="1095127"/>
            <a:ext cx="3816424" cy="461665"/>
          </a:xfrm>
          <a:prstGeom prst="rect">
            <a:avLst/>
          </a:prstGeom>
          <a:noFill/>
        </p:spPr>
        <p:txBody>
          <a:bodyPr wrap="square" rtlCol="0">
            <a:spAutoFit/>
          </a:bodyPr>
          <a:lstStyle/>
          <a:p>
            <a:r>
              <a:rPr lang="en-US" sz="2400" dirty="0" smtClean="0">
                <a:latin typeface="Arial" pitchFamily="34" charset="0"/>
                <a:cs typeface="Arial" pitchFamily="34" charset="0"/>
              </a:rPr>
              <a:t>Static Loaded Radius (</a:t>
            </a:r>
            <a:r>
              <a:rPr lang="en-US" sz="2400" dirty="0" err="1" smtClean="0">
                <a:latin typeface="Arial" pitchFamily="34" charset="0"/>
                <a:cs typeface="Arial" pitchFamily="34" charset="0"/>
              </a:rPr>
              <a:t>r</a:t>
            </a:r>
            <a:r>
              <a:rPr lang="en-US" sz="2400" baseline="-25000" dirty="0" err="1" smtClean="0">
                <a:latin typeface="Arial" pitchFamily="34" charset="0"/>
                <a:cs typeface="Arial" pitchFamily="34" charset="0"/>
              </a:rPr>
              <a:t>s</a:t>
            </a:r>
            <a:r>
              <a:rPr lang="en-US" sz="2400" dirty="0" smtClean="0">
                <a:latin typeface="Arial" pitchFamily="34" charset="0"/>
                <a:cs typeface="Arial" pitchFamily="34" charset="0"/>
              </a:rPr>
              <a:t>)</a:t>
            </a:r>
          </a:p>
        </p:txBody>
      </p:sp>
      <p:pic>
        <p:nvPicPr>
          <p:cNvPr id="17" name="Picture 5"/>
          <p:cNvPicPr>
            <a:picLocks noChangeAspect="1" noChangeArrowheads="1"/>
          </p:cNvPicPr>
          <p:nvPr/>
        </p:nvPicPr>
        <p:blipFill>
          <a:blip r:embed="rId4" cstate="print"/>
          <a:srcRect l="1230"/>
          <a:stretch>
            <a:fillRect/>
          </a:stretch>
        </p:blipFill>
        <p:spPr bwMode="auto">
          <a:xfrm>
            <a:off x="318579" y="1550516"/>
            <a:ext cx="3061882" cy="3822700"/>
          </a:xfrm>
          <a:prstGeom prst="rect">
            <a:avLst/>
          </a:prstGeom>
          <a:noFill/>
          <a:ln w="9525">
            <a:noFill/>
            <a:miter lim="800000"/>
            <a:headEnd/>
            <a:tailEnd/>
          </a:ln>
        </p:spPr>
      </p:pic>
      <p:graphicFrame>
        <p:nvGraphicFramePr>
          <p:cNvPr id="233474" name="Object 2"/>
          <p:cNvGraphicFramePr>
            <a:graphicFrameLocks noChangeAspect="1"/>
          </p:cNvGraphicFramePr>
          <p:nvPr/>
        </p:nvGraphicFramePr>
        <p:xfrm>
          <a:off x="1060202" y="5445224"/>
          <a:ext cx="1652588" cy="549275"/>
        </p:xfrm>
        <a:graphic>
          <a:graphicData uri="http://schemas.openxmlformats.org/presentationml/2006/ole">
            <p:oleObj spid="_x0000_s263170" name="Equation" r:id="rId5" imgW="634680" imgH="228600" progId="Equation.3">
              <p:embed/>
            </p:oleObj>
          </a:graphicData>
        </a:graphic>
      </p:graphicFrame>
      <p:sp>
        <p:nvSpPr>
          <p:cNvPr id="11" name="TextBox 10"/>
          <p:cNvSpPr txBox="1"/>
          <p:nvPr/>
        </p:nvSpPr>
        <p:spPr>
          <a:xfrm>
            <a:off x="7164288" y="1844824"/>
            <a:ext cx="2232248" cy="2308324"/>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Difference caused by longitudinal deflection when the wheel rolls.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61" name="Picture 9"/>
          <p:cNvPicPr>
            <a:picLocks noChangeAspect="1" noChangeArrowheads="1"/>
          </p:cNvPicPr>
          <p:nvPr/>
        </p:nvPicPr>
        <p:blipFill>
          <a:blip r:embed="rId3" cstate="print"/>
          <a:srcRect/>
          <a:stretch>
            <a:fillRect/>
          </a:stretch>
        </p:blipFill>
        <p:spPr bwMode="auto">
          <a:xfrm>
            <a:off x="35496" y="3137709"/>
            <a:ext cx="5205244" cy="3675667"/>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Effective Rolling Radius</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6</a:t>
            </a:fld>
            <a:endParaRPr lang="en-US" dirty="0"/>
          </a:p>
        </p:txBody>
      </p:sp>
      <p:sp>
        <p:nvSpPr>
          <p:cNvPr id="7" name="TextBox 6"/>
          <p:cNvSpPr txBox="1"/>
          <p:nvPr/>
        </p:nvSpPr>
        <p:spPr>
          <a:xfrm>
            <a:off x="5044752" y="1124744"/>
            <a:ext cx="3991744" cy="2123658"/>
          </a:xfrm>
          <a:prstGeom prst="rect">
            <a:avLst/>
          </a:prstGeom>
          <a:noFill/>
        </p:spPr>
        <p:txBody>
          <a:bodyPr wrap="square" rtlCol="0">
            <a:spAutoFit/>
          </a:bodyPr>
          <a:lstStyle/>
          <a:p>
            <a:r>
              <a:rPr lang="en-US" sz="2200" dirty="0" smtClean="0">
                <a:latin typeface="Arial" pitchFamily="34" charset="0"/>
                <a:cs typeface="Arial" pitchFamily="34" charset="0"/>
              </a:rPr>
              <a:t>Instead, an </a:t>
            </a:r>
            <a:r>
              <a:rPr lang="en-US" sz="2200" b="1" dirty="0" smtClean="0">
                <a:latin typeface="Arial" pitchFamily="34" charset="0"/>
                <a:cs typeface="Arial" pitchFamily="34" charset="0"/>
              </a:rPr>
              <a:t>effective rolling radius</a:t>
            </a:r>
            <a:r>
              <a:rPr lang="en-US" sz="2200" dirty="0" smtClean="0">
                <a:latin typeface="Arial" pitchFamily="34" charset="0"/>
                <a:cs typeface="Arial" pitchFamily="34" charset="0"/>
              </a:rPr>
              <a:t> is used:</a:t>
            </a:r>
          </a:p>
          <a:p>
            <a:r>
              <a:rPr lang="en-US" sz="2200" dirty="0" smtClean="0">
                <a:latin typeface="Arial" pitchFamily="34" charset="0"/>
                <a:cs typeface="Arial" pitchFamily="34" charset="0"/>
              </a:rPr>
              <a:t>Rolling radius is the radius of a hypothetical rigid wheel with the same velocity as the actual pneumatic wheel.</a:t>
            </a:r>
          </a:p>
        </p:txBody>
      </p:sp>
      <p:graphicFrame>
        <p:nvGraphicFramePr>
          <p:cNvPr id="179201" name="Object 2"/>
          <p:cNvGraphicFramePr>
            <a:graphicFrameLocks noChangeAspect="1"/>
          </p:cNvGraphicFramePr>
          <p:nvPr/>
        </p:nvGraphicFramePr>
        <p:xfrm>
          <a:off x="5940152" y="3356992"/>
          <a:ext cx="1751012" cy="549275"/>
        </p:xfrm>
        <a:graphic>
          <a:graphicData uri="http://schemas.openxmlformats.org/presentationml/2006/ole">
            <p:oleObj spid="_x0000_s228354" name="Equation" r:id="rId4" imgW="672840" imgH="228600" progId="Equation.3">
              <p:embed/>
            </p:oleObj>
          </a:graphicData>
        </a:graphic>
      </p:graphicFrame>
      <p:sp>
        <p:nvSpPr>
          <p:cNvPr id="17" name="TextBox 16"/>
          <p:cNvSpPr txBox="1"/>
          <p:nvPr/>
        </p:nvSpPr>
        <p:spPr>
          <a:xfrm>
            <a:off x="1043608" y="6525344"/>
            <a:ext cx="3096344" cy="261610"/>
          </a:xfrm>
          <a:prstGeom prst="rect">
            <a:avLst/>
          </a:prstGeom>
          <a:noFill/>
        </p:spPr>
        <p:txBody>
          <a:bodyPr wrap="square" rtlCol="0">
            <a:spAutoFit/>
          </a:bodyPr>
          <a:lstStyle/>
          <a:p>
            <a:r>
              <a:rPr lang="en-US" sz="1100" dirty="0" smtClean="0"/>
              <a:t>Pneumatic (a) and equivalent rigid (b) wheels [1]</a:t>
            </a:r>
            <a:endParaRPr lang="en-US" sz="1100" dirty="0">
              <a:latin typeface="Arial" pitchFamily="34" charset="0"/>
              <a:cs typeface="Arial" pitchFamily="34" charset="0"/>
            </a:endParaRPr>
          </a:p>
        </p:txBody>
      </p:sp>
      <p:sp>
        <p:nvSpPr>
          <p:cNvPr id="19" name="TextBox 18"/>
          <p:cNvSpPr txBox="1"/>
          <p:nvPr/>
        </p:nvSpPr>
        <p:spPr>
          <a:xfrm>
            <a:off x="5148064" y="4077072"/>
            <a:ext cx="3991744" cy="2123658"/>
          </a:xfrm>
          <a:prstGeom prst="rect">
            <a:avLst/>
          </a:prstGeom>
          <a:noFill/>
        </p:spPr>
        <p:txBody>
          <a:bodyPr wrap="square" rtlCol="0">
            <a:spAutoFit/>
          </a:bodyPr>
          <a:lstStyle/>
          <a:p>
            <a:pPr>
              <a:buFont typeface="Wingdings"/>
              <a:buChar char="Ø"/>
            </a:pPr>
            <a:r>
              <a:rPr lang="en-US" sz="2200" dirty="0" smtClean="0">
                <a:latin typeface="Arial" pitchFamily="34" charset="0"/>
                <a:cs typeface="Arial" pitchFamily="34" charset="0"/>
              </a:rPr>
              <a:t>Rolling radius is not measured on the wheel itself. </a:t>
            </a:r>
          </a:p>
          <a:p>
            <a:pPr>
              <a:buFont typeface="Wingdings"/>
              <a:buChar char="Ø"/>
            </a:pPr>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It is the distance between the wheel center of rotation and the instantaneous center.</a:t>
            </a:r>
          </a:p>
        </p:txBody>
      </p:sp>
      <p:sp>
        <p:nvSpPr>
          <p:cNvPr id="9" name="TextBox 8"/>
          <p:cNvSpPr txBox="1"/>
          <p:nvPr/>
        </p:nvSpPr>
        <p:spPr>
          <a:xfrm>
            <a:off x="179512" y="1124744"/>
            <a:ext cx="4752528" cy="2123658"/>
          </a:xfrm>
          <a:prstGeom prst="rect">
            <a:avLst/>
          </a:prstGeom>
          <a:noFill/>
        </p:spPr>
        <p:txBody>
          <a:bodyPr wrap="square" rtlCol="0">
            <a:spAutoFit/>
          </a:bodyPr>
          <a:lstStyle/>
          <a:p>
            <a:r>
              <a:rPr lang="en-US" sz="2200" dirty="0" smtClean="0">
                <a:latin typeface="Arial" pitchFamily="34" charset="0"/>
                <a:cs typeface="Arial" pitchFamily="34" charset="0"/>
              </a:rPr>
              <a:t>Because of longitudinal elasticity and possible relative displacement between the tire and road surface (spinning), dividing actual speed by angular speed will not equal any of the previously mentioned radii.</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9" name="Picture 7"/>
          <p:cNvPicPr>
            <a:picLocks noChangeAspect="1" noChangeArrowheads="1"/>
          </p:cNvPicPr>
          <p:nvPr/>
        </p:nvPicPr>
        <p:blipFill>
          <a:blip r:embed="rId3" cstate="print"/>
          <a:srcRect l="2653"/>
          <a:stretch>
            <a:fillRect/>
          </a:stretch>
        </p:blipFill>
        <p:spPr bwMode="auto">
          <a:xfrm>
            <a:off x="35495" y="1484784"/>
            <a:ext cx="5491953" cy="5040560"/>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Rolling Radius in Different Modes</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7</a:t>
            </a:fld>
            <a:endParaRPr lang="en-US" dirty="0"/>
          </a:p>
        </p:txBody>
      </p:sp>
      <p:sp>
        <p:nvSpPr>
          <p:cNvPr id="10" name="TextBox 9"/>
          <p:cNvSpPr txBox="1"/>
          <p:nvPr/>
        </p:nvSpPr>
        <p:spPr>
          <a:xfrm>
            <a:off x="6084168" y="3356992"/>
            <a:ext cx="3024336" cy="3416320"/>
          </a:xfrm>
          <a:prstGeom prst="rect">
            <a:avLst/>
          </a:prstGeom>
          <a:noFill/>
        </p:spPr>
        <p:txBody>
          <a:bodyPr wrap="square" rtlCol="0">
            <a:spAutoFit/>
          </a:bodyPr>
          <a:lstStyle/>
          <a:p>
            <a:r>
              <a:rPr lang="en-US" sz="2400" dirty="0" smtClean="0">
                <a:latin typeface="Arial" pitchFamily="34" charset="0"/>
                <a:cs typeface="Arial" pitchFamily="34" charset="0"/>
              </a:rPr>
              <a:t>Rolling radius in driven mode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Rolling radius in Free mode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Rolling radius in Driving and braking modes</a:t>
            </a:r>
          </a:p>
        </p:txBody>
      </p:sp>
      <p:graphicFrame>
        <p:nvGraphicFramePr>
          <p:cNvPr id="13" name="Object 2"/>
          <p:cNvGraphicFramePr>
            <a:graphicFrameLocks noChangeAspect="1"/>
          </p:cNvGraphicFramePr>
          <p:nvPr/>
        </p:nvGraphicFramePr>
        <p:xfrm>
          <a:off x="5508104" y="3429000"/>
          <a:ext cx="595313" cy="579437"/>
        </p:xfrm>
        <a:graphic>
          <a:graphicData uri="http://schemas.openxmlformats.org/presentationml/2006/ole">
            <p:oleObj spid="_x0000_s232451" name="Equation" r:id="rId4" imgW="228600" imgH="241200" progId="Equation.3">
              <p:embed/>
            </p:oleObj>
          </a:graphicData>
        </a:graphic>
      </p:graphicFrame>
      <p:graphicFrame>
        <p:nvGraphicFramePr>
          <p:cNvPr id="15" name="Object 2"/>
          <p:cNvGraphicFramePr>
            <a:graphicFrameLocks noChangeAspect="1"/>
          </p:cNvGraphicFramePr>
          <p:nvPr/>
        </p:nvGraphicFramePr>
        <p:xfrm>
          <a:off x="5488855" y="4581128"/>
          <a:ext cx="595313" cy="579437"/>
        </p:xfrm>
        <a:graphic>
          <a:graphicData uri="http://schemas.openxmlformats.org/presentationml/2006/ole">
            <p:oleObj spid="_x0000_s232452" name="Equation" r:id="rId5" imgW="228600" imgH="241200" progId="Equation.3">
              <p:embed/>
            </p:oleObj>
          </a:graphicData>
        </a:graphic>
      </p:graphicFrame>
      <p:graphicFrame>
        <p:nvGraphicFramePr>
          <p:cNvPr id="16" name="Object 2"/>
          <p:cNvGraphicFramePr>
            <a:graphicFrameLocks noChangeAspect="1"/>
          </p:cNvGraphicFramePr>
          <p:nvPr/>
        </p:nvGraphicFramePr>
        <p:xfrm>
          <a:off x="5436096" y="5688037"/>
          <a:ext cx="595313" cy="549275"/>
        </p:xfrm>
        <a:graphic>
          <a:graphicData uri="http://schemas.openxmlformats.org/presentationml/2006/ole">
            <p:oleObj spid="_x0000_s232453" name="Equation" r:id="rId6" imgW="228600" imgH="228600" progId="Equation.3">
              <p:embed/>
            </p:oleObj>
          </a:graphicData>
        </a:graphic>
      </p:graphicFrame>
      <p:sp>
        <p:nvSpPr>
          <p:cNvPr id="18" name="TextBox 17"/>
          <p:cNvSpPr txBox="1"/>
          <p:nvPr/>
        </p:nvSpPr>
        <p:spPr>
          <a:xfrm>
            <a:off x="251520" y="6191726"/>
            <a:ext cx="3096344" cy="261610"/>
          </a:xfrm>
          <a:prstGeom prst="rect">
            <a:avLst/>
          </a:prstGeom>
          <a:noFill/>
        </p:spPr>
        <p:txBody>
          <a:bodyPr wrap="square" rtlCol="0">
            <a:spAutoFit/>
          </a:bodyPr>
          <a:lstStyle/>
          <a:p>
            <a:r>
              <a:rPr lang="en-US" sz="1100" dirty="0" smtClean="0"/>
              <a:t>Wheel torque-force diagram [1]</a:t>
            </a:r>
            <a:endParaRPr lang="en-US" sz="1100" dirty="0">
              <a:latin typeface="Arial" pitchFamily="34" charset="0"/>
              <a:cs typeface="Arial" pitchFamily="34" charset="0"/>
            </a:endParaRPr>
          </a:p>
        </p:txBody>
      </p:sp>
      <p:sp>
        <p:nvSpPr>
          <p:cNvPr id="19" name="Rectangle 18"/>
          <p:cNvSpPr/>
          <p:nvPr/>
        </p:nvSpPr>
        <p:spPr>
          <a:xfrm>
            <a:off x="5724128" y="1268760"/>
            <a:ext cx="2592288" cy="1938992"/>
          </a:xfrm>
          <a:prstGeom prst="rect">
            <a:avLst/>
          </a:prstGeom>
          <a:ln w="19050">
            <a:solidFill>
              <a:schemeClr val="tx1"/>
            </a:solidFill>
          </a:ln>
        </p:spPr>
        <p:txBody>
          <a:bodyPr wrap="square">
            <a:spAutoFit/>
          </a:bodyPr>
          <a:lstStyle/>
          <a:p>
            <a:pPr marL="342900" indent="-342900">
              <a:buAutoNum type="arabicPeriod"/>
            </a:pPr>
            <a:r>
              <a:rPr lang="en-US" sz="2400" dirty="0" smtClean="0">
                <a:latin typeface="Arial" pitchFamily="34" charset="0"/>
                <a:cs typeface="Arial" pitchFamily="34" charset="0"/>
              </a:rPr>
              <a:t>Driven mode</a:t>
            </a:r>
          </a:p>
          <a:p>
            <a:pPr marL="342900" indent="-342900">
              <a:buAutoNum type="arabicPeriod"/>
            </a:pPr>
            <a:r>
              <a:rPr lang="en-US" sz="2400" dirty="0" smtClean="0">
                <a:latin typeface="Arial" pitchFamily="34" charset="0"/>
                <a:cs typeface="Arial" pitchFamily="34" charset="0"/>
              </a:rPr>
              <a:t>Neutral mode</a:t>
            </a:r>
          </a:p>
          <a:p>
            <a:pPr marL="342900" indent="-342900">
              <a:buAutoNum type="arabicPeriod"/>
            </a:pPr>
            <a:r>
              <a:rPr lang="en-US" sz="2400" dirty="0" smtClean="0">
                <a:latin typeface="Arial" pitchFamily="34" charset="0"/>
                <a:cs typeface="Arial" pitchFamily="34" charset="0"/>
              </a:rPr>
              <a:t>Free mode</a:t>
            </a:r>
          </a:p>
          <a:p>
            <a:pPr marL="342900" indent="-342900">
              <a:buAutoNum type="arabicPeriod"/>
            </a:pPr>
            <a:r>
              <a:rPr lang="en-US" sz="2400" dirty="0" smtClean="0">
                <a:latin typeface="Arial" pitchFamily="34" charset="0"/>
                <a:cs typeface="Arial" pitchFamily="34" charset="0"/>
              </a:rPr>
              <a:t>Driving mode</a:t>
            </a:r>
          </a:p>
          <a:p>
            <a:pPr marL="342900" indent="-342900">
              <a:buAutoNum type="arabicPeriod"/>
            </a:pPr>
            <a:r>
              <a:rPr lang="en-US" sz="2400" dirty="0" smtClean="0">
                <a:latin typeface="Arial" pitchFamily="34" charset="0"/>
                <a:cs typeface="Arial" pitchFamily="34" charset="0"/>
              </a:rPr>
              <a:t>Braking mode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Wheel Slippage</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8</a:t>
            </a:fld>
            <a:endParaRPr lang="en-US" dirty="0"/>
          </a:p>
        </p:txBody>
      </p:sp>
      <p:sp>
        <p:nvSpPr>
          <p:cNvPr id="7" name="TextBox 6"/>
          <p:cNvSpPr txBox="1"/>
          <p:nvPr/>
        </p:nvSpPr>
        <p:spPr>
          <a:xfrm>
            <a:off x="72008" y="1124744"/>
            <a:ext cx="8964488" cy="1569660"/>
          </a:xfrm>
          <a:prstGeom prst="rect">
            <a:avLst/>
          </a:prstGeom>
          <a:noFill/>
        </p:spPr>
        <p:txBody>
          <a:bodyPr wrap="square" rtlCol="0">
            <a:spAutoFit/>
          </a:bodyPr>
          <a:lstStyle/>
          <a:p>
            <a:r>
              <a:rPr lang="en-US" sz="2400" dirty="0" smtClean="0">
                <a:latin typeface="Arial" pitchFamily="34" charset="0"/>
                <a:cs typeface="Arial" pitchFamily="34" charset="0"/>
              </a:rPr>
              <a:t>Reduces wheel velocity/rolling radius due to:</a:t>
            </a:r>
          </a:p>
          <a:p>
            <a:pPr>
              <a:buFont typeface="Wingdings"/>
              <a:buChar char="Ø"/>
            </a:pPr>
            <a:r>
              <a:rPr lang="en-US" sz="2400" dirty="0" smtClean="0">
                <a:latin typeface="Arial" pitchFamily="34" charset="0"/>
                <a:cs typeface="Arial" pitchFamily="34" charset="0"/>
              </a:rPr>
              <a:t> Tire tangential (longitudinal) deflection (on roads)</a:t>
            </a:r>
          </a:p>
          <a:p>
            <a:pPr>
              <a:buFont typeface="Wingdings"/>
              <a:buChar char="Ø"/>
            </a:pPr>
            <a:r>
              <a:rPr lang="en-US" sz="2400" dirty="0" smtClean="0">
                <a:latin typeface="Arial" pitchFamily="34" charset="0"/>
                <a:cs typeface="Arial" pitchFamily="34" charset="0"/>
              </a:rPr>
              <a:t> Joint tire and ground longitudinal deflection (on soft surfaces)</a:t>
            </a:r>
          </a:p>
          <a:p>
            <a:pPr>
              <a:buFont typeface="Wingdings"/>
              <a:buChar char="Ø"/>
            </a:pPr>
            <a:r>
              <a:rPr lang="en-US" sz="2400" dirty="0" smtClean="0">
                <a:latin typeface="Arial" pitchFamily="34" charset="0"/>
                <a:cs typeface="Arial" pitchFamily="34" charset="0"/>
              </a:rPr>
              <a:t> The tire sliding relative to the surface of motion.</a:t>
            </a:r>
          </a:p>
        </p:txBody>
      </p:sp>
      <p:graphicFrame>
        <p:nvGraphicFramePr>
          <p:cNvPr id="179201" name="Object 2"/>
          <p:cNvGraphicFramePr>
            <a:graphicFrameLocks noChangeAspect="1"/>
          </p:cNvGraphicFramePr>
          <p:nvPr/>
        </p:nvGraphicFramePr>
        <p:xfrm>
          <a:off x="395536" y="2968426"/>
          <a:ext cx="2906713" cy="1036638"/>
        </p:xfrm>
        <a:graphic>
          <a:graphicData uri="http://schemas.openxmlformats.org/presentationml/2006/ole">
            <p:oleObj spid="_x0000_s230402" name="Equation" r:id="rId3" imgW="1117440" imgH="431640" progId="Equation.3">
              <p:embed/>
            </p:oleObj>
          </a:graphicData>
        </a:graphic>
      </p:graphicFrame>
      <p:sp>
        <p:nvSpPr>
          <p:cNvPr id="11" name="TextBox 10"/>
          <p:cNvSpPr txBox="1"/>
          <p:nvPr/>
        </p:nvSpPr>
        <p:spPr>
          <a:xfrm>
            <a:off x="3491880" y="2852936"/>
            <a:ext cx="5040560" cy="1323439"/>
          </a:xfrm>
          <a:prstGeom prst="rect">
            <a:avLst/>
          </a:prstGeom>
          <a:noFill/>
        </p:spPr>
        <p:txBody>
          <a:bodyPr wrap="square" rtlCol="0">
            <a:spAutoFit/>
          </a:bodyPr>
          <a:lstStyle/>
          <a:p>
            <a:r>
              <a:rPr lang="en-US" sz="2000" dirty="0" smtClean="0">
                <a:latin typeface="Arial" pitchFamily="34" charset="0"/>
                <a:cs typeface="Arial" pitchFamily="34" charset="0"/>
              </a:rPr>
              <a:t>s</a:t>
            </a:r>
            <a:r>
              <a:rPr lang="el-GR" sz="2000" baseline="-25000" dirty="0" smtClean="0">
                <a:latin typeface="Arial" pitchFamily="34" charset="0"/>
                <a:cs typeface="Arial" pitchFamily="34" charset="0"/>
              </a:rPr>
              <a:t>δ</a:t>
            </a:r>
            <a:r>
              <a:rPr lang="en-US" sz="2000" dirty="0" smtClean="0">
                <a:latin typeface="Arial" pitchFamily="34" charset="0"/>
                <a:cs typeface="Arial" pitchFamily="34" charset="0"/>
              </a:rPr>
              <a:t> is the wheel slip ratio (0 to 1)</a:t>
            </a:r>
          </a:p>
          <a:p>
            <a:r>
              <a:rPr lang="en-US" sz="2000" dirty="0" err="1" smtClean="0">
                <a:latin typeface="Arial" pitchFamily="34" charset="0"/>
                <a:cs typeface="Arial" pitchFamily="34" charset="0"/>
              </a:rPr>
              <a:t>v</a:t>
            </a:r>
            <a:r>
              <a:rPr lang="en-US" sz="2000" baseline="-25000" dirty="0" err="1" smtClean="0">
                <a:latin typeface="Arial" pitchFamily="34" charset="0"/>
                <a:cs typeface="Arial" pitchFamily="34" charset="0"/>
              </a:rPr>
              <a:t>w</a:t>
            </a:r>
            <a:r>
              <a:rPr lang="en-US" sz="2000" dirty="0" smtClean="0">
                <a:latin typeface="Arial" pitchFamily="34" charset="0"/>
                <a:cs typeface="Arial" pitchFamily="34" charset="0"/>
              </a:rPr>
              <a:t> is actual wheel velocity (with slip)</a:t>
            </a:r>
          </a:p>
          <a:p>
            <a:r>
              <a:rPr lang="en-US" sz="2000" dirty="0" err="1" smtClean="0">
                <a:latin typeface="Arial" pitchFamily="34" charset="0"/>
                <a:cs typeface="Arial" pitchFamily="34" charset="0"/>
              </a:rPr>
              <a:t>v</a:t>
            </a:r>
            <a:r>
              <a:rPr lang="en-US" sz="2000" baseline="-25000" dirty="0" err="1" smtClean="0">
                <a:latin typeface="Arial" pitchFamily="34" charset="0"/>
                <a:cs typeface="Arial" pitchFamily="34" charset="0"/>
              </a:rPr>
              <a:t>t</a:t>
            </a:r>
            <a:r>
              <a:rPr lang="en-US" sz="2000" dirty="0" smtClean="0">
                <a:latin typeface="Arial" pitchFamily="34" charset="0"/>
                <a:cs typeface="Arial" pitchFamily="34" charset="0"/>
              </a:rPr>
              <a:t> is theoretical wheel velocity (with s</a:t>
            </a:r>
            <a:r>
              <a:rPr lang="el-GR" sz="2000" baseline="-25000" dirty="0" smtClean="0">
                <a:latin typeface="Arial" pitchFamily="34" charset="0"/>
                <a:cs typeface="Arial" pitchFamily="34" charset="0"/>
              </a:rPr>
              <a:t>δ</a:t>
            </a:r>
            <a:r>
              <a:rPr lang="en-US" sz="2000" dirty="0" smtClean="0">
                <a:latin typeface="Arial" pitchFamily="34" charset="0"/>
                <a:cs typeface="Arial" pitchFamily="34" charset="0"/>
              </a:rPr>
              <a:t>=0) </a:t>
            </a:r>
          </a:p>
          <a:p>
            <a:r>
              <a:rPr lang="en-US" sz="2000" dirty="0" smtClean="0">
                <a:latin typeface="Arial" pitchFamily="34" charset="0"/>
                <a:cs typeface="Arial" pitchFamily="34" charset="0"/>
              </a:rPr>
              <a:t>v</a:t>
            </a:r>
            <a:r>
              <a:rPr lang="el-GR" sz="2000" baseline="-25000" dirty="0" smtClean="0">
                <a:latin typeface="Arial" pitchFamily="34" charset="0"/>
                <a:cs typeface="Arial" pitchFamily="34" charset="0"/>
              </a:rPr>
              <a:t>δ</a:t>
            </a:r>
            <a:r>
              <a:rPr lang="en-US" sz="2000" dirty="0" smtClean="0">
                <a:latin typeface="Arial" pitchFamily="34" charset="0"/>
                <a:cs typeface="Arial" pitchFamily="34" charset="0"/>
              </a:rPr>
              <a:t> is the slip velocity</a:t>
            </a:r>
          </a:p>
        </p:txBody>
      </p:sp>
      <p:graphicFrame>
        <p:nvGraphicFramePr>
          <p:cNvPr id="10" name="Object 2"/>
          <p:cNvGraphicFramePr>
            <a:graphicFrameLocks noChangeAspect="1"/>
          </p:cNvGraphicFramePr>
          <p:nvPr/>
        </p:nvGraphicFramePr>
        <p:xfrm>
          <a:off x="683568" y="4537496"/>
          <a:ext cx="2344738" cy="547688"/>
        </p:xfrm>
        <a:graphic>
          <a:graphicData uri="http://schemas.openxmlformats.org/presentationml/2006/ole">
            <p:oleObj spid="_x0000_s230404" name="Equation" r:id="rId4" imgW="901440" imgH="228600" progId="Equation.3">
              <p:embed/>
            </p:oleObj>
          </a:graphicData>
        </a:graphic>
      </p:graphicFrame>
      <p:sp>
        <p:nvSpPr>
          <p:cNvPr id="8" name="TextBox 7"/>
          <p:cNvSpPr txBox="1"/>
          <p:nvPr/>
        </p:nvSpPr>
        <p:spPr>
          <a:xfrm>
            <a:off x="3491880" y="4370328"/>
            <a:ext cx="5040560" cy="1938992"/>
          </a:xfrm>
          <a:prstGeom prst="rect">
            <a:avLst/>
          </a:prstGeom>
          <a:noFill/>
        </p:spPr>
        <p:txBody>
          <a:bodyPr wrap="square" rtlCol="0">
            <a:spAutoFit/>
          </a:bodyPr>
          <a:lstStyle/>
          <a:p>
            <a:r>
              <a:rPr lang="en-US" sz="2000" u="sng" dirty="0" smtClean="0">
                <a:latin typeface="Arial" pitchFamily="34" charset="0"/>
                <a:cs typeface="Arial" pitchFamily="34" charset="0"/>
              </a:rPr>
              <a:t>If s</a:t>
            </a:r>
            <a:r>
              <a:rPr lang="el-GR" sz="2000" u="sng" baseline="-25000" dirty="0" smtClean="0">
                <a:latin typeface="Arial" pitchFamily="34" charset="0"/>
                <a:cs typeface="Arial" pitchFamily="34" charset="0"/>
              </a:rPr>
              <a:t>δ</a:t>
            </a:r>
            <a:r>
              <a:rPr lang="en-US" sz="2000" u="sng" dirty="0" smtClean="0">
                <a:latin typeface="Arial" pitchFamily="34" charset="0"/>
                <a:cs typeface="Arial" pitchFamily="34" charset="0"/>
              </a:rPr>
              <a:t>= 0:</a:t>
            </a:r>
          </a:p>
          <a:p>
            <a:pPr>
              <a:buFont typeface="Wingdings"/>
              <a:buChar char="Ø"/>
            </a:pPr>
            <a:r>
              <a:rPr lang="en-US" sz="2000" dirty="0" smtClean="0">
                <a:latin typeface="Arial" pitchFamily="34" charset="0"/>
                <a:cs typeface="Arial" pitchFamily="34" charset="0"/>
              </a:rPr>
              <a:t> Actual velocity = theoretical velocity.</a:t>
            </a:r>
          </a:p>
          <a:p>
            <a:endParaRPr lang="en-US" sz="2000" dirty="0" smtClean="0">
              <a:latin typeface="Arial" pitchFamily="34" charset="0"/>
              <a:cs typeface="Arial" pitchFamily="34" charset="0"/>
            </a:endParaRPr>
          </a:p>
          <a:p>
            <a:r>
              <a:rPr lang="en-US" sz="2000" u="sng" dirty="0" smtClean="0">
                <a:latin typeface="Arial" pitchFamily="34" charset="0"/>
                <a:cs typeface="Arial" pitchFamily="34" charset="0"/>
              </a:rPr>
              <a:t>If s</a:t>
            </a:r>
            <a:r>
              <a:rPr lang="el-GR" sz="2000" u="sng" baseline="-25000" dirty="0" smtClean="0">
                <a:latin typeface="Arial" pitchFamily="34" charset="0"/>
                <a:cs typeface="Arial" pitchFamily="34" charset="0"/>
              </a:rPr>
              <a:t>δ</a:t>
            </a:r>
            <a:r>
              <a:rPr lang="en-US" sz="2000" u="sng" dirty="0" smtClean="0">
                <a:latin typeface="Arial" pitchFamily="34" charset="0"/>
                <a:cs typeface="Arial" pitchFamily="34" charset="0"/>
              </a:rPr>
              <a:t>= 1:</a:t>
            </a:r>
          </a:p>
          <a:p>
            <a:pPr>
              <a:buFont typeface="Wingdings"/>
              <a:buChar char="Ø"/>
            </a:pPr>
            <a:r>
              <a:rPr lang="en-US" sz="2000" dirty="0" smtClean="0">
                <a:latin typeface="Arial" pitchFamily="34" charset="0"/>
                <a:cs typeface="Arial" pitchFamily="34" charset="0"/>
              </a:rPr>
              <a:t> Wheel is spinning and actual velocity = 0</a:t>
            </a:r>
          </a:p>
          <a:p>
            <a:r>
              <a:rPr lang="en-US" sz="2000" dirty="0" smtClean="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4"/>
          <p:cNvPicPr>
            <a:picLocks noChangeAspect="1" noChangeArrowheads="1"/>
          </p:cNvPicPr>
          <p:nvPr/>
        </p:nvPicPr>
        <p:blipFill>
          <a:blip r:embed="rId3" cstate="print"/>
          <a:srcRect l="1" r="54446"/>
          <a:stretch>
            <a:fillRect/>
          </a:stretch>
        </p:blipFill>
        <p:spPr bwMode="auto">
          <a:xfrm>
            <a:off x="6003173" y="3762995"/>
            <a:ext cx="2961315" cy="3050381"/>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Wheel Power Balance: Non-steady Motion</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9</a:t>
            </a:fld>
            <a:endParaRPr lang="en-US" dirty="0"/>
          </a:p>
        </p:txBody>
      </p:sp>
      <p:graphicFrame>
        <p:nvGraphicFramePr>
          <p:cNvPr id="179201" name="Object 2"/>
          <p:cNvGraphicFramePr>
            <a:graphicFrameLocks noChangeAspect="1"/>
          </p:cNvGraphicFramePr>
          <p:nvPr/>
        </p:nvGraphicFramePr>
        <p:xfrm>
          <a:off x="4543425" y="1282700"/>
          <a:ext cx="2509838" cy="579438"/>
        </p:xfrm>
        <a:graphic>
          <a:graphicData uri="http://schemas.openxmlformats.org/presentationml/2006/ole">
            <p:oleObj spid="_x0000_s272386" name="Equation" r:id="rId4" imgW="965160" imgH="241200" progId="Equation.3">
              <p:embed/>
            </p:oleObj>
          </a:graphicData>
        </a:graphic>
      </p:graphicFrame>
      <p:sp>
        <p:nvSpPr>
          <p:cNvPr id="19" name="TextBox 18"/>
          <p:cNvSpPr txBox="1"/>
          <p:nvPr/>
        </p:nvSpPr>
        <p:spPr>
          <a:xfrm>
            <a:off x="251520" y="1124744"/>
            <a:ext cx="3240360" cy="830997"/>
          </a:xfrm>
          <a:prstGeom prst="rect">
            <a:avLst/>
          </a:prstGeom>
          <a:noFill/>
        </p:spPr>
        <p:txBody>
          <a:bodyPr wrap="square" rtlCol="0">
            <a:spAutoFit/>
          </a:bodyPr>
          <a:lstStyle/>
          <a:p>
            <a:r>
              <a:rPr lang="en-US" sz="2400" dirty="0" smtClean="0">
                <a:latin typeface="Arial" pitchFamily="34" charset="0"/>
                <a:cs typeface="Arial" pitchFamily="34" charset="0"/>
              </a:rPr>
              <a:t>Wheel in driving mode in non-steady motion:</a:t>
            </a:r>
          </a:p>
        </p:txBody>
      </p:sp>
      <p:sp>
        <p:nvSpPr>
          <p:cNvPr id="26" name="TextBox 25"/>
          <p:cNvSpPr txBox="1"/>
          <p:nvPr/>
        </p:nvSpPr>
        <p:spPr>
          <a:xfrm>
            <a:off x="4283968" y="6525344"/>
            <a:ext cx="2088232" cy="261610"/>
          </a:xfrm>
          <a:prstGeom prst="rect">
            <a:avLst/>
          </a:prstGeom>
          <a:noFill/>
        </p:spPr>
        <p:txBody>
          <a:bodyPr wrap="square" rtlCol="0">
            <a:spAutoFit/>
          </a:bodyPr>
          <a:lstStyle/>
          <a:p>
            <a:r>
              <a:rPr lang="en-US" sz="1100" dirty="0" smtClean="0"/>
              <a:t>Wheel in non-steady motion [1]</a:t>
            </a:r>
            <a:endParaRPr lang="en-US" sz="1100" dirty="0">
              <a:latin typeface="Arial" pitchFamily="34" charset="0"/>
              <a:cs typeface="Arial" pitchFamily="34" charset="0"/>
            </a:endParaRPr>
          </a:p>
        </p:txBody>
      </p:sp>
      <p:sp>
        <p:nvSpPr>
          <p:cNvPr id="12" name="TextBox 11"/>
          <p:cNvSpPr txBox="1"/>
          <p:nvPr/>
        </p:nvSpPr>
        <p:spPr>
          <a:xfrm>
            <a:off x="251520" y="2204864"/>
            <a:ext cx="7920880" cy="830997"/>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Input wheel power comes from the torque to the wheel</a:t>
            </a:r>
          </a:p>
          <a:p>
            <a:pPr>
              <a:buFont typeface="Wingdings"/>
              <a:buChar char="Ø"/>
            </a:pPr>
            <a:r>
              <a:rPr lang="en-US" sz="2400" dirty="0" smtClean="0">
                <a:latin typeface="Arial" pitchFamily="34" charset="0"/>
                <a:cs typeface="Arial" pitchFamily="34" charset="0"/>
              </a:rPr>
              <a:t> Output chassis power is used to propel the vehicle.</a:t>
            </a:r>
          </a:p>
        </p:txBody>
      </p:sp>
      <p:sp>
        <p:nvSpPr>
          <p:cNvPr id="13" name="TextBox 12"/>
          <p:cNvSpPr txBox="1"/>
          <p:nvPr/>
        </p:nvSpPr>
        <p:spPr>
          <a:xfrm>
            <a:off x="251520" y="3140968"/>
            <a:ext cx="5616624" cy="3570208"/>
          </a:xfrm>
          <a:prstGeom prst="rect">
            <a:avLst/>
          </a:prstGeom>
          <a:noFill/>
        </p:spPr>
        <p:txBody>
          <a:bodyPr wrap="square" rtlCol="0">
            <a:spAutoFit/>
          </a:bodyPr>
          <a:lstStyle/>
          <a:p>
            <a:r>
              <a:rPr lang="en-US" sz="2200" dirty="0" smtClean="0">
                <a:latin typeface="Arial" pitchFamily="34" charset="0"/>
                <a:cs typeface="Arial" pitchFamily="34" charset="0"/>
              </a:rPr>
              <a:t>Power losses include:</a:t>
            </a:r>
          </a:p>
          <a:p>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 Rolling resistance power: </a:t>
            </a:r>
            <a:r>
              <a:rPr lang="en-US" sz="2400" dirty="0" smtClean="0">
                <a:latin typeface="Arial" pitchFamily="34" charset="0"/>
                <a:cs typeface="Arial" pitchFamily="34" charset="0"/>
              </a:rPr>
              <a:t>Power lost due to normal deflection.</a:t>
            </a:r>
            <a:r>
              <a:rPr lang="en-US" sz="2200" dirty="0" smtClean="0">
                <a:latin typeface="Arial" pitchFamily="34" charset="0"/>
                <a:cs typeface="Arial" pitchFamily="34" charset="0"/>
              </a:rPr>
              <a:t> </a:t>
            </a:r>
          </a:p>
          <a:p>
            <a:pPr>
              <a:buFont typeface="Wingdings"/>
              <a:buChar char="Ø"/>
            </a:pPr>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 Slip power: </a:t>
            </a:r>
            <a:r>
              <a:rPr lang="en-US" sz="2400" dirty="0" smtClean="0">
                <a:latin typeface="Arial" pitchFamily="34" charset="0"/>
                <a:cs typeface="Arial" pitchFamily="34" charset="0"/>
              </a:rPr>
              <a:t>Power lost from slippage.</a:t>
            </a:r>
          </a:p>
          <a:p>
            <a:pPr>
              <a:buFont typeface="Wingdings"/>
              <a:buChar char="Ø"/>
            </a:pPr>
            <a:endParaRPr lang="en-US" sz="2200" dirty="0" smtClean="0">
              <a:latin typeface="Arial" pitchFamily="34" charset="0"/>
              <a:cs typeface="Arial" pitchFamily="34" charset="0"/>
            </a:endParaRPr>
          </a:p>
          <a:p>
            <a:pPr>
              <a:buFont typeface="Wingdings"/>
              <a:buChar char="Ø"/>
            </a:pPr>
            <a:r>
              <a:rPr lang="en-US" sz="2200" dirty="0" smtClean="0">
                <a:latin typeface="Arial" pitchFamily="34" charset="0"/>
                <a:cs typeface="Arial" pitchFamily="34" charset="0"/>
              </a:rPr>
              <a:t> Power needed to increase kinetic energy of the wheel in translational/rotational motion: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286000"/>
            <a:ext cx="8382000" cy="646331"/>
          </a:xfrm>
          <a:prstGeom prst="rect">
            <a:avLst/>
          </a:prstGeom>
        </p:spPr>
        <p:txBody>
          <a:bodyPr wrap="square">
            <a:spAutoFit/>
          </a:bodyPr>
          <a:lstStyle/>
          <a:p>
            <a:pPr algn="ctr"/>
            <a:r>
              <a:rPr lang="en-US" sz="3600" dirty="0" smtClean="0">
                <a:latin typeface="Arial" pitchFamily="34" charset="0"/>
                <a:cs typeface="Arial" pitchFamily="34" charset="0"/>
              </a:rPr>
              <a:t>Inverse Dynamics-based Control</a:t>
            </a:r>
          </a:p>
        </p:txBody>
      </p:sp>
      <p:sp>
        <p:nvSpPr>
          <p:cNvPr id="3" name="Slide Number Placeholder 2"/>
          <p:cNvSpPr>
            <a:spLocks noGrp="1"/>
          </p:cNvSpPr>
          <p:nvPr>
            <p:ph type="sldNum" sz="quarter" idx="12"/>
          </p:nvPr>
        </p:nvSpPr>
        <p:spPr/>
        <p:txBody>
          <a:bodyPr/>
          <a:lstStyle/>
          <a:p>
            <a:fld id="{454F9712-60C8-45AC-A65A-9C6ADC45022C}"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Direct and Inverse Dynamics</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11</a:t>
            </a:fld>
            <a:endParaRPr lang="en-US" dirty="0"/>
          </a:p>
        </p:txBody>
      </p:sp>
      <p:sp>
        <p:nvSpPr>
          <p:cNvPr id="12" name="TextBox 11"/>
          <p:cNvSpPr txBox="1"/>
          <p:nvPr/>
        </p:nvSpPr>
        <p:spPr>
          <a:xfrm>
            <a:off x="107504" y="1268760"/>
            <a:ext cx="8928992" cy="3416320"/>
          </a:xfrm>
          <a:prstGeom prst="rect">
            <a:avLst/>
          </a:prstGeom>
          <a:noFill/>
        </p:spPr>
        <p:txBody>
          <a:bodyPr wrap="square" rtlCol="0">
            <a:spAutoFit/>
          </a:bodyPr>
          <a:lstStyle/>
          <a:p>
            <a:r>
              <a:rPr lang="en-US" sz="2400" dirty="0" smtClean="0">
                <a:latin typeface="Arial" pitchFamily="34" charset="0"/>
                <a:cs typeface="Arial" pitchFamily="34" charset="0"/>
              </a:rPr>
              <a:t>The wheel dynamics equations can be used in two ways:</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Direct Dynamics</a:t>
            </a:r>
            <a:r>
              <a:rPr lang="en-US" sz="2400" dirty="0" smtClean="0">
                <a:latin typeface="Arial" pitchFamily="34" charset="0"/>
                <a:cs typeface="Arial" pitchFamily="34" charset="0"/>
              </a:rPr>
              <a:t>: Solve for wheel kinematic parameters when forces and torques are given.</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Inverse Dynamics</a:t>
            </a:r>
            <a:r>
              <a:rPr lang="en-US" sz="2400" dirty="0" smtClean="0">
                <a:latin typeface="Arial" pitchFamily="34" charset="0"/>
                <a:cs typeface="Arial" pitchFamily="34" charset="0"/>
              </a:rPr>
              <a:t>: Solve for torque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that will give the kinematic parameters that result in the desired motion.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use of inverse dynamics in wheel control will be shown.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Inverse Dynamics Wheel Control</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12</a:t>
            </a:fld>
            <a:endParaRPr lang="en-US" dirty="0"/>
          </a:p>
        </p:txBody>
      </p:sp>
      <p:sp>
        <p:nvSpPr>
          <p:cNvPr id="7" name="TextBox 6"/>
          <p:cNvSpPr txBox="1"/>
          <p:nvPr/>
        </p:nvSpPr>
        <p:spPr>
          <a:xfrm>
            <a:off x="107504" y="1364575"/>
            <a:ext cx="9036496" cy="1569660"/>
          </a:xfrm>
          <a:prstGeom prst="rect">
            <a:avLst/>
          </a:prstGeom>
          <a:noFill/>
        </p:spPr>
        <p:txBody>
          <a:bodyPr wrap="square" rtlCol="0">
            <a:spAutoFit/>
          </a:bodyPr>
          <a:lstStyle/>
          <a:p>
            <a:r>
              <a:rPr lang="en-US" sz="2400" dirty="0" smtClean="0">
                <a:latin typeface="Arial" pitchFamily="34" charset="0"/>
                <a:cs typeface="Arial" pitchFamily="34" charset="0"/>
              </a:rPr>
              <a:t>Control linear velocity by changing wheel torque coming from the vehicle driveline.</a:t>
            </a:r>
          </a:p>
          <a:p>
            <a:pPr>
              <a:buFont typeface="Wingdings"/>
              <a:buChar char="Ø"/>
            </a:pPr>
            <a:r>
              <a:rPr lang="en-US" sz="2400" dirty="0" smtClean="0">
                <a:latin typeface="Arial" pitchFamily="34" charset="0"/>
                <a:cs typeface="Arial" pitchFamily="34" charset="0"/>
              </a:rPr>
              <a:t> The necessary vehicle speed is known: Function </a:t>
            </a:r>
            <a:r>
              <a:rPr lang="en-US" sz="2400" dirty="0" err="1" smtClean="0">
                <a:latin typeface="Arial" pitchFamily="34" charset="0"/>
                <a:cs typeface="Arial" pitchFamily="34" charset="0"/>
              </a:rPr>
              <a:t>v</a:t>
            </a:r>
            <a:r>
              <a:rPr lang="en-US" sz="2400" baseline="-25000" dirty="0" err="1" smtClean="0">
                <a:latin typeface="Arial" pitchFamily="34" charset="0"/>
                <a:cs typeface="Arial" pitchFamily="34" charset="0"/>
              </a:rPr>
              <a:t>xs</a:t>
            </a:r>
            <a:r>
              <a:rPr lang="en-US" sz="2400" dirty="0" smtClean="0">
                <a:latin typeface="Arial" pitchFamily="34" charset="0"/>
                <a:cs typeface="Arial" pitchFamily="34" charset="0"/>
              </a:rPr>
              <a:t>(t) gives required values of velocity vs. time.</a:t>
            </a:r>
          </a:p>
        </p:txBody>
      </p:sp>
      <p:graphicFrame>
        <p:nvGraphicFramePr>
          <p:cNvPr id="252932" name="Object 2"/>
          <p:cNvGraphicFramePr>
            <a:graphicFrameLocks noChangeAspect="1"/>
          </p:cNvGraphicFramePr>
          <p:nvPr/>
        </p:nvGraphicFramePr>
        <p:xfrm>
          <a:off x="3059832" y="3645024"/>
          <a:ext cx="1782763" cy="549275"/>
        </p:xfrm>
        <a:graphic>
          <a:graphicData uri="http://schemas.openxmlformats.org/presentationml/2006/ole">
            <p:oleObj spid="_x0000_s262146" name="Equation" r:id="rId3" imgW="685800" imgH="228600" progId="Equation.3">
              <p:embed/>
            </p:oleObj>
          </a:graphicData>
        </a:graphic>
      </p:graphicFrame>
      <p:sp>
        <p:nvSpPr>
          <p:cNvPr id="13" name="Rectangle 12"/>
          <p:cNvSpPr/>
          <p:nvPr/>
        </p:nvSpPr>
        <p:spPr>
          <a:xfrm>
            <a:off x="107504" y="2958043"/>
            <a:ext cx="8352928" cy="830997"/>
          </a:xfrm>
          <a:prstGeom prst="rect">
            <a:avLst/>
          </a:prstGeom>
        </p:spPr>
        <p:txBody>
          <a:bodyPr wrap="square">
            <a:spAutoFit/>
          </a:bodyPr>
          <a:lstStyle/>
          <a:p>
            <a:r>
              <a:rPr lang="en-US" sz="2400" dirty="0" smtClean="0">
                <a:latin typeface="Arial" pitchFamily="34" charset="0"/>
                <a:cs typeface="Arial" pitchFamily="34" charset="0"/>
              </a:rPr>
              <a:t>Rolling radius and angular velocity are assigned to give required velocity:</a:t>
            </a:r>
          </a:p>
        </p:txBody>
      </p:sp>
      <p:sp>
        <p:nvSpPr>
          <p:cNvPr id="15" name="Rectangle 14"/>
          <p:cNvSpPr/>
          <p:nvPr/>
        </p:nvSpPr>
        <p:spPr>
          <a:xfrm>
            <a:off x="107504" y="4365104"/>
            <a:ext cx="8352928" cy="1938992"/>
          </a:xfrm>
          <a:prstGeom prst="rect">
            <a:avLst/>
          </a:prstGeom>
        </p:spPr>
        <p:txBody>
          <a:bodyPr wrap="square">
            <a:spAutoFit/>
          </a:bodyPr>
          <a:lstStyle/>
          <a:p>
            <a:pPr>
              <a:buFont typeface="Wingdings"/>
              <a:buChar char="Ø"/>
            </a:pPr>
            <a:r>
              <a:rPr lang="en-US" sz="2400" dirty="0" smtClean="0">
                <a:latin typeface="Arial" pitchFamily="34" charset="0"/>
                <a:cs typeface="Arial" pitchFamily="34" charset="0"/>
              </a:rPr>
              <a:t> Torque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ws</a:t>
            </a:r>
            <a:r>
              <a:rPr lang="en-US" sz="2400" dirty="0" smtClean="0">
                <a:latin typeface="Arial" pitchFamily="34" charset="0"/>
                <a:cs typeface="Arial" pitchFamily="34" charset="0"/>
              </a:rPr>
              <a:t> is determined which will overcome resistance to motion.</a:t>
            </a:r>
          </a:p>
          <a:p>
            <a:pPr>
              <a:buFont typeface="Wingdings"/>
              <a:buChar char="Ø"/>
            </a:pPr>
            <a:r>
              <a:rPr lang="en-US" sz="2400" dirty="0" smtClean="0">
                <a:latin typeface="Arial" pitchFamily="34" charset="0"/>
                <a:cs typeface="Arial" pitchFamily="34" charset="0"/>
              </a:rPr>
              <a:t> Required rolling radius </a:t>
            </a:r>
            <a:r>
              <a:rPr lang="en-US" sz="2400" dirty="0" err="1" smtClean="0">
                <a:latin typeface="Arial" pitchFamily="34" charset="0"/>
                <a:cs typeface="Arial" pitchFamily="34" charset="0"/>
              </a:rPr>
              <a:t>r</a:t>
            </a:r>
            <a:r>
              <a:rPr lang="en-US" sz="2400" baseline="-25000" dirty="0" err="1" smtClean="0">
                <a:latin typeface="Arial" pitchFamily="34" charset="0"/>
                <a:cs typeface="Arial" pitchFamily="34" charset="0"/>
              </a:rPr>
              <a:t>ws</a:t>
            </a:r>
            <a:r>
              <a:rPr lang="en-US" sz="2400" dirty="0" smtClean="0">
                <a:latin typeface="Arial" pitchFamily="34" charset="0"/>
                <a:cs typeface="Arial" pitchFamily="34" charset="0"/>
              </a:rPr>
              <a:t> is determined from a </a:t>
            </a:r>
            <a:r>
              <a:rPr lang="en-US" sz="2400" dirty="0" err="1" smtClean="0">
                <a:latin typeface="Arial" pitchFamily="34" charset="0"/>
                <a:cs typeface="Arial" pitchFamily="34" charset="0"/>
              </a:rPr>
              <a:t>r</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as a function of torque.</a:t>
            </a:r>
          </a:p>
          <a:p>
            <a:pPr>
              <a:buFont typeface="Wingdings"/>
              <a:buChar char="Ø"/>
            </a:pPr>
            <a:r>
              <a:rPr lang="en-US" sz="2400" dirty="0" smtClean="0">
                <a:latin typeface="Arial" pitchFamily="34" charset="0"/>
                <a:cs typeface="Arial" pitchFamily="34" charset="0"/>
              </a:rPr>
              <a:t> Angular velocity is then determined from </a:t>
            </a:r>
            <a:r>
              <a:rPr lang="en-US" sz="2400" dirty="0" err="1" smtClean="0">
                <a:latin typeface="Arial" pitchFamily="34" charset="0"/>
                <a:cs typeface="Arial" pitchFamily="34" charset="0"/>
              </a:rPr>
              <a:t>v</a:t>
            </a:r>
            <a:r>
              <a:rPr lang="en-US" sz="2400" baseline="-25000" dirty="0" err="1" smtClean="0">
                <a:latin typeface="Arial" pitchFamily="34" charset="0"/>
                <a:cs typeface="Arial" pitchFamily="34" charset="0"/>
              </a:rPr>
              <a:t>xs</a:t>
            </a:r>
            <a:r>
              <a:rPr lang="en-US" sz="2400" dirty="0" smtClean="0">
                <a:latin typeface="Arial" pitchFamily="34" charset="0"/>
                <a:cs typeface="Arial" pitchFamily="34" charset="0"/>
              </a:rPr>
              <a:t> and </a:t>
            </a:r>
            <a:r>
              <a:rPr lang="en-US" sz="2400" dirty="0" err="1" smtClean="0">
                <a:latin typeface="Arial" pitchFamily="34" charset="0"/>
                <a:cs typeface="Arial" pitchFamily="34" charset="0"/>
              </a:rPr>
              <a:t>r</a:t>
            </a:r>
            <a:r>
              <a:rPr lang="en-US" sz="2400" baseline="-25000" dirty="0" err="1" smtClean="0">
                <a:latin typeface="Arial" pitchFamily="34" charset="0"/>
                <a:cs typeface="Arial" pitchFamily="34" charset="0"/>
              </a:rPr>
              <a:t>ws</a:t>
            </a:r>
            <a:r>
              <a:rPr lang="en-US" sz="2400" dirty="0" smtClean="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Inverse Dynamics Wheel Control</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13</a:t>
            </a:fld>
            <a:endParaRPr lang="en-US" dirty="0"/>
          </a:p>
        </p:txBody>
      </p:sp>
      <p:sp>
        <p:nvSpPr>
          <p:cNvPr id="7" name="TextBox 6"/>
          <p:cNvSpPr txBox="1"/>
          <p:nvPr/>
        </p:nvSpPr>
        <p:spPr>
          <a:xfrm>
            <a:off x="107504" y="1364575"/>
            <a:ext cx="9036496" cy="4893647"/>
          </a:xfrm>
          <a:prstGeom prst="rect">
            <a:avLst/>
          </a:prstGeom>
          <a:noFill/>
        </p:spPr>
        <p:txBody>
          <a:bodyPr wrap="square" rtlCol="0">
            <a:spAutoFit/>
          </a:bodyPr>
          <a:lstStyle/>
          <a:p>
            <a:r>
              <a:rPr lang="en-US" sz="2400" dirty="0" smtClean="0">
                <a:latin typeface="Arial" pitchFamily="34" charset="0"/>
                <a:cs typeface="Arial" pitchFamily="34" charset="0"/>
              </a:rPr>
              <a:t>If the vehicle moves into poor road conditions, the slippage of the wheel will increase.  </a:t>
            </a:r>
          </a:p>
          <a:p>
            <a:pPr>
              <a:buFont typeface="Wingdings"/>
              <a:buChar char="Ø"/>
            </a:pPr>
            <a:r>
              <a:rPr lang="en-US" sz="2400" dirty="0" smtClean="0">
                <a:latin typeface="Arial" pitchFamily="34" charset="0"/>
                <a:cs typeface="Arial" pitchFamily="34" charset="0"/>
              </a:rPr>
              <a:t> Linear speed of the wheel drops.</a:t>
            </a:r>
          </a:p>
          <a:p>
            <a:pPr>
              <a:buFont typeface="Wingdings"/>
              <a:buChar char="Ø"/>
            </a:pPr>
            <a:r>
              <a:rPr lang="en-US" sz="2400" dirty="0" smtClean="0">
                <a:latin typeface="Arial" pitchFamily="34" charset="0"/>
                <a:cs typeface="Arial" pitchFamily="34" charset="0"/>
              </a:rPr>
              <a:t> The effective rolling radius of the wheel drops.</a:t>
            </a:r>
          </a:p>
          <a:p>
            <a:pPr>
              <a:buFont typeface="Wingdings"/>
              <a:buChar char="Ø"/>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By decreasing the wheel torque, if the angular velocity can be maintained, the linear velocity and the rolling radius can be increased to the required value.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the rolling resistance force to be overcome does not allow the torque to be decreased while still keeping up the required angular velocity, instead of decreasing the torque, the angular velocity needs to be changed instead.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4" name="Picture 4"/>
          <p:cNvPicPr>
            <a:picLocks noChangeAspect="1" noChangeArrowheads="1"/>
          </p:cNvPicPr>
          <p:nvPr/>
        </p:nvPicPr>
        <p:blipFill>
          <a:blip r:embed="rId2" cstate="print"/>
          <a:srcRect/>
          <a:stretch>
            <a:fillRect/>
          </a:stretch>
        </p:blipFill>
        <p:spPr bwMode="auto">
          <a:xfrm>
            <a:off x="2555776" y="991590"/>
            <a:ext cx="6537970" cy="3445522"/>
          </a:xfrm>
          <a:prstGeom prst="rect">
            <a:avLst/>
          </a:prstGeom>
          <a:noFill/>
          <a:ln w="9525">
            <a:noFill/>
            <a:miter lim="800000"/>
            <a:headEnd/>
            <a:tailEnd/>
          </a:ln>
        </p:spPr>
      </p:pic>
      <p:sp>
        <p:nvSpPr>
          <p:cNvPr id="14" name="Rectangle 13"/>
          <p:cNvSpPr/>
          <p:nvPr/>
        </p:nvSpPr>
        <p:spPr>
          <a:xfrm>
            <a:off x="118864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Changing Conditions of Rolling</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14</a:t>
            </a:fld>
            <a:endParaRPr lang="en-US" dirty="0"/>
          </a:p>
        </p:txBody>
      </p:sp>
      <p:sp>
        <p:nvSpPr>
          <p:cNvPr id="9" name="TextBox 8"/>
          <p:cNvSpPr txBox="1"/>
          <p:nvPr/>
        </p:nvSpPr>
        <p:spPr>
          <a:xfrm>
            <a:off x="6732240" y="3429000"/>
            <a:ext cx="2016224" cy="430887"/>
          </a:xfrm>
          <a:prstGeom prst="rect">
            <a:avLst/>
          </a:prstGeom>
          <a:noFill/>
        </p:spPr>
        <p:txBody>
          <a:bodyPr wrap="square" rtlCol="0">
            <a:spAutoFit/>
          </a:bodyPr>
          <a:lstStyle/>
          <a:p>
            <a:r>
              <a:rPr lang="en-US" sz="1100" dirty="0" smtClean="0"/>
              <a:t>Torque-rolling radius diagram in different road conditions [1]</a:t>
            </a:r>
            <a:endParaRPr lang="en-US" sz="1100" dirty="0">
              <a:latin typeface="Arial" pitchFamily="34" charset="0"/>
              <a:cs typeface="Arial" pitchFamily="34" charset="0"/>
            </a:endParaRPr>
          </a:p>
        </p:txBody>
      </p:sp>
      <p:sp>
        <p:nvSpPr>
          <p:cNvPr id="11" name="TextBox 10"/>
          <p:cNvSpPr txBox="1"/>
          <p:nvPr/>
        </p:nvSpPr>
        <p:spPr>
          <a:xfrm>
            <a:off x="107504" y="1334378"/>
            <a:ext cx="2952328" cy="1446550"/>
          </a:xfrm>
          <a:prstGeom prst="rect">
            <a:avLst/>
          </a:prstGeom>
          <a:noFill/>
        </p:spPr>
        <p:txBody>
          <a:bodyPr wrap="square" rtlCol="0">
            <a:spAutoFit/>
          </a:bodyPr>
          <a:lstStyle/>
          <a:p>
            <a:r>
              <a:rPr lang="en-US" sz="2200" dirty="0" smtClean="0">
                <a:latin typeface="Arial" pitchFamily="34" charset="0"/>
                <a:cs typeface="Arial" pitchFamily="34" charset="0"/>
              </a:rPr>
              <a:t>B) Rolling radius decreases due to increasing slip in poor road conditions.</a:t>
            </a:r>
          </a:p>
        </p:txBody>
      </p:sp>
      <p:sp>
        <p:nvSpPr>
          <p:cNvPr id="12" name="TextBox 11"/>
          <p:cNvSpPr txBox="1"/>
          <p:nvPr/>
        </p:nvSpPr>
        <p:spPr>
          <a:xfrm>
            <a:off x="107504" y="2796024"/>
            <a:ext cx="2952328" cy="1785104"/>
          </a:xfrm>
          <a:prstGeom prst="rect">
            <a:avLst/>
          </a:prstGeom>
          <a:noFill/>
        </p:spPr>
        <p:txBody>
          <a:bodyPr wrap="square" rtlCol="0">
            <a:spAutoFit/>
          </a:bodyPr>
          <a:lstStyle/>
          <a:p>
            <a:r>
              <a:rPr lang="en-US" sz="2200" dirty="0" smtClean="0">
                <a:latin typeface="Arial" pitchFamily="34" charset="0"/>
                <a:cs typeface="Arial" pitchFamily="34" charset="0"/>
              </a:rPr>
              <a:t>E) Angular velocity is maintained, but torque is dropped such that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returns to required value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ws</a:t>
            </a:r>
            <a:r>
              <a:rPr lang="en-US" sz="2200" dirty="0" smtClean="0">
                <a:latin typeface="Arial" pitchFamily="34" charset="0"/>
                <a:cs typeface="Arial" pitchFamily="34" charset="0"/>
              </a:rPr>
              <a:t>.</a:t>
            </a:r>
          </a:p>
        </p:txBody>
      </p:sp>
      <p:sp>
        <p:nvSpPr>
          <p:cNvPr id="13" name="TextBox 12"/>
          <p:cNvSpPr txBox="1"/>
          <p:nvPr/>
        </p:nvSpPr>
        <p:spPr>
          <a:xfrm>
            <a:off x="107504" y="4582289"/>
            <a:ext cx="8064896" cy="430887"/>
          </a:xfrm>
          <a:prstGeom prst="rect">
            <a:avLst/>
          </a:prstGeom>
          <a:noFill/>
        </p:spPr>
        <p:txBody>
          <a:bodyPr wrap="square" rtlCol="0">
            <a:spAutoFit/>
          </a:bodyPr>
          <a:lstStyle/>
          <a:p>
            <a:r>
              <a:rPr lang="en-US" sz="2200" dirty="0" smtClean="0">
                <a:latin typeface="Arial" pitchFamily="34" charset="0"/>
                <a:cs typeface="Arial" pitchFamily="34" charset="0"/>
              </a:rPr>
              <a:t>D) Road conditions are continually poor;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decreases further.</a:t>
            </a:r>
          </a:p>
        </p:txBody>
      </p:sp>
      <p:sp>
        <p:nvSpPr>
          <p:cNvPr id="15" name="TextBox 14"/>
          <p:cNvSpPr txBox="1"/>
          <p:nvPr/>
        </p:nvSpPr>
        <p:spPr>
          <a:xfrm>
            <a:off x="107504" y="476672"/>
            <a:ext cx="2952328" cy="769441"/>
          </a:xfrm>
          <a:prstGeom prst="rect">
            <a:avLst/>
          </a:prstGeom>
          <a:noFill/>
        </p:spPr>
        <p:txBody>
          <a:bodyPr wrap="square" rtlCol="0">
            <a:spAutoFit/>
          </a:bodyPr>
          <a:lstStyle/>
          <a:p>
            <a:r>
              <a:rPr lang="en-US" sz="2200" dirty="0" smtClean="0">
                <a:latin typeface="Arial" pitchFamily="34" charset="0"/>
                <a:cs typeface="Arial" pitchFamily="34" charset="0"/>
              </a:rPr>
              <a:t>A)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is at required value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ws</a:t>
            </a:r>
            <a:endParaRPr lang="en-US" sz="2200" dirty="0" smtClean="0">
              <a:latin typeface="Arial" pitchFamily="34" charset="0"/>
              <a:cs typeface="Arial" pitchFamily="34" charset="0"/>
            </a:endParaRPr>
          </a:p>
        </p:txBody>
      </p:sp>
      <p:sp>
        <p:nvSpPr>
          <p:cNvPr id="16" name="TextBox 15"/>
          <p:cNvSpPr txBox="1"/>
          <p:nvPr/>
        </p:nvSpPr>
        <p:spPr>
          <a:xfrm>
            <a:off x="107504" y="5086345"/>
            <a:ext cx="6048672" cy="430887"/>
          </a:xfrm>
          <a:prstGeom prst="rect">
            <a:avLst/>
          </a:prstGeom>
          <a:noFill/>
        </p:spPr>
        <p:txBody>
          <a:bodyPr wrap="square" rtlCol="0">
            <a:spAutoFit/>
          </a:bodyPr>
          <a:lstStyle/>
          <a:p>
            <a:r>
              <a:rPr lang="en-US" sz="2200" dirty="0" smtClean="0">
                <a:latin typeface="Arial" pitchFamily="34" charset="0"/>
                <a:cs typeface="Arial" pitchFamily="34" charset="0"/>
              </a:rPr>
              <a:t>G) Torque is lowered again to restore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to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ws</a:t>
            </a:r>
            <a:r>
              <a:rPr lang="en-US" sz="2200" dirty="0" smtClean="0">
                <a:latin typeface="Arial" pitchFamily="34" charset="0"/>
                <a:cs typeface="Arial" pitchFamily="34" charset="0"/>
              </a:rPr>
              <a:t>.</a:t>
            </a:r>
          </a:p>
        </p:txBody>
      </p:sp>
      <p:sp>
        <p:nvSpPr>
          <p:cNvPr id="17" name="TextBox 16"/>
          <p:cNvSpPr txBox="1"/>
          <p:nvPr/>
        </p:nvSpPr>
        <p:spPr>
          <a:xfrm>
            <a:off x="107504" y="5561364"/>
            <a:ext cx="9036496" cy="1107996"/>
          </a:xfrm>
          <a:prstGeom prst="rect">
            <a:avLst/>
          </a:prstGeom>
          <a:noFill/>
        </p:spPr>
        <p:txBody>
          <a:bodyPr wrap="square" rtlCol="0">
            <a:spAutoFit/>
          </a:bodyPr>
          <a:lstStyle/>
          <a:p>
            <a:pPr>
              <a:buFont typeface="Wingdings"/>
              <a:buChar char="Ø"/>
            </a:pPr>
            <a:r>
              <a:rPr lang="en-US" sz="2200" dirty="0" smtClean="0">
                <a:latin typeface="Arial" pitchFamily="34" charset="0"/>
                <a:cs typeface="Arial" pitchFamily="34" charset="0"/>
              </a:rPr>
              <a:t> If the torque needed to maintain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ws</a:t>
            </a:r>
            <a:r>
              <a:rPr lang="en-US" sz="2200" dirty="0" smtClean="0">
                <a:latin typeface="Arial" pitchFamily="34" charset="0"/>
                <a:cs typeface="Arial" pitchFamily="34" charset="0"/>
              </a:rPr>
              <a:t> is too low to overcome the rolling resistance, then instead the angular velocity should be changed such that </a:t>
            </a:r>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x </a:t>
            </a:r>
            <a:r>
              <a:rPr lang="el-GR" sz="2200" dirty="0" smtClean="0">
                <a:latin typeface="Arial" pitchFamily="34" charset="0"/>
                <a:cs typeface="Arial" pitchFamily="34" charset="0"/>
              </a:rPr>
              <a:t>ω</a:t>
            </a:r>
            <a:r>
              <a:rPr lang="en-US" sz="2200" baseline="-25000" dirty="0" smtClean="0">
                <a:latin typeface="Arial" pitchFamily="34" charset="0"/>
                <a:cs typeface="Arial" pitchFamily="34" charset="0"/>
              </a:rPr>
              <a:t>w</a:t>
            </a:r>
            <a:r>
              <a:rPr lang="en-US" sz="2200" dirty="0" smtClean="0">
                <a:latin typeface="Arial" pitchFamily="34" charset="0"/>
                <a:cs typeface="Arial" pitchFamily="34" charset="0"/>
              </a:rPr>
              <a:t> = required linear velocity </a:t>
            </a:r>
            <a:r>
              <a:rPr lang="en-US" sz="2200" dirty="0" err="1" smtClean="0">
                <a:latin typeface="Arial" pitchFamily="34" charset="0"/>
                <a:cs typeface="Arial" pitchFamily="34" charset="0"/>
              </a:rPr>
              <a:t>v</a:t>
            </a:r>
            <a:r>
              <a:rPr lang="en-US" sz="2200" baseline="-25000" dirty="0" err="1" smtClean="0">
                <a:latin typeface="Arial" pitchFamily="34" charset="0"/>
                <a:cs typeface="Arial" pitchFamily="34" charset="0"/>
              </a:rPr>
              <a:t>xs</a:t>
            </a:r>
            <a:r>
              <a:rPr lang="en-US" sz="2200" dirty="0" smtClean="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Angular Velocity Control</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15</a:t>
            </a:fld>
            <a:endParaRPr lang="en-US" dirty="0"/>
          </a:p>
        </p:txBody>
      </p:sp>
      <p:sp>
        <p:nvSpPr>
          <p:cNvPr id="19" name="TextBox 18"/>
          <p:cNvSpPr txBox="1"/>
          <p:nvPr/>
        </p:nvSpPr>
        <p:spPr>
          <a:xfrm>
            <a:off x="179512" y="1196752"/>
            <a:ext cx="7632848" cy="5262979"/>
          </a:xfrm>
          <a:prstGeom prst="rect">
            <a:avLst/>
          </a:prstGeom>
          <a:noFill/>
        </p:spPr>
        <p:txBody>
          <a:bodyPr wrap="square" rtlCol="0">
            <a:spAutoFit/>
          </a:bodyPr>
          <a:lstStyle/>
          <a:p>
            <a:r>
              <a:rPr lang="en-US" sz="2400" dirty="0" smtClean="0">
                <a:latin typeface="Arial" pitchFamily="34" charset="0"/>
                <a:cs typeface="Arial" pitchFamily="34" charset="0"/>
              </a:rPr>
              <a:t>The resistance to the rolling motion (</a:t>
            </a:r>
            <a:r>
              <a:rPr lang="en-US" sz="2400" dirty="0" err="1" smtClean="0">
                <a:latin typeface="Arial" pitchFamily="34" charset="0"/>
                <a:cs typeface="Arial" pitchFamily="34" charset="0"/>
              </a:rPr>
              <a:t>f</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is a nonlinear function requiring sophisticated sensors and computation: </a:t>
            </a:r>
          </a:p>
          <a:p>
            <a:pPr>
              <a:buFont typeface="Wingdings"/>
              <a:buChar char="Ø"/>
            </a:pPr>
            <a:r>
              <a:rPr lang="en-US" sz="2400" dirty="0" smtClean="0">
                <a:latin typeface="Arial" pitchFamily="34" charset="0"/>
                <a:cs typeface="Arial" pitchFamily="34" charset="0"/>
              </a:rPr>
              <a:t> Rolling resistance forces change with the road conditions.</a:t>
            </a:r>
          </a:p>
          <a:p>
            <a:pPr>
              <a:buFont typeface="Wingdings"/>
              <a:buChar char="Ø"/>
            </a:pPr>
            <a:r>
              <a:rPr lang="en-US" sz="2400" dirty="0" smtClean="0">
                <a:latin typeface="Arial" pitchFamily="34" charset="0"/>
                <a:cs typeface="Arial" pitchFamily="34" charset="0"/>
              </a:rPr>
              <a:t> Acceleration is not necessarily constant.</a:t>
            </a:r>
          </a:p>
          <a:p>
            <a:pPr>
              <a:buFont typeface="Wingdings"/>
              <a:buChar char="Ø"/>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is desired to build a control algorithm such that:</a:t>
            </a:r>
          </a:p>
          <a:p>
            <a:pPr>
              <a:buFont typeface="Wingdings"/>
              <a:buChar char="Ø"/>
            </a:pPr>
            <a:r>
              <a:rPr lang="en-US" sz="2400" dirty="0" smtClean="0">
                <a:latin typeface="Arial" pitchFamily="34" charset="0"/>
                <a:cs typeface="Arial" pitchFamily="34" charset="0"/>
              </a:rPr>
              <a:t> Full information about the nonlinear function </a:t>
            </a:r>
            <a:r>
              <a:rPr lang="en-US" sz="2400" dirty="0" err="1" smtClean="0">
                <a:latin typeface="Arial" pitchFamily="34" charset="0"/>
                <a:cs typeface="Arial" pitchFamily="34" charset="0"/>
              </a:rPr>
              <a:t>f</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does not need to be known.</a:t>
            </a:r>
          </a:p>
          <a:p>
            <a:pPr>
              <a:buFont typeface="Wingdings"/>
              <a:buChar char="Ø"/>
            </a:pPr>
            <a:r>
              <a:rPr lang="en-US" sz="2400" dirty="0" smtClean="0">
                <a:latin typeface="Arial" pitchFamily="34" charset="0"/>
                <a:cs typeface="Arial" pitchFamily="34" charset="0"/>
              </a:rPr>
              <a:t> The controller adapts to changing road conditions to give the required vehicle motion.</a:t>
            </a:r>
          </a:p>
          <a:p>
            <a:pPr>
              <a:buFont typeface="Wingdings"/>
              <a:buChar char="Ø"/>
            </a:pPr>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Control Strategy</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16</a:t>
            </a:fld>
            <a:endParaRPr lang="en-US" dirty="0"/>
          </a:p>
        </p:txBody>
      </p:sp>
      <p:graphicFrame>
        <p:nvGraphicFramePr>
          <p:cNvPr id="32" name="Object 2"/>
          <p:cNvGraphicFramePr>
            <a:graphicFrameLocks noChangeAspect="1"/>
          </p:cNvGraphicFramePr>
          <p:nvPr/>
        </p:nvGraphicFramePr>
        <p:xfrm>
          <a:off x="1763688" y="3356992"/>
          <a:ext cx="5324475" cy="549275"/>
        </p:xfrm>
        <a:graphic>
          <a:graphicData uri="http://schemas.openxmlformats.org/presentationml/2006/ole">
            <p:oleObj spid="_x0000_s256009" name="Equation" r:id="rId3" imgW="2044440" imgH="228600" progId="Equation.3">
              <p:embed/>
            </p:oleObj>
          </a:graphicData>
        </a:graphic>
      </p:graphicFrame>
      <p:sp>
        <p:nvSpPr>
          <p:cNvPr id="33" name="TextBox 32"/>
          <p:cNvSpPr txBox="1"/>
          <p:nvPr/>
        </p:nvSpPr>
        <p:spPr>
          <a:xfrm>
            <a:off x="35495" y="5229200"/>
            <a:ext cx="3672409" cy="430887"/>
          </a:xfrm>
          <a:prstGeom prst="rect">
            <a:avLst/>
          </a:prstGeom>
          <a:noFill/>
        </p:spPr>
        <p:txBody>
          <a:bodyPr wrap="square" rtlCol="0">
            <a:spAutoFit/>
          </a:bodyPr>
          <a:lstStyle/>
          <a:p>
            <a:r>
              <a:rPr lang="en-US" sz="2200" dirty="0" smtClean="0">
                <a:latin typeface="Arial" pitchFamily="34" charset="0"/>
                <a:cs typeface="Arial" pitchFamily="34" charset="0"/>
              </a:rPr>
              <a:t>If angular acceleration</a:t>
            </a:r>
          </a:p>
        </p:txBody>
      </p:sp>
      <p:graphicFrame>
        <p:nvGraphicFramePr>
          <p:cNvPr id="34" name="Object 2"/>
          <p:cNvGraphicFramePr>
            <a:graphicFrameLocks noChangeAspect="1"/>
          </p:cNvGraphicFramePr>
          <p:nvPr/>
        </p:nvGraphicFramePr>
        <p:xfrm>
          <a:off x="2843808" y="5183981"/>
          <a:ext cx="660400" cy="549275"/>
        </p:xfrm>
        <a:graphic>
          <a:graphicData uri="http://schemas.openxmlformats.org/presentationml/2006/ole">
            <p:oleObj spid="_x0000_s256010" name="Equation" r:id="rId4" imgW="253800" imgH="228600" progId="Equation.3">
              <p:embed/>
            </p:oleObj>
          </a:graphicData>
        </a:graphic>
      </p:graphicFrame>
      <p:sp>
        <p:nvSpPr>
          <p:cNvPr id="35" name="TextBox 34"/>
          <p:cNvSpPr txBox="1"/>
          <p:nvPr/>
        </p:nvSpPr>
        <p:spPr>
          <a:xfrm>
            <a:off x="3419871" y="5229200"/>
            <a:ext cx="5724129" cy="430887"/>
          </a:xfrm>
          <a:prstGeom prst="rect">
            <a:avLst/>
          </a:prstGeom>
          <a:noFill/>
        </p:spPr>
        <p:txBody>
          <a:bodyPr wrap="square" rtlCol="0">
            <a:spAutoFit/>
          </a:bodyPr>
          <a:lstStyle/>
          <a:p>
            <a:r>
              <a:rPr lang="en-US" sz="2200" dirty="0" smtClean="0">
                <a:latin typeface="Arial" pitchFamily="34" charset="0"/>
                <a:cs typeface="Arial" pitchFamily="34" charset="0"/>
              </a:rPr>
              <a:t>can be measured, then </a:t>
            </a:r>
            <a:r>
              <a:rPr lang="el-GR" sz="2200" dirty="0" smtClean="0">
                <a:latin typeface="Arial" pitchFamily="34" charset="0"/>
                <a:cs typeface="Arial" pitchFamily="34" charset="0"/>
              </a:rPr>
              <a:t>ε</a:t>
            </a:r>
            <a:r>
              <a:rPr lang="en-US" sz="2200" baseline="-25000" dirty="0" smtClean="0">
                <a:latin typeface="Arial" pitchFamily="34" charset="0"/>
                <a:cs typeface="Arial" pitchFamily="34" charset="0"/>
              </a:rPr>
              <a:t>w</a:t>
            </a:r>
            <a:r>
              <a:rPr lang="en-US" sz="2200" dirty="0" smtClean="0">
                <a:latin typeface="Arial" pitchFamily="34" charset="0"/>
                <a:cs typeface="Arial" pitchFamily="34" charset="0"/>
              </a:rPr>
              <a:t>(</a:t>
            </a:r>
            <a:r>
              <a:rPr lang="el-GR" sz="2000" dirty="0" smtClean="0">
                <a:latin typeface="Arial" pitchFamily="34" charset="0"/>
                <a:cs typeface="Arial" pitchFamily="34" charset="0"/>
              </a:rPr>
              <a:t>ω</a:t>
            </a:r>
            <a:r>
              <a:rPr lang="en-US" sz="2000" baseline="-25000" dirty="0" err="1" smtClean="0">
                <a:latin typeface="Arial" pitchFamily="34" charset="0"/>
                <a:cs typeface="Arial" pitchFamily="34" charset="0"/>
              </a:rPr>
              <a:t>w</a:t>
            </a:r>
            <a:r>
              <a:rPr lang="en-US" sz="2200" dirty="0" err="1" smtClean="0">
                <a:latin typeface="Arial" pitchFamily="34" charset="0"/>
                <a:cs typeface="Arial" pitchFamily="34" charset="0"/>
              </a:rPr>
              <a:t>,T</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is known</a:t>
            </a:r>
          </a:p>
        </p:txBody>
      </p:sp>
      <p:sp>
        <p:nvSpPr>
          <p:cNvPr id="36" name="TextBox 35"/>
          <p:cNvSpPr txBox="1"/>
          <p:nvPr/>
        </p:nvSpPr>
        <p:spPr>
          <a:xfrm>
            <a:off x="35496" y="5589240"/>
            <a:ext cx="9108504" cy="430887"/>
          </a:xfrm>
          <a:prstGeom prst="rect">
            <a:avLst/>
          </a:prstGeom>
          <a:noFill/>
        </p:spPr>
        <p:txBody>
          <a:bodyPr wrap="square" rtlCol="0">
            <a:spAutoFit/>
          </a:bodyPr>
          <a:lstStyle/>
          <a:p>
            <a:r>
              <a:rPr lang="en-US" sz="2200" dirty="0" smtClean="0">
                <a:latin typeface="Arial" pitchFamily="34" charset="0"/>
                <a:cs typeface="Arial" pitchFamily="34" charset="0"/>
              </a:rPr>
              <a:t>at any moment of time.  </a:t>
            </a:r>
          </a:p>
        </p:txBody>
      </p:sp>
      <p:sp>
        <p:nvSpPr>
          <p:cNvPr id="19" name="TextBox 18"/>
          <p:cNvSpPr txBox="1"/>
          <p:nvPr/>
        </p:nvSpPr>
        <p:spPr>
          <a:xfrm>
            <a:off x="179512" y="1268760"/>
            <a:ext cx="6336704" cy="461665"/>
          </a:xfrm>
          <a:prstGeom prst="rect">
            <a:avLst/>
          </a:prstGeom>
          <a:noFill/>
        </p:spPr>
        <p:txBody>
          <a:bodyPr wrap="square" rtlCol="0">
            <a:spAutoFit/>
          </a:bodyPr>
          <a:lstStyle/>
          <a:p>
            <a:r>
              <a:rPr lang="en-US" sz="2400" dirty="0" smtClean="0">
                <a:latin typeface="Arial" pitchFamily="34" charset="0"/>
                <a:cs typeface="Arial" pitchFamily="34" charset="0"/>
              </a:rPr>
              <a:t>Use a </a:t>
            </a:r>
            <a:r>
              <a:rPr lang="en-US" sz="2400" b="1" dirty="0" smtClean="0">
                <a:latin typeface="Arial" pitchFamily="34" charset="0"/>
                <a:cs typeface="Arial" pitchFamily="34" charset="0"/>
              </a:rPr>
              <a:t>control-by-acceleration</a:t>
            </a:r>
            <a:r>
              <a:rPr lang="en-US" sz="2400" dirty="0" smtClean="0">
                <a:latin typeface="Arial" pitchFamily="34" charset="0"/>
                <a:cs typeface="Arial" pitchFamily="34" charset="0"/>
              </a:rPr>
              <a:t> algorithm:</a:t>
            </a:r>
          </a:p>
        </p:txBody>
      </p:sp>
      <p:sp>
        <p:nvSpPr>
          <p:cNvPr id="20" name="TextBox 19"/>
          <p:cNvSpPr txBox="1"/>
          <p:nvPr/>
        </p:nvSpPr>
        <p:spPr>
          <a:xfrm>
            <a:off x="179511" y="1916832"/>
            <a:ext cx="8280921" cy="1938992"/>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Find acceleration </a:t>
            </a:r>
            <a:r>
              <a:rPr lang="el-GR" sz="2400" dirty="0" smtClean="0">
                <a:latin typeface="Arial" pitchFamily="34" charset="0"/>
                <a:cs typeface="Arial" pitchFamily="34" charset="0"/>
              </a:rPr>
              <a:t>ε</a:t>
            </a:r>
            <a:r>
              <a:rPr lang="en-US" sz="2400" baseline="-25000" dirty="0" smtClean="0">
                <a:latin typeface="Arial" pitchFamily="34" charset="0"/>
                <a:cs typeface="Arial" pitchFamily="34" charset="0"/>
              </a:rPr>
              <a:t>w</a:t>
            </a:r>
            <a:r>
              <a:rPr lang="en-US" sz="2400" dirty="0" smtClean="0">
                <a:latin typeface="Arial" pitchFamily="34" charset="0"/>
                <a:cs typeface="Arial" pitchFamily="34" charset="0"/>
              </a:rPr>
              <a:t>(t) = </a:t>
            </a:r>
            <a:r>
              <a:rPr lang="el-GR" sz="2400" dirty="0" smtClean="0">
                <a:latin typeface="Arial" pitchFamily="34" charset="0"/>
                <a:cs typeface="Arial" pitchFamily="34" charset="0"/>
              </a:rPr>
              <a:t>ε</a:t>
            </a:r>
            <a:r>
              <a:rPr lang="en-US" sz="2400" baseline="-25000" dirty="0" smtClean="0">
                <a:latin typeface="Arial" pitchFamily="34" charset="0"/>
                <a:cs typeface="Arial" pitchFamily="34" charset="0"/>
              </a:rPr>
              <a:t>w*</a:t>
            </a:r>
            <a:r>
              <a:rPr lang="en-US" sz="2400" dirty="0" smtClean="0">
                <a:latin typeface="Arial" pitchFamily="34" charset="0"/>
                <a:cs typeface="Arial" pitchFamily="34" charset="0"/>
              </a:rPr>
              <a:t>(t)  that corresponds to required angular velocity by differentiating angular velocity.</a:t>
            </a:r>
          </a:p>
          <a:p>
            <a:pPr>
              <a:buFont typeface="Wingdings"/>
              <a:buChar char="Ø"/>
            </a:pPr>
            <a:r>
              <a:rPr lang="en-US" sz="2400" dirty="0" smtClean="0">
                <a:latin typeface="Arial" pitchFamily="34" charset="0"/>
                <a:cs typeface="Arial" pitchFamily="34" charset="0"/>
              </a:rPr>
              <a:t> Acceleration exerted by torque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a:t>
            </a:r>
            <a:r>
              <a:rPr lang="en-US" sz="2400" baseline="-25000" dirty="0" smtClean="0">
                <a:latin typeface="Arial" pitchFamily="34" charset="0"/>
                <a:cs typeface="Arial" pitchFamily="34" charset="0"/>
              </a:rPr>
              <a:t>*</a:t>
            </a:r>
            <a:r>
              <a:rPr lang="en-US" sz="2400" dirty="0" smtClean="0">
                <a:latin typeface="Arial" pitchFamily="34" charset="0"/>
                <a:cs typeface="Arial" pitchFamily="34" charset="0"/>
              </a:rPr>
              <a:t> can be determined by:</a:t>
            </a:r>
          </a:p>
          <a:p>
            <a:pPr>
              <a:buFont typeface="Wingdings"/>
              <a:buChar char="Ø"/>
            </a:pPr>
            <a:endParaRPr lang="en-US" sz="2400" dirty="0" smtClean="0">
              <a:latin typeface="Arial" pitchFamily="34" charset="0"/>
              <a:cs typeface="Arial" pitchFamily="34" charset="0"/>
            </a:endParaRPr>
          </a:p>
          <a:p>
            <a:pPr>
              <a:buFont typeface="Wingdings"/>
              <a:buChar char="Ø"/>
            </a:pPr>
            <a:endParaRPr lang="en-US" sz="2400" dirty="0" smtClean="0">
              <a:latin typeface="Arial" pitchFamily="34" charset="0"/>
              <a:cs typeface="Arial" pitchFamily="34" charset="0"/>
            </a:endParaRPr>
          </a:p>
        </p:txBody>
      </p:sp>
      <p:sp>
        <p:nvSpPr>
          <p:cNvPr id="21" name="Rectangle 20"/>
          <p:cNvSpPr/>
          <p:nvPr/>
        </p:nvSpPr>
        <p:spPr>
          <a:xfrm>
            <a:off x="179512" y="4077072"/>
            <a:ext cx="8640960" cy="830997"/>
          </a:xfrm>
          <a:prstGeom prst="rect">
            <a:avLst/>
          </a:prstGeom>
        </p:spPr>
        <p:txBody>
          <a:bodyPr wrap="square">
            <a:spAutoFit/>
          </a:bodyPr>
          <a:lstStyle/>
          <a:p>
            <a:pPr>
              <a:buFont typeface="Wingdings"/>
              <a:buChar char="Ø"/>
            </a:pPr>
            <a:r>
              <a:rPr lang="en-US" sz="2400" dirty="0" smtClean="0">
                <a:latin typeface="Arial" pitchFamily="34" charset="0"/>
                <a:cs typeface="Arial" pitchFamily="34" charset="0"/>
              </a:rPr>
              <a:t>The controller will determine wheel torque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ws</a:t>
            </a:r>
            <a:r>
              <a:rPr lang="en-US" sz="2400" dirty="0" smtClean="0">
                <a:latin typeface="Arial" pitchFamily="34" charset="0"/>
                <a:cs typeface="Arial" pitchFamily="34" charset="0"/>
              </a:rPr>
              <a:t> that causes angular velocity </a:t>
            </a:r>
            <a:r>
              <a:rPr lang="el-GR" sz="2400" dirty="0" smtClean="0">
                <a:latin typeface="Arial" pitchFamily="34" charset="0"/>
                <a:cs typeface="Arial" pitchFamily="34" charset="0"/>
              </a:rPr>
              <a:t>ω</a:t>
            </a:r>
            <a:r>
              <a:rPr lang="en-US" sz="2400" baseline="-25000" dirty="0" smtClean="0">
                <a:latin typeface="Arial" pitchFamily="34" charset="0"/>
                <a:cs typeface="Arial" pitchFamily="34" charset="0"/>
              </a:rPr>
              <a:t>w</a:t>
            </a:r>
            <a:r>
              <a:rPr lang="en-US" sz="2400" dirty="0" smtClean="0">
                <a:latin typeface="Arial" pitchFamily="34" charset="0"/>
                <a:cs typeface="Arial" pitchFamily="34" charset="0"/>
              </a:rPr>
              <a:t> to become required angular velocity </a:t>
            </a:r>
            <a:r>
              <a:rPr lang="el-GR" sz="2400" dirty="0" smtClean="0">
                <a:latin typeface="Arial" pitchFamily="34" charset="0"/>
                <a:cs typeface="Arial" pitchFamily="34" charset="0"/>
              </a:rPr>
              <a:t>ω</a:t>
            </a:r>
            <a:r>
              <a:rPr lang="en-US" sz="2400" baseline="-25000" dirty="0" err="1" smtClean="0">
                <a:latin typeface="Arial" pitchFamily="34" charset="0"/>
                <a:cs typeface="Arial" pitchFamily="34" charset="0"/>
              </a:rPr>
              <a:t>ws</a:t>
            </a:r>
            <a:r>
              <a:rPr lang="en-US" sz="2400" dirty="0" smtClean="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Control Strategy</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17</a:t>
            </a:fld>
            <a:endParaRPr lang="en-US" dirty="0"/>
          </a:p>
        </p:txBody>
      </p:sp>
      <p:sp>
        <p:nvSpPr>
          <p:cNvPr id="7" name="TextBox 6"/>
          <p:cNvSpPr txBox="1"/>
          <p:nvPr/>
        </p:nvSpPr>
        <p:spPr>
          <a:xfrm>
            <a:off x="107504" y="1052736"/>
            <a:ext cx="8280921" cy="461665"/>
          </a:xfrm>
          <a:prstGeom prst="rect">
            <a:avLst/>
          </a:prstGeom>
          <a:noFill/>
        </p:spPr>
        <p:txBody>
          <a:bodyPr wrap="square" rtlCol="0">
            <a:spAutoFit/>
          </a:bodyPr>
          <a:lstStyle/>
          <a:p>
            <a:r>
              <a:rPr lang="en-US" sz="2400" dirty="0" smtClean="0">
                <a:latin typeface="Arial" pitchFamily="34" charset="0"/>
                <a:cs typeface="Arial" pitchFamily="34" charset="0"/>
              </a:rPr>
              <a:t>Values of torque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should be set such that</a:t>
            </a:r>
          </a:p>
        </p:txBody>
      </p:sp>
      <p:sp>
        <p:nvSpPr>
          <p:cNvPr id="31" name="TextBox 30"/>
          <p:cNvSpPr txBox="1"/>
          <p:nvPr/>
        </p:nvSpPr>
        <p:spPr>
          <a:xfrm>
            <a:off x="179513" y="1844824"/>
            <a:ext cx="2952327" cy="461665"/>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If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a:t>
            </a:r>
            <a:r>
              <a:rPr lang="en-US" sz="2400" baseline="-25000" dirty="0" smtClean="0">
                <a:latin typeface="Arial" pitchFamily="34" charset="0"/>
                <a:cs typeface="Arial" pitchFamily="34" charset="0"/>
              </a:rPr>
              <a:t>*</a:t>
            </a:r>
            <a:r>
              <a:rPr lang="en-US" sz="2400" dirty="0" smtClean="0">
                <a:latin typeface="Arial" pitchFamily="34" charset="0"/>
                <a:cs typeface="Arial" pitchFamily="34" charset="0"/>
              </a:rPr>
              <a:t>, then</a:t>
            </a:r>
          </a:p>
        </p:txBody>
      </p:sp>
      <p:sp>
        <p:nvSpPr>
          <p:cNvPr id="33" name="TextBox 32"/>
          <p:cNvSpPr txBox="1"/>
          <p:nvPr/>
        </p:nvSpPr>
        <p:spPr>
          <a:xfrm>
            <a:off x="179512" y="4182179"/>
            <a:ext cx="7920880" cy="830997"/>
          </a:xfrm>
          <a:prstGeom prst="rect">
            <a:avLst/>
          </a:prstGeom>
          <a:noFill/>
        </p:spPr>
        <p:txBody>
          <a:bodyPr wrap="square" rtlCol="0">
            <a:spAutoFit/>
          </a:bodyPr>
          <a:lstStyle/>
          <a:p>
            <a:r>
              <a:rPr lang="en-US" sz="2400" dirty="0" smtClean="0">
                <a:latin typeface="Arial" pitchFamily="34" charset="0"/>
                <a:cs typeface="Arial" pitchFamily="34" charset="0"/>
              </a:rPr>
              <a:t>Therefore, torque is controlled by the </a:t>
            </a:r>
            <a:r>
              <a:rPr lang="en-US" sz="2400" b="1" dirty="0" smtClean="0">
                <a:latin typeface="Arial" pitchFamily="34" charset="0"/>
                <a:cs typeface="Arial" pitchFamily="34" charset="0"/>
              </a:rPr>
              <a:t>discrepancy in the acceleration</a:t>
            </a:r>
            <a:r>
              <a:rPr lang="en-US" sz="2400" dirty="0" smtClean="0">
                <a:latin typeface="Arial" pitchFamily="34" charset="0"/>
                <a:cs typeface="Arial" pitchFamily="34" charset="0"/>
              </a:rPr>
              <a:t> </a:t>
            </a:r>
          </a:p>
        </p:txBody>
      </p:sp>
      <p:graphicFrame>
        <p:nvGraphicFramePr>
          <p:cNvPr id="257033" name="Object 5"/>
          <p:cNvGraphicFramePr>
            <a:graphicFrameLocks noChangeAspect="1"/>
          </p:cNvGraphicFramePr>
          <p:nvPr/>
        </p:nvGraphicFramePr>
        <p:xfrm>
          <a:off x="6140772" y="1052736"/>
          <a:ext cx="2679700" cy="549275"/>
        </p:xfrm>
        <a:graphic>
          <a:graphicData uri="http://schemas.openxmlformats.org/presentationml/2006/ole">
            <p:oleObj spid="_x0000_s257033" name="Equation" r:id="rId3" imgW="1028520" imgH="228600" progId="Equation.3">
              <p:embed/>
            </p:oleObj>
          </a:graphicData>
        </a:graphic>
      </p:graphicFrame>
      <p:sp>
        <p:nvSpPr>
          <p:cNvPr id="21" name="TextBox 20"/>
          <p:cNvSpPr txBox="1"/>
          <p:nvPr/>
        </p:nvSpPr>
        <p:spPr>
          <a:xfrm>
            <a:off x="179512" y="2303661"/>
            <a:ext cx="3744416" cy="461665"/>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If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 </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a:t>
            </a:r>
            <a:r>
              <a:rPr lang="en-US" sz="2400" baseline="-25000" dirty="0" smtClean="0">
                <a:latin typeface="Arial" pitchFamily="34" charset="0"/>
                <a:cs typeface="Arial" pitchFamily="34" charset="0"/>
              </a:rPr>
              <a:t>*</a:t>
            </a:r>
            <a:r>
              <a:rPr lang="az-Cyrl-AZ" sz="2400" dirty="0" smtClean="0">
                <a:latin typeface="Arial" pitchFamily="34" charset="0"/>
                <a:cs typeface="Arial" pitchFamily="34" charset="0"/>
              </a:rPr>
              <a:t>±</a:t>
            </a:r>
            <a:r>
              <a:rPr lang="en-US" sz="2400" dirty="0" smtClean="0">
                <a:latin typeface="Arial" pitchFamily="34" charset="0"/>
                <a:cs typeface="Arial" pitchFamily="34" charset="0"/>
              </a:rPr>
              <a:t> </a:t>
            </a:r>
            <a:r>
              <a:rPr lang="el-GR" sz="2400" dirty="0" smtClean="0">
                <a:latin typeface="Arial" pitchFamily="34" charset="0"/>
                <a:cs typeface="Arial" pitchFamily="34" charset="0"/>
              </a:rPr>
              <a:t>Δ</a:t>
            </a:r>
            <a:r>
              <a:rPr lang="en-US" sz="2400" dirty="0" err="1" smtClean="0">
                <a:latin typeface="Arial" pitchFamily="34" charset="0"/>
                <a:cs typeface="Arial" pitchFamily="34" charset="0"/>
              </a:rPr>
              <a:t>T</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then</a:t>
            </a:r>
          </a:p>
        </p:txBody>
      </p:sp>
      <p:graphicFrame>
        <p:nvGraphicFramePr>
          <p:cNvPr id="23" name="Object 5"/>
          <p:cNvGraphicFramePr>
            <a:graphicFrameLocks noChangeAspect="1"/>
          </p:cNvGraphicFramePr>
          <p:nvPr/>
        </p:nvGraphicFramePr>
        <p:xfrm>
          <a:off x="2770485" y="1772816"/>
          <a:ext cx="3241675" cy="549275"/>
        </p:xfrm>
        <a:graphic>
          <a:graphicData uri="http://schemas.openxmlformats.org/presentationml/2006/ole">
            <p:oleObj spid="_x0000_s257035" name="Equation" r:id="rId4" imgW="1244520" imgH="228600" progId="Equation.3">
              <p:embed/>
            </p:oleObj>
          </a:graphicData>
        </a:graphic>
      </p:graphicFrame>
      <p:graphicFrame>
        <p:nvGraphicFramePr>
          <p:cNvPr id="24" name="Object 5"/>
          <p:cNvGraphicFramePr>
            <a:graphicFrameLocks noChangeAspect="1"/>
          </p:cNvGraphicFramePr>
          <p:nvPr/>
        </p:nvGraphicFramePr>
        <p:xfrm>
          <a:off x="3634581" y="2276872"/>
          <a:ext cx="3241675" cy="549275"/>
        </p:xfrm>
        <a:graphic>
          <a:graphicData uri="http://schemas.openxmlformats.org/presentationml/2006/ole">
            <p:oleObj spid="_x0000_s257036" name="Equation" r:id="rId5" imgW="1244520" imgH="228600" progId="Equation.3">
              <p:embed/>
            </p:oleObj>
          </a:graphicData>
        </a:graphic>
      </p:graphicFrame>
      <p:sp>
        <p:nvSpPr>
          <p:cNvPr id="26" name="TextBox 25"/>
          <p:cNvSpPr txBox="1"/>
          <p:nvPr/>
        </p:nvSpPr>
        <p:spPr>
          <a:xfrm>
            <a:off x="179512" y="2854097"/>
            <a:ext cx="7704856" cy="1200329"/>
          </a:xfrm>
          <a:prstGeom prst="rect">
            <a:avLst/>
          </a:prstGeom>
          <a:noFill/>
        </p:spPr>
        <p:txBody>
          <a:bodyPr wrap="square" rtlCol="0">
            <a:spAutoFit/>
          </a:bodyPr>
          <a:lstStyle/>
          <a:p>
            <a:r>
              <a:rPr lang="en-US" sz="2400" dirty="0" smtClean="0">
                <a:latin typeface="Arial" pitchFamily="34" charset="0"/>
                <a:cs typeface="Arial" pitchFamily="34" charset="0"/>
              </a:rPr>
              <a:t>In the second case torque should be changed such that  </a:t>
            </a:r>
            <a:r>
              <a:rPr lang="el-GR" sz="2400" dirty="0" smtClean="0">
                <a:latin typeface="Arial" pitchFamily="34" charset="0"/>
                <a:cs typeface="Arial" pitchFamily="34" charset="0"/>
              </a:rPr>
              <a:t>Δ</a:t>
            </a:r>
            <a:r>
              <a:rPr lang="en-US" sz="2400" dirty="0" smtClean="0">
                <a:latin typeface="Arial" pitchFamily="34" charset="0"/>
                <a:cs typeface="Arial" pitchFamily="34" charset="0"/>
              </a:rPr>
              <a:t>T</a:t>
            </a:r>
            <a:r>
              <a:rPr lang="en-US" sz="2400" baseline="-25000" dirty="0" smtClean="0">
                <a:latin typeface="Arial" pitchFamily="34" charset="0"/>
                <a:cs typeface="Arial" pitchFamily="34" charset="0"/>
              </a:rPr>
              <a:t>w</a:t>
            </a:r>
            <a:r>
              <a:rPr lang="en-US" sz="2400" dirty="0" smtClean="0">
                <a:latin typeface="Arial" pitchFamily="34" charset="0"/>
                <a:cs typeface="Arial" pitchFamily="34" charset="0"/>
              </a:rPr>
              <a:t>→0, which causes </a:t>
            </a:r>
          </a:p>
          <a:p>
            <a:endParaRPr lang="en-US" sz="2400" dirty="0" smtClean="0">
              <a:latin typeface="Arial" pitchFamily="34" charset="0"/>
              <a:cs typeface="Arial" pitchFamily="34" charset="0"/>
            </a:endParaRPr>
          </a:p>
        </p:txBody>
      </p:sp>
      <p:graphicFrame>
        <p:nvGraphicFramePr>
          <p:cNvPr id="257037" name="Object 9"/>
          <p:cNvGraphicFramePr>
            <a:graphicFrameLocks noChangeAspect="1"/>
          </p:cNvGraphicFramePr>
          <p:nvPr/>
        </p:nvGraphicFramePr>
        <p:xfrm>
          <a:off x="3347864" y="3212976"/>
          <a:ext cx="3406775" cy="549275"/>
        </p:xfrm>
        <a:graphic>
          <a:graphicData uri="http://schemas.openxmlformats.org/presentationml/2006/ole">
            <p:oleObj spid="_x0000_s257037" name="Equation" r:id="rId6" imgW="1307880" imgH="228600" progId="Equation.3">
              <p:embed/>
            </p:oleObj>
          </a:graphicData>
        </a:graphic>
      </p:graphicFrame>
      <p:graphicFrame>
        <p:nvGraphicFramePr>
          <p:cNvPr id="28" name="Object 9"/>
          <p:cNvGraphicFramePr>
            <a:graphicFrameLocks noChangeAspect="1"/>
          </p:cNvGraphicFramePr>
          <p:nvPr/>
        </p:nvGraphicFramePr>
        <p:xfrm>
          <a:off x="2843808" y="4653136"/>
          <a:ext cx="2447925" cy="549275"/>
        </p:xfrm>
        <a:graphic>
          <a:graphicData uri="http://schemas.openxmlformats.org/presentationml/2006/ole">
            <p:oleObj spid="_x0000_s257039" name="Equation" r:id="rId7" imgW="939600" imgH="2286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38" name="Picture 14"/>
          <p:cNvPicPr>
            <a:picLocks noChangeAspect="1" noChangeArrowheads="1"/>
          </p:cNvPicPr>
          <p:nvPr/>
        </p:nvPicPr>
        <p:blipFill>
          <a:blip r:embed="rId3" cstate="print"/>
          <a:srcRect/>
          <a:stretch>
            <a:fillRect/>
          </a:stretch>
        </p:blipFill>
        <p:spPr bwMode="auto">
          <a:xfrm>
            <a:off x="2771800" y="1340768"/>
            <a:ext cx="6213375" cy="2736304"/>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Control Strategy</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18</a:t>
            </a:fld>
            <a:endParaRPr lang="en-US" dirty="0"/>
          </a:p>
        </p:txBody>
      </p:sp>
      <p:sp>
        <p:nvSpPr>
          <p:cNvPr id="33" name="TextBox 32"/>
          <p:cNvSpPr txBox="1"/>
          <p:nvPr/>
        </p:nvSpPr>
        <p:spPr>
          <a:xfrm>
            <a:off x="216024" y="2309971"/>
            <a:ext cx="2843808" cy="830997"/>
          </a:xfrm>
          <a:prstGeom prst="rect">
            <a:avLst/>
          </a:prstGeom>
          <a:noFill/>
        </p:spPr>
        <p:txBody>
          <a:bodyPr wrap="square" rtlCol="0">
            <a:spAutoFit/>
          </a:bodyPr>
          <a:lstStyle/>
          <a:p>
            <a:r>
              <a:rPr lang="en-US" sz="2400" dirty="0" smtClean="0">
                <a:latin typeface="Arial" pitchFamily="34" charset="0"/>
                <a:cs typeface="Arial" pitchFamily="34" charset="0"/>
              </a:rPr>
              <a:t>Input: required acceleration, </a:t>
            </a:r>
            <a:r>
              <a:rPr lang="el-GR" sz="2400" dirty="0" smtClean="0">
                <a:latin typeface="Arial" pitchFamily="34" charset="0"/>
                <a:cs typeface="Arial" pitchFamily="34" charset="0"/>
              </a:rPr>
              <a:t>ε</a:t>
            </a:r>
            <a:r>
              <a:rPr lang="en-US" sz="2400" baseline="-25000" dirty="0" smtClean="0">
                <a:latin typeface="Arial" pitchFamily="34" charset="0"/>
                <a:cs typeface="Arial" pitchFamily="34" charset="0"/>
              </a:rPr>
              <a:t>w*.</a:t>
            </a:r>
            <a:endParaRPr lang="en-US" sz="2400" dirty="0" smtClean="0">
              <a:latin typeface="Arial" pitchFamily="34" charset="0"/>
              <a:cs typeface="Arial" pitchFamily="34" charset="0"/>
            </a:endParaRPr>
          </a:p>
        </p:txBody>
      </p:sp>
      <p:sp>
        <p:nvSpPr>
          <p:cNvPr id="16" name="TextBox 15"/>
          <p:cNvSpPr txBox="1"/>
          <p:nvPr/>
        </p:nvSpPr>
        <p:spPr>
          <a:xfrm>
            <a:off x="107504" y="1196752"/>
            <a:ext cx="6912768" cy="830997"/>
          </a:xfrm>
          <a:prstGeom prst="rect">
            <a:avLst/>
          </a:prstGeom>
          <a:noFill/>
        </p:spPr>
        <p:txBody>
          <a:bodyPr wrap="square" rtlCol="0">
            <a:spAutoFit/>
          </a:bodyPr>
          <a:lstStyle/>
          <a:p>
            <a:r>
              <a:rPr lang="en-US" sz="2400" dirty="0" smtClean="0">
                <a:latin typeface="Arial" pitchFamily="34" charset="0"/>
                <a:cs typeface="Arial" pitchFamily="34" charset="0"/>
              </a:rPr>
              <a:t>The control is implemented in the shown control loop:</a:t>
            </a:r>
          </a:p>
        </p:txBody>
      </p:sp>
      <p:sp>
        <p:nvSpPr>
          <p:cNvPr id="17" name="TextBox 16"/>
          <p:cNvSpPr txBox="1"/>
          <p:nvPr/>
        </p:nvSpPr>
        <p:spPr>
          <a:xfrm>
            <a:off x="179512" y="3855238"/>
            <a:ext cx="8352928" cy="1200329"/>
          </a:xfrm>
          <a:prstGeom prst="rect">
            <a:avLst/>
          </a:prstGeom>
          <a:noFill/>
        </p:spPr>
        <p:txBody>
          <a:bodyPr wrap="square" rtlCol="0">
            <a:spAutoFit/>
          </a:bodyPr>
          <a:lstStyle/>
          <a:p>
            <a:r>
              <a:rPr lang="en-US" sz="2400" dirty="0" smtClean="0">
                <a:latin typeface="Arial" pitchFamily="34" charset="0"/>
                <a:cs typeface="Arial" pitchFamily="34" charset="0"/>
              </a:rPr>
              <a:t>Difference between required and actual angular accelerations gives the rate that wheel torque should be changed, </a:t>
            </a:r>
          </a:p>
        </p:txBody>
      </p:sp>
      <p:graphicFrame>
        <p:nvGraphicFramePr>
          <p:cNvPr id="18" name="Object 5"/>
          <p:cNvGraphicFramePr>
            <a:graphicFrameLocks noChangeAspect="1"/>
          </p:cNvGraphicFramePr>
          <p:nvPr/>
        </p:nvGraphicFramePr>
        <p:xfrm>
          <a:off x="1523082" y="4576167"/>
          <a:ext cx="528638" cy="581025"/>
        </p:xfrm>
        <a:graphic>
          <a:graphicData uri="http://schemas.openxmlformats.org/presentationml/2006/ole">
            <p:oleObj spid="_x0000_s258055" name="Equation" r:id="rId4" imgW="203040" imgH="241200" progId="Equation.3">
              <p:embed/>
            </p:oleObj>
          </a:graphicData>
        </a:graphic>
      </p:graphicFrame>
      <p:sp>
        <p:nvSpPr>
          <p:cNvPr id="19" name="TextBox 18"/>
          <p:cNvSpPr txBox="1"/>
          <p:nvPr/>
        </p:nvSpPr>
        <p:spPr>
          <a:xfrm>
            <a:off x="179512" y="5036983"/>
            <a:ext cx="8352928" cy="830997"/>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is a proportional coefficient for amplification in the control loop.</a:t>
            </a:r>
          </a:p>
        </p:txBody>
      </p:sp>
      <p:sp>
        <p:nvSpPr>
          <p:cNvPr id="22" name="TextBox 21"/>
          <p:cNvSpPr txBox="1"/>
          <p:nvPr/>
        </p:nvSpPr>
        <p:spPr>
          <a:xfrm>
            <a:off x="179512" y="5910371"/>
            <a:ext cx="6552728" cy="830997"/>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The rate of change is integrated to obtain the required wheel torque.</a:t>
            </a:r>
          </a:p>
        </p:txBody>
      </p:sp>
      <p:sp>
        <p:nvSpPr>
          <p:cNvPr id="25" name="TextBox 24"/>
          <p:cNvSpPr txBox="1"/>
          <p:nvPr/>
        </p:nvSpPr>
        <p:spPr>
          <a:xfrm>
            <a:off x="7128792" y="3527430"/>
            <a:ext cx="1979712" cy="261610"/>
          </a:xfrm>
          <a:prstGeom prst="rect">
            <a:avLst/>
          </a:prstGeom>
          <a:noFill/>
        </p:spPr>
        <p:txBody>
          <a:bodyPr wrap="square" rtlCol="0">
            <a:spAutoFit/>
          </a:bodyPr>
          <a:lstStyle/>
          <a:p>
            <a:r>
              <a:rPr lang="en-US" sz="1100" dirty="0" smtClean="0"/>
              <a:t>Acceleration loop diagram [1]</a:t>
            </a:r>
            <a:endParaRPr lang="en-US" sz="11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6" name="Picture 4"/>
          <p:cNvPicPr>
            <a:picLocks noChangeAspect="1" noChangeArrowheads="1"/>
          </p:cNvPicPr>
          <p:nvPr/>
        </p:nvPicPr>
        <p:blipFill>
          <a:blip r:embed="rId3" cstate="print"/>
          <a:srcRect l="495" t="-1412"/>
          <a:stretch>
            <a:fillRect/>
          </a:stretch>
        </p:blipFill>
        <p:spPr bwMode="auto">
          <a:xfrm>
            <a:off x="32900" y="3861048"/>
            <a:ext cx="9111100" cy="1985320"/>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Control Block Diagram</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19</a:t>
            </a:fld>
            <a:endParaRPr lang="en-US" dirty="0"/>
          </a:p>
        </p:txBody>
      </p:sp>
      <p:sp>
        <p:nvSpPr>
          <p:cNvPr id="16" name="TextBox 15"/>
          <p:cNvSpPr txBox="1"/>
          <p:nvPr/>
        </p:nvSpPr>
        <p:spPr>
          <a:xfrm>
            <a:off x="107504" y="1196752"/>
            <a:ext cx="8064896" cy="830997"/>
          </a:xfrm>
          <a:prstGeom prst="rect">
            <a:avLst/>
          </a:prstGeom>
          <a:noFill/>
        </p:spPr>
        <p:txBody>
          <a:bodyPr wrap="square" rtlCol="0">
            <a:spAutoFit/>
          </a:bodyPr>
          <a:lstStyle/>
          <a:p>
            <a:r>
              <a:rPr lang="en-US" sz="2400" dirty="0" smtClean="0">
                <a:latin typeface="Arial" pitchFamily="34" charset="0"/>
                <a:cs typeface="Arial" pitchFamily="34" charset="0"/>
              </a:rPr>
              <a:t>The overall block diagram for the control strategy includes two control loops:</a:t>
            </a:r>
          </a:p>
        </p:txBody>
      </p:sp>
      <p:sp>
        <p:nvSpPr>
          <p:cNvPr id="17" name="TextBox 16"/>
          <p:cNvSpPr txBox="1"/>
          <p:nvPr/>
        </p:nvSpPr>
        <p:spPr>
          <a:xfrm>
            <a:off x="323528" y="2204864"/>
            <a:ext cx="5184576" cy="1938992"/>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An internal loop controls acceleration</a:t>
            </a:r>
          </a:p>
          <a:p>
            <a:pPr>
              <a:buFont typeface="Wingdings"/>
              <a:buChar char="Ø"/>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An external loop controls angular velocity </a:t>
            </a:r>
          </a:p>
        </p:txBody>
      </p:sp>
      <p:graphicFrame>
        <p:nvGraphicFramePr>
          <p:cNvPr id="18" name="Object 5"/>
          <p:cNvGraphicFramePr>
            <a:graphicFrameLocks noChangeAspect="1"/>
          </p:cNvGraphicFramePr>
          <p:nvPr/>
        </p:nvGraphicFramePr>
        <p:xfrm>
          <a:off x="2176487" y="2564904"/>
          <a:ext cx="595313" cy="550862"/>
        </p:xfrm>
        <a:graphic>
          <a:graphicData uri="http://schemas.openxmlformats.org/presentationml/2006/ole">
            <p:oleObj spid="_x0000_s259075" name="Equation" r:id="rId4" imgW="228600" imgH="228600" progId="Equation.3">
              <p:embed/>
            </p:oleObj>
          </a:graphicData>
        </a:graphic>
      </p:graphicFrame>
      <p:graphicFrame>
        <p:nvGraphicFramePr>
          <p:cNvPr id="12" name="Object 5"/>
          <p:cNvGraphicFramePr>
            <a:graphicFrameLocks noChangeAspect="1"/>
          </p:cNvGraphicFramePr>
          <p:nvPr/>
        </p:nvGraphicFramePr>
        <p:xfrm>
          <a:off x="1600423" y="3717032"/>
          <a:ext cx="595313" cy="550862"/>
        </p:xfrm>
        <a:graphic>
          <a:graphicData uri="http://schemas.openxmlformats.org/presentationml/2006/ole">
            <p:oleObj spid="_x0000_s259077" name="Equation" r:id="rId5" imgW="228600" imgH="228600" progId="Equation.3">
              <p:embed/>
            </p:oleObj>
          </a:graphicData>
        </a:graphic>
      </p:graphicFrame>
      <p:sp>
        <p:nvSpPr>
          <p:cNvPr id="20" name="TextBox 19"/>
          <p:cNvSpPr txBox="1"/>
          <p:nvPr/>
        </p:nvSpPr>
        <p:spPr>
          <a:xfrm>
            <a:off x="755576" y="5805264"/>
            <a:ext cx="3096344" cy="261610"/>
          </a:xfrm>
          <a:prstGeom prst="rect">
            <a:avLst/>
          </a:prstGeom>
          <a:noFill/>
        </p:spPr>
        <p:txBody>
          <a:bodyPr wrap="square" rtlCol="0">
            <a:spAutoFit/>
          </a:bodyPr>
          <a:lstStyle/>
          <a:p>
            <a:r>
              <a:rPr lang="en-US" sz="1100" dirty="0" smtClean="0"/>
              <a:t>Control block-diagram [1]</a:t>
            </a:r>
            <a:endParaRPr lang="en-US" sz="11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6" name="Picture 4"/>
          <p:cNvPicPr>
            <a:picLocks noChangeAspect="1" noChangeArrowheads="1"/>
          </p:cNvPicPr>
          <p:nvPr/>
        </p:nvPicPr>
        <p:blipFill>
          <a:blip r:embed="rId3" cstate="print"/>
          <a:srcRect l="495" t="-1412"/>
          <a:stretch>
            <a:fillRect/>
          </a:stretch>
        </p:blipFill>
        <p:spPr bwMode="auto">
          <a:xfrm>
            <a:off x="32900" y="4365104"/>
            <a:ext cx="9111100" cy="1985320"/>
          </a:xfrm>
          <a:prstGeom prst="rect">
            <a:avLst/>
          </a:prstGeom>
          <a:noFill/>
          <a:ln w="9525">
            <a:noFill/>
            <a:miter lim="800000"/>
            <a:headEnd/>
            <a:tailEnd/>
          </a:ln>
        </p:spPr>
      </p:pic>
      <p:sp>
        <p:nvSpPr>
          <p:cNvPr id="14" name="Rectangle 13"/>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Control Block Diagram</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20</a:t>
            </a:fld>
            <a:endParaRPr lang="en-US" dirty="0"/>
          </a:p>
        </p:txBody>
      </p:sp>
      <p:sp>
        <p:nvSpPr>
          <p:cNvPr id="16" name="TextBox 15"/>
          <p:cNvSpPr txBox="1"/>
          <p:nvPr/>
        </p:nvSpPr>
        <p:spPr>
          <a:xfrm>
            <a:off x="107504" y="1196752"/>
            <a:ext cx="7560840" cy="1200329"/>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The actual acceleration used to compute the wheel torque,      , is a function of torque and angular velocity.	  . </a:t>
            </a:r>
          </a:p>
        </p:txBody>
      </p:sp>
      <p:graphicFrame>
        <p:nvGraphicFramePr>
          <p:cNvPr id="13" name="Object 8"/>
          <p:cNvGraphicFramePr>
            <a:graphicFrameLocks noChangeAspect="1"/>
          </p:cNvGraphicFramePr>
          <p:nvPr/>
        </p:nvGraphicFramePr>
        <p:xfrm>
          <a:off x="1115616" y="1556792"/>
          <a:ext cx="595313" cy="549275"/>
        </p:xfrm>
        <a:graphic>
          <a:graphicData uri="http://schemas.openxmlformats.org/presentationml/2006/ole">
            <p:oleObj spid="_x0000_s260104" name="Equation" r:id="rId4" imgW="228600" imgH="228600" progId="Equation.3">
              <p:embed/>
            </p:oleObj>
          </a:graphicData>
        </a:graphic>
      </p:graphicFrame>
      <p:sp>
        <p:nvSpPr>
          <p:cNvPr id="15" name="TextBox 14"/>
          <p:cNvSpPr txBox="1"/>
          <p:nvPr/>
        </p:nvSpPr>
        <p:spPr>
          <a:xfrm>
            <a:off x="107504" y="2552784"/>
            <a:ext cx="7200800" cy="461665"/>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The non-linear function </a:t>
            </a:r>
            <a:r>
              <a:rPr lang="en-US" sz="2400" dirty="0" err="1" smtClean="0">
                <a:latin typeface="Arial" pitchFamily="34" charset="0"/>
                <a:cs typeface="Arial" pitchFamily="34" charset="0"/>
              </a:rPr>
              <a:t>ƒ</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is included in       .</a:t>
            </a:r>
          </a:p>
        </p:txBody>
      </p:sp>
      <p:graphicFrame>
        <p:nvGraphicFramePr>
          <p:cNvPr id="19" name="Object 8"/>
          <p:cNvGraphicFramePr>
            <a:graphicFrameLocks noChangeAspect="1"/>
          </p:cNvGraphicFramePr>
          <p:nvPr/>
        </p:nvGraphicFramePr>
        <p:xfrm>
          <a:off x="5868144" y="2519685"/>
          <a:ext cx="595313" cy="549275"/>
        </p:xfrm>
        <a:graphic>
          <a:graphicData uri="http://schemas.openxmlformats.org/presentationml/2006/ole">
            <p:oleObj spid="_x0000_s260105" name="Equation" r:id="rId5" imgW="228600" imgH="228600" progId="Equation.3">
              <p:embed/>
            </p:oleObj>
          </a:graphicData>
        </a:graphic>
      </p:graphicFrame>
      <p:sp>
        <p:nvSpPr>
          <p:cNvPr id="20" name="TextBox 19"/>
          <p:cNvSpPr txBox="1"/>
          <p:nvPr/>
        </p:nvSpPr>
        <p:spPr>
          <a:xfrm>
            <a:off x="107504" y="3429000"/>
            <a:ext cx="7200800" cy="830997"/>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If        is measured by a sensor, there is no need to compute nonlinear function </a:t>
            </a:r>
            <a:r>
              <a:rPr lang="en-US" sz="2400" dirty="0" err="1" smtClean="0">
                <a:latin typeface="Arial" pitchFamily="34" charset="0"/>
                <a:cs typeface="Arial" pitchFamily="34" charset="0"/>
              </a:rPr>
              <a:t>ƒ</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a:t>
            </a:r>
          </a:p>
        </p:txBody>
      </p:sp>
      <p:graphicFrame>
        <p:nvGraphicFramePr>
          <p:cNvPr id="21" name="Object 8"/>
          <p:cNvGraphicFramePr>
            <a:graphicFrameLocks noChangeAspect="1"/>
          </p:cNvGraphicFramePr>
          <p:nvPr/>
        </p:nvGraphicFramePr>
        <p:xfrm>
          <a:off x="808335" y="3429000"/>
          <a:ext cx="595313" cy="549275"/>
        </p:xfrm>
        <a:graphic>
          <a:graphicData uri="http://schemas.openxmlformats.org/presentationml/2006/ole">
            <p:oleObj spid="_x0000_s260107" name="Equation" r:id="rId6" imgW="228600" imgH="228600" progId="Equation.3">
              <p:embed/>
            </p:oleObj>
          </a:graphicData>
        </a:graphic>
      </p:graphicFrame>
      <p:sp>
        <p:nvSpPr>
          <p:cNvPr id="22" name="TextBox 21"/>
          <p:cNvSpPr txBox="1"/>
          <p:nvPr/>
        </p:nvSpPr>
        <p:spPr>
          <a:xfrm>
            <a:off x="755576" y="6309320"/>
            <a:ext cx="3096344" cy="261610"/>
          </a:xfrm>
          <a:prstGeom prst="rect">
            <a:avLst/>
          </a:prstGeom>
          <a:noFill/>
        </p:spPr>
        <p:txBody>
          <a:bodyPr wrap="square" rtlCol="0">
            <a:spAutoFit/>
          </a:bodyPr>
          <a:lstStyle/>
          <a:p>
            <a:r>
              <a:rPr lang="en-US" sz="1100" dirty="0" smtClean="0"/>
              <a:t>Control block-diagram [1]</a:t>
            </a:r>
            <a:endParaRPr lang="en-US" sz="11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286000"/>
            <a:ext cx="8382000" cy="1200329"/>
          </a:xfrm>
          <a:prstGeom prst="rect">
            <a:avLst/>
          </a:prstGeom>
        </p:spPr>
        <p:txBody>
          <a:bodyPr wrap="square">
            <a:spAutoFit/>
          </a:bodyPr>
          <a:lstStyle/>
          <a:p>
            <a:pPr algn="ctr"/>
            <a:r>
              <a:rPr lang="en-US" sz="3600" dirty="0" smtClean="0">
                <a:latin typeface="Arial" pitchFamily="34" charset="0"/>
                <a:cs typeface="Arial" pitchFamily="34" charset="0"/>
              </a:rPr>
              <a:t>Control Algorithm in LabVIEW Environment</a:t>
            </a:r>
          </a:p>
        </p:txBody>
      </p:sp>
      <p:sp>
        <p:nvSpPr>
          <p:cNvPr id="3" name="Slide Number Placeholder 2"/>
          <p:cNvSpPr>
            <a:spLocks noGrp="1"/>
          </p:cNvSpPr>
          <p:nvPr>
            <p:ph type="sldNum" sz="quarter" idx="12"/>
          </p:nvPr>
        </p:nvSpPr>
        <p:spPr/>
        <p:txBody>
          <a:bodyPr/>
          <a:lstStyle/>
          <a:p>
            <a:fld id="{454F9712-60C8-45AC-A65A-9C6ADC45022C}"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err="1" smtClean="0">
                <a:latin typeface="Arial" pitchFamily="34" charset="0"/>
                <a:cs typeface="Arial" pitchFamily="34" charset="0"/>
              </a:rPr>
              <a:t>Labview</a:t>
            </a:r>
            <a:r>
              <a:rPr lang="en-US" sz="3200" dirty="0" smtClean="0">
                <a:latin typeface="Arial" pitchFamily="34" charset="0"/>
                <a:cs typeface="Arial" pitchFamily="34" charset="0"/>
              </a:rPr>
              <a:t> Simulation</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22</a:t>
            </a:fld>
            <a:endParaRPr lang="en-US" dirty="0"/>
          </a:p>
        </p:txBody>
      </p:sp>
      <p:sp>
        <p:nvSpPr>
          <p:cNvPr id="7" name="TextBox 6"/>
          <p:cNvSpPr txBox="1"/>
          <p:nvPr/>
        </p:nvSpPr>
        <p:spPr>
          <a:xfrm>
            <a:off x="107504" y="1052736"/>
            <a:ext cx="8280921" cy="5262979"/>
          </a:xfrm>
          <a:prstGeom prst="rect">
            <a:avLst/>
          </a:prstGeom>
          <a:noFill/>
        </p:spPr>
        <p:txBody>
          <a:bodyPr wrap="square" rtlCol="0">
            <a:spAutoFit/>
          </a:bodyPr>
          <a:lstStyle/>
          <a:p>
            <a:r>
              <a:rPr lang="en-US" sz="2400" dirty="0" smtClean="0">
                <a:latin typeface="Arial" pitchFamily="34" charset="0"/>
                <a:cs typeface="Arial" pitchFamily="34" charset="0"/>
              </a:rPr>
              <a:t>An example of the control strategy is demonstrated using National Instruments </a:t>
            </a:r>
            <a:r>
              <a:rPr lang="en-US" sz="2400" dirty="0" err="1" smtClean="0">
                <a:latin typeface="Arial" pitchFamily="34" charset="0"/>
                <a:cs typeface="Arial" pitchFamily="34" charset="0"/>
              </a:rPr>
              <a:t>Labview</a:t>
            </a:r>
            <a:r>
              <a:rPr lang="en-US" sz="2400" dirty="0" smtClean="0">
                <a:latin typeface="Arial" pitchFamily="34" charset="0"/>
                <a:cs typeface="Arial" pitchFamily="34" charset="0"/>
              </a:rPr>
              <a:t>.  The model includes the following steps:</a:t>
            </a:r>
          </a:p>
          <a:p>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Plot a required vehicle motion profile for velocity and acceleration vs. time.  This will be the vehicle motion path that the controller needs the wheel motion to follow.</a:t>
            </a:r>
          </a:p>
          <a:p>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Model the plant: the mathematical model of the wheel with forces affecting the wheel motion including rolling resistance, frame force from the vehicle, and force needed to accelerate the wheel.  The output of the plant is the wheel’s angular acceleration (which can then be integrated to find angular velocity).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err="1" smtClean="0">
                <a:latin typeface="Arial" pitchFamily="34" charset="0"/>
                <a:cs typeface="Arial" pitchFamily="34" charset="0"/>
              </a:rPr>
              <a:t>Labview</a:t>
            </a:r>
            <a:r>
              <a:rPr lang="en-US" sz="3200" dirty="0" smtClean="0">
                <a:latin typeface="Arial" pitchFamily="34" charset="0"/>
                <a:cs typeface="Arial" pitchFamily="34" charset="0"/>
              </a:rPr>
              <a:t> Block Diagram</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23</a:t>
            </a:fld>
            <a:endParaRPr lang="en-US" dirty="0"/>
          </a:p>
        </p:txBody>
      </p:sp>
      <p:pic>
        <p:nvPicPr>
          <p:cNvPr id="6" name="Picture 5"/>
          <p:cNvPicPr>
            <a:picLocks noChangeAspect="1" noChangeArrowheads="1"/>
          </p:cNvPicPr>
          <p:nvPr/>
        </p:nvPicPr>
        <p:blipFill>
          <a:blip r:embed="rId2" cstate="print"/>
          <a:srcRect/>
          <a:stretch>
            <a:fillRect/>
          </a:stretch>
        </p:blipFill>
        <p:spPr bwMode="auto">
          <a:xfrm>
            <a:off x="0" y="1324897"/>
            <a:ext cx="9144000" cy="42082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err="1" smtClean="0">
                <a:latin typeface="Arial" pitchFamily="34" charset="0"/>
                <a:cs typeface="Arial" pitchFamily="34" charset="0"/>
              </a:rPr>
              <a:t>Labview</a:t>
            </a:r>
            <a:r>
              <a:rPr lang="en-US" sz="3200" dirty="0" smtClean="0">
                <a:latin typeface="Arial" pitchFamily="34" charset="0"/>
                <a:cs typeface="Arial" pitchFamily="34" charset="0"/>
              </a:rPr>
              <a:t> Simulation</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24</a:t>
            </a:fld>
            <a:endParaRPr lang="en-US" dirty="0"/>
          </a:p>
        </p:txBody>
      </p:sp>
      <p:sp>
        <p:nvSpPr>
          <p:cNvPr id="7" name="TextBox 6"/>
          <p:cNvSpPr txBox="1"/>
          <p:nvPr/>
        </p:nvSpPr>
        <p:spPr>
          <a:xfrm>
            <a:off x="107504" y="1052736"/>
            <a:ext cx="8280921" cy="3785652"/>
          </a:xfrm>
          <a:prstGeom prst="rect">
            <a:avLst/>
          </a:prstGeom>
          <a:noFill/>
        </p:spPr>
        <p:txBody>
          <a:bodyPr wrap="square" rtlCol="0">
            <a:spAutoFit/>
          </a:bodyPr>
          <a:lstStyle/>
          <a:p>
            <a:pPr>
              <a:buFont typeface="Wingdings"/>
              <a:buChar char="Ø"/>
            </a:pPr>
            <a:r>
              <a:rPr lang="en-US" sz="2400" dirty="0" smtClean="0">
                <a:latin typeface="Arial" pitchFamily="34" charset="0"/>
                <a:cs typeface="Arial" pitchFamily="34" charset="0"/>
              </a:rPr>
              <a:t> Set up two feedback control loops which compare the wheel’s actual angular velocity and acceleration from the planet model to the required values of the angular velocity and acceleration.</a:t>
            </a:r>
          </a:p>
          <a:p>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The output of the two control loops is wheel torque which needs to be applied to the plant model to adjust the motion towards the required motion.</a:t>
            </a:r>
          </a:p>
          <a:p>
            <a:endParaRPr lang="en-US" sz="2400" dirty="0" smtClean="0">
              <a:latin typeface="Arial" pitchFamily="34" charset="0"/>
              <a:cs typeface="Arial" pitchFamily="34" charset="0"/>
            </a:endParaRPr>
          </a:p>
          <a:p>
            <a:pPr>
              <a:buFont typeface="Wingdings"/>
              <a:buChar char="Ø"/>
            </a:pPr>
            <a:endParaRPr lang="en-US" sz="2400" dirty="0" smtClean="0">
              <a:latin typeface="Arial" pitchFamily="34" charset="0"/>
              <a:cs typeface="Arial" pitchFamily="34" charset="0"/>
            </a:endParaRPr>
          </a:p>
        </p:txBody>
      </p:sp>
      <p:pic>
        <p:nvPicPr>
          <p:cNvPr id="6" name="Picture 4"/>
          <p:cNvPicPr>
            <a:picLocks noChangeAspect="1" noChangeArrowheads="1"/>
          </p:cNvPicPr>
          <p:nvPr/>
        </p:nvPicPr>
        <p:blipFill>
          <a:blip r:embed="rId2" cstate="print"/>
          <a:srcRect l="495" t="-1412"/>
          <a:stretch>
            <a:fillRect/>
          </a:stretch>
        </p:blipFill>
        <p:spPr bwMode="auto">
          <a:xfrm>
            <a:off x="32900" y="4365104"/>
            <a:ext cx="9111100" cy="1985320"/>
          </a:xfrm>
          <a:prstGeom prst="rect">
            <a:avLst/>
          </a:prstGeom>
          <a:noFill/>
          <a:ln w="9525">
            <a:noFill/>
            <a:miter lim="800000"/>
            <a:headEnd/>
            <a:tailEnd/>
          </a:ln>
        </p:spPr>
      </p:pic>
      <p:sp>
        <p:nvSpPr>
          <p:cNvPr id="8" name="TextBox 7"/>
          <p:cNvSpPr txBox="1"/>
          <p:nvPr/>
        </p:nvSpPr>
        <p:spPr>
          <a:xfrm>
            <a:off x="755576" y="6309320"/>
            <a:ext cx="3096344" cy="261610"/>
          </a:xfrm>
          <a:prstGeom prst="rect">
            <a:avLst/>
          </a:prstGeom>
          <a:noFill/>
        </p:spPr>
        <p:txBody>
          <a:bodyPr wrap="square" rtlCol="0">
            <a:spAutoFit/>
          </a:bodyPr>
          <a:lstStyle/>
          <a:p>
            <a:r>
              <a:rPr lang="en-US" sz="1100" dirty="0" smtClean="0"/>
              <a:t>Control block-diagram [1]</a:t>
            </a:r>
            <a:endParaRPr lang="en-US" sz="11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2" cstate="print"/>
          <a:srcRect l="495" t="-1412"/>
          <a:stretch>
            <a:fillRect/>
          </a:stretch>
        </p:blipFill>
        <p:spPr bwMode="auto">
          <a:xfrm>
            <a:off x="32900" y="4828056"/>
            <a:ext cx="9111100" cy="198532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EF7CA9EC-221D-441C-A96D-A928FEE25B8D}" type="slidenum">
              <a:rPr lang="en-US" smtClean="0"/>
              <a:pPr/>
              <a:t>25</a:t>
            </a:fld>
            <a:endParaRPr lang="en-US" dirty="0"/>
          </a:p>
        </p:txBody>
      </p:sp>
      <p:sp>
        <p:nvSpPr>
          <p:cNvPr id="7" name="TextBox 6"/>
          <p:cNvSpPr txBox="1"/>
          <p:nvPr/>
        </p:nvSpPr>
        <p:spPr>
          <a:xfrm>
            <a:off x="827584" y="6412232"/>
            <a:ext cx="3600400" cy="261610"/>
          </a:xfrm>
          <a:prstGeom prst="rect">
            <a:avLst/>
          </a:prstGeom>
          <a:noFill/>
        </p:spPr>
        <p:txBody>
          <a:bodyPr wrap="square" rtlCol="0">
            <a:spAutoFit/>
          </a:bodyPr>
          <a:lstStyle/>
          <a:p>
            <a:r>
              <a:rPr lang="en-US" sz="1100" dirty="0" smtClean="0"/>
              <a:t>Control block-diagram [1] and </a:t>
            </a:r>
            <a:r>
              <a:rPr lang="en-US" sz="1100" dirty="0" err="1" smtClean="0"/>
              <a:t>Labview</a:t>
            </a:r>
            <a:r>
              <a:rPr lang="en-US" sz="1100" dirty="0" smtClean="0"/>
              <a:t> implementation</a:t>
            </a:r>
            <a:endParaRPr lang="en-US" sz="1100" dirty="0">
              <a:latin typeface="Arial" pitchFamily="34" charset="0"/>
              <a:cs typeface="Arial" pitchFamily="34" charset="0"/>
            </a:endParaRPr>
          </a:p>
        </p:txBody>
      </p:sp>
      <p:pic>
        <p:nvPicPr>
          <p:cNvPr id="8" name="Picture 7"/>
          <p:cNvPicPr>
            <a:picLocks noChangeAspect="1" noChangeArrowheads="1"/>
          </p:cNvPicPr>
          <p:nvPr/>
        </p:nvPicPr>
        <p:blipFill>
          <a:blip r:embed="rId3" cstate="print"/>
          <a:srcRect/>
          <a:stretch>
            <a:fillRect/>
          </a:stretch>
        </p:blipFill>
        <p:spPr bwMode="auto">
          <a:xfrm>
            <a:off x="0" y="404664"/>
            <a:ext cx="9144000" cy="42082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err="1" smtClean="0">
                <a:latin typeface="Arial" pitchFamily="34" charset="0"/>
                <a:cs typeface="Arial" pitchFamily="34" charset="0"/>
              </a:rPr>
              <a:t>Labview</a:t>
            </a:r>
            <a:r>
              <a:rPr lang="en-US" sz="3200" dirty="0" smtClean="0">
                <a:latin typeface="Arial" pitchFamily="34" charset="0"/>
                <a:cs typeface="Arial" pitchFamily="34" charset="0"/>
              </a:rPr>
              <a:t> Simulation</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26</a:t>
            </a:fld>
            <a:endParaRPr lang="en-US" dirty="0"/>
          </a:p>
        </p:txBody>
      </p:sp>
      <p:sp>
        <p:nvSpPr>
          <p:cNvPr id="7" name="TextBox 6"/>
          <p:cNvSpPr txBox="1"/>
          <p:nvPr/>
        </p:nvSpPr>
        <p:spPr>
          <a:xfrm>
            <a:off x="107504" y="1052736"/>
            <a:ext cx="8280921" cy="5632311"/>
          </a:xfrm>
          <a:prstGeom prst="rect">
            <a:avLst/>
          </a:prstGeom>
          <a:noFill/>
        </p:spPr>
        <p:txBody>
          <a:bodyPr wrap="square" rtlCol="0">
            <a:spAutoFit/>
          </a:bodyPr>
          <a:lstStyle/>
          <a:p>
            <a:r>
              <a:rPr lang="en-US" sz="2400" dirty="0" smtClean="0">
                <a:latin typeface="Arial" pitchFamily="34" charset="0"/>
                <a:cs typeface="Arial" pitchFamily="34" charset="0"/>
              </a:rPr>
              <a:t>The simulation can be run with changes to the rolling resistance force to demonstrate the response to changing road conditions:</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Constant</a:t>
            </a:r>
            <a:r>
              <a:rPr lang="en-US" sz="2400" dirty="0" smtClean="0">
                <a:latin typeface="Arial" pitchFamily="34" charset="0"/>
                <a:cs typeface="Arial" pitchFamily="34" charset="0"/>
              </a:rPr>
              <a:t>: Rolling resistance force does not change.</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Sine</a:t>
            </a:r>
            <a:r>
              <a:rPr lang="en-US" sz="2400" dirty="0" smtClean="0">
                <a:latin typeface="Arial" pitchFamily="34" charset="0"/>
                <a:cs typeface="Arial" pitchFamily="34" charset="0"/>
              </a:rPr>
              <a:t>: Rolling resistance force increases, then decreases smoothly with a  sinusoidal pattern.</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Step</a:t>
            </a:r>
            <a:r>
              <a:rPr lang="en-US" sz="2400" dirty="0" smtClean="0">
                <a:latin typeface="Arial" pitchFamily="34" charset="0"/>
                <a:cs typeface="Arial" pitchFamily="34" charset="0"/>
              </a:rPr>
              <a:t>:  A sudden increase/decrease in the rolling resistance occurs at a moment of time as a multiplier to the starting rolling resistance force.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values of velocity, acceleration, and forces are plotted on the front panel.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533400"/>
            <a:ext cx="9144000" cy="584775"/>
          </a:xfrm>
          <a:prstGeom prst="rect">
            <a:avLst/>
          </a:prstGeom>
        </p:spPr>
        <p:txBody>
          <a:bodyPr wrap="square">
            <a:spAutoFit/>
          </a:bodyPr>
          <a:lstStyle/>
          <a:p>
            <a:pPr algn="ctr"/>
            <a:r>
              <a:rPr lang="en-US" sz="3200" dirty="0" err="1" smtClean="0">
                <a:latin typeface="Arial" pitchFamily="34" charset="0"/>
                <a:cs typeface="Arial" pitchFamily="34" charset="0"/>
              </a:rPr>
              <a:t>Labview</a:t>
            </a:r>
            <a:r>
              <a:rPr lang="en-US" sz="3200" dirty="0" smtClean="0">
                <a:latin typeface="Arial" pitchFamily="34" charset="0"/>
                <a:cs typeface="Arial" pitchFamily="34" charset="0"/>
              </a:rPr>
              <a:t> Simulation</a:t>
            </a:r>
            <a:endParaRPr lang="en-US" sz="2800" dirty="0" smtClean="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EF7CA9EC-221D-441C-A96D-A928FEE25B8D}" type="slidenum">
              <a:rPr lang="en-US" smtClean="0"/>
              <a:pPr/>
              <a:t>27</a:t>
            </a:fld>
            <a:endParaRPr lang="en-US" dirty="0"/>
          </a:p>
        </p:txBody>
      </p:sp>
      <p:sp>
        <p:nvSpPr>
          <p:cNvPr id="7" name="TextBox 6"/>
          <p:cNvSpPr txBox="1"/>
          <p:nvPr/>
        </p:nvSpPr>
        <p:spPr>
          <a:xfrm>
            <a:off x="107504" y="1052736"/>
            <a:ext cx="8280921" cy="830997"/>
          </a:xfrm>
          <a:prstGeom prst="rect">
            <a:avLst/>
          </a:prstGeom>
          <a:noFill/>
        </p:spPr>
        <p:txBody>
          <a:bodyPr wrap="square" rtlCol="0">
            <a:spAutoFit/>
          </a:bodyPr>
          <a:lstStyle/>
          <a:p>
            <a:r>
              <a:rPr lang="en-US" sz="2400" dirty="0" smtClean="0">
                <a:latin typeface="Arial" pitchFamily="34" charset="0"/>
                <a:cs typeface="Arial" pitchFamily="34" charset="0"/>
              </a:rPr>
              <a:t>Amplification factor </a:t>
            </a:r>
            <a:r>
              <a:rPr lang="en-US" sz="2400" dirty="0" err="1" smtClean="0">
                <a:latin typeface="Arial" pitchFamily="34" charset="0"/>
                <a:cs typeface="Arial" pitchFamily="34" charset="0"/>
              </a:rPr>
              <a:t>k</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is a control gain that affects the response of the system.</a:t>
            </a:r>
          </a:p>
        </p:txBody>
      </p:sp>
      <p:pic>
        <p:nvPicPr>
          <p:cNvPr id="278531" name="Picture 3"/>
          <p:cNvPicPr>
            <a:picLocks noChangeAspect="1" noChangeArrowheads="1"/>
          </p:cNvPicPr>
          <p:nvPr/>
        </p:nvPicPr>
        <p:blipFill>
          <a:blip r:embed="rId2" cstate="print"/>
          <a:srcRect/>
          <a:stretch>
            <a:fillRect/>
          </a:stretch>
        </p:blipFill>
        <p:spPr bwMode="auto">
          <a:xfrm>
            <a:off x="4139952" y="1943226"/>
            <a:ext cx="4536504" cy="3357982"/>
          </a:xfrm>
          <a:prstGeom prst="rect">
            <a:avLst/>
          </a:prstGeom>
          <a:noFill/>
          <a:ln w="9525">
            <a:noFill/>
            <a:miter lim="800000"/>
            <a:headEnd/>
            <a:tailEnd/>
          </a:ln>
        </p:spPr>
      </p:pic>
      <p:sp>
        <p:nvSpPr>
          <p:cNvPr id="8" name="TextBox 7"/>
          <p:cNvSpPr txBox="1"/>
          <p:nvPr/>
        </p:nvSpPr>
        <p:spPr>
          <a:xfrm>
            <a:off x="5940152" y="1540795"/>
            <a:ext cx="1620689" cy="461665"/>
          </a:xfrm>
          <a:prstGeom prst="rect">
            <a:avLst/>
          </a:prstGeom>
          <a:noFill/>
        </p:spPr>
        <p:txBody>
          <a:bodyPr wrap="square" rtlCol="0">
            <a:spAutoFit/>
          </a:bodyPr>
          <a:lstStyle/>
          <a:p>
            <a:r>
              <a:rPr lang="en-US" sz="2400" dirty="0" smtClean="0">
                <a:latin typeface="Arial" pitchFamily="34" charset="0"/>
                <a:cs typeface="Arial" pitchFamily="34" charset="0"/>
              </a:rPr>
              <a:t>ω vs. time</a:t>
            </a:r>
          </a:p>
        </p:txBody>
      </p:sp>
      <p:sp>
        <p:nvSpPr>
          <p:cNvPr id="9" name="TextBox 8"/>
          <p:cNvSpPr txBox="1"/>
          <p:nvPr/>
        </p:nvSpPr>
        <p:spPr>
          <a:xfrm>
            <a:off x="107503" y="2093947"/>
            <a:ext cx="3672409" cy="4524315"/>
          </a:xfrm>
          <a:prstGeom prst="rect">
            <a:avLst/>
          </a:prstGeom>
          <a:noFill/>
        </p:spPr>
        <p:txBody>
          <a:bodyPr wrap="square" rtlCol="0">
            <a:spAutoFit/>
          </a:bodyPr>
          <a:lstStyle/>
          <a:p>
            <a:r>
              <a:rPr lang="en-US" sz="2400" dirty="0" smtClean="0">
                <a:latin typeface="Arial" pitchFamily="34" charset="0"/>
                <a:cs typeface="Arial" pitchFamily="34" charset="0"/>
              </a:rPr>
              <a:t>Shown is the angular velocity of the wheel with </a:t>
            </a:r>
            <a:r>
              <a:rPr lang="en-US" sz="2400" dirty="0" err="1" smtClean="0">
                <a:latin typeface="Arial" pitchFamily="34" charset="0"/>
                <a:cs typeface="Arial" pitchFamily="34" charset="0"/>
              </a:rPr>
              <a:t>k</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 50.</a:t>
            </a:r>
          </a:p>
          <a:p>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Check the result of using different control gains by setting </a:t>
            </a:r>
            <a:r>
              <a:rPr lang="en-US" sz="2400" dirty="0" err="1" smtClean="0">
                <a:latin typeface="Arial" pitchFamily="34" charset="0"/>
                <a:cs typeface="Arial" pitchFamily="34" charset="0"/>
              </a:rPr>
              <a:t>k</a:t>
            </a:r>
            <a:r>
              <a:rPr lang="en-US" sz="2400" baseline="-25000" dirty="0" err="1" smtClean="0">
                <a:latin typeface="Arial" pitchFamily="34" charset="0"/>
                <a:cs typeface="Arial" pitchFamily="34" charset="0"/>
              </a:rPr>
              <a:t>w</a:t>
            </a:r>
            <a:r>
              <a:rPr lang="en-US" sz="2400" dirty="0" smtClean="0">
                <a:latin typeface="Arial" pitchFamily="34" charset="0"/>
                <a:cs typeface="Arial" pitchFamily="34" charset="0"/>
              </a:rPr>
              <a:t> = 200.</a:t>
            </a:r>
          </a:p>
          <a:p>
            <a:pPr>
              <a:buFont typeface="Wingdings"/>
              <a:buChar char="Ø"/>
            </a:pPr>
            <a:endParaRPr lang="en-US" sz="2400" dirty="0" smtClean="0">
              <a:latin typeface="Arial" pitchFamily="34" charset="0"/>
              <a:cs typeface="Arial" pitchFamily="34" charset="0"/>
            </a:endParaRPr>
          </a:p>
          <a:p>
            <a:pPr>
              <a:buFont typeface="Wingdings"/>
              <a:buChar char="Ø"/>
            </a:pPr>
            <a:r>
              <a:rPr lang="en-US" sz="2400" dirty="0" smtClean="0">
                <a:latin typeface="Arial" pitchFamily="34" charset="0"/>
                <a:cs typeface="Arial" pitchFamily="34" charset="0"/>
              </a:rPr>
              <a:t> What effect does a decrease in the rolling resistance force have on the wheel torque?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References</a:t>
            </a:r>
            <a:endParaRPr lang="en-US" sz="2800" dirty="0" smtClean="0">
              <a:latin typeface="Arial" pitchFamily="34" charset="0"/>
              <a:cs typeface="Arial" pitchFamily="34" charset="0"/>
            </a:endParaRPr>
          </a:p>
        </p:txBody>
      </p:sp>
      <p:sp>
        <p:nvSpPr>
          <p:cNvPr id="8" name="Rectangle 7"/>
          <p:cNvSpPr/>
          <p:nvPr/>
        </p:nvSpPr>
        <p:spPr>
          <a:xfrm>
            <a:off x="152400" y="1120200"/>
            <a:ext cx="8991600" cy="1107996"/>
          </a:xfrm>
          <a:prstGeom prst="rect">
            <a:avLst/>
          </a:prstGeom>
        </p:spPr>
        <p:txBody>
          <a:bodyPr wrap="square">
            <a:spAutoFit/>
          </a:bodyPr>
          <a:lstStyle/>
          <a:p>
            <a:r>
              <a:rPr lang="en-US" sz="2200" dirty="0" smtClean="0">
                <a:latin typeface="Arial" pitchFamily="34" charset="0"/>
                <a:cs typeface="Arial" pitchFamily="34" charset="0"/>
              </a:rPr>
              <a:t>[1] </a:t>
            </a:r>
            <a:r>
              <a:rPr lang="en-US" sz="2200" dirty="0" err="1" smtClean="0">
                <a:latin typeface="Arial" pitchFamily="34" charset="0"/>
                <a:cs typeface="Arial" pitchFamily="34" charset="0"/>
              </a:rPr>
              <a:t>Vantsevich</a:t>
            </a:r>
            <a:r>
              <a:rPr lang="en-US" sz="2200" dirty="0" smtClean="0">
                <a:latin typeface="Arial" pitchFamily="34" charset="0"/>
                <a:cs typeface="Arial" pitchFamily="34" charset="0"/>
              </a:rPr>
              <a:t>, V. V., “Inverse Wheel Dynamics,” ASME Conf. Proc. 2006, 227 (2006), DOI:10.1115/IMECE2006-13787</a:t>
            </a:r>
          </a:p>
          <a:p>
            <a:pPr>
              <a:buNone/>
            </a:pPr>
            <a:endParaRPr lang="en-US" sz="22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EF7CA9EC-221D-441C-A96D-A928FEE25B8D}"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559" name="Picture 7"/>
          <p:cNvPicPr>
            <a:picLocks noChangeAspect="1" noChangeArrowheads="1"/>
          </p:cNvPicPr>
          <p:nvPr/>
        </p:nvPicPr>
        <p:blipFill>
          <a:blip r:embed="rId2" cstate="print"/>
          <a:srcRect b="33119"/>
          <a:stretch>
            <a:fillRect/>
          </a:stretch>
        </p:blipFill>
        <p:spPr bwMode="auto">
          <a:xfrm>
            <a:off x="35496" y="1340768"/>
            <a:ext cx="9036496" cy="514148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F7CA9EC-221D-441C-A96D-A928FEE25B8D}" type="slidenum">
              <a:rPr lang="en-US" smtClean="0"/>
              <a:pPr/>
              <a:t>29</a:t>
            </a:fld>
            <a:endParaRPr lang="en-US"/>
          </a:p>
        </p:txBody>
      </p:sp>
      <p:sp>
        <p:nvSpPr>
          <p:cNvPr id="11" name="Rectangle 10"/>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Results</a:t>
            </a:r>
            <a:endParaRPr lang="en-US" sz="2800" dirty="0" smtClean="0">
              <a:latin typeface="Arial" pitchFamily="34" charset="0"/>
              <a:cs typeface="Arial" pitchFamily="34" charset="0"/>
            </a:endParaRPr>
          </a:p>
        </p:txBody>
      </p:sp>
      <p:sp>
        <p:nvSpPr>
          <p:cNvPr id="12" name="Rectangle 11"/>
          <p:cNvSpPr/>
          <p:nvPr/>
        </p:nvSpPr>
        <p:spPr>
          <a:xfrm>
            <a:off x="35496" y="188640"/>
            <a:ext cx="1395264" cy="1107996"/>
          </a:xfrm>
          <a:prstGeom prst="rect">
            <a:avLst/>
          </a:prstGeom>
        </p:spPr>
        <p:txBody>
          <a:bodyPr wrap="square">
            <a:spAutoFit/>
          </a:bodyPr>
          <a:lstStyle/>
          <a:p>
            <a:r>
              <a:rPr lang="en-US" sz="2200" dirty="0" err="1" smtClean="0">
                <a:latin typeface="Arial" pitchFamily="34" charset="0"/>
                <a:cs typeface="Arial" pitchFamily="34" charset="0"/>
              </a:rPr>
              <a:t>ρ</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10</a:t>
            </a:r>
          </a:p>
          <a:p>
            <a:r>
              <a:rPr lang="en-US" sz="2200" dirty="0" err="1" smtClean="0">
                <a:latin typeface="Arial" pitchFamily="34" charset="0"/>
                <a:cs typeface="Arial" pitchFamily="34" charset="0"/>
              </a:rPr>
              <a:t>k</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50</a:t>
            </a:r>
          </a:p>
          <a:p>
            <a:r>
              <a:rPr lang="en-US" sz="2200" dirty="0" err="1" smtClean="0">
                <a:latin typeface="Arial" pitchFamily="34" charset="0"/>
                <a:cs typeface="Arial" pitchFamily="34" charset="0"/>
              </a:rPr>
              <a:t>I</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1.5</a:t>
            </a:r>
          </a:p>
        </p:txBody>
      </p:sp>
      <p:sp>
        <p:nvSpPr>
          <p:cNvPr id="13" name="Rectangle 12"/>
          <p:cNvSpPr/>
          <p:nvPr/>
        </p:nvSpPr>
        <p:spPr>
          <a:xfrm>
            <a:off x="7092280" y="160764"/>
            <a:ext cx="1872208" cy="1107996"/>
          </a:xfrm>
          <a:prstGeom prst="rect">
            <a:avLst/>
          </a:prstGeom>
        </p:spPr>
        <p:txBody>
          <a:bodyPr wrap="square">
            <a:spAutoFit/>
          </a:bodyPr>
          <a:lstStyle/>
          <a:p>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x.initial</a:t>
            </a:r>
            <a:r>
              <a:rPr lang="en-US" sz="2200" dirty="0" smtClean="0">
                <a:latin typeface="Arial" pitchFamily="34" charset="0"/>
                <a:cs typeface="Arial" pitchFamily="34" charset="0"/>
              </a:rPr>
              <a:t> = 100 </a:t>
            </a:r>
          </a:p>
          <a:p>
            <a:r>
              <a:rPr lang="en-US" sz="2200" dirty="0" err="1" smtClean="0">
                <a:latin typeface="Arial" pitchFamily="34" charset="0"/>
                <a:cs typeface="Arial" pitchFamily="34" charset="0"/>
              </a:rPr>
              <a:t>F</a:t>
            </a:r>
            <a:r>
              <a:rPr lang="en-US" sz="2200" baseline="-25000" dirty="0" err="1" smtClean="0">
                <a:latin typeface="Arial" pitchFamily="34" charset="0"/>
                <a:cs typeface="Arial" pitchFamily="34" charset="0"/>
              </a:rPr>
              <a:t>frame.x</a:t>
            </a:r>
            <a:r>
              <a:rPr lang="en-US" sz="2200" dirty="0" smtClean="0">
                <a:latin typeface="Arial" pitchFamily="34" charset="0"/>
                <a:cs typeface="Arial" pitchFamily="34" charset="0"/>
              </a:rPr>
              <a:t> = 100</a:t>
            </a:r>
          </a:p>
          <a:p>
            <a:r>
              <a:rPr lang="en-US" sz="2200" dirty="0" err="1" smtClean="0">
                <a:latin typeface="Arial" pitchFamily="34" charset="0"/>
                <a:cs typeface="Arial" pitchFamily="34" charset="0"/>
              </a:rPr>
              <a:t>W</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100</a:t>
            </a:r>
          </a:p>
        </p:txBody>
      </p:sp>
      <p:sp>
        <p:nvSpPr>
          <p:cNvPr id="14" name="Rectangle 13"/>
          <p:cNvSpPr/>
          <p:nvPr/>
        </p:nvSpPr>
        <p:spPr>
          <a:xfrm>
            <a:off x="5580112" y="160764"/>
            <a:ext cx="1872208" cy="1107996"/>
          </a:xfrm>
          <a:prstGeom prst="rect">
            <a:avLst/>
          </a:prstGeom>
        </p:spPr>
        <p:txBody>
          <a:bodyPr wrap="square">
            <a:spAutoFit/>
          </a:bodyPr>
          <a:lstStyle/>
          <a:p>
            <a:r>
              <a:rPr lang="en-US" sz="2200" dirty="0" err="1" smtClean="0">
                <a:latin typeface="Arial" pitchFamily="34" charset="0"/>
                <a:cs typeface="Arial" pitchFamily="34" charset="0"/>
              </a:rPr>
              <a:t>t</a:t>
            </a:r>
            <a:r>
              <a:rPr lang="en-US" sz="2200" baseline="-25000" dirty="0" err="1" smtClean="0">
                <a:latin typeface="Arial" pitchFamily="34" charset="0"/>
                <a:cs typeface="Arial" pitchFamily="34" charset="0"/>
              </a:rPr>
              <a:t>final</a:t>
            </a:r>
            <a:r>
              <a:rPr lang="en-US" sz="2200" dirty="0" smtClean="0">
                <a:latin typeface="Arial" pitchFamily="34" charset="0"/>
                <a:cs typeface="Arial" pitchFamily="34" charset="0"/>
              </a:rPr>
              <a:t> = 1</a:t>
            </a:r>
          </a:p>
          <a:p>
            <a:r>
              <a:rPr lang="en-US" sz="2200" dirty="0" err="1" smtClean="0">
                <a:latin typeface="Arial" pitchFamily="34" charset="0"/>
                <a:cs typeface="Arial" pitchFamily="34" charset="0"/>
              </a:rPr>
              <a:t>v</a:t>
            </a:r>
            <a:r>
              <a:rPr lang="en-US" sz="2200" baseline="-25000" dirty="0" err="1" smtClean="0">
                <a:latin typeface="Arial" pitchFamily="34" charset="0"/>
                <a:cs typeface="Arial" pitchFamily="34" charset="0"/>
              </a:rPr>
              <a:t>xs</a:t>
            </a:r>
            <a:r>
              <a:rPr lang="en-US" sz="2200" dirty="0" smtClean="0">
                <a:latin typeface="Arial" pitchFamily="34" charset="0"/>
                <a:cs typeface="Arial" pitchFamily="34" charset="0"/>
              </a:rPr>
              <a:t> = 6</a:t>
            </a:r>
          </a:p>
          <a:p>
            <a:r>
              <a:rPr lang="en-US" sz="2200" dirty="0" smtClean="0">
                <a:latin typeface="Arial" pitchFamily="34" charset="0"/>
                <a:cs typeface="Arial" pitchFamily="34" charset="0"/>
              </a:rPr>
              <a:t>r</a:t>
            </a:r>
            <a:r>
              <a:rPr lang="en-US" sz="2200" baseline="-25000" dirty="0" smtClean="0">
                <a:latin typeface="Arial" pitchFamily="34" charset="0"/>
                <a:cs typeface="Arial" pitchFamily="34" charset="0"/>
              </a:rPr>
              <a:t>w0</a:t>
            </a:r>
            <a:r>
              <a:rPr lang="en-US" sz="2200" dirty="0" smtClean="0">
                <a:latin typeface="Arial" pitchFamily="34" charset="0"/>
                <a:cs typeface="Arial" pitchFamily="34" charset="0"/>
              </a:rPr>
              <a:t> = 0.3</a:t>
            </a:r>
          </a:p>
        </p:txBody>
      </p:sp>
      <p:sp>
        <p:nvSpPr>
          <p:cNvPr id="15" name="Rectangle 14"/>
          <p:cNvSpPr/>
          <p:nvPr/>
        </p:nvSpPr>
        <p:spPr>
          <a:xfrm>
            <a:off x="1286744" y="188640"/>
            <a:ext cx="3312368" cy="1107996"/>
          </a:xfrm>
          <a:prstGeom prst="rect">
            <a:avLst/>
          </a:prstGeom>
        </p:spPr>
        <p:txBody>
          <a:bodyPr wrap="square">
            <a:spAutoFit/>
          </a:bodyPr>
          <a:lstStyle/>
          <a:p>
            <a:r>
              <a:rPr lang="en-US" sz="2200" dirty="0" smtClean="0">
                <a:latin typeface="Arial" pitchFamily="34" charset="0"/>
                <a:cs typeface="Arial" pitchFamily="34" charset="0"/>
              </a:rPr>
              <a:t>Rolling res. input = step</a:t>
            </a:r>
          </a:p>
          <a:p>
            <a:r>
              <a:rPr lang="en-US" sz="2200" dirty="0" smtClean="0">
                <a:latin typeface="Arial" pitchFamily="34" charset="0"/>
                <a:cs typeface="Arial" pitchFamily="34" charset="0"/>
              </a:rPr>
              <a:t>Step time = 0.7</a:t>
            </a:r>
          </a:p>
          <a:p>
            <a:r>
              <a:rPr lang="en-US" sz="2200" dirty="0" smtClean="0">
                <a:latin typeface="Arial" pitchFamily="34" charset="0"/>
                <a:cs typeface="Arial" pitchFamily="34" charset="0"/>
              </a:rPr>
              <a:t>Multiplier = 0.5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F7CA9EC-221D-441C-A96D-A928FEE25B8D}" type="slidenum">
              <a:rPr lang="en-US" smtClean="0"/>
              <a:pPr/>
              <a:t>30</a:t>
            </a:fld>
            <a:endParaRPr lang="en-US"/>
          </a:p>
        </p:txBody>
      </p:sp>
      <p:sp>
        <p:nvSpPr>
          <p:cNvPr id="11" name="Rectangle 10"/>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Results</a:t>
            </a:r>
            <a:endParaRPr lang="en-US" sz="2800" dirty="0" smtClean="0">
              <a:latin typeface="Arial" pitchFamily="34" charset="0"/>
              <a:cs typeface="Arial" pitchFamily="34" charset="0"/>
            </a:endParaRPr>
          </a:p>
        </p:txBody>
      </p:sp>
      <p:sp>
        <p:nvSpPr>
          <p:cNvPr id="12" name="Rectangle 11"/>
          <p:cNvSpPr/>
          <p:nvPr/>
        </p:nvSpPr>
        <p:spPr>
          <a:xfrm>
            <a:off x="35496" y="188640"/>
            <a:ext cx="1395264" cy="1107996"/>
          </a:xfrm>
          <a:prstGeom prst="rect">
            <a:avLst/>
          </a:prstGeom>
        </p:spPr>
        <p:txBody>
          <a:bodyPr wrap="square">
            <a:spAutoFit/>
          </a:bodyPr>
          <a:lstStyle/>
          <a:p>
            <a:r>
              <a:rPr lang="en-US" sz="2200" dirty="0" err="1" smtClean="0">
                <a:latin typeface="Arial" pitchFamily="34" charset="0"/>
                <a:cs typeface="Arial" pitchFamily="34" charset="0"/>
              </a:rPr>
              <a:t>ρ</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10</a:t>
            </a:r>
          </a:p>
          <a:p>
            <a:r>
              <a:rPr lang="en-US" sz="2200" dirty="0" err="1" smtClean="0">
                <a:latin typeface="Arial" pitchFamily="34" charset="0"/>
                <a:cs typeface="Arial" pitchFamily="34" charset="0"/>
              </a:rPr>
              <a:t>k</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50</a:t>
            </a:r>
          </a:p>
          <a:p>
            <a:r>
              <a:rPr lang="en-US" sz="2200" dirty="0" err="1" smtClean="0">
                <a:latin typeface="Arial" pitchFamily="34" charset="0"/>
                <a:cs typeface="Arial" pitchFamily="34" charset="0"/>
              </a:rPr>
              <a:t>I</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1.5</a:t>
            </a:r>
          </a:p>
        </p:txBody>
      </p:sp>
      <p:sp>
        <p:nvSpPr>
          <p:cNvPr id="13" name="Rectangle 12"/>
          <p:cNvSpPr/>
          <p:nvPr/>
        </p:nvSpPr>
        <p:spPr>
          <a:xfrm>
            <a:off x="7092280" y="160764"/>
            <a:ext cx="1872208" cy="1107996"/>
          </a:xfrm>
          <a:prstGeom prst="rect">
            <a:avLst/>
          </a:prstGeom>
        </p:spPr>
        <p:txBody>
          <a:bodyPr wrap="square">
            <a:spAutoFit/>
          </a:bodyPr>
          <a:lstStyle/>
          <a:p>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x.initial</a:t>
            </a:r>
            <a:r>
              <a:rPr lang="en-US" sz="2200" dirty="0" smtClean="0">
                <a:latin typeface="Arial" pitchFamily="34" charset="0"/>
                <a:cs typeface="Arial" pitchFamily="34" charset="0"/>
              </a:rPr>
              <a:t> = 100 </a:t>
            </a:r>
          </a:p>
          <a:p>
            <a:r>
              <a:rPr lang="en-US" sz="2200" dirty="0" err="1" smtClean="0">
                <a:latin typeface="Arial" pitchFamily="34" charset="0"/>
                <a:cs typeface="Arial" pitchFamily="34" charset="0"/>
              </a:rPr>
              <a:t>F</a:t>
            </a:r>
            <a:r>
              <a:rPr lang="en-US" sz="2200" baseline="-25000" dirty="0" err="1" smtClean="0">
                <a:latin typeface="Arial" pitchFamily="34" charset="0"/>
                <a:cs typeface="Arial" pitchFamily="34" charset="0"/>
              </a:rPr>
              <a:t>frame.x</a:t>
            </a:r>
            <a:r>
              <a:rPr lang="en-US" sz="2200" dirty="0" smtClean="0">
                <a:latin typeface="Arial" pitchFamily="34" charset="0"/>
                <a:cs typeface="Arial" pitchFamily="34" charset="0"/>
              </a:rPr>
              <a:t> = 100</a:t>
            </a:r>
          </a:p>
          <a:p>
            <a:r>
              <a:rPr lang="en-US" sz="2200" dirty="0" err="1" smtClean="0">
                <a:latin typeface="Arial" pitchFamily="34" charset="0"/>
                <a:cs typeface="Arial" pitchFamily="34" charset="0"/>
              </a:rPr>
              <a:t>W</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100</a:t>
            </a:r>
          </a:p>
        </p:txBody>
      </p:sp>
      <p:sp>
        <p:nvSpPr>
          <p:cNvPr id="14" name="Rectangle 13"/>
          <p:cNvSpPr/>
          <p:nvPr/>
        </p:nvSpPr>
        <p:spPr>
          <a:xfrm>
            <a:off x="5580112" y="160764"/>
            <a:ext cx="1872208" cy="1107996"/>
          </a:xfrm>
          <a:prstGeom prst="rect">
            <a:avLst/>
          </a:prstGeom>
        </p:spPr>
        <p:txBody>
          <a:bodyPr wrap="square">
            <a:spAutoFit/>
          </a:bodyPr>
          <a:lstStyle/>
          <a:p>
            <a:r>
              <a:rPr lang="en-US" sz="2200" dirty="0" err="1" smtClean="0">
                <a:latin typeface="Arial" pitchFamily="34" charset="0"/>
                <a:cs typeface="Arial" pitchFamily="34" charset="0"/>
              </a:rPr>
              <a:t>t</a:t>
            </a:r>
            <a:r>
              <a:rPr lang="en-US" sz="2200" baseline="-25000" dirty="0" err="1" smtClean="0">
                <a:latin typeface="Arial" pitchFamily="34" charset="0"/>
                <a:cs typeface="Arial" pitchFamily="34" charset="0"/>
              </a:rPr>
              <a:t>final</a:t>
            </a:r>
            <a:r>
              <a:rPr lang="en-US" sz="2200" dirty="0" smtClean="0">
                <a:latin typeface="Arial" pitchFamily="34" charset="0"/>
                <a:cs typeface="Arial" pitchFamily="34" charset="0"/>
              </a:rPr>
              <a:t> = 1</a:t>
            </a:r>
          </a:p>
          <a:p>
            <a:r>
              <a:rPr lang="en-US" sz="2200" dirty="0" err="1" smtClean="0">
                <a:latin typeface="Arial" pitchFamily="34" charset="0"/>
                <a:cs typeface="Arial" pitchFamily="34" charset="0"/>
              </a:rPr>
              <a:t>v</a:t>
            </a:r>
            <a:r>
              <a:rPr lang="en-US" sz="2200" baseline="-25000" dirty="0" err="1" smtClean="0">
                <a:latin typeface="Arial" pitchFamily="34" charset="0"/>
                <a:cs typeface="Arial" pitchFamily="34" charset="0"/>
              </a:rPr>
              <a:t>xs</a:t>
            </a:r>
            <a:r>
              <a:rPr lang="en-US" sz="2200" dirty="0" smtClean="0">
                <a:latin typeface="Arial" pitchFamily="34" charset="0"/>
                <a:cs typeface="Arial" pitchFamily="34" charset="0"/>
              </a:rPr>
              <a:t> = 6</a:t>
            </a:r>
          </a:p>
          <a:p>
            <a:r>
              <a:rPr lang="en-US" sz="2200" dirty="0" smtClean="0">
                <a:latin typeface="Arial" pitchFamily="34" charset="0"/>
                <a:cs typeface="Arial" pitchFamily="34" charset="0"/>
              </a:rPr>
              <a:t>r</a:t>
            </a:r>
            <a:r>
              <a:rPr lang="en-US" sz="2200" baseline="-25000" dirty="0" smtClean="0">
                <a:latin typeface="Arial" pitchFamily="34" charset="0"/>
                <a:cs typeface="Arial" pitchFamily="34" charset="0"/>
              </a:rPr>
              <a:t>w0</a:t>
            </a:r>
            <a:r>
              <a:rPr lang="en-US" sz="2200" dirty="0" smtClean="0">
                <a:latin typeface="Arial" pitchFamily="34" charset="0"/>
                <a:cs typeface="Arial" pitchFamily="34" charset="0"/>
              </a:rPr>
              <a:t> = 0.3</a:t>
            </a:r>
          </a:p>
        </p:txBody>
      </p:sp>
      <p:sp>
        <p:nvSpPr>
          <p:cNvPr id="15" name="Rectangle 14"/>
          <p:cNvSpPr/>
          <p:nvPr/>
        </p:nvSpPr>
        <p:spPr>
          <a:xfrm>
            <a:off x="1286744" y="188640"/>
            <a:ext cx="3312368" cy="1107996"/>
          </a:xfrm>
          <a:prstGeom prst="rect">
            <a:avLst/>
          </a:prstGeom>
        </p:spPr>
        <p:txBody>
          <a:bodyPr wrap="square">
            <a:spAutoFit/>
          </a:bodyPr>
          <a:lstStyle/>
          <a:p>
            <a:r>
              <a:rPr lang="en-US" sz="2200" dirty="0" smtClean="0">
                <a:latin typeface="Arial" pitchFamily="34" charset="0"/>
                <a:cs typeface="Arial" pitchFamily="34" charset="0"/>
              </a:rPr>
              <a:t>Rolling res. input = step</a:t>
            </a:r>
          </a:p>
          <a:p>
            <a:r>
              <a:rPr lang="en-US" sz="2200" dirty="0" smtClean="0">
                <a:latin typeface="Arial" pitchFamily="34" charset="0"/>
                <a:cs typeface="Arial" pitchFamily="34" charset="0"/>
              </a:rPr>
              <a:t>Step time = 0.7</a:t>
            </a:r>
          </a:p>
          <a:p>
            <a:r>
              <a:rPr lang="en-US" sz="2200" dirty="0" smtClean="0">
                <a:latin typeface="Arial" pitchFamily="34" charset="0"/>
                <a:cs typeface="Arial" pitchFamily="34" charset="0"/>
              </a:rPr>
              <a:t>Multiplier = 0.5</a:t>
            </a:r>
          </a:p>
        </p:txBody>
      </p:sp>
      <p:pic>
        <p:nvPicPr>
          <p:cNvPr id="280578" name="Picture 2"/>
          <p:cNvPicPr>
            <a:picLocks noChangeAspect="1" noChangeArrowheads="1"/>
          </p:cNvPicPr>
          <p:nvPr/>
        </p:nvPicPr>
        <p:blipFill>
          <a:blip r:embed="rId2" cstate="print"/>
          <a:srcRect/>
          <a:stretch>
            <a:fillRect/>
          </a:stretch>
        </p:blipFill>
        <p:spPr bwMode="auto">
          <a:xfrm>
            <a:off x="72008" y="1484784"/>
            <a:ext cx="8892480" cy="2454979"/>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2" name="Picture 2"/>
          <p:cNvPicPr>
            <a:picLocks noChangeAspect="1" noChangeArrowheads="1"/>
          </p:cNvPicPr>
          <p:nvPr/>
        </p:nvPicPr>
        <p:blipFill>
          <a:blip r:embed="rId2" cstate="print"/>
          <a:srcRect/>
          <a:stretch>
            <a:fillRect/>
          </a:stretch>
        </p:blipFill>
        <p:spPr bwMode="auto">
          <a:xfrm>
            <a:off x="107504" y="1369268"/>
            <a:ext cx="8801100" cy="53721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F7CA9EC-221D-441C-A96D-A928FEE25B8D}" type="slidenum">
              <a:rPr lang="en-US" smtClean="0"/>
              <a:pPr/>
              <a:t>31</a:t>
            </a:fld>
            <a:endParaRPr lang="en-US"/>
          </a:p>
        </p:txBody>
      </p:sp>
      <p:sp>
        <p:nvSpPr>
          <p:cNvPr id="11" name="Rectangle 10"/>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Results</a:t>
            </a:r>
            <a:endParaRPr lang="en-US" sz="2800" dirty="0" smtClean="0">
              <a:latin typeface="Arial" pitchFamily="34" charset="0"/>
              <a:cs typeface="Arial" pitchFamily="34" charset="0"/>
            </a:endParaRPr>
          </a:p>
        </p:txBody>
      </p:sp>
      <p:sp>
        <p:nvSpPr>
          <p:cNvPr id="12" name="Rectangle 11"/>
          <p:cNvSpPr/>
          <p:nvPr/>
        </p:nvSpPr>
        <p:spPr>
          <a:xfrm>
            <a:off x="35496" y="188640"/>
            <a:ext cx="1395264" cy="1107996"/>
          </a:xfrm>
          <a:prstGeom prst="rect">
            <a:avLst/>
          </a:prstGeom>
        </p:spPr>
        <p:txBody>
          <a:bodyPr wrap="square">
            <a:spAutoFit/>
          </a:bodyPr>
          <a:lstStyle/>
          <a:p>
            <a:r>
              <a:rPr lang="en-US" sz="2200" dirty="0" err="1" smtClean="0">
                <a:latin typeface="Arial" pitchFamily="34" charset="0"/>
                <a:cs typeface="Arial" pitchFamily="34" charset="0"/>
              </a:rPr>
              <a:t>ρ</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10</a:t>
            </a:r>
          </a:p>
          <a:p>
            <a:r>
              <a:rPr lang="en-US" sz="2200" dirty="0" err="1" smtClean="0">
                <a:latin typeface="Arial" pitchFamily="34" charset="0"/>
                <a:cs typeface="Arial" pitchFamily="34" charset="0"/>
              </a:rPr>
              <a:t>k</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200</a:t>
            </a:r>
          </a:p>
          <a:p>
            <a:r>
              <a:rPr lang="en-US" sz="2200" dirty="0" err="1" smtClean="0">
                <a:latin typeface="Arial" pitchFamily="34" charset="0"/>
                <a:cs typeface="Arial" pitchFamily="34" charset="0"/>
              </a:rPr>
              <a:t>I</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1.5</a:t>
            </a:r>
          </a:p>
        </p:txBody>
      </p:sp>
      <p:sp>
        <p:nvSpPr>
          <p:cNvPr id="13" name="Rectangle 12"/>
          <p:cNvSpPr/>
          <p:nvPr/>
        </p:nvSpPr>
        <p:spPr>
          <a:xfrm>
            <a:off x="7092280" y="160764"/>
            <a:ext cx="1872208" cy="1107996"/>
          </a:xfrm>
          <a:prstGeom prst="rect">
            <a:avLst/>
          </a:prstGeom>
        </p:spPr>
        <p:txBody>
          <a:bodyPr wrap="square">
            <a:spAutoFit/>
          </a:bodyPr>
          <a:lstStyle/>
          <a:p>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x.initial</a:t>
            </a:r>
            <a:r>
              <a:rPr lang="en-US" sz="2200" dirty="0" smtClean="0">
                <a:latin typeface="Arial" pitchFamily="34" charset="0"/>
                <a:cs typeface="Arial" pitchFamily="34" charset="0"/>
              </a:rPr>
              <a:t> = 100 </a:t>
            </a:r>
          </a:p>
          <a:p>
            <a:r>
              <a:rPr lang="en-US" sz="2200" dirty="0" err="1" smtClean="0">
                <a:latin typeface="Arial" pitchFamily="34" charset="0"/>
                <a:cs typeface="Arial" pitchFamily="34" charset="0"/>
              </a:rPr>
              <a:t>F</a:t>
            </a:r>
            <a:r>
              <a:rPr lang="en-US" sz="2200" baseline="-25000" dirty="0" err="1" smtClean="0">
                <a:latin typeface="Arial" pitchFamily="34" charset="0"/>
                <a:cs typeface="Arial" pitchFamily="34" charset="0"/>
              </a:rPr>
              <a:t>frame.x</a:t>
            </a:r>
            <a:r>
              <a:rPr lang="en-US" sz="2200" dirty="0" smtClean="0">
                <a:latin typeface="Arial" pitchFamily="34" charset="0"/>
                <a:cs typeface="Arial" pitchFamily="34" charset="0"/>
              </a:rPr>
              <a:t> = 100</a:t>
            </a:r>
          </a:p>
          <a:p>
            <a:r>
              <a:rPr lang="en-US" sz="2200" dirty="0" err="1" smtClean="0">
                <a:latin typeface="Arial" pitchFamily="34" charset="0"/>
                <a:cs typeface="Arial" pitchFamily="34" charset="0"/>
              </a:rPr>
              <a:t>W</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100</a:t>
            </a:r>
          </a:p>
        </p:txBody>
      </p:sp>
      <p:sp>
        <p:nvSpPr>
          <p:cNvPr id="14" name="Rectangle 13"/>
          <p:cNvSpPr/>
          <p:nvPr/>
        </p:nvSpPr>
        <p:spPr>
          <a:xfrm>
            <a:off x="5580112" y="160764"/>
            <a:ext cx="1872208" cy="1107996"/>
          </a:xfrm>
          <a:prstGeom prst="rect">
            <a:avLst/>
          </a:prstGeom>
        </p:spPr>
        <p:txBody>
          <a:bodyPr wrap="square">
            <a:spAutoFit/>
          </a:bodyPr>
          <a:lstStyle/>
          <a:p>
            <a:r>
              <a:rPr lang="en-US" sz="2200" dirty="0" err="1" smtClean="0">
                <a:latin typeface="Arial" pitchFamily="34" charset="0"/>
                <a:cs typeface="Arial" pitchFamily="34" charset="0"/>
              </a:rPr>
              <a:t>t</a:t>
            </a:r>
            <a:r>
              <a:rPr lang="en-US" sz="2200" baseline="-25000" dirty="0" err="1" smtClean="0">
                <a:latin typeface="Arial" pitchFamily="34" charset="0"/>
                <a:cs typeface="Arial" pitchFamily="34" charset="0"/>
              </a:rPr>
              <a:t>final</a:t>
            </a:r>
            <a:r>
              <a:rPr lang="en-US" sz="2200" dirty="0" smtClean="0">
                <a:latin typeface="Arial" pitchFamily="34" charset="0"/>
                <a:cs typeface="Arial" pitchFamily="34" charset="0"/>
              </a:rPr>
              <a:t> = 1</a:t>
            </a:r>
          </a:p>
          <a:p>
            <a:r>
              <a:rPr lang="en-US" sz="2200" dirty="0" err="1" smtClean="0">
                <a:latin typeface="Arial" pitchFamily="34" charset="0"/>
                <a:cs typeface="Arial" pitchFamily="34" charset="0"/>
              </a:rPr>
              <a:t>v</a:t>
            </a:r>
            <a:r>
              <a:rPr lang="en-US" sz="2200" baseline="-25000" dirty="0" err="1" smtClean="0">
                <a:latin typeface="Arial" pitchFamily="34" charset="0"/>
                <a:cs typeface="Arial" pitchFamily="34" charset="0"/>
              </a:rPr>
              <a:t>xs</a:t>
            </a:r>
            <a:r>
              <a:rPr lang="en-US" sz="2200" dirty="0" smtClean="0">
                <a:latin typeface="Arial" pitchFamily="34" charset="0"/>
                <a:cs typeface="Arial" pitchFamily="34" charset="0"/>
              </a:rPr>
              <a:t> = 6</a:t>
            </a:r>
          </a:p>
          <a:p>
            <a:r>
              <a:rPr lang="en-US" sz="2200" dirty="0" smtClean="0">
                <a:latin typeface="Arial" pitchFamily="34" charset="0"/>
                <a:cs typeface="Arial" pitchFamily="34" charset="0"/>
              </a:rPr>
              <a:t>r</a:t>
            </a:r>
            <a:r>
              <a:rPr lang="en-US" sz="2200" baseline="-25000" dirty="0" smtClean="0">
                <a:latin typeface="Arial" pitchFamily="34" charset="0"/>
                <a:cs typeface="Arial" pitchFamily="34" charset="0"/>
              </a:rPr>
              <a:t>w0</a:t>
            </a:r>
            <a:r>
              <a:rPr lang="en-US" sz="2200" dirty="0" smtClean="0">
                <a:latin typeface="Arial" pitchFamily="34" charset="0"/>
                <a:cs typeface="Arial" pitchFamily="34" charset="0"/>
              </a:rPr>
              <a:t> = 0.3</a:t>
            </a:r>
          </a:p>
        </p:txBody>
      </p:sp>
      <p:sp>
        <p:nvSpPr>
          <p:cNvPr id="15" name="Rectangle 14"/>
          <p:cNvSpPr/>
          <p:nvPr/>
        </p:nvSpPr>
        <p:spPr>
          <a:xfrm>
            <a:off x="1286744" y="188640"/>
            <a:ext cx="3312368" cy="1107996"/>
          </a:xfrm>
          <a:prstGeom prst="rect">
            <a:avLst/>
          </a:prstGeom>
        </p:spPr>
        <p:txBody>
          <a:bodyPr wrap="square">
            <a:spAutoFit/>
          </a:bodyPr>
          <a:lstStyle/>
          <a:p>
            <a:r>
              <a:rPr lang="en-US" sz="2200" dirty="0" smtClean="0">
                <a:latin typeface="Arial" pitchFamily="34" charset="0"/>
                <a:cs typeface="Arial" pitchFamily="34" charset="0"/>
              </a:rPr>
              <a:t>Rolling res. input = step</a:t>
            </a:r>
          </a:p>
          <a:p>
            <a:r>
              <a:rPr lang="en-US" sz="2200" dirty="0" smtClean="0">
                <a:latin typeface="Arial" pitchFamily="34" charset="0"/>
                <a:cs typeface="Arial" pitchFamily="34" charset="0"/>
              </a:rPr>
              <a:t>Step time = 0.7</a:t>
            </a:r>
          </a:p>
          <a:p>
            <a:r>
              <a:rPr lang="en-US" sz="2200" dirty="0" smtClean="0">
                <a:latin typeface="Arial" pitchFamily="34" charset="0"/>
                <a:cs typeface="Arial" pitchFamily="34" charset="0"/>
              </a:rPr>
              <a:t>Multiplier = 0.5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F7CA9EC-221D-441C-A96D-A928FEE25B8D}" type="slidenum">
              <a:rPr lang="en-US" smtClean="0"/>
              <a:pPr/>
              <a:t>32</a:t>
            </a:fld>
            <a:endParaRPr lang="en-US"/>
          </a:p>
        </p:txBody>
      </p:sp>
      <p:sp>
        <p:nvSpPr>
          <p:cNvPr id="11" name="Rectangle 10"/>
          <p:cNvSpPr/>
          <p:nvPr/>
        </p:nvSpPr>
        <p:spPr>
          <a:xfrm>
            <a:off x="0" y="533400"/>
            <a:ext cx="9144000" cy="584775"/>
          </a:xfrm>
          <a:prstGeom prst="rect">
            <a:avLst/>
          </a:prstGeom>
        </p:spPr>
        <p:txBody>
          <a:bodyPr wrap="square">
            <a:spAutoFit/>
          </a:bodyPr>
          <a:lstStyle/>
          <a:p>
            <a:pPr algn="ctr"/>
            <a:r>
              <a:rPr lang="en-US" sz="3200" dirty="0" smtClean="0">
                <a:latin typeface="Arial" pitchFamily="34" charset="0"/>
                <a:cs typeface="Arial" pitchFamily="34" charset="0"/>
              </a:rPr>
              <a:t>Results</a:t>
            </a:r>
            <a:endParaRPr lang="en-US" sz="2800" dirty="0" smtClean="0">
              <a:latin typeface="Arial" pitchFamily="34" charset="0"/>
              <a:cs typeface="Arial" pitchFamily="34" charset="0"/>
            </a:endParaRPr>
          </a:p>
        </p:txBody>
      </p:sp>
      <p:sp>
        <p:nvSpPr>
          <p:cNvPr id="12" name="Rectangle 11"/>
          <p:cNvSpPr/>
          <p:nvPr/>
        </p:nvSpPr>
        <p:spPr>
          <a:xfrm>
            <a:off x="35496" y="188640"/>
            <a:ext cx="1395264" cy="1107996"/>
          </a:xfrm>
          <a:prstGeom prst="rect">
            <a:avLst/>
          </a:prstGeom>
        </p:spPr>
        <p:txBody>
          <a:bodyPr wrap="square">
            <a:spAutoFit/>
          </a:bodyPr>
          <a:lstStyle/>
          <a:p>
            <a:r>
              <a:rPr lang="en-US" sz="2200" dirty="0" err="1" smtClean="0">
                <a:latin typeface="Arial" pitchFamily="34" charset="0"/>
                <a:cs typeface="Arial" pitchFamily="34" charset="0"/>
              </a:rPr>
              <a:t>ρ</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10</a:t>
            </a:r>
          </a:p>
          <a:p>
            <a:r>
              <a:rPr lang="en-US" sz="2200" dirty="0" err="1" smtClean="0">
                <a:latin typeface="Arial" pitchFamily="34" charset="0"/>
                <a:cs typeface="Arial" pitchFamily="34" charset="0"/>
              </a:rPr>
              <a:t>k</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200</a:t>
            </a:r>
          </a:p>
          <a:p>
            <a:r>
              <a:rPr lang="en-US" sz="2200" dirty="0" err="1" smtClean="0">
                <a:latin typeface="Arial" pitchFamily="34" charset="0"/>
                <a:cs typeface="Arial" pitchFamily="34" charset="0"/>
              </a:rPr>
              <a:t>I</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1.5</a:t>
            </a:r>
          </a:p>
        </p:txBody>
      </p:sp>
      <p:sp>
        <p:nvSpPr>
          <p:cNvPr id="13" name="Rectangle 12"/>
          <p:cNvSpPr/>
          <p:nvPr/>
        </p:nvSpPr>
        <p:spPr>
          <a:xfrm>
            <a:off x="7092280" y="160764"/>
            <a:ext cx="1872208" cy="1107996"/>
          </a:xfrm>
          <a:prstGeom prst="rect">
            <a:avLst/>
          </a:prstGeom>
        </p:spPr>
        <p:txBody>
          <a:bodyPr wrap="square">
            <a:spAutoFit/>
          </a:bodyPr>
          <a:lstStyle/>
          <a:p>
            <a:r>
              <a:rPr lang="en-US" sz="2200" dirty="0" err="1" smtClean="0">
                <a:latin typeface="Arial" pitchFamily="34" charset="0"/>
                <a:cs typeface="Arial" pitchFamily="34" charset="0"/>
              </a:rPr>
              <a:t>R</a:t>
            </a:r>
            <a:r>
              <a:rPr lang="en-US" sz="2200" baseline="-25000" dirty="0" err="1" smtClean="0">
                <a:latin typeface="Arial" pitchFamily="34" charset="0"/>
                <a:cs typeface="Arial" pitchFamily="34" charset="0"/>
              </a:rPr>
              <a:t>x.initial</a:t>
            </a:r>
            <a:r>
              <a:rPr lang="en-US" sz="2200" dirty="0" smtClean="0">
                <a:latin typeface="Arial" pitchFamily="34" charset="0"/>
                <a:cs typeface="Arial" pitchFamily="34" charset="0"/>
              </a:rPr>
              <a:t> = 100 </a:t>
            </a:r>
          </a:p>
          <a:p>
            <a:r>
              <a:rPr lang="en-US" sz="2200" dirty="0" err="1" smtClean="0">
                <a:latin typeface="Arial" pitchFamily="34" charset="0"/>
                <a:cs typeface="Arial" pitchFamily="34" charset="0"/>
              </a:rPr>
              <a:t>F</a:t>
            </a:r>
            <a:r>
              <a:rPr lang="en-US" sz="2200" baseline="-25000" dirty="0" err="1" smtClean="0">
                <a:latin typeface="Arial" pitchFamily="34" charset="0"/>
                <a:cs typeface="Arial" pitchFamily="34" charset="0"/>
              </a:rPr>
              <a:t>frame.x</a:t>
            </a:r>
            <a:r>
              <a:rPr lang="en-US" sz="2200" dirty="0" smtClean="0">
                <a:latin typeface="Arial" pitchFamily="34" charset="0"/>
                <a:cs typeface="Arial" pitchFamily="34" charset="0"/>
              </a:rPr>
              <a:t> = 100</a:t>
            </a:r>
          </a:p>
          <a:p>
            <a:r>
              <a:rPr lang="en-US" sz="2200" dirty="0" err="1" smtClean="0">
                <a:latin typeface="Arial" pitchFamily="34" charset="0"/>
                <a:cs typeface="Arial" pitchFamily="34" charset="0"/>
              </a:rPr>
              <a:t>W</a:t>
            </a:r>
            <a:r>
              <a:rPr lang="en-US" sz="2200" baseline="-25000" dirty="0" err="1" smtClean="0">
                <a:latin typeface="Arial" pitchFamily="34" charset="0"/>
                <a:cs typeface="Arial" pitchFamily="34" charset="0"/>
              </a:rPr>
              <a:t>w</a:t>
            </a:r>
            <a:r>
              <a:rPr lang="en-US" sz="2200" dirty="0" smtClean="0">
                <a:latin typeface="Arial" pitchFamily="34" charset="0"/>
                <a:cs typeface="Arial" pitchFamily="34" charset="0"/>
              </a:rPr>
              <a:t> = 100</a:t>
            </a:r>
          </a:p>
        </p:txBody>
      </p:sp>
      <p:sp>
        <p:nvSpPr>
          <p:cNvPr id="14" name="Rectangle 13"/>
          <p:cNvSpPr/>
          <p:nvPr/>
        </p:nvSpPr>
        <p:spPr>
          <a:xfrm>
            <a:off x="5580112" y="160764"/>
            <a:ext cx="1872208" cy="1107996"/>
          </a:xfrm>
          <a:prstGeom prst="rect">
            <a:avLst/>
          </a:prstGeom>
        </p:spPr>
        <p:txBody>
          <a:bodyPr wrap="square">
            <a:spAutoFit/>
          </a:bodyPr>
          <a:lstStyle/>
          <a:p>
            <a:r>
              <a:rPr lang="en-US" sz="2200" dirty="0" err="1" smtClean="0">
                <a:latin typeface="Arial" pitchFamily="34" charset="0"/>
                <a:cs typeface="Arial" pitchFamily="34" charset="0"/>
              </a:rPr>
              <a:t>t</a:t>
            </a:r>
            <a:r>
              <a:rPr lang="en-US" sz="2200" baseline="-25000" dirty="0" err="1" smtClean="0">
                <a:latin typeface="Arial" pitchFamily="34" charset="0"/>
                <a:cs typeface="Arial" pitchFamily="34" charset="0"/>
              </a:rPr>
              <a:t>final</a:t>
            </a:r>
            <a:r>
              <a:rPr lang="en-US" sz="2200" dirty="0" smtClean="0">
                <a:latin typeface="Arial" pitchFamily="34" charset="0"/>
                <a:cs typeface="Arial" pitchFamily="34" charset="0"/>
              </a:rPr>
              <a:t> = 1</a:t>
            </a:r>
          </a:p>
          <a:p>
            <a:r>
              <a:rPr lang="en-US" sz="2200" dirty="0" err="1" smtClean="0">
                <a:latin typeface="Arial" pitchFamily="34" charset="0"/>
                <a:cs typeface="Arial" pitchFamily="34" charset="0"/>
              </a:rPr>
              <a:t>v</a:t>
            </a:r>
            <a:r>
              <a:rPr lang="en-US" sz="2200" baseline="-25000" dirty="0" err="1" smtClean="0">
                <a:latin typeface="Arial" pitchFamily="34" charset="0"/>
                <a:cs typeface="Arial" pitchFamily="34" charset="0"/>
              </a:rPr>
              <a:t>xs</a:t>
            </a:r>
            <a:r>
              <a:rPr lang="en-US" sz="2200" dirty="0" smtClean="0">
                <a:latin typeface="Arial" pitchFamily="34" charset="0"/>
                <a:cs typeface="Arial" pitchFamily="34" charset="0"/>
              </a:rPr>
              <a:t> = 6</a:t>
            </a:r>
          </a:p>
          <a:p>
            <a:r>
              <a:rPr lang="en-US" sz="2200" dirty="0" smtClean="0">
                <a:latin typeface="Arial" pitchFamily="34" charset="0"/>
                <a:cs typeface="Arial" pitchFamily="34" charset="0"/>
              </a:rPr>
              <a:t>r</a:t>
            </a:r>
            <a:r>
              <a:rPr lang="en-US" sz="2200" baseline="-25000" dirty="0" smtClean="0">
                <a:latin typeface="Arial" pitchFamily="34" charset="0"/>
                <a:cs typeface="Arial" pitchFamily="34" charset="0"/>
              </a:rPr>
              <a:t>w0</a:t>
            </a:r>
            <a:r>
              <a:rPr lang="en-US" sz="2200" dirty="0" smtClean="0">
                <a:latin typeface="Arial" pitchFamily="34" charset="0"/>
                <a:cs typeface="Arial" pitchFamily="34" charset="0"/>
              </a:rPr>
              <a:t> = 0.3</a:t>
            </a:r>
          </a:p>
        </p:txBody>
      </p:sp>
      <p:sp>
        <p:nvSpPr>
          <p:cNvPr id="15" name="Rectangle 14"/>
          <p:cNvSpPr/>
          <p:nvPr/>
        </p:nvSpPr>
        <p:spPr>
          <a:xfrm>
            <a:off x="1286744" y="188640"/>
            <a:ext cx="3312368" cy="1107996"/>
          </a:xfrm>
          <a:prstGeom prst="rect">
            <a:avLst/>
          </a:prstGeom>
        </p:spPr>
        <p:txBody>
          <a:bodyPr wrap="square">
            <a:spAutoFit/>
          </a:bodyPr>
          <a:lstStyle/>
          <a:p>
            <a:r>
              <a:rPr lang="en-US" sz="2200" dirty="0" smtClean="0">
                <a:latin typeface="Arial" pitchFamily="34" charset="0"/>
                <a:cs typeface="Arial" pitchFamily="34" charset="0"/>
              </a:rPr>
              <a:t>Rolling res. input = step</a:t>
            </a:r>
          </a:p>
          <a:p>
            <a:r>
              <a:rPr lang="en-US" sz="2200" dirty="0" smtClean="0">
                <a:latin typeface="Arial" pitchFamily="34" charset="0"/>
                <a:cs typeface="Arial" pitchFamily="34" charset="0"/>
              </a:rPr>
              <a:t>Step time = 0.7</a:t>
            </a:r>
          </a:p>
          <a:p>
            <a:r>
              <a:rPr lang="en-US" sz="2200" dirty="0" smtClean="0">
                <a:latin typeface="Arial" pitchFamily="34" charset="0"/>
                <a:cs typeface="Arial" pitchFamily="34" charset="0"/>
              </a:rPr>
              <a:t>Multiplier = 0.5</a:t>
            </a:r>
          </a:p>
        </p:txBody>
      </p:sp>
      <p:pic>
        <p:nvPicPr>
          <p:cNvPr id="282626" name="Picture 2"/>
          <p:cNvPicPr>
            <a:picLocks noChangeAspect="1" noChangeArrowheads="1"/>
          </p:cNvPicPr>
          <p:nvPr/>
        </p:nvPicPr>
        <p:blipFill>
          <a:blip r:embed="rId2" cstate="print"/>
          <a:srcRect/>
          <a:stretch>
            <a:fillRect/>
          </a:stretch>
        </p:blipFill>
        <p:spPr bwMode="auto">
          <a:xfrm>
            <a:off x="53279" y="1628800"/>
            <a:ext cx="8911209" cy="2592701"/>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4946</TotalTime>
  <Words>1812</Words>
  <Application>Microsoft Office PowerPoint</Application>
  <PresentationFormat>On-screen Show (4:3)</PresentationFormat>
  <Paragraphs>262</Paragraphs>
  <Slides>32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主题​​</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Manager>Dr. Vladimir Vantsevich</Manager>
  <Company>Lawrence Technological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Plug-in Hybrids</dc:title>
  <dc:subject>Introduction to Hybrid and Electric Vehicles</dc:subject>
  <dc:creator>Jesse Paldan</dc:creator>
  <cp:lastModifiedBy>Admin</cp:lastModifiedBy>
  <cp:revision>420</cp:revision>
  <cp:lastPrinted>2011-10-05T23:41:09Z</cp:lastPrinted>
  <dcterms:created xsi:type="dcterms:W3CDTF">2011-10-05T13:10:54Z</dcterms:created>
  <dcterms:modified xsi:type="dcterms:W3CDTF">2012-04-04T15:52:52Z</dcterms:modified>
  <cp:category>Course Development Slides</cp:category>
  <cp:version>4</cp:version>
</cp:coreProperties>
</file>