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76" r:id="rId2"/>
    <p:sldId id="256" r:id="rId3"/>
    <p:sldId id="260" r:id="rId4"/>
    <p:sldId id="259" r:id="rId5"/>
    <p:sldId id="277" r:id="rId6"/>
    <p:sldId id="280" r:id="rId7"/>
    <p:sldId id="283" r:id="rId8"/>
    <p:sldId id="281" r:id="rId9"/>
    <p:sldId id="279" r:id="rId10"/>
    <p:sldId id="273" r:id="rId11"/>
    <p:sldId id="265" r:id="rId12"/>
    <p:sldId id="266" r:id="rId13"/>
    <p:sldId id="274" r:id="rId1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C715"/>
    <a:srgbClr val="33CCCC"/>
    <a:srgbClr val="99FFCC"/>
    <a:srgbClr val="CCFFC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824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35B0F28-9FCC-45EB-BD3B-5322F4C10186}" type="datetime1">
              <a:rPr lang="en-US"/>
              <a:pPr>
                <a:defRPr/>
              </a:pPr>
              <a:t>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49730FE-940A-4BD4-9EE1-9D7637BD64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1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4B6FDD0-82F8-41F2-9125-0DB6C4BAF244}" type="datetime1">
              <a:rPr lang="en-US"/>
              <a:pPr>
                <a:defRPr/>
              </a:pPr>
              <a:t>6/10/2014</a:t>
            </a:fld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AC0A019-F2D7-45B5-B97D-05C3FEF741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125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" charset="-128"/>
        <a:cs typeface="ＭＳ Ｐゴシック" pitchFamily="-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C51EA-F3F4-4EC8-BF89-1FBE5783C4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500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701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701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AC9B9446-D8B3-41CD-8852-7762C2FDAA42}" type="slidenum">
              <a:rPr lang="en-US" altLang="en-US" smtClean="0">
                <a:ea typeface="ＭＳ Ｐゴシック" pitchFamily="34" charset="-128"/>
                <a:cs typeface="Arial" charset="0"/>
              </a:rPr>
              <a:pPr eaLnBrk="1" hangingPunct="1"/>
              <a:t>10</a:t>
            </a:fld>
            <a:endParaRPr lang="en-US" altLang="en-US" smtClean="0"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94093-6C4D-4395-987A-C3EDE581C2D9}" type="datetime1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446DE-E5FA-4FB5-AEDF-3F522AB13D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0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CBCC5-98FD-4277-8CE1-36988EAF0863}" type="datetime1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52EB34D-D0C2-4F15-974C-682B02EE76A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13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4DF2F-199B-4D41-A4FA-1A666A26F16B}" type="datetime1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FE5C2-9FA6-43A1-84F1-B78C46BA6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15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F4C95-DCED-4ED9-896A-CF20430D31E3}" type="datetime1">
              <a:rPr lang="en-US" smtClean="0"/>
              <a:t>6/10/2014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C4574-D48F-4D4D-8157-C95003B1A7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19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2EBF4-0F0B-496A-9B5B-D0AB1E52A10A}" type="datetime1">
              <a:rPr lang="en-US" smtClean="0"/>
              <a:t>6/10/2014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FF0F7-9878-4150-9E3D-70C5B3414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1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2E128-F6BA-4710-A9CF-41BCCBF43B99}" type="datetime1">
              <a:rPr lang="en-US" smtClean="0"/>
              <a:t>6/10/2014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9BD6C-E2C9-45F5-A5D8-0A8EF3F8BC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83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0B8FF-F99A-4364-A65B-420164551CFC}" type="datetime1">
              <a:rPr lang="en-US" smtClean="0"/>
              <a:t>6/10/2014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889E6-4A4B-476F-847E-663E584EE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16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DF59D-9283-4F4B-961E-7EE5DCBB8B8B}" type="datetime1">
              <a:rPr lang="en-US" smtClean="0"/>
              <a:t>6/10/2014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1B11B-DFC5-48A5-8175-52523C76BC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86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42E3C-77FF-44BA-8C99-719B66939EA7}" type="datetime1">
              <a:rPr lang="en-US" smtClean="0"/>
              <a:t>6/10/2014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64CAE-A578-4B51-8B81-33E81E8B8B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28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2885A-8284-4BEA-8DC1-1C66B762C7E0}" type="datetime1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0E921-F852-4FFB-A2CD-EFC20FFBBD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11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4C242-8836-4B52-A380-672AA3B0AC76}" type="datetime1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84D2F-2E54-45E4-9B62-123B68025E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696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Two Colum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 bwMode="hidden">
          <a:xfrm>
            <a:off x="0" y="546100"/>
            <a:ext cx="9144000" cy="6311900"/>
          </a:xfrm>
          <a:custGeom>
            <a:avLst/>
            <a:gdLst>
              <a:gd name="connsiteX0" fmla="*/ 0 w 9144000"/>
              <a:gd name="connsiteY0" fmla="*/ 0 h 758952"/>
              <a:gd name="connsiteX1" fmla="*/ 9144000 w 9144000"/>
              <a:gd name="connsiteY1" fmla="*/ 0 h 758952"/>
              <a:gd name="connsiteX2" fmla="*/ 9144000 w 9144000"/>
              <a:gd name="connsiteY2" fmla="*/ 758952 h 758952"/>
              <a:gd name="connsiteX3" fmla="*/ 0 w 9144000"/>
              <a:gd name="connsiteY3" fmla="*/ 758952 h 758952"/>
              <a:gd name="connsiteX4" fmla="*/ 0 w 9144000"/>
              <a:gd name="connsiteY4" fmla="*/ 0 h 758952"/>
              <a:gd name="connsiteX0" fmla="*/ 0 w 9144000"/>
              <a:gd name="connsiteY0" fmla="*/ 0 h 760491"/>
              <a:gd name="connsiteX1" fmla="*/ 9144000 w 9144000"/>
              <a:gd name="connsiteY1" fmla="*/ 0 h 760491"/>
              <a:gd name="connsiteX2" fmla="*/ 9144000 w 9144000"/>
              <a:gd name="connsiteY2" fmla="*/ 758952 h 760491"/>
              <a:gd name="connsiteX3" fmla="*/ 8872396 w 9144000"/>
              <a:gd name="connsiteY3" fmla="*/ 760491 h 760491"/>
              <a:gd name="connsiteX4" fmla="*/ 0 w 9144000"/>
              <a:gd name="connsiteY4" fmla="*/ 758952 h 760491"/>
              <a:gd name="connsiteX5" fmla="*/ 0 w 9144000"/>
              <a:gd name="connsiteY5" fmla="*/ 0 h 760491"/>
              <a:gd name="connsiteX0" fmla="*/ 0 w 9144000"/>
              <a:gd name="connsiteY0" fmla="*/ 0 h 760491"/>
              <a:gd name="connsiteX1" fmla="*/ 9144000 w 9144000"/>
              <a:gd name="connsiteY1" fmla="*/ 0 h 760491"/>
              <a:gd name="connsiteX2" fmla="*/ 9144000 w 9144000"/>
              <a:gd name="connsiteY2" fmla="*/ 295747 h 760491"/>
              <a:gd name="connsiteX3" fmla="*/ 9144000 w 9144000"/>
              <a:gd name="connsiteY3" fmla="*/ 758952 h 760491"/>
              <a:gd name="connsiteX4" fmla="*/ 8872396 w 9144000"/>
              <a:gd name="connsiteY4" fmla="*/ 760491 h 760491"/>
              <a:gd name="connsiteX5" fmla="*/ 0 w 9144000"/>
              <a:gd name="connsiteY5" fmla="*/ 758952 h 760491"/>
              <a:gd name="connsiteX6" fmla="*/ 0 w 9144000"/>
              <a:gd name="connsiteY6" fmla="*/ 0 h 760491"/>
              <a:gd name="connsiteX0" fmla="*/ 0 w 9144000"/>
              <a:gd name="connsiteY0" fmla="*/ 0 h 760491"/>
              <a:gd name="connsiteX1" fmla="*/ 9144000 w 9144000"/>
              <a:gd name="connsiteY1" fmla="*/ 0 h 760491"/>
              <a:gd name="connsiteX2" fmla="*/ 9144000 w 9144000"/>
              <a:gd name="connsiteY2" fmla="*/ 295747 h 760491"/>
              <a:gd name="connsiteX3" fmla="*/ 8872396 w 9144000"/>
              <a:gd name="connsiteY3" fmla="*/ 760491 h 760491"/>
              <a:gd name="connsiteX4" fmla="*/ 0 w 9144000"/>
              <a:gd name="connsiteY4" fmla="*/ 758952 h 760491"/>
              <a:gd name="connsiteX5" fmla="*/ 0 w 9144000"/>
              <a:gd name="connsiteY5" fmla="*/ 0 h 760491"/>
              <a:gd name="connsiteX0" fmla="*/ 0 w 9144000"/>
              <a:gd name="connsiteY0" fmla="*/ 0 h 5143500"/>
              <a:gd name="connsiteX1" fmla="*/ 9144000 w 9144000"/>
              <a:gd name="connsiteY1" fmla="*/ 5143500 h 5143500"/>
              <a:gd name="connsiteX2" fmla="*/ 9144000 w 9144000"/>
              <a:gd name="connsiteY2" fmla="*/ 295747 h 5143500"/>
              <a:gd name="connsiteX3" fmla="*/ 8872396 w 9144000"/>
              <a:gd name="connsiteY3" fmla="*/ 760491 h 5143500"/>
              <a:gd name="connsiteX4" fmla="*/ 0 w 9144000"/>
              <a:gd name="connsiteY4" fmla="*/ 758952 h 5143500"/>
              <a:gd name="connsiteX5" fmla="*/ 0 w 9144000"/>
              <a:gd name="connsiteY5" fmla="*/ 0 h 5143500"/>
              <a:gd name="connsiteX0" fmla="*/ 0 w 9144000"/>
              <a:gd name="connsiteY0" fmla="*/ 4847753 h 4847753"/>
              <a:gd name="connsiteX1" fmla="*/ 9144000 w 9144000"/>
              <a:gd name="connsiteY1" fmla="*/ 4847753 h 4847753"/>
              <a:gd name="connsiteX2" fmla="*/ 9144000 w 9144000"/>
              <a:gd name="connsiteY2" fmla="*/ 0 h 4847753"/>
              <a:gd name="connsiteX3" fmla="*/ 8872396 w 9144000"/>
              <a:gd name="connsiteY3" fmla="*/ 464744 h 4847753"/>
              <a:gd name="connsiteX4" fmla="*/ 0 w 9144000"/>
              <a:gd name="connsiteY4" fmla="*/ 463205 h 4847753"/>
              <a:gd name="connsiteX5" fmla="*/ 0 w 9144000"/>
              <a:gd name="connsiteY5" fmla="*/ 4847753 h 4847753"/>
              <a:gd name="connsiteX0" fmla="*/ 0 w 9144000"/>
              <a:gd name="connsiteY0" fmla="*/ 4847753 h 4847753"/>
              <a:gd name="connsiteX1" fmla="*/ 9144000 w 9144000"/>
              <a:gd name="connsiteY1" fmla="*/ 4847753 h 4847753"/>
              <a:gd name="connsiteX2" fmla="*/ 9144000 w 9144000"/>
              <a:gd name="connsiteY2" fmla="*/ 0 h 4847753"/>
              <a:gd name="connsiteX3" fmla="*/ 9135572 w 9144000"/>
              <a:gd name="connsiteY3" fmla="*/ 115627 h 4847753"/>
              <a:gd name="connsiteX4" fmla="*/ 8872396 w 9144000"/>
              <a:gd name="connsiteY4" fmla="*/ 464744 h 4847753"/>
              <a:gd name="connsiteX5" fmla="*/ 0 w 9144000"/>
              <a:gd name="connsiteY5" fmla="*/ 463205 h 4847753"/>
              <a:gd name="connsiteX6" fmla="*/ 0 w 9144000"/>
              <a:gd name="connsiteY6" fmla="*/ 4847753 h 4847753"/>
              <a:gd name="connsiteX0" fmla="*/ 0 w 9144000"/>
              <a:gd name="connsiteY0" fmla="*/ 4733453 h 4733453"/>
              <a:gd name="connsiteX1" fmla="*/ 9144000 w 9144000"/>
              <a:gd name="connsiteY1" fmla="*/ 4733453 h 4733453"/>
              <a:gd name="connsiteX2" fmla="*/ 9144000 w 9144000"/>
              <a:gd name="connsiteY2" fmla="*/ 0 h 4733453"/>
              <a:gd name="connsiteX3" fmla="*/ 9135572 w 9144000"/>
              <a:gd name="connsiteY3" fmla="*/ 1327 h 4733453"/>
              <a:gd name="connsiteX4" fmla="*/ 8872396 w 9144000"/>
              <a:gd name="connsiteY4" fmla="*/ 350444 h 4733453"/>
              <a:gd name="connsiteX5" fmla="*/ 0 w 9144000"/>
              <a:gd name="connsiteY5" fmla="*/ 348905 h 4733453"/>
              <a:gd name="connsiteX6" fmla="*/ 0 w 9144000"/>
              <a:gd name="connsiteY6" fmla="*/ 4733453 h 4733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733453">
                <a:moveTo>
                  <a:pt x="0" y="4733453"/>
                </a:moveTo>
                <a:lnTo>
                  <a:pt x="9144000" y="4733453"/>
                </a:lnTo>
                <a:lnTo>
                  <a:pt x="9144000" y="0"/>
                </a:lnTo>
                <a:lnTo>
                  <a:pt x="9135572" y="1327"/>
                </a:lnTo>
                <a:lnTo>
                  <a:pt x="8872396" y="350444"/>
                </a:lnTo>
                <a:lnTo>
                  <a:pt x="0" y="348905"/>
                </a:lnTo>
                <a:lnTo>
                  <a:pt x="0" y="47334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6437313"/>
            <a:ext cx="82296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7200" y="6497638"/>
            <a:ext cx="2130425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cap="all" dirty="0">
                <a:latin typeface="+mj-lt"/>
                <a:ea typeface="+mn-ea"/>
              </a:rPr>
              <a:t>SAE INTERNATIONAL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670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57200" y="1214965"/>
            <a:ext cx="4050792" cy="487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636008" y="1214965"/>
            <a:ext cx="4050792" cy="487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372B12D-47F9-4D08-B1C6-21E148D3D4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08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One-thi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 bwMode="hidden">
          <a:xfrm>
            <a:off x="0" y="546100"/>
            <a:ext cx="9144000" cy="6311900"/>
          </a:xfrm>
          <a:custGeom>
            <a:avLst/>
            <a:gdLst>
              <a:gd name="connsiteX0" fmla="*/ 0 w 9144000"/>
              <a:gd name="connsiteY0" fmla="*/ 0 h 758952"/>
              <a:gd name="connsiteX1" fmla="*/ 9144000 w 9144000"/>
              <a:gd name="connsiteY1" fmla="*/ 0 h 758952"/>
              <a:gd name="connsiteX2" fmla="*/ 9144000 w 9144000"/>
              <a:gd name="connsiteY2" fmla="*/ 758952 h 758952"/>
              <a:gd name="connsiteX3" fmla="*/ 0 w 9144000"/>
              <a:gd name="connsiteY3" fmla="*/ 758952 h 758952"/>
              <a:gd name="connsiteX4" fmla="*/ 0 w 9144000"/>
              <a:gd name="connsiteY4" fmla="*/ 0 h 758952"/>
              <a:gd name="connsiteX0" fmla="*/ 0 w 9144000"/>
              <a:gd name="connsiteY0" fmla="*/ 0 h 760491"/>
              <a:gd name="connsiteX1" fmla="*/ 9144000 w 9144000"/>
              <a:gd name="connsiteY1" fmla="*/ 0 h 760491"/>
              <a:gd name="connsiteX2" fmla="*/ 9144000 w 9144000"/>
              <a:gd name="connsiteY2" fmla="*/ 758952 h 760491"/>
              <a:gd name="connsiteX3" fmla="*/ 8872396 w 9144000"/>
              <a:gd name="connsiteY3" fmla="*/ 760491 h 760491"/>
              <a:gd name="connsiteX4" fmla="*/ 0 w 9144000"/>
              <a:gd name="connsiteY4" fmla="*/ 758952 h 760491"/>
              <a:gd name="connsiteX5" fmla="*/ 0 w 9144000"/>
              <a:gd name="connsiteY5" fmla="*/ 0 h 760491"/>
              <a:gd name="connsiteX0" fmla="*/ 0 w 9144000"/>
              <a:gd name="connsiteY0" fmla="*/ 0 h 760491"/>
              <a:gd name="connsiteX1" fmla="*/ 9144000 w 9144000"/>
              <a:gd name="connsiteY1" fmla="*/ 0 h 760491"/>
              <a:gd name="connsiteX2" fmla="*/ 9144000 w 9144000"/>
              <a:gd name="connsiteY2" fmla="*/ 295747 h 760491"/>
              <a:gd name="connsiteX3" fmla="*/ 9144000 w 9144000"/>
              <a:gd name="connsiteY3" fmla="*/ 758952 h 760491"/>
              <a:gd name="connsiteX4" fmla="*/ 8872396 w 9144000"/>
              <a:gd name="connsiteY4" fmla="*/ 760491 h 760491"/>
              <a:gd name="connsiteX5" fmla="*/ 0 w 9144000"/>
              <a:gd name="connsiteY5" fmla="*/ 758952 h 760491"/>
              <a:gd name="connsiteX6" fmla="*/ 0 w 9144000"/>
              <a:gd name="connsiteY6" fmla="*/ 0 h 760491"/>
              <a:gd name="connsiteX0" fmla="*/ 0 w 9144000"/>
              <a:gd name="connsiteY0" fmla="*/ 0 h 760491"/>
              <a:gd name="connsiteX1" fmla="*/ 9144000 w 9144000"/>
              <a:gd name="connsiteY1" fmla="*/ 0 h 760491"/>
              <a:gd name="connsiteX2" fmla="*/ 9144000 w 9144000"/>
              <a:gd name="connsiteY2" fmla="*/ 295747 h 760491"/>
              <a:gd name="connsiteX3" fmla="*/ 8872396 w 9144000"/>
              <a:gd name="connsiteY3" fmla="*/ 760491 h 760491"/>
              <a:gd name="connsiteX4" fmla="*/ 0 w 9144000"/>
              <a:gd name="connsiteY4" fmla="*/ 758952 h 760491"/>
              <a:gd name="connsiteX5" fmla="*/ 0 w 9144000"/>
              <a:gd name="connsiteY5" fmla="*/ 0 h 760491"/>
              <a:gd name="connsiteX0" fmla="*/ 0 w 9144000"/>
              <a:gd name="connsiteY0" fmla="*/ 0 h 5143500"/>
              <a:gd name="connsiteX1" fmla="*/ 9144000 w 9144000"/>
              <a:gd name="connsiteY1" fmla="*/ 5143500 h 5143500"/>
              <a:gd name="connsiteX2" fmla="*/ 9144000 w 9144000"/>
              <a:gd name="connsiteY2" fmla="*/ 295747 h 5143500"/>
              <a:gd name="connsiteX3" fmla="*/ 8872396 w 9144000"/>
              <a:gd name="connsiteY3" fmla="*/ 760491 h 5143500"/>
              <a:gd name="connsiteX4" fmla="*/ 0 w 9144000"/>
              <a:gd name="connsiteY4" fmla="*/ 758952 h 5143500"/>
              <a:gd name="connsiteX5" fmla="*/ 0 w 9144000"/>
              <a:gd name="connsiteY5" fmla="*/ 0 h 5143500"/>
              <a:gd name="connsiteX0" fmla="*/ 0 w 9144000"/>
              <a:gd name="connsiteY0" fmla="*/ 4847753 h 4847753"/>
              <a:gd name="connsiteX1" fmla="*/ 9144000 w 9144000"/>
              <a:gd name="connsiteY1" fmla="*/ 4847753 h 4847753"/>
              <a:gd name="connsiteX2" fmla="*/ 9144000 w 9144000"/>
              <a:gd name="connsiteY2" fmla="*/ 0 h 4847753"/>
              <a:gd name="connsiteX3" fmla="*/ 8872396 w 9144000"/>
              <a:gd name="connsiteY3" fmla="*/ 464744 h 4847753"/>
              <a:gd name="connsiteX4" fmla="*/ 0 w 9144000"/>
              <a:gd name="connsiteY4" fmla="*/ 463205 h 4847753"/>
              <a:gd name="connsiteX5" fmla="*/ 0 w 9144000"/>
              <a:gd name="connsiteY5" fmla="*/ 4847753 h 4847753"/>
              <a:gd name="connsiteX0" fmla="*/ 0 w 9144000"/>
              <a:gd name="connsiteY0" fmla="*/ 4847753 h 4847753"/>
              <a:gd name="connsiteX1" fmla="*/ 9144000 w 9144000"/>
              <a:gd name="connsiteY1" fmla="*/ 4847753 h 4847753"/>
              <a:gd name="connsiteX2" fmla="*/ 9144000 w 9144000"/>
              <a:gd name="connsiteY2" fmla="*/ 0 h 4847753"/>
              <a:gd name="connsiteX3" fmla="*/ 9135572 w 9144000"/>
              <a:gd name="connsiteY3" fmla="*/ 115627 h 4847753"/>
              <a:gd name="connsiteX4" fmla="*/ 8872396 w 9144000"/>
              <a:gd name="connsiteY4" fmla="*/ 464744 h 4847753"/>
              <a:gd name="connsiteX5" fmla="*/ 0 w 9144000"/>
              <a:gd name="connsiteY5" fmla="*/ 463205 h 4847753"/>
              <a:gd name="connsiteX6" fmla="*/ 0 w 9144000"/>
              <a:gd name="connsiteY6" fmla="*/ 4847753 h 4847753"/>
              <a:gd name="connsiteX0" fmla="*/ 0 w 9144000"/>
              <a:gd name="connsiteY0" fmla="*/ 4733453 h 4733453"/>
              <a:gd name="connsiteX1" fmla="*/ 9144000 w 9144000"/>
              <a:gd name="connsiteY1" fmla="*/ 4733453 h 4733453"/>
              <a:gd name="connsiteX2" fmla="*/ 9144000 w 9144000"/>
              <a:gd name="connsiteY2" fmla="*/ 0 h 4733453"/>
              <a:gd name="connsiteX3" fmla="*/ 9135572 w 9144000"/>
              <a:gd name="connsiteY3" fmla="*/ 1327 h 4733453"/>
              <a:gd name="connsiteX4" fmla="*/ 8872396 w 9144000"/>
              <a:gd name="connsiteY4" fmla="*/ 350444 h 4733453"/>
              <a:gd name="connsiteX5" fmla="*/ 0 w 9144000"/>
              <a:gd name="connsiteY5" fmla="*/ 348905 h 4733453"/>
              <a:gd name="connsiteX6" fmla="*/ 0 w 9144000"/>
              <a:gd name="connsiteY6" fmla="*/ 4733453 h 4733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733453">
                <a:moveTo>
                  <a:pt x="0" y="4733453"/>
                </a:moveTo>
                <a:lnTo>
                  <a:pt x="9144000" y="4733453"/>
                </a:lnTo>
                <a:lnTo>
                  <a:pt x="9144000" y="0"/>
                </a:lnTo>
                <a:lnTo>
                  <a:pt x="9135572" y="1327"/>
                </a:lnTo>
                <a:lnTo>
                  <a:pt x="8872396" y="350444"/>
                </a:lnTo>
                <a:lnTo>
                  <a:pt x="0" y="348905"/>
                </a:lnTo>
                <a:lnTo>
                  <a:pt x="0" y="47334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6437313"/>
            <a:ext cx="82296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457200" y="6497638"/>
            <a:ext cx="2130425" cy="1238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800" b="1" dirty="0" smtClean="0"/>
              <a:t>SAE INTERNATIONAL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670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57200" y="1214965"/>
            <a:ext cx="2651760" cy="487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246120" y="1214965"/>
            <a:ext cx="5440680" cy="487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11B3A3B-7136-488E-87B9-2388B3A54B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56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">
              <a:srgbClr val="DDEBCF"/>
            </a:gs>
            <a:gs pos="10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2062D5E-B393-4783-A2C5-02939D7E0754}" type="datetime1">
              <a:rPr lang="en-US" smtClean="0"/>
              <a:t>6/10/2014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CBD630D-84F4-4520-B551-EDAF62D8D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7" r:id="rId12"/>
    <p:sldLayoutId id="2147483788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pitchFamily="-1" charset="-128"/>
          <a:cs typeface="ＭＳ Ｐゴシック" pitchFamily="-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" charset="-128"/>
          <a:cs typeface="ＭＳ Ｐゴシック" pitchFamily="-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" charset="-128"/>
          <a:cs typeface="ＭＳ Ｐゴシック" pitchFamily="-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" charset="-128"/>
          <a:cs typeface="ＭＳ Ｐゴシック" pitchFamily="-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" charset="-128"/>
          <a:cs typeface="ＭＳ Ｐゴシック" pitchFamily="-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ＭＳ Ｐゴシック" pitchFamily="-1" charset="-128"/>
          <a:cs typeface="ＭＳ Ｐゴシック" pitchFamily="-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ＭＳ Ｐゴシック" pitchFamily="-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ＭＳ Ｐゴシック" pitchFamily="-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ＭＳ Ｐゴシック" pitchFamily="-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://autocaat.org/About_CAAT/CAAT_Conference/" TargetMode="External"/><Relationship Id="rId7" Type="http://schemas.openxmlformats.org/officeDocument/2006/relationships/hyperlink" Target="https://www.facebook.com/autocaat" TargetMode="External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hyperlink" Target="http://www.linkedin.com/company/center-for-advanced-automotive-technology?trk=cp_followed_name_center-for-advanced-automotive-technology" TargetMode="External"/><Relationship Id="rId5" Type="http://schemas.openxmlformats.org/officeDocument/2006/relationships/hyperlink" Target="http://archive.constantcontact.com/fs190/1116006240327/archive/1116388676947.html" TargetMode="External"/><Relationship Id="rId10" Type="http://schemas.openxmlformats.org/officeDocument/2006/relationships/image" Target="../media/image14.jpeg"/><Relationship Id="rId4" Type="http://schemas.openxmlformats.org/officeDocument/2006/relationships/image" Target="../media/image11.png"/><Relationship Id="rId9" Type="http://schemas.openxmlformats.org/officeDocument/2006/relationships/hyperlink" Target="https://www.twitter.com/autocaat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838200" y="2819400"/>
            <a:ext cx="7391400" cy="1752600"/>
          </a:xfrm>
        </p:spPr>
        <p:txBody>
          <a:bodyPr/>
          <a:lstStyle/>
          <a:p>
            <a:r>
              <a:rPr lang="en-US" sz="3600" b="1" i="1" dirty="0" smtClean="0"/>
              <a:t>Educating </a:t>
            </a:r>
            <a:r>
              <a:rPr lang="en-US" sz="3600" b="1" i="1" dirty="0" smtClean="0"/>
              <a:t>Technicians for the World of Electrified Vehicles</a:t>
            </a:r>
            <a:br>
              <a:rPr lang="en-US" sz="3600" b="1" i="1" dirty="0" smtClean="0"/>
            </a:br>
            <a:r>
              <a:rPr lang="en-US" sz="2800" b="1" i="1" dirty="0" smtClean="0"/>
              <a:t>Doug Fertuck</a:t>
            </a:r>
          </a:p>
          <a:p>
            <a:endParaRPr lang="en-US" sz="800" dirty="0" smtClean="0"/>
          </a:p>
          <a:p>
            <a:r>
              <a:rPr lang="en-US" sz="2400" dirty="0" smtClean="0"/>
              <a:t>Michigan Electric Vehicle Show and Rally</a:t>
            </a:r>
          </a:p>
          <a:p>
            <a:r>
              <a:rPr lang="en-US" sz="2400" dirty="0" smtClean="0"/>
              <a:t>June 7, 2014</a:t>
            </a:r>
            <a:endParaRPr lang="en-US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128" y="609600"/>
            <a:ext cx="4005072" cy="1780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49" y="5715000"/>
            <a:ext cx="1816051" cy="771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5789873"/>
            <a:ext cx="1162050" cy="6966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5560764"/>
            <a:ext cx="1095374" cy="110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41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/>
          <a:lstStyle/>
          <a:p>
            <a:r>
              <a:rPr lang="en-US" sz="3200" b="1" smtClean="0"/>
              <a:t>About the Center for Advanced</a:t>
            </a:r>
            <a:br>
              <a:rPr lang="en-US" sz="3200" b="1" smtClean="0"/>
            </a:br>
            <a:r>
              <a:rPr lang="en-US" sz="3200" b="1" smtClean="0"/>
              <a:t>Automotive Technology (CAAT)</a:t>
            </a:r>
          </a:p>
        </p:txBody>
      </p:sp>
      <p:sp>
        <p:nvSpPr>
          <p:cNvPr id="7171" name="Content Placeholder 4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1148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 smtClean="0"/>
              <a:t>Located at Macomb Community College South Campus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Partnered with Wayne State University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Became an Advanced Technological Education Center in 2010 funded by the National Science Foundation  ($2.8M Grant) 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/>
              <a:t>Mission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/>
              <a:t>Advance the preparation of skilled technicians for the automotive industry’s more environmentally friendly and safer vehicles.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/>
              <a:t>Be a regional resource for developing and disseminating advanced automotive technology education.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Font typeface="Arial" charset="0"/>
              <a:buNone/>
            </a:pPr>
            <a:endParaRPr lang="en-US" sz="2000" dirty="0" smtClean="0"/>
          </a:p>
          <a:p>
            <a:pPr>
              <a:spcBef>
                <a:spcPts val="600"/>
              </a:spcBef>
              <a:buFont typeface="Arial" charset="0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AB824E-24DE-40FC-B331-CBA04B10731B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03640"/>
            <a:ext cx="7772400" cy="176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4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433388"/>
          </a:xfrm>
        </p:spPr>
        <p:txBody>
          <a:bodyPr/>
          <a:lstStyle/>
          <a:p>
            <a:r>
              <a:rPr lang="en-US" sz="3200" b="1" smtClean="0"/>
              <a:t>Fuel Economy Standards Getting Tough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50975"/>
            <a:ext cx="5257800" cy="426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E6F75-F718-4676-B19B-D9CE44960902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367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520700" y="457200"/>
            <a:ext cx="8229600" cy="792163"/>
          </a:xfrm>
        </p:spPr>
        <p:txBody>
          <a:bodyPr/>
          <a:lstStyle/>
          <a:p>
            <a:r>
              <a:rPr lang="en-US" sz="3200" b="1" dirty="0" smtClean="0"/>
              <a:t>Drivers of the Auto Industry Future </a:t>
            </a:r>
            <a:br>
              <a:rPr lang="en-US" sz="3200" b="1" dirty="0" smtClean="0"/>
            </a:br>
            <a:r>
              <a:rPr lang="en-US" sz="3200" b="1" dirty="0" smtClean="0"/>
              <a:t>within CAAT’s Scope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1966913"/>
            <a:ext cx="7920037" cy="344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0" y="3973513"/>
            <a:ext cx="3505200" cy="152717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914900" y="1970088"/>
            <a:ext cx="3641725" cy="115411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399088" y="2971800"/>
            <a:ext cx="3059112" cy="122237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50DDFF-2CC4-4403-8026-E75544E21889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536" name="TextBox 7"/>
          <p:cNvSpPr txBox="1">
            <a:spLocks noChangeArrowheads="1"/>
          </p:cNvSpPr>
          <p:nvPr/>
        </p:nvSpPr>
        <p:spPr bwMode="auto">
          <a:xfrm>
            <a:off x="582613" y="1655763"/>
            <a:ext cx="7920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1400"/>
              <a:t>Source: Automotive Industry Office, Michigan Economic Development Corporation</a:t>
            </a:r>
          </a:p>
        </p:txBody>
      </p:sp>
      <p:sp>
        <p:nvSpPr>
          <p:cNvPr id="9" name="Oval 8"/>
          <p:cNvSpPr/>
          <p:nvPr/>
        </p:nvSpPr>
        <p:spPr>
          <a:xfrm>
            <a:off x="522288" y="3059113"/>
            <a:ext cx="2830512" cy="1066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7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Overview of Electrified Vehicle Systems</a:t>
            </a:r>
            <a:endParaRPr lang="en-US" sz="24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9278"/>
              </p:ext>
            </p:extLst>
          </p:nvPr>
        </p:nvGraphicFramePr>
        <p:xfrm>
          <a:off x="228600" y="1000758"/>
          <a:ext cx="8686796" cy="5171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2964"/>
                <a:gridCol w="894229"/>
                <a:gridCol w="894229"/>
                <a:gridCol w="894229"/>
                <a:gridCol w="894229"/>
                <a:gridCol w="894229"/>
                <a:gridCol w="894229"/>
                <a:gridCol w="894229"/>
                <a:gridCol w="894229"/>
              </a:tblGrid>
              <a:tr h="61806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Vehicle</a:t>
                      </a:r>
                      <a:r>
                        <a:rPr lang="en-US" sz="1200" b="1" baseline="0" dirty="0" smtClean="0"/>
                        <a:t> Drive System</a:t>
                      </a:r>
                      <a:endParaRPr lang="en-US" sz="12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ICE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Stop/Start</a:t>
                      </a:r>
                    </a:p>
                    <a:p>
                      <a:pPr algn="ctr"/>
                      <a:r>
                        <a:rPr lang="en-US" sz="1200" dirty="0" smtClean="0"/>
                        <a:t>Starter</a:t>
                      </a:r>
                      <a:endParaRPr lang="en-US" sz="12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Regener-ative</a:t>
                      </a:r>
                      <a:r>
                        <a:rPr lang="en-US" sz="1200" dirty="0" smtClean="0"/>
                        <a:t> Braking</a:t>
                      </a:r>
                      <a:endParaRPr lang="en-US" sz="12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Starter Generator</a:t>
                      </a:r>
                    </a:p>
                    <a:p>
                      <a:pPr algn="ctr"/>
                      <a:r>
                        <a:rPr lang="en-US" sz="1200" dirty="0" smtClean="0"/>
                        <a:t>36-42v</a:t>
                      </a:r>
                      <a:endParaRPr lang="en-US" sz="12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Motor/</a:t>
                      </a:r>
                      <a:br>
                        <a:rPr lang="en-US" sz="1200" dirty="0" smtClean="0"/>
                      </a:br>
                      <a:r>
                        <a:rPr lang="en-US" sz="1200" dirty="0" smtClean="0"/>
                        <a:t>Gen</a:t>
                      </a:r>
                      <a:r>
                        <a:rPr lang="en-US" sz="1200" baseline="0" dirty="0" smtClean="0"/>
                        <a:t> at Flywheel</a:t>
                      </a:r>
                      <a:br>
                        <a:rPr lang="en-US" sz="1200" baseline="0" dirty="0" smtClean="0"/>
                      </a:br>
                      <a:r>
                        <a:rPr lang="en-US" sz="1200" baseline="0" dirty="0" smtClean="0"/>
                        <a:t>100-160v</a:t>
                      </a:r>
                      <a:endParaRPr lang="en-US" sz="12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Parallel Electric Motor</a:t>
                      </a:r>
                      <a:br>
                        <a:rPr lang="en-US" sz="1200" dirty="0" smtClean="0"/>
                      </a:br>
                      <a:r>
                        <a:rPr lang="en-US" sz="1200" dirty="0" smtClean="0"/>
                        <a:t>200-330v</a:t>
                      </a:r>
                      <a:endParaRPr lang="en-US" sz="12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Series Electric </a:t>
                      </a:r>
                      <a:r>
                        <a:rPr lang="en-US" sz="1200" baseline="0" dirty="0" smtClean="0"/>
                        <a:t>Motor</a:t>
                      </a:r>
                    </a:p>
                    <a:p>
                      <a:pPr algn="ctr"/>
                      <a:r>
                        <a:rPr lang="en-US" sz="1200" baseline="0" dirty="0" smtClean="0"/>
                        <a:t>200-500v</a:t>
                      </a:r>
                      <a:endParaRPr lang="en-US" sz="12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External Battery Charging</a:t>
                      </a:r>
                      <a:endParaRPr lang="en-US" sz="12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06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Conventional ICE (Int.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dirty="0" smtClean="0"/>
                        <a:t>Combustion Engine)</a:t>
                      </a:r>
                      <a:endParaRPr lang="en-US" sz="12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06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Start/Stop</a:t>
                      </a:r>
                      <a:endParaRPr lang="en-US" sz="12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1806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Mild HEV (Hybrid Electric Vehicle)</a:t>
                      </a:r>
                      <a:endParaRPr lang="en-US" sz="12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/>
                </a:tc>
              </a:tr>
              <a:tr h="61806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Medium HEV</a:t>
                      </a:r>
                      <a:endParaRPr lang="en-US" sz="12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/>
                </a:tc>
              </a:tr>
              <a:tr h="618067">
                <a:tc>
                  <a:txBody>
                    <a:bodyPr/>
                    <a:lstStyle/>
                    <a:p>
                      <a:pPr algn="ctr"/>
                      <a:r>
                        <a:rPr lang="en-US" sz="1200" b="1" smtClean="0"/>
                        <a:t>Full HEV</a:t>
                      </a:r>
                      <a:endParaRPr lang="en-US" sz="12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 anchor="ctr"/>
                </a:tc>
              </a:tr>
              <a:tr h="61806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Plug-In Series HEV</a:t>
                      </a:r>
                      <a:endParaRPr lang="en-US" sz="12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06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BEV (Battery Electric Vehicle)</a:t>
                      </a:r>
                      <a:endParaRPr lang="en-US" sz="12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57400" y="6288462"/>
            <a:ext cx="4724400" cy="381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Note: In parallel systems, power flows from either the ICE or the electric motor or both. In series systems, all power flows from the electric motor.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61080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Cumulative US Plug-In Vehicle Sales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9BD6C-E2C9-45F5-A5D8-0A8EF3F8BCC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0"/>
          <a:stretch/>
        </p:blipFill>
        <p:spPr>
          <a:xfrm>
            <a:off x="1066800" y="1447800"/>
            <a:ext cx="6934200" cy="44832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97784" y="6346606"/>
            <a:ext cx="48722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Monthly Dashboard of the Electric Drive Vehicle Transportation Association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95467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Future US Plug-In Vehicle Sales</a:t>
            </a:r>
            <a:endParaRPr lang="en-US" sz="32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48200" y="1874837"/>
            <a:ext cx="4038600" cy="3840163"/>
          </a:xfrm>
        </p:spPr>
        <p:txBody>
          <a:bodyPr/>
          <a:lstStyle/>
          <a:p>
            <a:r>
              <a:rPr lang="en-US" sz="2400" dirty="0" smtClean="0"/>
              <a:t>Forecasts vary significantly – and often</a:t>
            </a:r>
          </a:p>
          <a:p>
            <a:r>
              <a:rPr lang="en-US" sz="2400" dirty="0" smtClean="0"/>
              <a:t>Typical is Navigant’s of 250k per year each of BEVs and PEVs by 2023</a:t>
            </a:r>
          </a:p>
          <a:p>
            <a:r>
              <a:rPr lang="en-US" sz="2400" dirty="0" smtClean="0"/>
              <a:t>If realized, such sales levels would put almost 3 million BEVs and PEVs on the road by 2023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9BD6C-E2C9-45F5-A5D8-0A8EF3F8BCC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0"/>
          <a:stretch/>
        </p:blipFill>
        <p:spPr>
          <a:xfrm>
            <a:off x="457200" y="2438400"/>
            <a:ext cx="3810000" cy="2819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00200" y="2057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38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sz="3200" b="1" smtClean="0">
                <a:ea typeface="ＭＳ Ｐゴシック" pitchFamily="34" charset="-128"/>
              </a:rPr>
              <a:t>Do Hybrid and Electric Vehicles Make Sense?</a:t>
            </a:r>
          </a:p>
        </p:txBody>
      </p:sp>
      <p:sp>
        <p:nvSpPr>
          <p:cNvPr id="2867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2438" y="1446213"/>
            <a:ext cx="4013200" cy="2468562"/>
          </a:xfrm>
        </p:spPr>
        <p:txBody>
          <a:bodyPr/>
          <a:lstStyle/>
          <a:p>
            <a:r>
              <a:rPr lang="en-US" sz="1400" dirty="0" smtClean="0">
                <a:ea typeface="ＭＳ Ｐゴシック" pitchFamily="34" charset="-128"/>
              </a:rPr>
              <a:t>Increase vehicle prices</a:t>
            </a:r>
          </a:p>
          <a:p>
            <a:r>
              <a:rPr lang="en-US" sz="1400" dirty="0" smtClean="0">
                <a:ea typeface="ＭＳ Ｐゴシック" pitchFamily="34" charset="-128"/>
              </a:rPr>
              <a:t>Internal combustion technologies becoming more energy efficient</a:t>
            </a:r>
          </a:p>
          <a:p>
            <a:r>
              <a:rPr lang="en-US" sz="1400" dirty="0" smtClean="0">
                <a:ea typeface="ＭＳ Ｐゴシック" pitchFamily="34" charset="-128"/>
              </a:rPr>
              <a:t>May be viewed as unsafe</a:t>
            </a:r>
          </a:p>
          <a:p>
            <a:r>
              <a:rPr lang="en-US" sz="1400" dirty="0" smtClean="0">
                <a:ea typeface="ＭＳ Ｐゴシック" pitchFamily="34" charset="-128"/>
              </a:rPr>
              <a:t>Recharging of BEVs takes too long</a:t>
            </a:r>
          </a:p>
          <a:p>
            <a:r>
              <a:rPr lang="en-US" sz="1400" dirty="0" smtClean="0">
                <a:ea typeface="ＭＳ Ｐゴシック" pitchFamily="34" charset="-128"/>
              </a:rPr>
              <a:t>Require expensive plug-in infrastructure to support charging</a:t>
            </a:r>
          </a:p>
          <a:p>
            <a:endParaRPr lang="en-US" sz="1400" dirty="0" smtClean="0">
              <a:ea typeface="ＭＳ Ｐゴシック" pitchFamily="34" charset="-128"/>
            </a:endParaRPr>
          </a:p>
        </p:txBody>
      </p:sp>
      <p:sp>
        <p:nvSpPr>
          <p:cNvPr id="28676" name="Rectangle 4"/>
          <p:cNvSpPr>
            <a:spLocks noGrp="1"/>
          </p:cNvSpPr>
          <p:nvPr>
            <p:ph type="body" sz="half" idx="4294967295"/>
          </p:nvPr>
        </p:nvSpPr>
        <p:spPr>
          <a:xfrm>
            <a:off x="5130800" y="1355725"/>
            <a:ext cx="4013200" cy="2297113"/>
          </a:xfrm>
        </p:spPr>
        <p:txBody>
          <a:bodyPr/>
          <a:lstStyle/>
          <a:p>
            <a:r>
              <a:rPr lang="en-US" sz="1400" dirty="0" smtClean="0">
                <a:ea typeface="ＭＳ Ｐゴシック" pitchFamily="34" charset="-128"/>
              </a:rPr>
              <a:t>Reduce greenhouse gases</a:t>
            </a:r>
          </a:p>
          <a:p>
            <a:r>
              <a:rPr lang="en-US" sz="1400" dirty="0" smtClean="0">
                <a:ea typeface="ＭＳ Ｐゴシック" pitchFamily="34" charset="-128"/>
              </a:rPr>
              <a:t>Offer major reductions in oil dependency</a:t>
            </a:r>
          </a:p>
          <a:p>
            <a:r>
              <a:rPr lang="en-US" sz="1400" dirty="0" smtClean="0">
                <a:ea typeface="ＭＳ Ｐゴシック" pitchFamily="34" charset="-128"/>
              </a:rPr>
              <a:t>Operate more efficiently and cost effectively</a:t>
            </a:r>
          </a:p>
          <a:p>
            <a:r>
              <a:rPr lang="en-US" sz="1400" dirty="0" smtClean="0">
                <a:ea typeface="ＭＳ Ｐゴシック" pitchFamily="34" charset="-128"/>
              </a:rPr>
              <a:t>Vehicles now in production perform well and reliably</a:t>
            </a:r>
          </a:p>
          <a:p>
            <a:r>
              <a:rPr lang="en-US" sz="1400" dirty="0" smtClean="0">
                <a:ea typeface="ＭＳ Ｐゴシック" pitchFamily="34" charset="-128"/>
              </a:rPr>
              <a:t>Reduce emissions at the tailpipe, important in large cities</a:t>
            </a:r>
          </a:p>
          <a:p>
            <a:r>
              <a:rPr lang="en-US" sz="1400" dirty="0" smtClean="0">
                <a:ea typeface="ＭＳ Ｐゴシック" pitchFamily="34" charset="-128"/>
              </a:rPr>
              <a:t>Government subsidies for consumers may offset initial cost penalties</a:t>
            </a:r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236538" y="1200150"/>
            <a:ext cx="863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4572000" y="971550"/>
            <a:ext cx="0" cy="5886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1422400" y="903288"/>
            <a:ext cx="2235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No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5588000" y="903288"/>
            <a:ext cx="2235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Yes</a:t>
            </a:r>
          </a:p>
        </p:txBody>
      </p:sp>
      <p:sp>
        <p:nvSpPr>
          <p:cNvPr id="28681" name="Rectangle 10"/>
          <p:cNvSpPr>
            <a:spLocks noChangeArrowheads="1"/>
          </p:cNvSpPr>
          <p:nvPr/>
        </p:nvSpPr>
        <p:spPr bwMode="auto">
          <a:xfrm>
            <a:off x="441325" y="3775075"/>
            <a:ext cx="401320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Require increased R&amp;D spending to realize performance potential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Require increased investment in new technologies and workforce training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May require increased generating capacity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Increase dependency on risky rare earth metals</a:t>
            </a:r>
          </a:p>
        </p:txBody>
      </p:sp>
      <p:sp>
        <p:nvSpPr>
          <p:cNvPr id="28682" name="Rectangle 11"/>
          <p:cNvSpPr>
            <a:spLocks noChangeArrowheads="1"/>
          </p:cNvSpPr>
          <p:nvPr/>
        </p:nvSpPr>
        <p:spPr bwMode="auto">
          <a:xfrm>
            <a:off x="5130800" y="3790544"/>
            <a:ext cx="40132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May be necessary to meet strict future fuel economy standards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Battery costs likely to reduce 5-7% per year over next ten years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Petroleum likely to become more expensive relative to electricity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May be critical in race for global leadership in transportation technologies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Residual value of Li-ion batteries may partially offset initial costs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Technology can be applied to fuel cell vehicles</a:t>
            </a:r>
          </a:p>
        </p:txBody>
      </p:sp>
      <p:sp>
        <p:nvSpPr>
          <p:cNvPr id="28683" name="Text Box 12"/>
          <p:cNvSpPr txBox="1">
            <a:spLocks noChangeArrowheads="1"/>
          </p:cNvSpPr>
          <p:nvPr/>
        </p:nvSpPr>
        <p:spPr bwMode="auto">
          <a:xfrm rot="-1646384">
            <a:off x="0" y="7620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  <a:latin typeface="Arial" charset="0"/>
                <a:cs typeface="Arial" charset="0"/>
              </a:rPr>
              <a:t>Today</a:t>
            </a:r>
          </a:p>
        </p:txBody>
      </p:sp>
      <p:sp>
        <p:nvSpPr>
          <p:cNvPr id="28684" name="Text Box 13"/>
          <p:cNvSpPr txBox="1">
            <a:spLocks noChangeArrowheads="1"/>
          </p:cNvSpPr>
          <p:nvPr/>
        </p:nvSpPr>
        <p:spPr bwMode="auto">
          <a:xfrm rot="-1646384">
            <a:off x="0" y="3427413"/>
            <a:ext cx="1219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  <a:latin typeface="Arial" charset="0"/>
                <a:cs typeface="Arial" charset="0"/>
              </a:rPr>
              <a:t>Future</a:t>
            </a:r>
          </a:p>
        </p:txBody>
      </p:sp>
      <p:sp>
        <p:nvSpPr>
          <p:cNvPr id="28685" name="Oval 14"/>
          <p:cNvSpPr>
            <a:spLocks noChangeArrowheads="1"/>
          </p:cNvSpPr>
          <p:nvPr/>
        </p:nvSpPr>
        <p:spPr bwMode="auto">
          <a:xfrm>
            <a:off x="4833938" y="1838325"/>
            <a:ext cx="4038600" cy="381000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prstShdw prst="shdw17" dist="17961" dir="2700000">
              <a:srgbClr val="004D00">
                <a:alpha val="79999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686" name="Oval 15"/>
          <p:cNvSpPr>
            <a:spLocks noChangeArrowheads="1"/>
          </p:cNvSpPr>
          <p:nvPr/>
        </p:nvSpPr>
        <p:spPr bwMode="auto">
          <a:xfrm>
            <a:off x="347663" y="1439863"/>
            <a:ext cx="2886075" cy="298450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prstShdw prst="shdw17" dist="17961" dir="2700000">
              <a:srgbClr val="004D00">
                <a:alpha val="79999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687" name="Oval 16"/>
          <p:cNvSpPr>
            <a:spLocks noChangeArrowheads="1"/>
          </p:cNvSpPr>
          <p:nvPr/>
        </p:nvSpPr>
        <p:spPr bwMode="auto">
          <a:xfrm>
            <a:off x="4800600" y="5166038"/>
            <a:ext cx="4191000" cy="533400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prstShdw prst="shdw17" dist="17961" dir="2700000">
              <a:srgbClr val="004D00">
                <a:alpha val="79999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688" name="Oval 17"/>
          <p:cNvSpPr>
            <a:spLocks noChangeArrowheads="1"/>
          </p:cNvSpPr>
          <p:nvPr/>
        </p:nvSpPr>
        <p:spPr bwMode="auto">
          <a:xfrm>
            <a:off x="4663333" y="3720632"/>
            <a:ext cx="4224337" cy="596900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prstShdw prst="shdw17" dist="17961" dir="2700000">
              <a:srgbClr val="004D00">
                <a:alpha val="79999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689" name="Oval 18"/>
          <p:cNvSpPr>
            <a:spLocks noChangeArrowheads="1"/>
          </p:cNvSpPr>
          <p:nvPr/>
        </p:nvSpPr>
        <p:spPr bwMode="auto">
          <a:xfrm>
            <a:off x="4800600" y="1311275"/>
            <a:ext cx="3962400" cy="381000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prstShdw prst="shdw17" dist="17961" dir="2700000">
              <a:srgbClr val="004D00">
                <a:alpha val="79999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690" name="Oval 19"/>
          <p:cNvSpPr>
            <a:spLocks noChangeArrowheads="1"/>
          </p:cNvSpPr>
          <p:nvPr/>
        </p:nvSpPr>
        <p:spPr bwMode="auto">
          <a:xfrm>
            <a:off x="228600" y="4238625"/>
            <a:ext cx="3962400" cy="533400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prstShdw prst="shdw17" dist="17961" dir="2700000">
              <a:srgbClr val="004D00">
                <a:alpha val="79999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29400" y="6324600"/>
            <a:ext cx="2133600" cy="365125"/>
          </a:xfrm>
        </p:spPr>
        <p:txBody>
          <a:bodyPr/>
          <a:lstStyle/>
          <a:p>
            <a:pPr>
              <a:defRPr/>
            </a:pPr>
            <a:fld id="{1A6A25F5-E37F-4C7F-B080-8467F3B652FC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692" name="Oval 14"/>
          <p:cNvSpPr>
            <a:spLocks noChangeArrowheads="1"/>
          </p:cNvSpPr>
          <p:nvPr/>
        </p:nvSpPr>
        <p:spPr bwMode="auto">
          <a:xfrm>
            <a:off x="4800600" y="1601788"/>
            <a:ext cx="4038600" cy="274637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prstShdw prst="shdw17" dist="17961" dir="2700000">
              <a:srgbClr val="004D00">
                <a:alpha val="79999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6416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</p:spPr>
        <p:txBody>
          <a:bodyPr/>
          <a:lstStyle/>
          <a:p>
            <a:r>
              <a:rPr lang="en-US" sz="3200" b="1" dirty="0"/>
              <a:t>CAAT Electric Vehicle Ride &amp; Drive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sz="1800" dirty="0" smtClean="0"/>
              <a:t>Held at </a:t>
            </a:r>
            <a:r>
              <a:rPr lang="en-US" sz="1800" dirty="0"/>
              <a:t>Macomb Community College's South Campus </a:t>
            </a:r>
            <a:r>
              <a:rPr lang="en-US" sz="1800" dirty="0" smtClean="0"/>
              <a:t>on May </a:t>
            </a:r>
            <a:r>
              <a:rPr lang="en-US" sz="1800" dirty="0"/>
              <a:t>2, </a:t>
            </a:r>
            <a:r>
              <a:rPr lang="en-US" sz="1800" dirty="0" smtClean="0"/>
              <a:t>2014</a:t>
            </a:r>
          </a:p>
          <a:p>
            <a:r>
              <a:rPr lang="en-US" sz="1800" dirty="0"/>
              <a:t>O</a:t>
            </a:r>
            <a:r>
              <a:rPr lang="en-US" sz="1800" dirty="0" smtClean="0"/>
              <a:t>pen </a:t>
            </a:r>
            <a:r>
              <a:rPr lang="en-US" sz="1800" dirty="0"/>
              <a:t>to the public from 3-8 p.m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Evaluation Fleet:</a:t>
            </a:r>
          </a:p>
          <a:p>
            <a:pPr lvl="1"/>
            <a:r>
              <a:rPr lang="en-US" sz="1600" dirty="0" smtClean="0"/>
              <a:t>2014 </a:t>
            </a:r>
            <a:r>
              <a:rPr lang="en-US" sz="1600" dirty="0"/>
              <a:t>Cadillac ELR</a:t>
            </a:r>
          </a:p>
          <a:p>
            <a:pPr lvl="1"/>
            <a:r>
              <a:rPr lang="en-US" sz="1600" dirty="0"/>
              <a:t>2014 Chevrolet Volt</a:t>
            </a:r>
          </a:p>
          <a:p>
            <a:pPr lvl="1"/>
            <a:r>
              <a:rPr lang="en-US" sz="1600" dirty="0"/>
              <a:t>2014 Ford C-MAX </a:t>
            </a:r>
            <a:r>
              <a:rPr lang="en-US" sz="1600" dirty="0" err="1"/>
              <a:t>Energi</a:t>
            </a:r>
            <a:endParaRPr lang="en-US" sz="1600" dirty="0"/>
          </a:p>
          <a:p>
            <a:pPr lvl="1"/>
            <a:r>
              <a:rPr lang="en-US" sz="1600" dirty="0"/>
              <a:t>2014 Ford Focus EV</a:t>
            </a:r>
          </a:p>
          <a:p>
            <a:pPr lvl="1"/>
            <a:r>
              <a:rPr lang="en-US" sz="1600" dirty="0"/>
              <a:t>2014 Ford Fusion </a:t>
            </a:r>
            <a:r>
              <a:rPr lang="en-US" sz="1600" dirty="0" err="1"/>
              <a:t>Energi</a:t>
            </a:r>
            <a:endParaRPr lang="en-US" sz="1600" dirty="0"/>
          </a:p>
          <a:p>
            <a:pPr lvl="1"/>
            <a:r>
              <a:rPr lang="en-US" sz="1600" dirty="0"/>
              <a:t>2014 Nissan Leaf</a:t>
            </a:r>
          </a:p>
          <a:p>
            <a:pPr lvl="1"/>
            <a:r>
              <a:rPr lang="en-US" sz="1600" dirty="0"/>
              <a:t>2014 Tesla Model S</a:t>
            </a:r>
          </a:p>
          <a:p>
            <a:pPr lvl="1"/>
            <a:r>
              <a:rPr lang="en-US" sz="1600" dirty="0"/>
              <a:t>2013 Tesla Model S</a:t>
            </a:r>
          </a:p>
          <a:p>
            <a:pPr lvl="1"/>
            <a:r>
              <a:rPr lang="en-US" sz="1600" dirty="0"/>
              <a:t>2014 Toyota Prius Plug-in</a:t>
            </a:r>
          </a:p>
          <a:p>
            <a:pPr lvl="1"/>
            <a:r>
              <a:rPr lang="en-US" sz="1600" dirty="0"/>
              <a:t>2014 Toyota Highlander Hybrid</a:t>
            </a:r>
          </a:p>
          <a:p>
            <a:r>
              <a:rPr lang="en-US" sz="1800" dirty="0" smtClean="0"/>
              <a:t>99% of </a:t>
            </a:r>
            <a:r>
              <a:rPr lang="en-US" sz="1800" dirty="0"/>
              <a:t>the 151 ride &amp; drive participants </a:t>
            </a:r>
            <a:r>
              <a:rPr lang="en-US" sz="1800" dirty="0" smtClean="0"/>
              <a:t>rated </a:t>
            </a:r>
            <a:r>
              <a:rPr lang="en-US" sz="1800" dirty="0"/>
              <a:t>the event as “extremely valuable” (79%) or “very valuable” (20</a:t>
            </a:r>
            <a:r>
              <a:rPr lang="en-US" sz="1800" dirty="0" smtClean="0"/>
              <a:t>%)</a:t>
            </a:r>
            <a:endParaRPr lang="en-US" sz="1800" dirty="0"/>
          </a:p>
          <a:p>
            <a:r>
              <a:rPr lang="en-US" sz="1800" dirty="0" smtClean="0"/>
              <a:t>65% of respondents </a:t>
            </a:r>
            <a:r>
              <a:rPr lang="en-US" sz="1800" dirty="0"/>
              <a:t>indicated their perception of electrified vehicles had changed and 100% of these respondents noted </a:t>
            </a:r>
            <a:r>
              <a:rPr lang="en-US" sz="1800" dirty="0" smtClean="0"/>
              <a:t>that change was positive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2EB34D-D0C2-4F15-974C-682B02EE76A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917265"/>
            <a:ext cx="4445654" cy="295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959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457200"/>
          </a:xfrm>
        </p:spPr>
        <p:txBody>
          <a:bodyPr/>
          <a:lstStyle/>
          <a:p>
            <a:r>
              <a:rPr lang="en-US" altLang="en-US" sz="3200" b="1" smtClean="0">
                <a:ea typeface="ＭＳ Ｐゴシック" pitchFamily="34" charset="-128"/>
              </a:rPr>
              <a:t>Stay Connected with the CAAT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71475" y="949325"/>
            <a:ext cx="5267325" cy="2632075"/>
          </a:xfrm>
        </p:spPr>
        <p:txBody>
          <a:bodyPr/>
          <a:lstStyle/>
          <a:p>
            <a:pPr marL="400050" eaLnBrk="1" hangingPunct="1">
              <a:spcBef>
                <a:spcPts val="1200"/>
              </a:spcBef>
              <a:defRPr/>
            </a:pPr>
            <a:r>
              <a:rPr lang="en-US" sz="2400" dirty="0" smtClean="0"/>
              <a:t>Visit our website at www.autocaat.org</a:t>
            </a:r>
          </a:p>
          <a:p>
            <a:pPr marL="400050" eaLnBrk="1" hangingPunct="1">
              <a:spcBef>
                <a:spcPts val="0"/>
              </a:spcBef>
              <a:defRPr/>
            </a:pPr>
            <a:r>
              <a:rPr lang="en-US" sz="2400" dirty="0" smtClean="0"/>
              <a:t>Follow us on social media</a:t>
            </a:r>
          </a:p>
          <a:p>
            <a:pPr marL="400050" eaLnBrk="1" hangingPunct="1">
              <a:spcBef>
                <a:spcPts val="0"/>
              </a:spcBef>
              <a:defRPr/>
            </a:pPr>
            <a:r>
              <a:rPr lang="en-US" sz="2400" dirty="0" smtClean="0"/>
              <a:t>Sign </a:t>
            </a:r>
            <a:r>
              <a:rPr lang="en-US" sz="2400" dirty="0"/>
              <a:t>up for our </a:t>
            </a:r>
            <a:r>
              <a:rPr lang="en-US" sz="2400" dirty="0" smtClean="0"/>
              <a:t>monthly newsletter</a:t>
            </a:r>
          </a:p>
          <a:p>
            <a:pPr marL="400050" eaLnBrk="1" hangingPunct="1">
              <a:spcBef>
                <a:spcPts val="0"/>
              </a:spcBef>
              <a:defRPr/>
            </a:pPr>
            <a:r>
              <a:rPr lang="en-US" sz="2400" dirty="0" smtClean="0"/>
              <a:t>Register for one of our webinars</a:t>
            </a:r>
          </a:p>
          <a:p>
            <a:pPr marL="400050" eaLnBrk="1" hangingPunct="1">
              <a:spcBef>
                <a:spcPts val="0"/>
              </a:spcBef>
              <a:defRPr/>
            </a:pPr>
            <a:r>
              <a:rPr lang="en-US" sz="2400" dirty="0" smtClean="0"/>
              <a:t>Access materials from our 2014 CAAT Conference</a:t>
            </a:r>
            <a:endParaRPr lang="en-US" sz="1600" dirty="0"/>
          </a:p>
          <a:p>
            <a:pPr marL="800100" lvl="1" eaLnBrk="1" hangingPunct="1">
              <a:spcBef>
                <a:spcPts val="1200"/>
              </a:spcBef>
              <a:buFont typeface="Arial" pitchFamily="34" charset="0"/>
              <a:buChar char="–"/>
              <a:defRPr/>
            </a:pPr>
            <a:endParaRPr lang="en-US" sz="2000" dirty="0"/>
          </a:p>
        </p:txBody>
      </p:sp>
      <p:sp>
        <p:nvSpPr>
          <p:cNvPr id="70660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9680C08-5CB8-48A9-A8C5-90FA769BC156}" type="slidenum">
              <a:rPr lang="en-US" altLang="en-US" smtClean="0">
                <a:ea typeface="ＭＳ Ｐゴシック" pitchFamily="34" charset="-128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 dirty="0" smtClean="0">
              <a:ea typeface="ＭＳ Ｐゴシック" pitchFamily="34" charset="-128"/>
              <a:cs typeface="Arial" charset="0"/>
            </a:endParaRPr>
          </a:p>
        </p:txBody>
      </p:sp>
      <p:pic>
        <p:nvPicPr>
          <p:cNvPr id="70661" name="Picture 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13" y="2500312"/>
            <a:ext cx="2833687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2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3855244"/>
            <a:ext cx="2884488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Picture 2" descr="Facebook">
            <a:hlinkClick r:id="rId7" tooltip="Facebook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1431925"/>
            <a:ext cx="64293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4" name="Picture 4" descr="Twitter">
            <a:hlinkClick r:id="rId9" tooltip="twitter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1431925"/>
            <a:ext cx="64293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5" name="Picture 6" descr="LinkedIn">
            <a:hlinkClick r:id="rId11" tooltip="LinkedIn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75" y="1417638"/>
            <a:ext cx="655638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83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153400" cy="563563"/>
          </a:xfrm>
        </p:spPr>
        <p:txBody>
          <a:bodyPr/>
          <a:lstStyle/>
          <a:p>
            <a:r>
              <a:rPr lang="en-US" sz="3200" b="1" smtClean="0"/>
              <a:t>Macomb CC  Automotive Programs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6934200" cy="4525963"/>
          </a:xfrm>
        </p:spPr>
        <p:txBody>
          <a:bodyPr/>
          <a:lstStyle/>
          <a:p>
            <a:r>
              <a:rPr lang="en-US" sz="2400" dirty="0" smtClean="0"/>
              <a:t>Automotive Technology Program</a:t>
            </a:r>
          </a:p>
          <a:p>
            <a:pPr lvl="1"/>
            <a:r>
              <a:rPr lang="en-US" sz="2000" dirty="0" smtClean="0"/>
              <a:t>NATEF Certified Automotive Training</a:t>
            </a:r>
          </a:p>
          <a:p>
            <a:pPr lvl="1"/>
            <a:r>
              <a:rPr lang="en-US" sz="2000" dirty="0" smtClean="0"/>
              <a:t>Manufacturer Programs </a:t>
            </a:r>
          </a:p>
          <a:p>
            <a:pPr lvl="2"/>
            <a:r>
              <a:rPr lang="en-US" sz="1600" dirty="0" smtClean="0"/>
              <a:t>GM ASEP</a:t>
            </a:r>
          </a:p>
          <a:p>
            <a:pPr lvl="2"/>
            <a:r>
              <a:rPr lang="en-US" sz="1600" dirty="0" smtClean="0"/>
              <a:t>Chrysler CAP</a:t>
            </a:r>
          </a:p>
          <a:p>
            <a:pPr lvl="1"/>
            <a:r>
              <a:rPr lang="en-US" sz="2000" dirty="0" smtClean="0"/>
              <a:t>Hybrid Electric Vehicle / Alternative Fuel Courses</a:t>
            </a:r>
          </a:p>
          <a:p>
            <a:r>
              <a:rPr lang="en-US" sz="2400" dirty="0" smtClean="0"/>
              <a:t>Certificate Options</a:t>
            </a:r>
          </a:p>
          <a:p>
            <a:pPr lvl="1"/>
            <a:r>
              <a:rPr lang="en-US" sz="2000" dirty="0" smtClean="0"/>
              <a:t>Certificate in Automotive Technology</a:t>
            </a:r>
          </a:p>
          <a:p>
            <a:pPr lvl="1"/>
            <a:r>
              <a:rPr lang="en-US" sz="2000" b="1" i="1" dirty="0" smtClean="0"/>
              <a:t>Electric Vehicle Development Technology Certificate</a:t>
            </a:r>
          </a:p>
          <a:p>
            <a:pPr lvl="1">
              <a:buFont typeface="Arial" charset="0"/>
              <a:buNone/>
            </a:pPr>
            <a:endParaRPr lang="en-US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B3149D-4D55-41F6-8FAC-C80756D34E91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4572000"/>
            <a:ext cx="28448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36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5800" cy="563563"/>
          </a:xfrm>
        </p:spPr>
        <p:txBody>
          <a:bodyPr/>
          <a:lstStyle/>
          <a:p>
            <a:r>
              <a:rPr lang="en-US" sz="3200" b="1" smtClean="0"/>
              <a:t>MCC  Automotive Programs (Cont’d)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543800" cy="3733800"/>
          </a:xfrm>
        </p:spPr>
        <p:txBody>
          <a:bodyPr/>
          <a:lstStyle/>
          <a:p>
            <a:r>
              <a:rPr lang="en-US" sz="2400" smtClean="0"/>
              <a:t>Degree Options</a:t>
            </a:r>
            <a:endParaRPr lang="en-US" sz="2000" smtClean="0"/>
          </a:p>
          <a:p>
            <a:pPr lvl="1"/>
            <a:r>
              <a:rPr lang="en-US" sz="2000" smtClean="0"/>
              <a:t>Associate of Applied Science in Automotive Technology</a:t>
            </a:r>
          </a:p>
          <a:p>
            <a:pPr lvl="1"/>
            <a:r>
              <a:rPr lang="en-US" sz="2000" smtClean="0"/>
              <a:t>Associate of Applied Science in Manufacturing Technology</a:t>
            </a:r>
          </a:p>
          <a:p>
            <a:r>
              <a:rPr lang="en-US" sz="2400" smtClean="0"/>
              <a:t>2+2 Career Pathways</a:t>
            </a:r>
          </a:p>
          <a:p>
            <a:pPr lvl="1"/>
            <a:r>
              <a:rPr lang="en-US" sz="2000" smtClean="0"/>
              <a:t>WSU Bachelor of Science in Electric Transportation Technology</a:t>
            </a:r>
          </a:p>
          <a:p>
            <a:pPr lvl="1">
              <a:buFont typeface="Arial" charset="0"/>
              <a:buNone/>
            </a:pPr>
            <a:endParaRPr lang="en-US" sz="2000" smtClean="0"/>
          </a:p>
          <a:p>
            <a:pPr lvl="1">
              <a:buFont typeface="Arial" charset="0"/>
              <a:buNone/>
            </a:pPr>
            <a:endParaRPr lang="en-US" sz="20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7BF065-DA04-4C62-BCF5-3B10480F4C91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733800"/>
            <a:ext cx="312420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1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68575"/>
            <a:ext cx="7772400" cy="1470025"/>
          </a:xfrm>
        </p:spPr>
        <p:txBody>
          <a:bodyPr/>
          <a:lstStyle/>
          <a:p>
            <a:r>
              <a:rPr lang="en-US" sz="6000" dirty="0" smtClean="0"/>
              <a:t>Thank You!</a:t>
            </a:r>
            <a:br>
              <a:rPr lang="en-US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43645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5569</TotalTime>
  <Words>667</Words>
  <Application>Microsoft Office PowerPoint</Application>
  <PresentationFormat>On-screen Show (4:3)</PresentationFormat>
  <Paragraphs>138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2_Office Theme</vt:lpstr>
      <vt:lpstr>PowerPoint Presentation</vt:lpstr>
      <vt:lpstr>About the Center for Advanced Automotive Technology (CAAT)</vt:lpstr>
      <vt:lpstr>Fuel Economy Standards Getting Tough</vt:lpstr>
      <vt:lpstr>Drivers of the Auto Industry Future  within CAAT’s Scope</vt:lpstr>
      <vt:lpstr>Overview of Electrified Vehicle Systems</vt:lpstr>
      <vt:lpstr>Cumulative US Plug-In Vehicle Sales</vt:lpstr>
      <vt:lpstr>Future US Plug-In Vehicle Sales</vt:lpstr>
      <vt:lpstr>Do Hybrid and Electric Vehicles Make Sense?</vt:lpstr>
      <vt:lpstr>CAAT Electric Vehicle Ride &amp; Drive</vt:lpstr>
      <vt:lpstr>Stay Connected with the CAAT</vt:lpstr>
      <vt:lpstr>Macomb CC  Automotive Programs</vt:lpstr>
      <vt:lpstr>MCC  Automotive Programs (Cont’d)</vt:lpstr>
      <vt:lpstr>Thank You!  Questions?</vt:lpstr>
    </vt:vector>
  </TitlesOfParts>
  <Company>Macomb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Griffith, Sharon</dc:creator>
  <cp:lastModifiedBy>Doherty, Sherri</cp:lastModifiedBy>
  <cp:revision>200</cp:revision>
  <cp:lastPrinted>2014-04-15T18:12:09Z</cp:lastPrinted>
  <dcterms:created xsi:type="dcterms:W3CDTF">2013-11-07T13:49:58Z</dcterms:created>
  <dcterms:modified xsi:type="dcterms:W3CDTF">2014-06-10T12:24:30Z</dcterms:modified>
</cp:coreProperties>
</file>