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92" r:id="rId22"/>
    <p:sldId id="293" r:id="rId23"/>
    <p:sldId id="294" r:id="rId24"/>
    <p:sldId id="274" r:id="rId25"/>
    <p:sldId id="296" r:id="rId26"/>
    <p:sldId id="297" r:id="rId27"/>
    <p:sldId id="298" r:id="rId28"/>
    <p:sldId id="299" r:id="rId29"/>
    <p:sldId id="295" r:id="rId30"/>
    <p:sldId id="300" r:id="rId31"/>
    <p:sldId id="275" r:id="rId32"/>
    <p:sldId id="276" r:id="rId33"/>
    <p:sldId id="27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7686" y="4528458"/>
            <a:ext cx="6858000" cy="9797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3336" y="2427515"/>
            <a:ext cx="7886700" cy="16002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64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6257"/>
            <a:ext cx="7886700" cy="32983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602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96886"/>
            <a:ext cx="7886700" cy="30588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600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70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55371"/>
            <a:ext cx="3886200" cy="330925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55371"/>
            <a:ext cx="3886200" cy="330925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8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93914"/>
            <a:ext cx="7886700" cy="164169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110126"/>
            <a:ext cx="3868340" cy="5674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52057"/>
            <a:ext cx="3868340" cy="262345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117951"/>
            <a:ext cx="3887391" cy="5674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852057"/>
            <a:ext cx="3887391" cy="262345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6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96886"/>
            <a:ext cx="7886700" cy="30588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931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600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96886"/>
            <a:ext cx="7886700" cy="30588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25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3FEB-592A-4C61-93E4-BDD88704B8A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7B3CA-96A1-41DD-BC3C-24B5EB82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66257"/>
            <a:ext cx="7886700" cy="326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2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62572" y="3969237"/>
            <a:ext cx="6858000" cy="212928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000" dirty="0" smtClean="0"/>
              <a:t>Presenters:</a:t>
            </a:r>
          </a:p>
          <a:p>
            <a:pPr lvl="1" algn="l">
              <a:lnSpc>
                <a:spcPct val="100000"/>
              </a:lnSpc>
            </a:pPr>
            <a:r>
              <a:rPr lang="en-US" sz="1600" dirty="0" smtClean="0"/>
              <a:t>		</a:t>
            </a:r>
            <a:r>
              <a:rPr lang="en-US" dirty="0" smtClean="0"/>
              <a:t>Larry Everett, Ph.D</a:t>
            </a:r>
            <a:r>
              <a:rPr lang="en-US" dirty="0" smtClean="0"/>
              <a:t>. - Professor</a:t>
            </a:r>
            <a:endParaRPr lang="en-US" dirty="0" smtClean="0"/>
          </a:p>
          <a:p>
            <a:pPr lvl="1" algn="l">
              <a:lnSpc>
                <a:spcPct val="100000"/>
              </a:lnSpc>
            </a:pPr>
            <a:r>
              <a:rPr lang="en-US" dirty="0" smtClean="0"/>
              <a:t>			Coordinator, Precision Agriculture</a:t>
            </a:r>
          </a:p>
          <a:p>
            <a:pPr lvl="1" algn="l">
              <a:lnSpc>
                <a:spcPct val="100000"/>
              </a:lnSpc>
            </a:pPr>
            <a:r>
              <a:rPr lang="en-US" dirty="0" smtClean="0"/>
              <a:t>		Susan Everett, Ph.D</a:t>
            </a:r>
            <a:r>
              <a:rPr lang="en-US" dirty="0" smtClean="0"/>
              <a:t>. - Professor</a:t>
            </a:r>
            <a:endParaRPr lang="en-US" dirty="0" smtClean="0"/>
          </a:p>
          <a:p>
            <a:pPr lvl="1" algn="l">
              <a:lnSpc>
                <a:spcPct val="100000"/>
              </a:lnSpc>
            </a:pPr>
            <a:r>
              <a:rPr lang="en-US" dirty="0" smtClean="0"/>
              <a:t>			Coordinator, </a:t>
            </a:r>
            <a:r>
              <a:rPr lang="en-US" dirty="0" smtClean="0"/>
              <a:t>Agriculture/Horticulture</a:t>
            </a:r>
          </a:p>
          <a:p>
            <a:pPr lvl="1" algn="l">
              <a:lnSpc>
                <a:spcPct val="100000"/>
              </a:lnSpc>
            </a:pPr>
            <a:r>
              <a:rPr lang="en-US" dirty="0"/>
              <a:t>	</a:t>
            </a:r>
            <a:r>
              <a:rPr lang="en-US" dirty="0" smtClean="0"/>
              <a:t>	Arly Drake, Ph.D. – Assistant Professor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Precision Agriculture Programs &amp; Grants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Current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78" y="2037788"/>
            <a:ext cx="7886700" cy="3298372"/>
          </a:xfrm>
        </p:spPr>
        <p:txBody>
          <a:bodyPr/>
          <a:lstStyle/>
          <a:p>
            <a:r>
              <a:rPr lang="en-US" dirty="0" smtClean="0"/>
              <a:t>UAV Fixed Wing or Rotary Wing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96" y="2604811"/>
            <a:ext cx="5526704" cy="32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3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Current Conditions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82" y="1940227"/>
            <a:ext cx="5236364" cy="3946695"/>
          </a:xfrm>
        </p:spPr>
      </p:pic>
    </p:spTree>
    <p:extLst>
      <p:ext uri="{BB962C8B-B14F-4D97-AF65-F5344CB8AC3E}">
        <p14:creationId xmlns:p14="http://schemas.microsoft.com/office/powerpoint/2010/main" val="55976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Current Conditions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786" y="1909999"/>
            <a:ext cx="5908706" cy="39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 Only “Problem” Areas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271" y="1554819"/>
            <a:ext cx="4432046" cy="45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7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Treats the problem before it spreads</a:t>
            </a:r>
          </a:p>
          <a:p>
            <a:r>
              <a:rPr lang="en-US" dirty="0" smtClean="0"/>
              <a:t>Environmental Friendly</a:t>
            </a:r>
          </a:p>
          <a:p>
            <a:r>
              <a:rPr lang="en-US" dirty="0" smtClean="0"/>
              <a:t>Saves Money</a:t>
            </a:r>
          </a:p>
          <a:p>
            <a:r>
              <a:rPr lang="en-US" dirty="0" smtClean="0"/>
              <a:t>Saves Time</a:t>
            </a:r>
          </a:p>
          <a:p>
            <a:r>
              <a:rPr lang="en-US" dirty="0" smtClean="0"/>
              <a:t>Fewer Problems with Residual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the Art Equipment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942" y="1449021"/>
            <a:ext cx="6742357" cy="405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GPS with repeatable accuracy of &lt; 0.4”</a:t>
            </a:r>
          </a:p>
          <a:p>
            <a:r>
              <a:rPr lang="en-US" dirty="0" smtClean="0"/>
              <a:t>Sensors (and lots of them)</a:t>
            </a:r>
          </a:p>
          <a:p>
            <a:r>
              <a:rPr lang="en-US" dirty="0" smtClean="0"/>
              <a:t>Actuators and Control Devices</a:t>
            </a:r>
          </a:p>
          <a:p>
            <a:r>
              <a:rPr lang="en-US" dirty="0" smtClean="0"/>
              <a:t>Complete integration with other units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3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9830"/>
            <a:ext cx="7886700" cy="3298372"/>
          </a:xfrm>
        </p:spPr>
        <p:txBody>
          <a:bodyPr/>
          <a:lstStyle/>
          <a:p>
            <a:r>
              <a:rPr lang="en-US" dirty="0" smtClean="0"/>
              <a:t>Where are we going?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10" y="2053525"/>
            <a:ext cx="6695268" cy="37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0506"/>
          </a:xfrm>
        </p:spPr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Agriculture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11" y="1309816"/>
            <a:ext cx="8288639" cy="67550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</a:rPr>
              <a:t>One of Clark State’s initial program offerings</a:t>
            </a:r>
          </a:p>
          <a:p>
            <a:pPr marL="914400" lvl="2" indent="0">
              <a:buNone/>
            </a:pPr>
            <a:endParaRPr lang="en-US" dirty="0">
              <a:latin typeface="GillSans" pitchFamily="34" charset="0"/>
            </a:endParaRPr>
          </a:p>
        </p:txBody>
      </p:sp>
      <p:pic>
        <p:nvPicPr>
          <p:cNvPr id="1026" name="Picture 2" descr="http://sdcorn.s3.amazonaws.com/legacy-content/sdcornblog/uploads/2012/03/Connected-Farm-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2" y="2067993"/>
            <a:ext cx="5103729" cy="3844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8425" y="2735259"/>
            <a:ext cx="1565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We have </a:t>
            </a:r>
            <a:r>
              <a:rPr lang="en-US" sz="2000" dirty="0" smtClean="0">
                <a:latin typeface="Cambria" panose="02040503050406030204" pitchFamily="18" charset="0"/>
              </a:rPr>
              <a:t>10 </a:t>
            </a:r>
            <a:r>
              <a:rPr lang="en-US" sz="2000" dirty="0">
                <a:latin typeface="Cambria" panose="02040503050406030204" pitchFamily="18" charset="0"/>
              </a:rPr>
              <a:t>programs in </a:t>
            </a:r>
            <a:r>
              <a:rPr lang="en-US" sz="2000" dirty="0" smtClean="0">
                <a:latin typeface="Cambria" panose="02040503050406030204" pitchFamily="18" charset="0"/>
              </a:rPr>
              <a:t>Agriculture Including </a:t>
            </a:r>
            <a:r>
              <a:rPr lang="en-US" sz="2000" dirty="0">
                <a:latin typeface="Cambria" panose="02040503050406030204" pitchFamily="18" charset="0"/>
              </a:rPr>
              <a:t>Precision Agriculture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9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UAS Operations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8399"/>
            <a:ext cx="7886700" cy="3738563"/>
          </a:xfrm>
        </p:spPr>
        <p:txBody>
          <a:bodyPr/>
          <a:lstStyle/>
          <a:p>
            <a:r>
              <a:rPr lang="en-US" dirty="0" smtClean="0"/>
              <a:t>Clark State received approval for our COA December 2014 (Springfield Airport)</a:t>
            </a:r>
          </a:p>
          <a:p>
            <a:r>
              <a:rPr lang="en-US" dirty="0" smtClean="0"/>
              <a:t>Worked out MOU:</a:t>
            </a:r>
          </a:p>
          <a:p>
            <a:pPr lvl="1"/>
            <a:r>
              <a:rPr lang="en-US" dirty="0" smtClean="0"/>
              <a:t>with SelectTech</a:t>
            </a:r>
          </a:p>
          <a:p>
            <a:pPr lvl="1"/>
            <a:r>
              <a:rPr lang="en-US" dirty="0" smtClean="0"/>
              <a:t>Ohio/Indiana Test Center</a:t>
            </a:r>
          </a:p>
          <a:p>
            <a:pPr lvl="1"/>
            <a:r>
              <a:rPr lang="en-US" dirty="0" smtClean="0"/>
              <a:t>Contracted with a pilot</a:t>
            </a:r>
          </a:p>
          <a:p>
            <a:r>
              <a:rPr lang="en-US" dirty="0" smtClean="0"/>
              <a:t>Started our UAS </a:t>
            </a:r>
            <a:r>
              <a:rPr lang="en-US" dirty="0" smtClean="0"/>
              <a:t>flights 2015</a:t>
            </a:r>
            <a:endParaRPr lang="en-US" dirty="0"/>
          </a:p>
        </p:txBody>
      </p:sp>
      <p:pic>
        <p:nvPicPr>
          <p:cNvPr id="2050" name="Picture 2" descr="http://www.topix.com/ipicimg/QNE4JPIP3RVT444P-fill640x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53" y="284108"/>
            <a:ext cx="3550765" cy="1775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9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Agriculture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7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Science Foundation Grant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$402,000 – 3 year project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Develop Precision Ag Technician Degree</a:t>
            </a:r>
          </a:p>
          <a:p>
            <a:pPr lvl="1"/>
            <a:r>
              <a:rPr lang="en-US" dirty="0" smtClean="0"/>
              <a:t>Develop Summer Workshops</a:t>
            </a:r>
          </a:p>
          <a:p>
            <a:pPr lvl="2"/>
            <a:r>
              <a:rPr lang="en-US" dirty="0" smtClean="0"/>
              <a:t>High School Teachers and Students</a:t>
            </a:r>
          </a:p>
          <a:p>
            <a:pPr lvl="1"/>
            <a:r>
              <a:rPr lang="en-US" dirty="0" smtClean="0"/>
              <a:t>Develop Curriculum With</a:t>
            </a:r>
          </a:p>
          <a:p>
            <a:pPr lvl="2"/>
            <a:r>
              <a:rPr lang="en-US" dirty="0" smtClean="0"/>
              <a:t>Parkland College – Champaign, Illinois</a:t>
            </a:r>
          </a:p>
          <a:p>
            <a:pPr lvl="2"/>
            <a:r>
              <a:rPr lang="en-US" dirty="0" smtClean="0"/>
              <a:t>Ellsworth College – Iowa Falls, Iowa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Science Foundation Grant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Grant started 1 July 2016</a:t>
            </a:r>
          </a:p>
          <a:p>
            <a:pPr lvl="1"/>
            <a:r>
              <a:rPr lang="en-US" dirty="0" smtClean="0"/>
              <a:t>In our first year of operation</a:t>
            </a:r>
          </a:p>
          <a:p>
            <a:pPr lvl="1"/>
            <a:r>
              <a:rPr lang="en-US" dirty="0" smtClean="0"/>
              <a:t>Initial workshop for high </a:t>
            </a:r>
            <a:r>
              <a:rPr lang="en-US" dirty="0"/>
              <a:t>s</a:t>
            </a:r>
            <a:r>
              <a:rPr lang="en-US" dirty="0" smtClean="0"/>
              <a:t>chool teachers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Programming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Focuses on data analytics within precision agriculture</a:t>
            </a:r>
          </a:p>
          <a:p>
            <a:r>
              <a:rPr lang="en-US" dirty="0" smtClean="0"/>
              <a:t>Intro to UAS is only 1 of the courses that the students take</a:t>
            </a:r>
          </a:p>
          <a:p>
            <a:r>
              <a:rPr lang="en-US" dirty="0" smtClean="0"/>
              <a:t>Students also take GIS and Remote Sensing courses</a:t>
            </a:r>
          </a:p>
          <a:p>
            <a:r>
              <a:rPr lang="en-US" dirty="0" smtClean="0"/>
              <a:t>GIS Applications for Agriculture is the capstone course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24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Pix4D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1" y="1690689"/>
            <a:ext cx="581025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9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0383"/>
            <a:ext cx="7886700" cy="1325563"/>
          </a:xfrm>
        </p:spPr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9" y="1642291"/>
            <a:ext cx="2588708" cy="3438755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Students are using data imagery and IR data from UAS and from farm equipment and making recommendations</a:t>
            </a:r>
            <a:endParaRPr lang="en-US" sz="240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364" y="748664"/>
            <a:ext cx="5992334" cy="3985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9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8" y="32471"/>
            <a:ext cx="7886700" cy="1325563"/>
          </a:xfrm>
        </p:spPr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 World Education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58034"/>
            <a:ext cx="2708385" cy="4351338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Precision Ag students must also complete a co-op work experience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521" y="1362817"/>
            <a:ext cx="5178315" cy="4056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Displaying 3D Aerial MAIN 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" y="5061186"/>
            <a:ext cx="2362428" cy="35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94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987972"/>
          </a:xfrm>
        </p:spPr>
        <p:txBody>
          <a:bodyPr/>
          <a:lstStyle/>
          <a:p>
            <a:r>
              <a:rPr lang="en-US" dirty="0" smtClean="0"/>
              <a:t>Ellsworth College Partners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17352" r="1895" b="1648"/>
          <a:stretch/>
        </p:blipFill>
        <p:spPr>
          <a:xfrm>
            <a:off x="136026" y="1360265"/>
            <a:ext cx="6597284" cy="46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948559"/>
          </a:xfrm>
        </p:spPr>
        <p:txBody>
          <a:bodyPr/>
          <a:lstStyle/>
          <a:p>
            <a:r>
              <a:rPr lang="en-US" dirty="0" smtClean="0"/>
              <a:t>Parkland College Partners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01" y="1291952"/>
            <a:ext cx="5895901" cy="4421926"/>
          </a:xfrm>
        </p:spPr>
      </p:pic>
    </p:spTree>
    <p:extLst>
      <p:ext uri="{BB962C8B-B14F-4D97-AF65-F5344CB8AC3E}">
        <p14:creationId xmlns:p14="http://schemas.microsoft.com/office/powerpoint/2010/main" val="3622699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8650" y="3181506"/>
            <a:ext cx="7517823" cy="2335121"/>
          </a:xfrm>
        </p:spPr>
        <p:txBody>
          <a:bodyPr/>
          <a:lstStyle/>
          <a:p>
            <a:r>
              <a:rPr lang="en-US" dirty="0" smtClean="0"/>
              <a:t>Only college in Ohio offering a degree in Precision Agriculture</a:t>
            </a:r>
          </a:p>
          <a:p>
            <a:r>
              <a:rPr lang="en-US" dirty="0" smtClean="0"/>
              <a:t>Also the first to offer a degree in Precision Ag Tech</a:t>
            </a:r>
          </a:p>
          <a:p>
            <a:r>
              <a:rPr lang="en-US" dirty="0" smtClean="0"/>
              <a:t>One of 5 schools east of the Mississippi River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6" y="110352"/>
            <a:ext cx="7886700" cy="2981325"/>
          </a:xfrm>
        </p:spPr>
      </p:pic>
    </p:spTree>
    <p:extLst>
      <p:ext uri="{BB962C8B-B14F-4D97-AF65-F5344CB8AC3E}">
        <p14:creationId xmlns:p14="http://schemas.microsoft.com/office/powerpoint/2010/main" val="194628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Precision Agriculture Principles are also applicable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Animal Production</a:t>
            </a:r>
          </a:p>
          <a:p>
            <a:r>
              <a:rPr lang="en-US" dirty="0" smtClean="0"/>
              <a:t>Natural Resources</a:t>
            </a:r>
          </a:p>
          <a:p>
            <a:r>
              <a:rPr lang="en-US" dirty="0" smtClean="0"/>
              <a:t>Landscape Design</a:t>
            </a:r>
          </a:p>
          <a:p>
            <a:r>
              <a:rPr lang="en-US" dirty="0" smtClean="0"/>
              <a:t>Golf Course Operations</a:t>
            </a:r>
          </a:p>
          <a:p>
            <a:r>
              <a:rPr lang="en-US" dirty="0" smtClean="0"/>
              <a:t>Nursery Operations</a:t>
            </a:r>
          </a:p>
          <a:p>
            <a:r>
              <a:rPr lang="en-US" dirty="0" smtClean="0"/>
              <a:t>Turf and Landscape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plant left behind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954" y="1654988"/>
            <a:ext cx="5072727" cy="339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2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assets by the in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acre</a:t>
            </a:r>
          </a:p>
          <a:p>
            <a:pPr lvl="1"/>
            <a:r>
              <a:rPr lang="en-US" dirty="0" smtClean="0"/>
              <a:t>Area = 209’ X 209’</a:t>
            </a:r>
          </a:p>
          <a:p>
            <a:pPr lvl="2"/>
            <a:r>
              <a:rPr lang="en-US" dirty="0" smtClean="0"/>
              <a:t>43,560 ft</a:t>
            </a:r>
            <a:r>
              <a:rPr lang="en-US" baseline="30000" dirty="0" smtClean="0"/>
              <a:t>2</a:t>
            </a:r>
          </a:p>
          <a:p>
            <a:pPr lvl="2"/>
            <a:r>
              <a:rPr lang="en-US" dirty="0" smtClean="0"/>
              <a:t>Or 6,272,640 in</a:t>
            </a:r>
            <a:r>
              <a:rPr lang="en-US" baseline="30000" dirty="0" smtClean="0"/>
              <a:t>2</a:t>
            </a:r>
          </a:p>
          <a:p>
            <a:pPr lvl="2"/>
            <a:endParaRPr lang="en-US" baseline="30000" dirty="0"/>
          </a:p>
          <a:p>
            <a:pPr lvl="1"/>
            <a:r>
              <a:rPr lang="en-US" dirty="0" smtClean="0"/>
              <a:t>Precision Agriculture Tools allow management decisions for each square inch rather than each field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“Uniqueness”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Grid Soil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Sampling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82" y="1420721"/>
            <a:ext cx="4179447" cy="43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“Uniqueness”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Crop Yield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Map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44" y="1450948"/>
            <a:ext cx="4526585" cy="42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8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Planting “Prescriptions”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083" y="1789087"/>
            <a:ext cx="5991674" cy="37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Current Conditions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332" y="1615275"/>
            <a:ext cx="6801391" cy="38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6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Current Conditions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216" y="1903589"/>
            <a:ext cx="5347146" cy="40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1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lark State">
      <a:dk1>
        <a:sysClr val="windowText" lastClr="000000"/>
      </a:dk1>
      <a:lt1>
        <a:sysClr val="window" lastClr="FFFFFF"/>
      </a:lt1>
      <a:dk2>
        <a:srgbClr val="003764"/>
      </a:dk2>
      <a:lt2>
        <a:srgbClr val="E7E6E6"/>
      </a:lt2>
      <a:accent1>
        <a:srgbClr val="006699"/>
      </a:accent1>
      <a:accent2>
        <a:srgbClr val="F6A716"/>
      </a:accent2>
      <a:accent3>
        <a:srgbClr val="757070"/>
      </a:accent3>
      <a:accent4>
        <a:srgbClr val="F6A716"/>
      </a:accent4>
      <a:accent5>
        <a:srgbClr val="006699"/>
      </a:accent5>
      <a:accent6>
        <a:srgbClr val="9FB3CE"/>
      </a:accent6>
      <a:hlink>
        <a:srgbClr val="006699"/>
      </a:hlink>
      <a:folHlink>
        <a:srgbClr val="9FB3CE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BDB608A165B947B41226B9990C4BA2" ma:contentTypeVersion="1" ma:contentTypeDescription="Create a new document." ma:contentTypeScope="" ma:versionID="281094d95bc90363a33d9f666820dda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291851-C446-453C-AEE4-F696A772C2BA}">
  <ds:schemaRefs>
    <ds:schemaRef ds:uri="http://purl.org/dc/dcmitype/"/>
    <ds:schemaRef ds:uri="http://schemas.microsoft.com/sharepoint/v3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4C00FAC-55E3-4786-A2CC-B5A29B5B14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0530C8-AFDB-486B-BCA5-4AB06923B4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</TotalTime>
  <Words>405</Words>
  <Application>Microsoft Office PowerPoint</Application>
  <PresentationFormat>On-screen Show (4:3)</PresentationFormat>
  <Paragraphs>94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</vt:lpstr>
      <vt:lpstr>GillSans</vt:lpstr>
      <vt:lpstr>Office Theme</vt:lpstr>
      <vt:lpstr>Precision Agriculture Programs &amp; Grants</vt:lpstr>
      <vt:lpstr>Precision Agriculture </vt:lpstr>
      <vt:lpstr>No plant left behind</vt:lpstr>
      <vt:lpstr>Managing assets by the in2</vt:lpstr>
      <vt:lpstr>Managing “Uniqueness”</vt:lpstr>
      <vt:lpstr>Managing “Uniqueness”</vt:lpstr>
      <vt:lpstr>Develop Planting “Prescriptions”</vt:lpstr>
      <vt:lpstr>Monitor Current Conditions</vt:lpstr>
      <vt:lpstr>Monitor Current Conditions</vt:lpstr>
      <vt:lpstr>Monitor Current Conditions</vt:lpstr>
      <vt:lpstr>Monitor Current Conditions</vt:lpstr>
      <vt:lpstr>Monitor Current Conditions</vt:lpstr>
      <vt:lpstr>Treat Only “Problem” Areas</vt:lpstr>
      <vt:lpstr>Advantages</vt:lpstr>
      <vt:lpstr>State of the Art Equipment</vt:lpstr>
      <vt:lpstr>State of the Art Equipment</vt:lpstr>
      <vt:lpstr>State of the Art Equipment</vt:lpstr>
      <vt:lpstr>Agriculture</vt:lpstr>
      <vt:lpstr>UAS Operations</vt:lpstr>
      <vt:lpstr>National Science Foundation Grant</vt:lpstr>
      <vt:lpstr>National Science Foundation Grant</vt:lpstr>
      <vt:lpstr>Programming</vt:lpstr>
      <vt:lpstr>Pix4D</vt:lpstr>
      <vt:lpstr>SMS</vt:lpstr>
      <vt:lpstr>Real World Education</vt:lpstr>
      <vt:lpstr>Ellsworth College Partners</vt:lpstr>
      <vt:lpstr>Parkland College Partners</vt:lpstr>
      <vt:lpstr>PowerPoint Presentation</vt:lpstr>
      <vt:lpstr>Precision Agriculture Principles are also applicable to:</vt:lpstr>
      <vt:lpstr>Thank You!</vt:lpstr>
    </vt:vector>
  </TitlesOfParts>
  <Company>Clark State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Melonie Mottice</dc:creator>
  <cp:lastModifiedBy>Lawrence Everett</cp:lastModifiedBy>
  <cp:revision>38</cp:revision>
  <dcterms:created xsi:type="dcterms:W3CDTF">2015-12-04T17:02:14Z</dcterms:created>
  <dcterms:modified xsi:type="dcterms:W3CDTF">2019-06-05T12:39:03Z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0x0101009CBDB608A165B947B41226B9990C4BA2</vt:lpwstr>
  </property>
</Properties>
</file>