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6" r:id="rId2"/>
    <p:sldId id="412" r:id="rId3"/>
    <p:sldId id="428" r:id="rId4"/>
    <p:sldId id="396" r:id="rId5"/>
    <p:sldId id="528" r:id="rId6"/>
    <p:sldId id="529" r:id="rId7"/>
    <p:sldId id="406" r:id="rId8"/>
    <p:sldId id="511" r:id="rId9"/>
    <p:sldId id="521" r:id="rId10"/>
    <p:sldId id="509" r:id="rId11"/>
    <p:sldId id="534" r:id="rId12"/>
    <p:sldId id="535" r:id="rId13"/>
    <p:sldId id="530" r:id="rId14"/>
    <p:sldId id="446" r:id="rId15"/>
    <p:sldId id="549" r:id="rId16"/>
    <p:sldId id="536" r:id="rId17"/>
    <p:sldId id="540" r:id="rId18"/>
    <p:sldId id="537" r:id="rId19"/>
    <p:sldId id="538" r:id="rId20"/>
    <p:sldId id="539" r:id="rId21"/>
    <p:sldId id="541" r:id="rId22"/>
    <p:sldId id="542" r:id="rId23"/>
    <p:sldId id="548" r:id="rId24"/>
    <p:sldId id="512" r:id="rId25"/>
    <p:sldId id="513" r:id="rId26"/>
    <p:sldId id="514" r:id="rId27"/>
    <p:sldId id="547" r:id="rId28"/>
    <p:sldId id="546" r:id="rId29"/>
    <p:sldId id="532" r:id="rId30"/>
    <p:sldId id="531" r:id="rId31"/>
    <p:sldId id="448" r:id="rId32"/>
    <p:sldId id="52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8040"/>
    <a:srgbClr val="000080"/>
    <a:srgbClr val="FF0000"/>
    <a:srgbClr val="800000"/>
    <a:srgbClr val="E6E6E6"/>
    <a:srgbClr val="E8E8E8"/>
    <a:srgbClr val="DEDEFF"/>
    <a:srgbClr val="FBFBFB"/>
    <a:srgbClr val="FFC516"/>
    <a:srgbClr val="FEB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36" autoAdjust="0"/>
    <p:restoredTop sz="99829" autoAdjust="0"/>
  </p:normalViewPr>
  <p:slideViewPr>
    <p:cSldViewPr snapToGrid="0" snapToObjects="1">
      <p:cViewPr varScale="1">
        <p:scale>
          <a:sx n="125" d="100"/>
          <a:sy n="125" d="100"/>
        </p:scale>
        <p:origin x="-112" y="-1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8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CAA3B-B71F-744D-86EA-88317BE65003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695E8-FEB5-4C40-BAE5-64B9D1F5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D1AC-5E90-8242-BE3C-7176FB09FBE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73E17-090F-F34F-93D2-3A52D5821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9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that we are going to be talking about “mission statements” etc. – should</a:t>
            </a:r>
            <a:r>
              <a:rPr lang="en-US" baseline="0" dirty="0"/>
              <a:t> this say mission too or maybe use the word goal or purpose instead?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19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added “Welcome” to the agenda</a:t>
            </a:r>
            <a:r>
              <a:rPr lang="en-US" baseline="0" dirty="0"/>
              <a:t> here – either from Elaine or me </a:t>
            </a:r>
            <a:r>
              <a:rPr lang="en-US" baseline="0" dirty="0">
                <a:sym typeface="Wingdings"/>
              </a:rPr>
              <a:t></a:t>
            </a:r>
          </a:p>
          <a:p>
            <a:r>
              <a:rPr lang="en-US" baseline="0" dirty="0">
                <a:sym typeface="Wingdings"/>
              </a:rPr>
              <a:t>Remind everyone that logistical/computer issues can be directed toward Corey</a:t>
            </a:r>
          </a:p>
          <a:p>
            <a:r>
              <a:rPr lang="en-US" baseline="0" dirty="0">
                <a:sym typeface="Wingdings"/>
              </a:rPr>
              <a:t>Quick run through binder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1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that we are going to be talking about “mission statements” etc. – should</a:t>
            </a:r>
            <a:r>
              <a:rPr lang="en-US" baseline="0" dirty="0"/>
              <a:t> this say mission too or maybe use the word goal or purpose instead?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1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added “Welcome” to the agenda</a:t>
            </a:r>
            <a:r>
              <a:rPr lang="en-US" baseline="0" dirty="0"/>
              <a:t> here – either from Elaine or me </a:t>
            </a:r>
            <a:r>
              <a:rPr lang="en-US" baseline="0" dirty="0">
                <a:sym typeface="Wingdings"/>
              </a:rPr>
              <a:t></a:t>
            </a:r>
          </a:p>
          <a:p>
            <a:r>
              <a:rPr lang="en-US" baseline="0" dirty="0">
                <a:sym typeface="Wingdings"/>
              </a:rPr>
              <a:t>Remind everyone that logistical/computer issues can be directed toward Corey</a:t>
            </a:r>
          </a:p>
          <a:p>
            <a:r>
              <a:rPr lang="en-US" baseline="0" dirty="0">
                <a:sym typeface="Wingdings"/>
              </a:rPr>
              <a:t>Quick run through binder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1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added “Welcome” to the agenda</a:t>
            </a:r>
            <a:r>
              <a:rPr lang="en-US" baseline="0" dirty="0"/>
              <a:t> here – either from Elaine or me </a:t>
            </a:r>
            <a:r>
              <a:rPr lang="en-US" baseline="0" dirty="0">
                <a:sym typeface="Wingdings"/>
              </a:rPr>
              <a:t></a:t>
            </a:r>
          </a:p>
          <a:p>
            <a:r>
              <a:rPr lang="en-US" baseline="0" dirty="0">
                <a:sym typeface="Wingdings"/>
              </a:rPr>
              <a:t>Remind everyone that logistical/computer issues can be directed toward Corey</a:t>
            </a:r>
          </a:p>
          <a:p>
            <a:r>
              <a:rPr lang="en-US" baseline="0" dirty="0">
                <a:sym typeface="Wingdings"/>
              </a:rPr>
              <a:t>Quick run through binder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1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that we are going to be talking about “mission statements” etc. – should</a:t>
            </a:r>
            <a:r>
              <a:rPr lang="en-US" baseline="0" dirty="0"/>
              <a:t> this say mission too or maybe use the word goal or purpose instead?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1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that we are going to be talking about “mission statements” etc. – should</a:t>
            </a:r>
            <a:r>
              <a:rPr lang="en-US" baseline="0" dirty="0"/>
              <a:t> this say mission too or maybe use the word goal or purpose instead?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1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that we are going to be talking about “mission statements” etc. – should</a:t>
            </a:r>
            <a:r>
              <a:rPr lang="en-US" baseline="0" dirty="0"/>
              <a:t> this say mission too or maybe use the word goal or purpose instead?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19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that we are going to be talking about “mission statements” etc. – should</a:t>
            </a:r>
            <a:r>
              <a:rPr lang="en-US" baseline="0" dirty="0"/>
              <a:t> this say mission too or maybe use the word goal or purpose instead?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73E17-090F-F34F-93D2-3A52D58214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1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4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9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9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4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30"/>
            <a:ext cx="3566160" cy="32110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4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30"/>
            <a:ext cx="3566160" cy="32110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6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6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2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0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3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2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2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atecentral.net/webinars" TargetMode="Externa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tecentral.net/archiving" TargetMode="External"/><Relationship Id="rId4" Type="http://schemas.openxmlformats.org/officeDocument/2006/relationships/hyperlink" Target="https://atecentral.net/archivingguide" TargetMode="External"/><Relationship Id="rId5" Type="http://schemas.openxmlformats.org/officeDocument/2006/relationships/hyperlink" Target="https://atecentral.net/arguide" TargetMode="External"/><Relationship Id="rId6" Type="http://schemas.openxmlformats.org/officeDocument/2006/relationships/hyperlink" Target="https://atecentral.net/sustainability" TargetMode="External"/><Relationship Id="rId7" Type="http://schemas.openxmlformats.org/officeDocument/2006/relationships/hyperlink" Target="http://www.copyright.gov" TargetMode="External"/><Relationship Id="rId8" Type="http://schemas.openxmlformats.org/officeDocument/2006/relationships/hyperlink" Target="http://creativecommons.org/licenses" TargetMode="Externa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" y="2651136"/>
            <a:ext cx="8917210" cy="10681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dirty="0"/>
              <a:t>Plan, Organize, Submit: </a:t>
            </a:r>
            <a:br>
              <a:rPr lang="en-US" sz="4400" dirty="0"/>
            </a:br>
            <a:r>
              <a:rPr lang="en-US" sz="2800" dirty="0"/>
              <a:t>A Look at the ATE Central Archiving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19287"/>
            <a:ext cx="8002814" cy="26216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1400" b="1" dirty="0"/>
          </a:p>
          <a:p>
            <a:pPr>
              <a:spcBef>
                <a:spcPts val="0"/>
              </a:spcBef>
            </a:pPr>
            <a:endParaRPr lang="en-US" sz="1400" b="1" dirty="0"/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FEBC3A"/>
                </a:solidFill>
              </a:rPr>
              <a:t>Presenters:</a:t>
            </a:r>
          </a:p>
          <a:p>
            <a:pPr>
              <a:spcBef>
                <a:spcPts val="0"/>
              </a:spcBef>
            </a:pPr>
            <a:r>
              <a:rPr lang="en-US" dirty="0"/>
              <a:t>Kendra Bouda, ATE Central</a:t>
            </a:r>
          </a:p>
          <a:p>
            <a:pPr>
              <a:spcBef>
                <a:spcPts val="0"/>
              </a:spcBef>
            </a:pPr>
            <a:r>
              <a:rPr lang="en-US" dirty="0"/>
              <a:t>Rachael Bower, ATE Central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FEBC3A"/>
                </a:solidFill>
              </a:rPr>
              <a:t>Webinar: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September 17, 2019 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1pm EDT</a:t>
            </a:r>
          </a:p>
        </p:txBody>
      </p:sp>
      <p:pic>
        <p:nvPicPr>
          <p:cNvPr id="5" name="Picture 4" descr="ATE_Central--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37" y="1337867"/>
            <a:ext cx="5801285" cy="1302450"/>
          </a:xfrm>
          <a:prstGeom prst="rect">
            <a:avLst/>
          </a:prstGeom>
        </p:spPr>
      </p:pic>
      <p:pic>
        <p:nvPicPr>
          <p:cNvPr id="4" name="Picture 3" descr="88x31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50" y="6377108"/>
            <a:ext cx="570764" cy="2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ATE Central archive?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5368365" cy="4224528"/>
          </a:xfrm>
        </p:spPr>
        <p:txBody>
          <a:bodyPr anchor="ctr">
            <a:normAutofit fontScale="92500" lnSpcReduction="10000"/>
          </a:bodyPr>
          <a:lstStyle/>
          <a:p>
            <a:pPr marL="342900" indent="-342900">
              <a:buFont typeface="Wingdings" charset="2"/>
              <a:buChar char="ü"/>
            </a:pPr>
            <a:endParaRPr lang="en-US" sz="2400" dirty="0"/>
          </a:p>
          <a:p>
            <a:pPr marL="342900" indent="-342900">
              <a:buFont typeface="Wingdings" charset="2"/>
              <a:buChar char="ü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Deliverables </a:t>
            </a:r>
            <a:r>
              <a:rPr lang="en-US" sz="2400" dirty="0">
                <a:solidFill>
                  <a:srgbClr val="595959"/>
                </a:solidFill>
              </a:rPr>
              <a:t>might include: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Assessment, instructional, reference, and professional development materials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Samples (e.g. research reports, best practices, manuals and guides, and surveys)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Administrative (e.g. internal reports and datasets)</a:t>
            </a:r>
          </a:p>
          <a:p>
            <a:endParaRPr lang="en-US" dirty="0"/>
          </a:p>
        </p:txBody>
      </p:sp>
      <p:pic>
        <p:nvPicPr>
          <p:cNvPr id="5" name="Picture 4" descr="Screen Shot 2019-08-29 at 2.3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96" y="2231295"/>
            <a:ext cx="2409504" cy="19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0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formats are recommended?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6438900" cy="4224528"/>
          </a:xfrm>
        </p:spPr>
        <p:txBody>
          <a:bodyPr anchor="ctr">
            <a:norm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800" dirty="0">
                <a:solidFill>
                  <a:srgbClr val="D77C01"/>
                </a:solidFill>
              </a:rPr>
              <a:t>Digital and archivable formats </a:t>
            </a:r>
            <a:r>
              <a:rPr lang="en-US" sz="2800" dirty="0">
                <a:solidFill>
                  <a:srgbClr val="595959"/>
                </a:solidFill>
              </a:rPr>
              <a:t>must meet format standards and max. file sizes</a:t>
            </a:r>
          </a:p>
          <a:p>
            <a:pPr marL="342900" indent="-342900">
              <a:buFont typeface="Wingdings" charset="2"/>
              <a:buChar char="ü"/>
            </a:pPr>
            <a:endParaRPr lang="en-US" sz="2800" dirty="0">
              <a:solidFill>
                <a:srgbClr val="595959"/>
              </a:solidFill>
            </a:endParaRPr>
          </a:p>
          <a:p>
            <a:pPr marL="342900" indent="-342900">
              <a:buFont typeface="Wingdings" charset="2"/>
              <a:buChar char="ü"/>
            </a:pPr>
            <a:endParaRPr lang="en-US" sz="2800" dirty="0">
              <a:solidFill>
                <a:srgbClr val="595959"/>
              </a:solidFill>
            </a:endParaRPr>
          </a:p>
          <a:p>
            <a:endParaRPr lang="en-US" sz="2800" dirty="0">
              <a:solidFill>
                <a:srgbClr val="595959"/>
              </a:solidFill>
            </a:endParaRPr>
          </a:p>
        </p:txBody>
      </p:sp>
      <p:pic>
        <p:nvPicPr>
          <p:cNvPr id="5" name="Picture 4" descr="Screen Shot 2016-05-18 at 3.4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95" y="3842124"/>
            <a:ext cx="4192985" cy="20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license does NSF suggest?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6438900" cy="4224528"/>
          </a:xfrm>
        </p:spPr>
        <p:txBody>
          <a:bodyPr anchor="ctr">
            <a:norm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800" dirty="0">
                <a:solidFill>
                  <a:srgbClr val="D77C01"/>
                </a:solidFill>
              </a:rPr>
              <a:t>Intellectual property information </a:t>
            </a:r>
            <a:r>
              <a:rPr lang="en-US" sz="2800" dirty="0">
                <a:solidFill>
                  <a:srgbClr val="595959"/>
                </a:solidFill>
              </a:rPr>
              <a:t>must be affixed to the work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800" dirty="0">
                <a:solidFill>
                  <a:srgbClr val="595959"/>
                </a:solidFill>
              </a:rPr>
              <a:t>Recommended licenses include: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200" dirty="0">
                <a:solidFill>
                  <a:srgbClr val="595959"/>
                </a:solidFill>
              </a:rPr>
              <a:t>Attribution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200" dirty="0">
                <a:solidFill>
                  <a:srgbClr val="595959"/>
                </a:solidFill>
              </a:rPr>
              <a:t>Attribution ShareAlike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200" dirty="0">
                <a:solidFill>
                  <a:srgbClr val="595959"/>
                </a:solidFill>
              </a:rPr>
              <a:t>Attribution-NonCommercial-          </a:t>
            </a:r>
            <a:r>
              <a:rPr lang="en-US" sz="2200" dirty="0" err="1">
                <a:solidFill>
                  <a:srgbClr val="595959"/>
                </a:solidFill>
              </a:rPr>
              <a:t>ShareAlike</a:t>
            </a:r>
            <a:endParaRPr lang="en-US" sz="2200" dirty="0">
              <a:solidFill>
                <a:srgbClr val="595959"/>
              </a:solidFill>
            </a:endParaRPr>
          </a:p>
          <a:p>
            <a:endParaRPr lang="en-US" sz="2800" dirty="0">
              <a:solidFill>
                <a:srgbClr val="595959"/>
              </a:solidFill>
            </a:endParaRPr>
          </a:p>
        </p:txBody>
      </p:sp>
      <p:pic>
        <p:nvPicPr>
          <p:cNvPr id="3" name="Picture 2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65" y="3864535"/>
            <a:ext cx="1117600" cy="393700"/>
          </a:xfrm>
          <a:prstGeom prst="rect">
            <a:avLst/>
          </a:prstGeom>
        </p:spPr>
      </p:pic>
      <p:pic>
        <p:nvPicPr>
          <p:cNvPr id="5" name="Picture 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65" y="4325097"/>
            <a:ext cx="1117600" cy="393700"/>
          </a:xfrm>
          <a:prstGeom prst="rect">
            <a:avLst/>
          </a:prstGeom>
        </p:spPr>
      </p:pic>
      <p:pic>
        <p:nvPicPr>
          <p:cNvPr id="6" name="Picture 5" descr="88x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65" y="4778563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1"/>
            <a:ext cx="8915400" cy="914400"/>
          </a:xfrm>
          <a:solidFill>
            <a:srgbClr val="FFC516"/>
          </a:solidFill>
        </p:spPr>
        <p:txBody>
          <a:bodyPr>
            <a:normAutofit/>
          </a:bodyPr>
          <a:lstStyle/>
          <a:p>
            <a:r>
              <a:rPr lang="en-US" dirty="0"/>
              <a:t>Poll Question #2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000" y="2039111"/>
            <a:ext cx="8026400" cy="4224529"/>
          </a:xfrm>
        </p:spPr>
        <p:txBody>
          <a:bodyPr>
            <a:normAutofit/>
          </a:bodyPr>
          <a:lstStyle/>
          <a:p>
            <a:pPr>
              <a:tabLst>
                <a:tab pos="520700" algn="r"/>
              </a:tabLst>
            </a:pPr>
            <a:r>
              <a:rPr lang="en-US" sz="2400" dirty="0"/>
              <a:t>I would say that I am:</a:t>
            </a:r>
          </a:p>
          <a:p>
            <a:pPr marL="285750" indent="-285750">
              <a:buFont typeface="Courier New"/>
              <a:buChar char="o"/>
              <a:tabLst>
                <a:tab pos="520700" algn="r"/>
              </a:tabLst>
            </a:pPr>
            <a:r>
              <a:rPr lang="en-US" dirty="0" smtClean="0"/>
              <a:t>S</a:t>
            </a:r>
            <a:r>
              <a:rPr lang="en-US" dirty="0" smtClean="0"/>
              <a:t>eeking information on archiving, either for grant writing purposes or to simply be better informed</a:t>
            </a:r>
            <a:endParaRPr lang="en-US" dirty="0"/>
          </a:p>
          <a:p>
            <a:pPr marL="285750" indent="-285750"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Planning to archive with ATE Central within the next year</a:t>
            </a:r>
          </a:p>
          <a:p>
            <a:pPr marL="285750" indent="-285750"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Ready to archive with ATE Central</a:t>
            </a:r>
          </a:p>
          <a:p>
            <a:pPr marL="285750" indent="-285750"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Other</a:t>
            </a:r>
          </a:p>
        </p:txBody>
      </p:sp>
      <p:pic>
        <p:nvPicPr>
          <p:cNvPr id="3" name="Picture 2" descr="mathafix-urne-vote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50" y="3845396"/>
            <a:ext cx="2093321" cy="24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7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516"/>
          </a:solidFill>
        </p:spPr>
        <p:txBody>
          <a:bodyPr>
            <a:normAutofit/>
          </a:bodyPr>
          <a:lstStyle/>
          <a:p>
            <a:r>
              <a:rPr lang="en-US" dirty="0"/>
              <a:t>Check Out Our 2017 Webinar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890" y="2039112"/>
            <a:ext cx="4572000" cy="4224528"/>
          </a:xfrm>
        </p:spPr>
        <p:txBody>
          <a:bodyPr>
            <a:normAutofit lnSpcReduction="10000"/>
          </a:bodyPr>
          <a:lstStyle/>
          <a:p>
            <a:pPr marL="742950" lvl="1" indent="-28575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informed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Assign roles and responsibilities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your archiving activities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a workflow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Follow-up</a:t>
            </a:r>
          </a:p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https://atecentral.net/webinars</a:t>
            </a:r>
            <a:r>
              <a:rPr lang="en-US" dirty="0"/>
              <a:t> for our 2017 webinar </a:t>
            </a:r>
            <a:r>
              <a:rPr lang="en-US" i="1" dirty="0"/>
              <a:t>Archiving with ATE Central - The Basics </a:t>
            </a:r>
          </a:p>
        </p:txBody>
      </p:sp>
      <p:pic>
        <p:nvPicPr>
          <p:cNvPr id="3" name="Picture 2" descr="Screen Shot 2016-05-10 at 2.3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51" y="2039112"/>
            <a:ext cx="3166073" cy="42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9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1"/>
            <a:ext cx="8915400" cy="914400"/>
          </a:xfrm>
          <a:solidFill>
            <a:srgbClr val="FFC516"/>
          </a:solidFill>
        </p:spPr>
        <p:txBody>
          <a:bodyPr>
            <a:normAutofit/>
          </a:bodyPr>
          <a:lstStyle/>
          <a:p>
            <a:r>
              <a:rPr lang="en-US" dirty="0"/>
              <a:t>Questions so far?</a:t>
            </a:r>
          </a:p>
        </p:txBody>
      </p:sp>
      <p:pic>
        <p:nvPicPr>
          <p:cNvPr id="6" name="Picture 5" descr="AJ-Books-2-800p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95" y="2379463"/>
            <a:ext cx="4035076" cy="35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Materials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Screen Shot 2018-05-01 at 11.43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25" y="2039112"/>
            <a:ext cx="6093750" cy="401917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502647" y="4144683"/>
            <a:ext cx="413871" cy="7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5410" y="3761758"/>
            <a:ext cx="1526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Sign in </a:t>
            </a:r>
          </a:p>
          <a:p>
            <a:r>
              <a:rPr lang="en-US" dirty="0">
                <a:solidFill>
                  <a:srgbClr val="FF0000"/>
                </a:solidFill>
              </a:rPr>
              <a:t>to your account or create a new account</a:t>
            </a:r>
          </a:p>
        </p:txBody>
      </p:sp>
      <p:sp>
        <p:nvSpPr>
          <p:cNvPr id="7" name="Oval 6"/>
          <p:cNvSpPr/>
          <p:nvPr/>
        </p:nvSpPr>
        <p:spPr>
          <a:xfrm>
            <a:off x="6985000" y="2181413"/>
            <a:ext cx="859118" cy="37352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Materials (cont’d)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18-05-01 at 11.28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4" y="2402784"/>
            <a:ext cx="7696556" cy="28296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22047" y="4332046"/>
            <a:ext cx="1149873" cy="41087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5950785"/>
            <a:ext cx="545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atecentral.net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/archiving/submissions</a:t>
            </a:r>
          </a:p>
        </p:txBody>
      </p:sp>
    </p:spTree>
    <p:extLst>
      <p:ext uri="{BB962C8B-B14F-4D97-AF65-F5344CB8AC3E}">
        <p14:creationId xmlns:p14="http://schemas.microsoft.com/office/powerpoint/2010/main" val="257277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Individual Resources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 Shot 2016-08-22 at 11.05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30" y="2048256"/>
            <a:ext cx="6085541" cy="46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Related Resources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6-08-22 at 11.26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14" y="2039112"/>
            <a:ext cx="6359572" cy="45557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2293471"/>
            <a:ext cx="3493247" cy="16136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6-08-08 at 10.48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05" y="2472254"/>
            <a:ext cx="3092824" cy="12807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75000" y="3033059"/>
            <a:ext cx="1270000" cy="22411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5" name="Straight Connector 14"/>
          <p:cNvCxnSpPr>
            <a:stCxn id="13" idx="3"/>
          </p:cNvCxnSpPr>
          <p:nvPr/>
        </p:nvCxnSpPr>
        <p:spPr>
          <a:xfrm>
            <a:off x="4445000" y="3145118"/>
            <a:ext cx="10414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69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824" y="2038256"/>
            <a:ext cx="6013076" cy="45454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/>
              <a:t/>
            </a:r>
            <a:br>
              <a:rPr lang="en-US" sz="4800" dirty="0"/>
            </a:br>
            <a:r>
              <a:rPr lang="en-US" sz="2400" dirty="0"/>
              <a:t>Kendra Bouda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University of Wisconsin, Madison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Metadata and Information Specialist, ATE Central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Rachael Bower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University of Wisconsin, Madison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PI, ATE Central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 descr="Racha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6" y="4222078"/>
            <a:ext cx="1395984" cy="140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kbou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7" y="2408144"/>
            <a:ext cx="1395983" cy="1593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971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Academic Courses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6-08-08 at 11.25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14" y="2084134"/>
            <a:ext cx="6359572" cy="4616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17354" y="2734235"/>
            <a:ext cx="3974352" cy="25624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stCxn id="13" idx="3"/>
          </p:cNvCxnSpPr>
          <p:nvPr/>
        </p:nvCxnSpPr>
        <p:spPr>
          <a:xfrm>
            <a:off x="3802529" y="3216088"/>
            <a:ext cx="1314825" cy="410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97412" y="3062941"/>
            <a:ext cx="605117" cy="30629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 descr="Screen Shot 2016-08-08 at 11.07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09" y="2924363"/>
            <a:ext cx="3630200" cy="21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via Your Activity Report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8-05-01 at 11.4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7" y="2039112"/>
            <a:ext cx="6462060" cy="4534338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3" idx="2"/>
          </p:cNvCxnSpPr>
          <p:nvPr/>
        </p:nvCxnSpPr>
        <p:spPr>
          <a:xfrm flipH="1">
            <a:off x="7186707" y="3880835"/>
            <a:ext cx="330572" cy="5017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98558" y="2680506"/>
            <a:ext cx="2237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the new Archive button in your Activity Report for easy submission</a:t>
            </a:r>
          </a:p>
        </p:txBody>
      </p:sp>
    </p:spTree>
    <p:extLst>
      <p:ext uri="{BB962C8B-B14F-4D97-AF65-F5344CB8AC3E}">
        <p14:creationId xmlns:p14="http://schemas.microsoft.com/office/powerpoint/2010/main" val="1960851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Your Submission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8-05-04 at 9.2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5" y="2031637"/>
            <a:ext cx="7741589" cy="428100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14460" y="4908178"/>
            <a:ext cx="1195303" cy="41087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Your Submission (cont’d)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8-05-04 at 9.4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9" y="2039113"/>
            <a:ext cx="7724592" cy="44988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1979680" y="4243296"/>
            <a:ext cx="493079" cy="112058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1904990" y="3249709"/>
            <a:ext cx="1195303" cy="41087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1"/>
            <a:ext cx="8915400" cy="914400"/>
          </a:xfrm>
          <a:solidFill>
            <a:srgbClr val="FFC516"/>
          </a:solidFill>
        </p:spPr>
        <p:txBody>
          <a:bodyPr>
            <a:normAutofit/>
          </a:bodyPr>
          <a:lstStyle/>
          <a:p>
            <a:r>
              <a:rPr lang="en-US" dirty="0"/>
              <a:t>Questions so far?</a:t>
            </a:r>
          </a:p>
        </p:txBody>
      </p:sp>
      <p:pic>
        <p:nvPicPr>
          <p:cNvPr id="6" name="Picture 5" descr="AJ-Books-2-800p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95" y="2379463"/>
            <a:ext cx="4035076" cy="35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0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after I submit?</a:t>
            </a:r>
          </a:p>
        </p:txBody>
      </p:sp>
      <p:pic>
        <p:nvPicPr>
          <p:cNvPr id="5" name="Picture 4" descr="WorkflowCo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46" y="2039112"/>
            <a:ext cx="6446714" cy="46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44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6438900" cy="4224528"/>
          </a:xfrm>
        </p:spPr>
        <p:txBody>
          <a:bodyPr anchor="ctr">
            <a:normAutofit fontScale="92500" lnSpcReduction="20000"/>
          </a:bodyPr>
          <a:lstStyle/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rgbClr val="FF0000"/>
                </a:solidFill>
              </a:rPr>
              <a:t>Submission: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file is submitted by the project/center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rgbClr val="008040"/>
                </a:solidFill>
              </a:rPr>
              <a:t>Processing: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resource record is created/amended and archived by ATE Central staff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rgbClr val="000080"/>
                </a:solidFill>
              </a:rPr>
              <a:t>Review: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newly archived resource record is reviewed by the project/center</a:t>
            </a:r>
          </a:p>
          <a:p>
            <a:pPr marL="800100" lvl="1" indent="-342900">
              <a:buFont typeface="Wingdings" charset="2"/>
              <a:buChar char="ü"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ts val="800"/>
              </a:spcBef>
            </a:pPr>
            <a:endParaRPr lang="en-US" sz="1800" dirty="0">
              <a:solidFill>
                <a:srgbClr val="595959"/>
              </a:solidFill>
            </a:endParaRPr>
          </a:p>
          <a:p>
            <a:pPr marL="1200150" lvl="2" indent="-285750">
              <a:spcBef>
                <a:spcPts val="800"/>
              </a:spcBef>
              <a:buFont typeface="Courier New"/>
              <a:buChar char="o"/>
            </a:pPr>
            <a:endParaRPr lang="en-US" sz="1800" dirty="0">
              <a:solidFill>
                <a:srgbClr val="595959"/>
              </a:solidFill>
            </a:endParaRPr>
          </a:p>
          <a:p>
            <a:pPr marL="1200150" lvl="2" indent="-285750">
              <a:spcBef>
                <a:spcPts val="800"/>
              </a:spcBef>
              <a:buFont typeface="Courier New"/>
              <a:buChar char="o"/>
            </a:pPr>
            <a:r>
              <a:rPr lang="en-US" sz="1800" dirty="0" err="1">
                <a:solidFill>
                  <a:srgbClr val="595959"/>
                </a:solidFill>
              </a:rPr>
              <a:t>sssss</a:t>
            </a:r>
            <a:endParaRPr lang="en-US" sz="1800" dirty="0">
              <a:solidFill>
                <a:srgbClr val="595959"/>
              </a:solidFill>
            </a:endParaRPr>
          </a:p>
        </p:txBody>
      </p:sp>
      <p:pic>
        <p:nvPicPr>
          <p:cNvPr id="3" name="Picture 2" descr="Workflo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8" y="4394109"/>
            <a:ext cx="6163139" cy="22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55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40"/>
                </a:solidFill>
              </a:rPr>
              <a:t>Processing: </a:t>
            </a:r>
            <a:r>
              <a:rPr lang="en-US" dirty="0"/>
              <a:t>Metadata Added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6438900" cy="4224528"/>
          </a:xfrm>
        </p:spPr>
        <p:txBody>
          <a:bodyPr anchor="ctr">
            <a:normAutofit fontScale="62500" lnSpcReduction="20000"/>
          </a:bodyPr>
          <a:lstStyle/>
          <a:p>
            <a:pPr marL="800100" lvl="1" indent="-342900">
              <a:buFont typeface="Wingdings" charset="2"/>
              <a:buChar char="ü"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File(s)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Series/Relation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Creator/Publisher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 Area/GEM/Subject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Type/Format/Language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Audience/Audience Refinement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 Level/Pedagogy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Rights/Access Rights/Content License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Screenshot</a:t>
            </a:r>
            <a:endParaRPr lang="en-US" sz="1800" dirty="0">
              <a:solidFill>
                <a:srgbClr val="595959"/>
              </a:solidFill>
            </a:endParaRPr>
          </a:p>
          <a:p>
            <a:pPr marL="1200150" lvl="2" indent="-285750">
              <a:spcBef>
                <a:spcPts val="800"/>
              </a:spcBef>
              <a:buFont typeface="Courier New"/>
              <a:buChar char="o"/>
            </a:pPr>
            <a:endParaRPr lang="en-US" sz="1800" dirty="0">
              <a:solidFill>
                <a:srgbClr val="595959"/>
              </a:solidFill>
            </a:endParaRPr>
          </a:p>
        </p:txBody>
      </p:sp>
      <p:pic>
        <p:nvPicPr>
          <p:cNvPr id="3" name="Picture 2" descr="ATE-Central--Archived-Badge--120x120--bg_ECEC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40" y="2338295"/>
            <a:ext cx="993588" cy="993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1000" y="5640295"/>
            <a:ext cx="165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…and more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7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Process</a:t>
            </a:r>
          </a:p>
        </p:txBody>
      </p:sp>
      <p:pic>
        <p:nvPicPr>
          <p:cNvPr id="3" name="Picture 2" descr="Co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6" y="2339351"/>
            <a:ext cx="7204754" cy="28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15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1"/>
            <a:ext cx="8915400" cy="914400"/>
          </a:xfrm>
          <a:solidFill>
            <a:srgbClr val="FFC516"/>
          </a:solidFill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 descr="AJ-Books-2-800p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95" y="2379463"/>
            <a:ext cx="4035076" cy="35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of Today’s Webinar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2039112"/>
            <a:ext cx="6442529" cy="4224528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Our goal is to answer these questions: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/>
              <a:t>What does ATE Central archive?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/>
              <a:t>How do I archive with ATE Central?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/>
              <a:t>What happens after I submit my work?</a:t>
            </a:r>
          </a:p>
          <a:p>
            <a:endParaRPr lang="en-US" sz="2400" dirty="0"/>
          </a:p>
          <a:p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charset="2"/>
              <a:buChar char="v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20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516"/>
          </a:solidFill>
        </p:spPr>
        <p:txBody>
          <a:bodyPr>
            <a:normAutofit/>
          </a:bodyPr>
          <a:lstStyle/>
          <a:p>
            <a:r>
              <a:rPr lang="en-US" dirty="0"/>
              <a:t>Poll Question #3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412" y="2039111"/>
            <a:ext cx="8003987" cy="4224529"/>
          </a:xfrm>
        </p:spPr>
        <p:txBody>
          <a:bodyPr>
            <a:normAutofit/>
          </a:bodyPr>
          <a:lstStyle/>
          <a:p>
            <a:pPr>
              <a:tabLst>
                <a:tab pos="520700" algn="r"/>
              </a:tabLst>
            </a:pPr>
            <a:r>
              <a:rPr lang="en-US" sz="2400" dirty="0"/>
              <a:t>Now that I am more familiar with the archiving process, I’d like more information on or help with (select all that apply):</a:t>
            </a:r>
          </a:p>
          <a:p>
            <a:pPr marL="342900" indent="-342900">
              <a:spcBef>
                <a:spcPts val="800"/>
              </a:spcBef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Preparing materials for archiving (i.e. formatting, etc.)</a:t>
            </a:r>
          </a:p>
          <a:p>
            <a:pPr marL="342900" indent="-342900">
              <a:spcBef>
                <a:spcPts val="800"/>
              </a:spcBef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Addressing licensing and IP issues</a:t>
            </a:r>
          </a:p>
          <a:p>
            <a:pPr marL="342900" indent="-342900">
              <a:spcBef>
                <a:spcPts val="800"/>
              </a:spcBef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Finding licensed ATE materials for my own use</a:t>
            </a:r>
          </a:p>
          <a:p>
            <a:pPr marL="342900" indent="-342900">
              <a:spcBef>
                <a:spcPts val="800"/>
              </a:spcBef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All of the above</a:t>
            </a:r>
          </a:p>
          <a:p>
            <a:pPr marL="342900" indent="-342900">
              <a:spcBef>
                <a:spcPts val="800"/>
              </a:spcBef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Other</a:t>
            </a:r>
          </a:p>
          <a:p>
            <a:pPr marL="342900" indent="-342900">
              <a:spcBef>
                <a:spcPts val="800"/>
              </a:spcBef>
              <a:buFont typeface="Courier New"/>
              <a:buChar char="o"/>
              <a:tabLst>
                <a:tab pos="520700" algn="r"/>
              </a:tabLst>
            </a:pPr>
            <a:endParaRPr lang="en-US" sz="2400" dirty="0"/>
          </a:p>
          <a:p>
            <a:pPr>
              <a:tabLst>
                <a:tab pos="520700" algn="r"/>
              </a:tabLst>
            </a:pPr>
            <a:endParaRPr lang="en-US" sz="2400" dirty="0">
              <a:latin typeface="+mj-lt"/>
            </a:endParaRPr>
          </a:p>
        </p:txBody>
      </p:sp>
      <p:pic>
        <p:nvPicPr>
          <p:cNvPr id="7" name="Picture 6" descr="mathafix-urne-vote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47" y="4740219"/>
            <a:ext cx="1314824" cy="151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70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50000" y="3693472"/>
            <a:ext cx="2565400" cy="2372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7" y="2039112"/>
            <a:ext cx="5502838" cy="4170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/>
              <a:t>Where do I find more information?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364" y="2525072"/>
            <a:ext cx="38349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ATE Central services:</a:t>
            </a:r>
          </a:p>
          <a:p>
            <a:r>
              <a:rPr lang="en-US" dirty="0">
                <a:hlinkClick r:id="rId3"/>
              </a:rPr>
              <a:t>https://atecentral.net/archiving</a:t>
            </a:r>
            <a:endParaRPr lang="en-US" dirty="0"/>
          </a:p>
          <a:p>
            <a:r>
              <a:rPr lang="en-US" dirty="0">
                <a:hlinkClick r:id="rId4"/>
              </a:rPr>
              <a:t>https://atecentral.net/archivingguide</a:t>
            </a:r>
            <a:endParaRPr lang="en-US" dirty="0"/>
          </a:p>
          <a:p>
            <a:r>
              <a:rPr lang="en-US" dirty="0">
                <a:hlinkClick r:id="rId5"/>
              </a:rPr>
              <a:t>https://atecentral.net/arguide</a:t>
            </a:r>
            <a:endParaRPr lang="en-US" dirty="0"/>
          </a:p>
          <a:p>
            <a:r>
              <a:rPr lang="en-US" dirty="0">
                <a:hlinkClick r:id="rId6"/>
              </a:rPr>
              <a:t>https://atecentral.net/sustainability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7364" y="4178098"/>
            <a:ext cx="3845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copyright and licensing:</a:t>
            </a:r>
          </a:p>
          <a:p>
            <a:r>
              <a:rPr lang="en-US" dirty="0">
                <a:hlinkClick r:id="rId7"/>
              </a:rPr>
              <a:t>http://www.copyright.gov</a:t>
            </a:r>
            <a:endParaRPr lang="en-US" dirty="0"/>
          </a:p>
          <a:p>
            <a:r>
              <a:rPr lang="en-US" dirty="0">
                <a:hlinkClick r:id="rId8"/>
              </a:rPr>
              <a:t>http://creativecommons.org/</a:t>
            </a:r>
            <a:r>
              <a:rPr lang="en-US" dirty="0" smtClean="0">
                <a:hlinkClick r:id="rId8"/>
              </a:rPr>
              <a:t>licenses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02400" y="4312556"/>
            <a:ext cx="2029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Visit us at the</a:t>
            </a:r>
          </a:p>
          <a:p>
            <a:r>
              <a:rPr lang="en-US" sz="2000" i="1" dirty="0" smtClean="0">
                <a:solidFill>
                  <a:srgbClr val="FFFFFF"/>
                </a:solidFill>
              </a:rPr>
              <a:t>ATE PI Meeting (Oct 23 &amp; 24)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1920" y="5443462"/>
            <a:ext cx="206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Booth </a:t>
            </a:r>
            <a:r>
              <a:rPr lang="en-US" sz="24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#</a:t>
            </a:r>
            <a:r>
              <a:rPr lang="en-US" sz="2400" i="1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001</a:t>
            </a:r>
            <a:endParaRPr lang="en-US" sz="2400" i="1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3704" y="3744320"/>
            <a:ext cx="203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i="1" dirty="0" smtClean="0">
                <a:cs typeface="Franklin Gothic Medium"/>
              </a:rPr>
              <a:t>ALSO</a:t>
            </a:r>
            <a:r>
              <a:rPr lang="mr-IN" sz="2400" i="1" dirty="0" smtClean="0">
                <a:cs typeface="Franklin Gothic Medium"/>
              </a:rPr>
              <a:t>…</a:t>
            </a:r>
            <a:endParaRPr lang="en-US" sz="2400" i="1" dirty="0"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836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" y="2651136"/>
            <a:ext cx="8917210" cy="10681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dirty="0"/>
              <a:t>Thank you!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19287"/>
            <a:ext cx="8002814" cy="26216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1400" b="1" dirty="0"/>
          </a:p>
          <a:p>
            <a:pPr>
              <a:spcBef>
                <a:spcPts val="0"/>
              </a:spcBef>
            </a:pPr>
            <a:endParaRPr lang="en-US" sz="1400" b="1" dirty="0"/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FEBC3A"/>
                </a:solidFill>
              </a:rPr>
              <a:t>Please feel free to contact us with questions or comments at:</a:t>
            </a:r>
          </a:p>
          <a:p>
            <a:pPr>
              <a:spcBef>
                <a:spcPts val="0"/>
              </a:spcBef>
            </a:pPr>
            <a:r>
              <a:rPr lang="en-US" dirty="0"/>
              <a:t>Kendra Bouda, </a:t>
            </a:r>
            <a:r>
              <a:rPr lang="en-US" dirty="0" err="1"/>
              <a:t>kbouda@atecentral.net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Rachael Bower, </a:t>
            </a:r>
            <a:r>
              <a:rPr lang="en-US" dirty="0" err="1"/>
              <a:t>bower@atecentral.net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EBC3A"/>
                </a:solidFill>
              </a:rPr>
              <a:t>PLEASE TAKE OUR SURVEY!</a:t>
            </a:r>
          </a:p>
        </p:txBody>
      </p:sp>
      <p:pic>
        <p:nvPicPr>
          <p:cNvPr id="5" name="Picture 4" descr="ATE_Central--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920" y="628161"/>
            <a:ext cx="2576610" cy="5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516"/>
          </a:solidFill>
        </p:spPr>
        <p:txBody>
          <a:bodyPr>
            <a:normAutofit/>
          </a:bodyPr>
          <a:lstStyle/>
          <a:p>
            <a:r>
              <a:rPr lang="en-US" dirty="0"/>
              <a:t>Poll Question #1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412" y="2039111"/>
            <a:ext cx="8003988" cy="422452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tabLst>
                <a:tab pos="520700" algn="r"/>
              </a:tabLst>
            </a:pPr>
            <a:r>
              <a:rPr lang="en-US" sz="2400" dirty="0"/>
              <a:t>I would describe myself as:</a:t>
            </a:r>
          </a:p>
          <a:p>
            <a:pPr marL="285750" indent="-285750"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Affiliated with an ATE grant that was funded </a:t>
            </a:r>
            <a:r>
              <a:rPr lang="en-US" dirty="0" smtClean="0"/>
              <a:t>in or after 2015 </a:t>
            </a:r>
            <a:endParaRPr lang="en-US" dirty="0"/>
          </a:p>
          <a:p>
            <a:pPr marL="285750" indent="-285750"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Affiliated with an ATE grant that was </a:t>
            </a:r>
            <a:r>
              <a:rPr lang="en-US" dirty="0" smtClean="0"/>
              <a:t>funded in 2014 </a:t>
            </a:r>
            <a:r>
              <a:rPr lang="en-US" dirty="0"/>
              <a:t>or </a:t>
            </a:r>
            <a:r>
              <a:rPr lang="en-US" dirty="0" smtClean="0"/>
              <a:t>earlier</a:t>
            </a:r>
            <a:endParaRPr lang="en-US" dirty="0"/>
          </a:p>
          <a:p>
            <a:pPr marL="285750" indent="-285750"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Not currently funded, but writing an ATE grant</a:t>
            </a:r>
          </a:p>
          <a:p>
            <a:pPr marL="285750" indent="-285750">
              <a:buFont typeface="Courier New"/>
              <a:buChar char="o"/>
              <a:tabLst>
                <a:tab pos="520700" algn="r"/>
              </a:tabLst>
            </a:pPr>
            <a:r>
              <a:rPr lang="en-US" dirty="0"/>
              <a:t>Other</a:t>
            </a:r>
          </a:p>
          <a:p>
            <a:pPr>
              <a:tabLst>
                <a:tab pos="520700" algn="r"/>
              </a:tabLst>
            </a:pPr>
            <a:endParaRPr lang="en-US" sz="2400" dirty="0">
              <a:latin typeface="+mj-lt"/>
            </a:endParaRPr>
          </a:p>
        </p:txBody>
      </p:sp>
      <p:pic>
        <p:nvPicPr>
          <p:cNvPr id="7" name="Picture 6" descr="mathafix-urne-vote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29" y="4482612"/>
            <a:ext cx="1538942" cy="17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5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516"/>
          </a:solidFill>
        </p:spPr>
        <p:txBody>
          <a:bodyPr>
            <a:normAutofit/>
          </a:bodyPr>
          <a:lstStyle/>
          <a:p>
            <a:r>
              <a:rPr lang="en-US" dirty="0"/>
              <a:t>About ATE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45454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66694" y="2039112"/>
            <a:ext cx="6438900" cy="4224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sz="3400" dirty="0"/>
              <a:t>ATE Central’s primary purpose is to amplify the impact of ATE.</a:t>
            </a:r>
          </a:p>
          <a:p>
            <a:pPr marL="0" indent="0">
              <a:buNone/>
            </a:pPr>
            <a:r>
              <a:rPr lang="en-US" sz="3400" dirty="0"/>
              <a:t>ATE Central offers:</a:t>
            </a:r>
          </a:p>
          <a:p>
            <a:pPr marL="434340">
              <a:buFont typeface="Courier New"/>
              <a:buChar char="o"/>
            </a:pPr>
            <a:r>
              <a:rPr lang="en-US" sz="2900" dirty="0"/>
              <a:t>Information hub and portal</a:t>
            </a:r>
          </a:p>
          <a:p>
            <a:pPr marL="434340">
              <a:buFont typeface="Courier New"/>
              <a:buChar char="o"/>
            </a:pPr>
            <a:r>
              <a:rPr lang="en-US" sz="2900" dirty="0"/>
              <a:t>Resource collection</a:t>
            </a:r>
          </a:p>
          <a:p>
            <a:pPr marL="434340">
              <a:buFont typeface="Courier New"/>
              <a:buChar char="o"/>
            </a:pPr>
            <a:r>
              <a:rPr lang="en-US" sz="2900" dirty="0"/>
              <a:t>Services and tools</a:t>
            </a:r>
          </a:p>
          <a:p>
            <a:pPr marL="434340">
              <a:buFont typeface="Courier New"/>
              <a:buChar char="o"/>
            </a:pPr>
            <a:r>
              <a:rPr lang="en-US" sz="2900" dirty="0"/>
              <a:t>Outreach and dissemination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charset="2"/>
              <a:buChar char="v"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Picture 6" descr="Screen Shot 2016-05-12 at 11.41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42" y="3402961"/>
            <a:ext cx="2597803" cy="21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516"/>
          </a:solidFill>
        </p:spPr>
        <p:txBody>
          <a:bodyPr>
            <a:normAutofit/>
          </a:bodyPr>
          <a:lstStyle/>
          <a:p>
            <a:r>
              <a:rPr lang="en-US" dirty="0"/>
              <a:t>About ATE Central: Archiving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38256"/>
            <a:ext cx="7610476" cy="4545423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/>
              <a:t>ATE Central: community driven</a:t>
            </a:r>
          </a:p>
          <a:p>
            <a:pPr marL="203454">
              <a:buFont typeface="Courier New"/>
              <a:buChar char="o"/>
            </a:pPr>
            <a:r>
              <a:rPr lang="en-US" i="1" dirty="0"/>
              <a:t>ATE Community Needs Survey</a:t>
            </a:r>
            <a:r>
              <a:rPr lang="en-US" dirty="0"/>
              <a:t> (2011)</a:t>
            </a:r>
            <a:endParaRPr lang="en-US" i="1" dirty="0"/>
          </a:p>
          <a:p>
            <a:pPr marL="203454">
              <a:buFont typeface="Courier New"/>
              <a:buChar char="o"/>
            </a:pPr>
            <a:r>
              <a:rPr lang="en-US" dirty="0"/>
              <a:t>Significant need: sustainability support</a:t>
            </a:r>
          </a:p>
          <a:p>
            <a:pPr marL="203454">
              <a:buFont typeface="Courier New"/>
              <a:buChar char="o"/>
            </a:pPr>
            <a:r>
              <a:rPr lang="en-US" dirty="0"/>
              <a:t>Workshops + webinars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14400" y="2039112"/>
            <a:ext cx="6438900" cy="4224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endParaRPr lang="en-US" sz="2400" dirty="0"/>
          </a:p>
          <a:p>
            <a:pPr marL="203454">
              <a:buFont typeface="Wingdings" charset="2"/>
              <a:buChar char="ü"/>
            </a:pPr>
            <a:r>
              <a:rPr lang="en-US" sz="2400" dirty="0"/>
              <a:t>Community driven service</a:t>
            </a:r>
          </a:p>
          <a:p>
            <a:pPr marL="203454">
              <a:buFont typeface="Wingdings" charset="2"/>
              <a:buChar char="ü"/>
            </a:pPr>
            <a:r>
              <a:rPr lang="en-US" sz="2400" dirty="0"/>
              <a:t>Sustainability and data management planning </a:t>
            </a:r>
          </a:p>
          <a:p>
            <a:pPr marL="203454">
              <a:buFont typeface="Wingdings" charset="2"/>
              <a:buChar char="ü"/>
            </a:pPr>
            <a:r>
              <a:rPr lang="en-US" sz="2400" dirty="0" smtClean="0"/>
              <a:t>Webinars, archiving guidelines, and other support materials</a:t>
            </a:r>
          </a:p>
          <a:p>
            <a:pPr marL="0" indent="0">
              <a:buNone/>
            </a:pP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charset="2"/>
              <a:buChar char="v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ATE Central archive?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6438900" cy="4224528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ATE Central archive is a virtual space where deliverables and select administrative documents are collected,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stored</a:t>
            </a:r>
            <a:r>
              <a:rPr lang="en-US" sz="2400" dirty="0"/>
              <a:t>, and made available in a digital format. </a:t>
            </a:r>
          </a:p>
          <a:p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charset="2"/>
              <a:buChar char="v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3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1"/>
            <a:ext cx="3704494" cy="2416347"/>
          </a:xfrm>
        </p:spPr>
        <p:txBody>
          <a:bodyPr>
            <a:normAutofit/>
          </a:bodyPr>
          <a:lstStyle/>
          <a:p>
            <a:r>
              <a:rPr lang="en-US" dirty="0"/>
              <a:t>What is an</a:t>
            </a:r>
            <a:br>
              <a:rPr lang="en-US" dirty="0"/>
            </a:br>
            <a:r>
              <a:rPr lang="en-US" dirty="0"/>
              <a:t>archived resource?</a:t>
            </a:r>
          </a:p>
        </p:txBody>
      </p:sp>
      <p:pic>
        <p:nvPicPr>
          <p:cNvPr id="3" name="Picture 2" descr="Screen Shot 2018-04-30 at 12.3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1" y="1124711"/>
            <a:ext cx="5204058" cy="53597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05829" y="3329299"/>
            <a:ext cx="1482054" cy="42351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64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the NSF ATE RFP say?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6438900" cy="4224528"/>
          </a:xfrm>
        </p:spPr>
        <p:txBody>
          <a:bodyPr anchor="ctr">
            <a:normAutofit/>
          </a:bodyPr>
          <a:lstStyle/>
          <a:p>
            <a:pPr marL="349250"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grantees who apply and are awarded funding under solicitation NSF 14-577 [NSF 17-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568, NSF 18-571]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required to archive their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deliverables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 described in their initial grant proposals, with ATE Central.  </a:t>
            </a:r>
          </a:p>
          <a:p>
            <a:pPr marL="349250" lvl="1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50"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deliverables are to be in a </a:t>
            </a:r>
            <a:r>
              <a:rPr lang="en-US" sz="2000" dirty="0">
                <a:solidFill>
                  <a:srgbClr val="D77C01"/>
                </a:solidFill>
              </a:rPr>
              <a:t>digital and archivable format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with any </a:t>
            </a:r>
            <a:r>
              <a:rPr lang="en-US" sz="2000" dirty="0">
                <a:solidFill>
                  <a:srgbClr val="D77C01"/>
                </a:solidFill>
              </a:rPr>
              <a:t>intellectual property information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clearly displayed.</a:t>
            </a:r>
          </a:p>
        </p:txBody>
      </p:sp>
    </p:spTree>
    <p:extLst>
      <p:ext uri="{BB962C8B-B14F-4D97-AF65-F5344CB8AC3E}">
        <p14:creationId xmlns:p14="http://schemas.microsoft.com/office/powerpoint/2010/main" val="500974098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Custom 4">
      <a:dk1>
        <a:sysClr val="windowText" lastClr="000000"/>
      </a:dk1>
      <a:lt1>
        <a:sysClr val="window" lastClr="FFFFFF"/>
      </a:lt1>
      <a:dk2>
        <a:srgbClr val="909294"/>
      </a:dk2>
      <a:lt2>
        <a:srgbClr val="CACCCE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42860</TotalTime>
  <Words>1097</Words>
  <Application>Microsoft Macintosh PowerPoint</Application>
  <PresentationFormat>On-screen Show (4:3)</PresentationFormat>
  <Paragraphs>190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Perception</vt:lpstr>
      <vt:lpstr>Plan, Organize, Submit:  A Look at the ATE Central Archiving Process</vt:lpstr>
      <vt:lpstr>Today’s Presenters</vt:lpstr>
      <vt:lpstr>Goal of Today’s Webinar</vt:lpstr>
      <vt:lpstr>Poll Question #1</vt:lpstr>
      <vt:lpstr>About ATE Central</vt:lpstr>
      <vt:lpstr>About ATE Central: Archiving Support</vt:lpstr>
      <vt:lpstr>What is the ATE Central archive?</vt:lpstr>
      <vt:lpstr>What is an archived resource?</vt:lpstr>
      <vt:lpstr>What does the NSF ATE RFP say?</vt:lpstr>
      <vt:lpstr>What does ATE Central archive?</vt:lpstr>
      <vt:lpstr>What formats are recommended?</vt:lpstr>
      <vt:lpstr>What license does NSF suggest?</vt:lpstr>
      <vt:lpstr>Poll Question #2</vt:lpstr>
      <vt:lpstr>Check Out Our 2017 Webinar </vt:lpstr>
      <vt:lpstr>Questions so far?</vt:lpstr>
      <vt:lpstr>Submitting Materials </vt:lpstr>
      <vt:lpstr>Submitting Materials (cont’d) </vt:lpstr>
      <vt:lpstr>Submitting Individual Resources</vt:lpstr>
      <vt:lpstr>Submitting Related Resources</vt:lpstr>
      <vt:lpstr>Submitting Academic Courses</vt:lpstr>
      <vt:lpstr>Submitting via Your Activity Report</vt:lpstr>
      <vt:lpstr>Tracking Your Submission</vt:lpstr>
      <vt:lpstr>Tracking Your Submission (cont’d)</vt:lpstr>
      <vt:lpstr>Questions so far?</vt:lpstr>
      <vt:lpstr>What happens after I submit?</vt:lpstr>
      <vt:lpstr>Our Workflow</vt:lpstr>
      <vt:lpstr>Processing: Metadata Added</vt:lpstr>
      <vt:lpstr>Communication Process</vt:lpstr>
      <vt:lpstr>Questions?</vt:lpstr>
      <vt:lpstr>Poll Question #3</vt:lpstr>
      <vt:lpstr>Where do I find more information?</vt:lpstr>
      <vt:lpstr>Thank you! </vt:lpstr>
    </vt:vector>
  </TitlesOfParts>
  <Company>Internet Scout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Edward Almasy</dc:creator>
  <cp:lastModifiedBy>Kendra</cp:lastModifiedBy>
  <cp:revision>472</cp:revision>
  <dcterms:created xsi:type="dcterms:W3CDTF">2011-03-23T14:05:10Z</dcterms:created>
  <dcterms:modified xsi:type="dcterms:W3CDTF">2019-09-10T19:29:45Z</dcterms:modified>
</cp:coreProperties>
</file>