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422" y="60"/>
      </p:cViewPr>
      <p:guideLst>
        <p:guide orient="horz" pos="2160"/>
        <p:guide pos="29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98A9E5-5D8D-4B5B-A37A-56F2799141EF}"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73738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98A9E5-5D8D-4B5B-A37A-56F2799141EF}"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2617560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98A9E5-5D8D-4B5B-A37A-56F2799141EF}"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38524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98A9E5-5D8D-4B5B-A37A-56F2799141EF}"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43289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98A9E5-5D8D-4B5B-A37A-56F2799141EF}" type="datetimeFigureOut">
              <a:rPr lang="en-US" smtClean="0"/>
              <a:t>4/11/2019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716090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98A9E5-5D8D-4B5B-A37A-56F2799141EF}"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781952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98A9E5-5D8D-4B5B-A37A-56F2799141EF}" type="datetimeFigureOut">
              <a:rPr lang="en-US" smtClean="0"/>
              <a:t>4/11/2019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1602128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98A9E5-5D8D-4B5B-A37A-56F2799141EF}" type="datetimeFigureOut">
              <a:rPr lang="en-US" smtClean="0"/>
              <a:t>4/11/2019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2400599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98A9E5-5D8D-4B5B-A37A-56F2799141EF}" type="datetimeFigureOut">
              <a:rPr lang="en-US" smtClean="0"/>
              <a:t>4/11/2019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835814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98A9E5-5D8D-4B5B-A37A-56F2799141EF}"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196919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98A9E5-5D8D-4B5B-A37A-56F2799141EF}" type="datetimeFigureOut">
              <a:rPr lang="en-US" smtClean="0"/>
              <a:t>4/11/2019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ECEDB4-7355-4299-B158-166F576DD2A7}" type="slidenum">
              <a:rPr lang="en-US" smtClean="0"/>
              <a:t>‹#›</a:t>
            </a:fld>
            <a:endParaRPr lang="en-US"/>
          </a:p>
        </p:txBody>
      </p:sp>
    </p:spTree>
    <p:extLst>
      <p:ext uri="{BB962C8B-B14F-4D97-AF65-F5344CB8AC3E}">
        <p14:creationId xmlns:p14="http://schemas.microsoft.com/office/powerpoint/2010/main" val="3144474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98A9E5-5D8D-4B5B-A37A-56F2799141EF}" type="datetimeFigureOut">
              <a:rPr lang="en-US" smtClean="0"/>
              <a:t>4/11/2019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ECEDB4-7355-4299-B158-166F576DD2A7}" type="slidenum">
              <a:rPr lang="en-US" smtClean="0"/>
              <a:t>‹#›</a:t>
            </a:fld>
            <a:endParaRPr lang="en-US"/>
          </a:p>
        </p:txBody>
      </p:sp>
    </p:spTree>
    <p:extLst>
      <p:ext uri="{BB962C8B-B14F-4D97-AF65-F5344CB8AC3E}">
        <p14:creationId xmlns:p14="http://schemas.microsoft.com/office/powerpoint/2010/main" val="1817733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609600"/>
            <a:ext cx="7772400" cy="2971800"/>
          </a:xfrm>
        </p:spPr>
        <p:txBody>
          <a:bodyPr>
            <a:normAutofit/>
          </a:bodyPr>
          <a:lstStyle/>
          <a:p>
            <a:r>
              <a:rPr lang="en-US" sz="4500" b="1" dirty="0" smtClean="0">
                <a:latin typeface="Arial" panose="020B0604020202020204" pitchFamily="34" charset="0"/>
                <a:cs typeface="Arial" panose="020B0604020202020204" pitchFamily="34" charset="0"/>
              </a:rPr>
              <a:t>Laser 	Q-Switching,</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Mode Locking, and</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Frequency Doubling</a:t>
            </a:r>
            <a:br>
              <a:rPr lang="en-US" sz="4500" b="1" dirty="0" smtClean="0">
                <a:latin typeface="Arial" panose="020B0604020202020204" pitchFamily="34" charset="0"/>
                <a:cs typeface="Arial" panose="020B0604020202020204" pitchFamily="34" charset="0"/>
              </a:rPr>
            </a:b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52400" y="3276600"/>
            <a:ext cx="8763000" cy="3200400"/>
          </a:xfrm>
        </p:spPr>
        <p:txBody>
          <a:bodyPr>
            <a:normAutofit/>
          </a:bodyPr>
          <a:lstStyle/>
          <a:p>
            <a:r>
              <a:rPr lang="en-US" sz="2800" b="1" dirty="0" smtClean="0">
                <a:solidFill>
                  <a:schemeClr val="tx1"/>
                </a:solidFill>
                <a:latin typeface="Arial" panose="020B0604020202020204" pitchFamily="34" charset="0"/>
                <a:cs typeface="Arial" panose="020B0604020202020204" pitchFamily="34" charset="0"/>
              </a:rPr>
              <a:t>Module 2-1</a:t>
            </a:r>
          </a:p>
          <a:p>
            <a:r>
              <a:rPr lang="en-US" sz="2800" b="1" dirty="0">
                <a:solidFill>
                  <a:schemeClr val="tx1"/>
                </a:solidFill>
                <a:latin typeface="Arial" panose="020B0604020202020204" pitchFamily="34" charset="0"/>
                <a:cs typeface="Arial" panose="020B0604020202020204" pitchFamily="34" charset="0"/>
              </a:rPr>
              <a:t>o</a:t>
            </a:r>
            <a:r>
              <a:rPr lang="en-US" sz="2800" b="1" dirty="0" smtClean="0">
                <a:solidFill>
                  <a:schemeClr val="tx1"/>
                </a:solidFill>
                <a:latin typeface="Arial" panose="020B0604020202020204" pitchFamily="34" charset="0"/>
                <a:cs typeface="Arial" panose="020B0604020202020204" pitchFamily="34" charset="0"/>
              </a:rPr>
              <a:t>f</a:t>
            </a:r>
          </a:p>
          <a:p>
            <a:r>
              <a:rPr lang="en-US" sz="2800" b="1" dirty="0" smtClean="0">
                <a:solidFill>
                  <a:schemeClr val="tx1"/>
                </a:solidFill>
                <a:latin typeface="Arial" panose="020B0604020202020204" pitchFamily="34" charset="0"/>
                <a:cs typeface="Arial" panose="020B0604020202020204" pitchFamily="34" charset="0"/>
              </a:rPr>
              <a:t>Course 2, </a:t>
            </a:r>
            <a:r>
              <a:rPr lang="en-US" sz="2800" b="1" i="1" dirty="0" smtClean="0">
                <a:solidFill>
                  <a:schemeClr val="tx1"/>
                </a:solidFill>
                <a:latin typeface="Arial" panose="020B0604020202020204" pitchFamily="34" charset="0"/>
                <a:cs typeface="Arial" panose="020B0604020202020204" pitchFamily="34" charset="0"/>
              </a:rPr>
              <a:t>Laser Systems </a:t>
            </a:r>
            <a:r>
              <a:rPr lang="en-US" sz="2800" b="1" i="1" smtClean="0">
                <a:solidFill>
                  <a:schemeClr val="tx1"/>
                </a:solidFill>
                <a:latin typeface="Arial" panose="020B0604020202020204" pitchFamily="34" charset="0"/>
                <a:cs typeface="Arial" panose="020B0604020202020204" pitchFamily="34" charset="0"/>
              </a:rPr>
              <a:t>and Applications</a:t>
            </a:r>
          </a:p>
          <a:p>
            <a:r>
              <a:rPr lang="en-US" sz="2800" b="1" i="1" smtClean="0">
                <a:solidFill>
                  <a:schemeClr val="tx1"/>
                </a:solidFill>
                <a:latin typeface="Arial" panose="020B0604020202020204" pitchFamily="34" charset="0"/>
                <a:cs typeface="Arial" panose="020B0604020202020204" pitchFamily="34" charset="0"/>
              </a:rPr>
              <a:t> 2</a:t>
            </a:r>
            <a:r>
              <a:rPr lang="en-US" sz="2800" b="1" i="1" baseline="30000" smtClean="0">
                <a:solidFill>
                  <a:schemeClr val="tx1"/>
                </a:solidFill>
                <a:latin typeface="Arial" panose="020B0604020202020204" pitchFamily="34" charset="0"/>
                <a:cs typeface="Arial" panose="020B0604020202020204" pitchFamily="34" charset="0"/>
              </a:rPr>
              <a:t>nd</a:t>
            </a:r>
            <a:r>
              <a:rPr lang="en-US" sz="2800" b="1" i="1" smtClean="0">
                <a:solidFill>
                  <a:schemeClr val="tx1"/>
                </a:solidFill>
                <a:latin typeface="Arial" panose="020B0604020202020204" pitchFamily="34" charset="0"/>
                <a:cs typeface="Arial" panose="020B0604020202020204" pitchFamily="34" charset="0"/>
              </a:rPr>
              <a:t> Edition</a:t>
            </a:r>
            <a:endParaRPr lang="en-US" sz="2800" b="1" i="1" dirty="0" smtClean="0">
              <a:solidFill>
                <a:schemeClr val="tx1"/>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41" y="5588131"/>
            <a:ext cx="990717" cy="99668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0368" y="5635559"/>
            <a:ext cx="2874992" cy="895349"/>
          </a:xfrm>
          <a:prstGeom prst="rect">
            <a:avLst/>
          </a:prstGeom>
        </p:spPr>
      </p:pic>
      <p:cxnSp>
        <p:nvCxnSpPr>
          <p:cNvPr id="9" name="Straight Connector 8"/>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6430927"/>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8590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1-8 </a:t>
            </a:r>
            <a:r>
              <a:rPr lang="en-US" sz="2400" i="1" dirty="0" smtClean="0">
                <a:latin typeface="Times New Roman" panose="02020603050405020304" pitchFamily="18" charset="0"/>
                <a:cs typeface="Times New Roman" panose="02020603050405020304" pitchFamily="18" charset="0"/>
              </a:rPr>
              <a:t>Electro-optic Q-switch</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9560" y="2133600"/>
            <a:ext cx="8778240" cy="1854922"/>
          </a:xfrm>
        </p:spPr>
      </p:pic>
    </p:spTree>
    <p:extLst>
      <p:ext uri="{BB962C8B-B14F-4D97-AF65-F5344CB8AC3E}">
        <p14:creationId xmlns:p14="http://schemas.microsoft.com/office/powerpoint/2010/main" val="3618587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r>
              <a:rPr lang="en-US" sz="2400" b="1" dirty="0" smtClean="0">
                <a:latin typeface="Arial" panose="020B0604020202020204" pitchFamily="34" charset="0"/>
                <a:cs typeface="Arial" panose="020B0604020202020204" pitchFamily="34" charset="0"/>
              </a:rPr>
              <a:t/>
            </a:r>
            <a:br>
              <a:rPr lang="en-US" sz="2400" b="1" dirty="0" smtClean="0">
                <a:latin typeface="Arial" panose="020B0604020202020204" pitchFamily="34" charset="0"/>
                <a:cs typeface="Arial" panose="020B0604020202020204" pitchFamily="34" charset="0"/>
              </a:rPr>
            </a:br>
            <a:r>
              <a:rPr lang="en-US" sz="2700" b="1" dirty="0" smtClean="0">
                <a:latin typeface="Arial" panose="020B0604020202020204" pitchFamily="34" charset="0"/>
                <a:cs typeface="Arial" panose="020B0604020202020204" pitchFamily="34" charset="0"/>
              </a:rPr>
              <a:t>Figure 1-9 </a:t>
            </a:r>
            <a:r>
              <a:rPr lang="en-US" sz="2700" i="1" dirty="0" smtClean="0">
                <a:latin typeface="Times New Roman" panose="02020603050405020304" pitchFamily="18" charset="0"/>
                <a:cs typeface="Times New Roman" panose="02020603050405020304" pitchFamily="18" charset="0"/>
              </a:rPr>
              <a:t>Acousto-optic Q-switch</a:t>
            </a: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2057400"/>
            <a:ext cx="8778240" cy="2138717"/>
          </a:xfrm>
        </p:spPr>
      </p:pic>
    </p:spTree>
    <p:extLst>
      <p:ext uri="{BB962C8B-B14F-4D97-AF65-F5344CB8AC3E}">
        <p14:creationId xmlns:p14="http://schemas.microsoft.com/office/powerpoint/2010/main" val="3614262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r>
              <a:rPr lang="en-US" sz="2400" b="1" dirty="0" smtClean="0">
                <a:latin typeface="Arial" panose="020B0604020202020204" pitchFamily="34" charset="0"/>
                <a:cs typeface="Arial" panose="020B0604020202020204" pitchFamily="34" charset="0"/>
              </a:rPr>
              <a:t/>
            </a:r>
            <a:br>
              <a:rPr lang="en-US" sz="2400" b="1" dirty="0" smtClean="0">
                <a:latin typeface="Arial" panose="020B0604020202020204" pitchFamily="34" charset="0"/>
                <a:cs typeface="Arial" panose="020B0604020202020204" pitchFamily="34" charset="0"/>
              </a:rPr>
            </a:br>
            <a:r>
              <a:rPr lang="en-US" sz="2700" b="1" dirty="0" smtClean="0">
                <a:latin typeface="Arial" panose="020B0604020202020204" pitchFamily="34" charset="0"/>
                <a:cs typeface="Arial" panose="020B0604020202020204" pitchFamily="34" charset="0"/>
              </a:rPr>
              <a:t>Figure 1-10 </a:t>
            </a:r>
            <a:r>
              <a:rPr lang="en-US" sz="2700" i="1" dirty="0" smtClean="0">
                <a:latin typeface="Times New Roman" panose="02020603050405020304" pitchFamily="18" charset="0"/>
                <a:cs typeface="Times New Roman" panose="02020603050405020304" pitchFamily="18" charset="0"/>
              </a:rPr>
              <a:t>Bleachable-dye Q-switch</a:t>
            </a: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2132971"/>
            <a:ext cx="8595360" cy="1677029"/>
          </a:xfrm>
        </p:spPr>
      </p:pic>
    </p:spTree>
    <p:extLst>
      <p:ext uri="{BB962C8B-B14F-4D97-AF65-F5344CB8AC3E}">
        <p14:creationId xmlns:p14="http://schemas.microsoft.com/office/powerpoint/2010/main" val="28515567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1-11 </a:t>
            </a:r>
            <a:r>
              <a:rPr lang="en-US" sz="2400" i="1" dirty="0" smtClean="0">
                <a:latin typeface="Times New Roman" panose="02020603050405020304" pitchFamily="18" charset="0"/>
                <a:cs typeface="Times New Roman" panose="02020603050405020304" pitchFamily="18" charset="0"/>
              </a:rPr>
              <a:t>Longitudinal modes in a cavity</a:t>
            </a:r>
            <a:endParaRPr lang="en-US" sz="2400" b="1" dirty="0">
              <a:latin typeface="Arial" panose="020B0604020202020204" pitchFamily="34" charset="0"/>
              <a:cs typeface="Arial" panose="020B0604020202020204" pitchFamily="34" charset="0"/>
            </a:endParaRP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693670" y="0"/>
            <a:ext cx="3935730" cy="5257800"/>
          </a:xfrm>
          <a:prstGeom prst="rect">
            <a:avLst/>
          </a:prstGeom>
        </p:spPr>
      </p:pic>
    </p:spTree>
    <p:extLst>
      <p:ext uri="{BB962C8B-B14F-4D97-AF65-F5344CB8AC3E}">
        <p14:creationId xmlns:p14="http://schemas.microsoft.com/office/powerpoint/2010/main" val="833142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1-12 </a:t>
            </a:r>
            <a:r>
              <a:rPr lang="en-US" sz="2400" i="1" dirty="0" smtClean="0">
                <a:latin typeface="Times New Roman" panose="02020603050405020304" pitchFamily="18" charset="0"/>
                <a:cs typeface="Times New Roman" panose="02020603050405020304" pitchFamily="18" charset="0"/>
              </a:rPr>
              <a:t>Mode locked and random phased laser output</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5" name="Figure 1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533400" y="152400"/>
            <a:ext cx="8153400" cy="5029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913217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029200"/>
            <a:ext cx="8458200" cy="1143000"/>
          </a:xfrm>
        </p:spPr>
        <p:txBody>
          <a:bodyPr>
            <a:normAutofit/>
          </a:bodyPr>
          <a:lstStyle/>
          <a:p>
            <a:r>
              <a:rPr lang="en-US" sz="2400" b="1" dirty="0" smtClean="0">
                <a:latin typeface="Arial" panose="020B0604020202020204" pitchFamily="34" charset="0"/>
                <a:cs typeface="Arial" panose="020B0604020202020204" pitchFamily="34" charset="0"/>
              </a:rPr>
              <a:t>Figure 1-13 </a:t>
            </a:r>
            <a:r>
              <a:rPr lang="en-US" sz="2400" i="1" dirty="0" smtClean="0">
                <a:latin typeface="Times New Roman" panose="02020603050405020304" pitchFamily="18" charset="0"/>
                <a:cs typeface="Times New Roman" panose="02020603050405020304" pitchFamily="18" charset="0"/>
              </a:rPr>
              <a:t>Linear displacement of a spring</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5" name="LEOT 06-10-01 (Figure 12).tif"/>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8600" y="1452562"/>
            <a:ext cx="8763000" cy="2738438"/>
          </a:xfrm>
          <a:prstGeom prst="rect">
            <a:avLst/>
          </a:prstGeom>
        </p:spPr>
      </p:pic>
    </p:spTree>
    <p:extLst>
      <p:ext uri="{BB962C8B-B14F-4D97-AF65-F5344CB8AC3E}">
        <p14:creationId xmlns:p14="http://schemas.microsoft.com/office/powerpoint/2010/main" val="779014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pPr algn="l"/>
            <a:r>
              <a:rPr lang="en-US" sz="2700" b="1" dirty="0" smtClean="0">
                <a:latin typeface="Arial" panose="020B0604020202020204" pitchFamily="34" charset="0"/>
                <a:cs typeface="Arial" panose="020B0604020202020204" pitchFamily="34" charset="0"/>
              </a:rPr>
              <a:t>Figure 1-14 </a:t>
            </a:r>
            <a:r>
              <a:rPr lang="en-US" sz="2700" i="1" dirty="0" smtClean="0">
                <a:latin typeface="Times New Roman" panose="02020603050405020304" pitchFamily="18" charset="0"/>
                <a:cs typeface="Times New Roman" panose="02020603050405020304" pitchFamily="18" charset="0"/>
              </a:rPr>
              <a:t>Linear and nonlinear behavior of a stretched</a:t>
            </a:r>
            <a:br>
              <a:rPr lang="en-US" sz="2700" i="1" dirty="0" smtClean="0">
                <a:latin typeface="Times New Roman" panose="02020603050405020304" pitchFamily="18" charset="0"/>
                <a:cs typeface="Times New Roman" panose="02020603050405020304" pitchFamily="18" charset="0"/>
              </a:rPr>
            </a:br>
            <a:r>
              <a:rPr lang="en-US" sz="2700" i="1" dirty="0" smtClean="0">
                <a:latin typeface="Times New Roman" panose="02020603050405020304" pitchFamily="18" charset="0"/>
                <a:cs typeface="Times New Roman" panose="02020603050405020304" pitchFamily="18" charset="0"/>
              </a:rPr>
              <a:t>spring</a:t>
            </a: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5" name="LEOT 06-10-02 (Figure 13).tif"/>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1000" y="609601"/>
            <a:ext cx="8436185" cy="3581400"/>
          </a:xfrm>
          <a:prstGeom prst="rect">
            <a:avLst/>
          </a:prstGeom>
        </p:spPr>
      </p:pic>
    </p:spTree>
    <p:extLst>
      <p:ext uri="{BB962C8B-B14F-4D97-AF65-F5344CB8AC3E}">
        <p14:creationId xmlns:p14="http://schemas.microsoft.com/office/powerpoint/2010/main" val="4623311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62029"/>
            <a:ext cx="8458200" cy="1143000"/>
          </a:xfrm>
        </p:spPr>
        <p:txBody>
          <a:bodyPr>
            <a:normAutofit/>
          </a:bodyPr>
          <a:lstStyle/>
          <a:p>
            <a:r>
              <a:rPr lang="en-US" sz="2400" b="1" dirty="0" smtClean="0">
                <a:latin typeface="Arial" panose="020B0604020202020204" pitchFamily="34" charset="0"/>
                <a:cs typeface="Arial" panose="020B0604020202020204" pitchFamily="34" charset="0"/>
              </a:rPr>
              <a:t>Figure 1-15 </a:t>
            </a:r>
            <a:r>
              <a:rPr lang="en-US" sz="2400" i="1" dirty="0" smtClean="0">
                <a:latin typeface="Arial" panose="020B0604020202020204" pitchFamily="34" charset="0"/>
                <a:cs typeface="Arial" panose="020B0604020202020204" pitchFamily="34" charset="0"/>
              </a:rPr>
              <a:t>Generation of a dipole</a:t>
            </a:r>
            <a:r>
              <a:rPr lang="en-US" sz="2400" i="1" dirty="0" smtClean="0">
                <a:latin typeface="Times New Roman" panose="02020603050405020304" pitchFamily="18" charset="0"/>
                <a:cs typeface="Times New Roman" panose="02020603050405020304" pitchFamily="18" charset="0"/>
              </a:rPr>
              <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5" name="Generation of a Dipole.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81000" y="766354"/>
            <a:ext cx="8534400" cy="434035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70948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1-16 </a:t>
            </a:r>
            <a:r>
              <a:rPr lang="en-US" sz="2400" i="1" dirty="0" smtClean="0">
                <a:latin typeface="Times New Roman" panose="02020603050405020304" pitchFamily="18" charset="0"/>
                <a:cs typeface="Times New Roman" panose="02020603050405020304" pitchFamily="18" charset="0"/>
              </a:rPr>
              <a:t>Frequency associated with charge-polarization term</a:t>
            </a:r>
            <a:endParaRPr lang="en-US" sz="2400" i="1" dirty="0">
              <a:latin typeface="Times New Roman" panose="02020603050405020304" pitchFamily="18" charset="0"/>
              <a:cs typeface="Times New Roman" panose="02020603050405020304" pitchFamily="18" charset="0"/>
            </a:endParaRPr>
          </a:p>
        </p:txBody>
      </p:sp>
      <p:pic>
        <p:nvPicPr>
          <p:cNvPr id="5" name="LEOT 06-10-03 (Figure 15).tif"/>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85800" y="685800"/>
            <a:ext cx="7849594" cy="4343400"/>
          </a:xfrm>
          <a:prstGeom prst="rect">
            <a:avLst/>
          </a:prstGeom>
        </p:spPr>
      </p:pic>
    </p:spTree>
    <p:extLst>
      <p:ext uri="{BB962C8B-B14F-4D97-AF65-F5344CB8AC3E}">
        <p14:creationId xmlns:p14="http://schemas.microsoft.com/office/powerpoint/2010/main" val="2159686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343400"/>
            <a:ext cx="8229600" cy="1524000"/>
          </a:xfrm>
        </p:spPr>
        <p:txBody>
          <a:bodyPr>
            <a:normAutofit/>
          </a:bodyPr>
          <a:lstStyle/>
          <a:p>
            <a:pPr algn="l"/>
            <a:r>
              <a:rPr lang="en-US" sz="2400" b="1" dirty="0" smtClean="0">
                <a:latin typeface="Arial" panose="020B0604020202020204" pitchFamily="34" charset="0"/>
                <a:cs typeface="Arial" panose="020B0604020202020204" pitchFamily="34" charset="0"/>
              </a:rPr>
              <a:t>Figure </a:t>
            </a:r>
            <a:r>
              <a:rPr lang="en-US" sz="2400" b="1" dirty="0" smtClean="0">
                <a:latin typeface="Times New Roman" panose="02020603050405020304" pitchFamily="18" charset="0"/>
                <a:ea typeface="Segoe UI Symbol" panose="020B0502040204020203" pitchFamily="34" charset="0"/>
                <a:cs typeface="Times New Roman" panose="02020603050405020304" pitchFamily="18" charset="0"/>
              </a:rPr>
              <a:t>1-17</a:t>
            </a:r>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Experimental arrangement for second harmonic generation </a:t>
            </a:r>
            <a:endParaRPr lang="en-US" sz="2400" i="1" dirty="0">
              <a:latin typeface="Times New Roman" panose="02020603050405020304" pitchFamily="18" charset="0"/>
              <a:cs typeface="Times New Roman" panose="02020603050405020304" pitchFamily="18" charset="0"/>
            </a:endParaRPr>
          </a:p>
        </p:txBody>
      </p:sp>
      <p:pic>
        <p:nvPicPr>
          <p:cNvPr id="5" name="LEOT 06-10-04 (Figure 16).tif"/>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81000" y="219909"/>
            <a:ext cx="8534400" cy="3923793"/>
          </a:xfrm>
          <a:prstGeom prst="rect">
            <a:avLst/>
          </a:prstGeom>
        </p:spPr>
      </p:pic>
    </p:spTree>
    <p:extLst>
      <p:ext uri="{BB962C8B-B14F-4D97-AF65-F5344CB8AC3E}">
        <p14:creationId xmlns:p14="http://schemas.microsoft.com/office/powerpoint/2010/main" val="1648877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40595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fontScale="90000"/>
          </a:bodyPr>
          <a:lstStyle/>
          <a:p>
            <a:pPr algn="l"/>
            <a:r>
              <a:rPr lang="en-US" sz="2400" b="1" dirty="0" smtClean="0"/>
              <a:t>Figure 1-18 </a:t>
            </a:r>
            <a:r>
              <a:rPr lang="en-US" sz="2400" i="1" dirty="0"/>
              <a:t>Experimental setup and components of a diode pumped </a:t>
            </a:r>
            <a:r>
              <a:rPr lang="en-US" sz="2400" i="1" dirty="0" err="1"/>
              <a:t>Nd:YAG</a:t>
            </a:r>
            <a:r>
              <a:rPr lang="en-US" sz="2400" i="1" dirty="0"/>
              <a:t> laser. Part 1: Flat rail 500 mm with scale; Part 2: Laser diode 450 </a:t>
            </a:r>
            <a:r>
              <a:rPr lang="en-US" sz="2400" i="1" dirty="0" err="1"/>
              <a:t>mW</a:t>
            </a:r>
            <a:r>
              <a:rPr lang="en-US" sz="2400" i="1" dirty="0"/>
              <a:t> in X-Y adjustment holder; Part 3: Diode laser power supply LDS 1200; Part 4: Beam shaping optics in holder on carrier; Part 5: Beam focusing in holder on carrier; Part 6: </a:t>
            </a:r>
            <a:r>
              <a:rPr lang="en-US" sz="2400" i="1" dirty="0" err="1"/>
              <a:t>Nd:YAG</a:t>
            </a:r>
            <a:r>
              <a:rPr lang="en-US" sz="2400" i="1" dirty="0"/>
              <a:t> crystal in holder adjustable on carrier; Part 7: Laser mirror holder adjustable on carrier; Part 8 Filter holder on carrier with filter RG1000; and Part 9: Photo detector in holder on carrier and an adjustment target. (Courtesy of PI </a:t>
            </a:r>
            <a:r>
              <a:rPr lang="en-US" sz="2400" i="1" dirty="0" err="1"/>
              <a:t>miCos</a:t>
            </a:r>
            <a:r>
              <a:rPr lang="en-US" sz="2400" i="1" dirty="0"/>
              <a:t>)</a:t>
            </a:r>
            <a:r>
              <a:rPr lang="en-US" sz="2400" dirty="0"/>
              <a:t/>
            </a:r>
            <a:br>
              <a:rPr lang="en-US" sz="2400" dirty="0"/>
            </a:br>
            <a:endParaRPr lang="en-US" sz="2400" b="1" dirty="0"/>
          </a:p>
        </p:txBody>
      </p:sp>
      <p:pic>
        <p:nvPicPr>
          <p:cNvPr id="5" name="figure 1-17 rhrhrhr grayscale.pn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4600" y="632150"/>
            <a:ext cx="4114800" cy="3406450"/>
          </a:xfrm>
          <a:prstGeom prst="rect">
            <a:avLst/>
          </a:prstGeom>
        </p:spPr>
      </p:pic>
    </p:spTree>
    <p:extLst>
      <p:ext uri="{BB962C8B-B14F-4D97-AF65-F5344CB8AC3E}">
        <p14:creationId xmlns:p14="http://schemas.microsoft.com/office/powerpoint/2010/main" val="539799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257800"/>
            <a:ext cx="8229600" cy="1143000"/>
          </a:xfrm>
        </p:spPr>
        <p:txBody>
          <a:bodyPr>
            <a:noAutofit/>
          </a:bodyPr>
          <a:lstStyle/>
          <a:p>
            <a:pPr algn="l"/>
            <a:r>
              <a:rPr lang="en-US" sz="2400" b="1" dirty="0">
                <a:latin typeface="Arial" panose="020B0604020202020204" pitchFamily="34" charset="0"/>
                <a:cs typeface="Arial" panose="020B0604020202020204" pitchFamily="34" charset="0"/>
              </a:rPr>
              <a:t>Figure 1-19</a:t>
            </a:r>
            <a:r>
              <a:rPr lang="en-US" sz="2400" dirty="0">
                <a:latin typeface="Arial" panose="020B0604020202020204" pitchFamily="34" charset="0"/>
                <a:cs typeface="Arial" panose="020B0604020202020204" pitchFamily="34" charset="0"/>
              </a:rPr>
              <a:t> </a:t>
            </a:r>
            <a:r>
              <a:rPr lang="en-US" sz="2400" i="1" dirty="0">
                <a:latin typeface="Times New Roman" panose="02020603050405020304" pitchFamily="18" charset="0"/>
                <a:cs typeface="Times New Roman" panose="02020603050405020304" pitchFamily="18" charset="0"/>
              </a:rPr>
              <a:t>An example of the diode laser optical output power versus drive current</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673530" y="500668"/>
            <a:ext cx="7860870" cy="4757132"/>
          </a:xfrm>
          <a:prstGeom prst="rect">
            <a:avLst/>
          </a:prstGeom>
          <a:noFill/>
          <a:ln>
            <a:noFill/>
          </a:ln>
        </p:spPr>
      </p:pic>
    </p:spTree>
    <p:extLst>
      <p:ext uri="{BB962C8B-B14F-4D97-AF65-F5344CB8AC3E}">
        <p14:creationId xmlns:p14="http://schemas.microsoft.com/office/powerpoint/2010/main" val="4133314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410200"/>
            <a:ext cx="76962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1-1 </a:t>
            </a:r>
            <a:r>
              <a:rPr lang="en-US" sz="2400" i="1" dirty="0" smtClean="0">
                <a:latin typeface="Times New Roman" panose="02020603050405020304" pitchFamily="18" charset="0"/>
                <a:cs typeface="Times New Roman" panose="02020603050405020304" pitchFamily="18" charset="0"/>
              </a:rPr>
              <a:t>Simplified energy-level diagram of four-level solid state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304800"/>
            <a:ext cx="8778240" cy="5019462"/>
          </a:xfrm>
        </p:spPr>
      </p:pic>
    </p:spTree>
    <p:extLst>
      <p:ext uri="{BB962C8B-B14F-4D97-AF65-F5344CB8AC3E}">
        <p14:creationId xmlns:p14="http://schemas.microsoft.com/office/powerpoint/2010/main" val="3447003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1-2  </a:t>
            </a:r>
            <a:r>
              <a:rPr lang="en-US" sz="2400" i="1" dirty="0" smtClean="0">
                <a:latin typeface="Times New Roman" panose="02020603050405020304" pitchFamily="18" charset="0"/>
                <a:cs typeface="Times New Roman" panose="02020603050405020304" pitchFamily="18" charset="0"/>
              </a:rPr>
              <a:t>Diagram of a normal mode, pulsed laser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1411844"/>
            <a:ext cx="8778240" cy="2931556"/>
          </a:xfrm>
        </p:spPr>
      </p:pic>
    </p:spTree>
    <p:extLst>
      <p:ext uri="{BB962C8B-B14F-4D97-AF65-F5344CB8AC3E}">
        <p14:creationId xmlns:p14="http://schemas.microsoft.com/office/powerpoint/2010/main" val="18521380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181600"/>
            <a:ext cx="8610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1-3 </a:t>
            </a:r>
            <a:r>
              <a:rPr lang="en-US" sz="2400" i="1" dirty="0" smtClean="0">
                <a:latin typeface="Times New Roman" panose="02020603050405020304" pitchFamily="18" charset="0"/>
                <a:cs typeface="Times New Roman" panose="02020603050405020304" pitchFamily="18" charset="0"/>
              </a:rPr>
              <a:t>Time history of laser parameters during pulse pumping; no feedback mirrors in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73679" y="304801"/>
            <a:ext cx="3383280" cy="4790237"/>
          </a:xfrm>
        </p:spPr>
      </p:pic>
    </p:spTree>
    <p:extLst>
      <p:ext uri="{BB962C8B-B14F-4D97-AF65-F5344CB8AC3E}">
        <p14:creationId xmlns:p14="http://schemas.microsoft.com/office/powerpoint/2010/main" val="187317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1-4  </a:t>
            </a:r>
            <a:r>
              <a:rPr lang="en-US" sz="2400" i="1" dirty="0" smtClean="0">
                <a:latin typeface="Times New Roman" panose="02020603050405020304" pitchFamily="18" charset="0"/>
                <a:cs typeface="Times New Roman" panose="02020603050405020304" pitchFamily="18" charset="0"/>
              </a:rPr>
              <a:t>Time history of laser parameters during pulse pumping, normal mode operation―three-level laser material</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41320" y="192868"/>
            <a:ext cx="3383280" cy="4760132"/>
          </a:xfrm>
        </p:spPr>
      </p:pic>
    </p:spTree>
    <p:extLst>
      <p:ext uri="{BB962C8B-B14F-4D97-AF65-F5344CB8AC3E}">
        <p14:creationId xmlns:p14="http://schemas.microsoft.com/office/powerpoint/2010/main" val="2539292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029200"/>
            <a:ext cx="88392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1-5  </a:t>
            </a:r>
            <a:r>
              <a:rPr lang="en-US" sz="2400" i="1" dirty="0" smtClean="0">
                <a:latin typeface="Times New Roman" panose="02020603050405020304" pitchFamily="18" charset="0"/>
                <a:cs typeface="Times New Roman" panose="02020603050405020304" pitchFamily="18" charset="0"/>
              </a:rPr>
              <a:t>Time history of laser parameters during pulse pumping and Q-switching</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67000" y="304801"/>
            <a:ext cx="4023360" cy="4634829"/>
          </a:xfrm>
        </p:spPr>
      </p:pic>
    </p:spTree>
    <p:extLst>
      <p:ext uri="{BB962C8B-B14F-4D97-AF65-F5344CB8AC3E}">
        <p14:creationId xmlns:p14="http://schemas.microsoft.com/office/powerpoint/2010/main" val="341613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1-6 </a:t>
            </a:r>
            <a:r>
              <a:rPr lang="en-US" sz="2400" i="1" dirty="0" smtClean="0">
                <a:latin typeface="Times New Roman" panose="02020603050405020304" pitchFamily="18" charset="0"/>
                <a:cs typeface="Times New Roman" panose="02020603050405020304" pitchFamily="18" charset="0"/>
              </a:rPr>
              <a:t>Mechanical Q-Switch (spinning mirror)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864118"/>
            <a:ext cx="8778240" cy="2174482"/>
          </a:xfrm>
        </p:spPr>
      </p:pic>
    </p:spTree>
    <p:extLst>
      <p:ext uri="{BB962C8B-B14F-4D97-AF65-F5344CB8AC3E}">
        <p14:creationId xmlns:p14="http://schemas.microsoft.com/office/powerpoint/2010/main" val="2585658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1-7 </a:t>
            </a:r>
            <a:r>
              <a:rPr lang="en-US" sz="2400" i="1" dirty="0" smtClean="0">
                <a:latin typeface="Times New Roman" panose="02020603050405020304" pitchFamily="18" charset="0"/>
                <a:cs typeface="Times New Roman" panose="02020603050405020304" pitchFamily="18" charset="0"/>
              </a:rPr>
              <a:t>Mechanical Q-Switch (rotating chopper)</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1524000"/>
            <a:ext cx="8686800" cy="2530969"/>
          </a:xfrm>
        </p:spPr>
      </p:pic>
    </p:spTree>
    <p:extLst>
      <p:ext uri="{BB962C8B-B14F-4D97-AF65-F5344CB8AC3E}">
        <p14:creationId xmlns:p14="http://schemas.microsoft.com/office/powerpoint/2010/main" val="26103081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TotalTime>
  <Words>291</Words>
  <Application>Microsoft Office PowerPoint</Application>
  <PresentationFormat>On-screen Show (4:3)</PresentationFormat>
  <Paragraphs>37</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Segoe UI Symbol</vt:lpstr>
      <vt:lpstr>Times New Roman</vt:lpstr>
      <vt:lpstr>Office Theme</vt:lpstr>
      <vt:lpstr>Laser  Q-Switching, Mode Locking, and Frequency Doubling </vt:lpstr>
      <vt:lpstr>PowerPoint Presentation</vt:lpstr>
      <vt:lpstr>Figure 1-1 Simplified energy-level diagram of four-level solid state laser</vt:lpstr>
      <vt:lpstr>Figure 1-2  Diagram of a normal mode, pulsed laser </vt:lpstr>
      <vt:lpstr>Figure 1-3 Time history of laser parameters during pulse pumping; no feedback mirrors in laser</vt:lpstr>
      <vt:lpstr>Figure 1-4  Time history of laser parameters during pulse pumping, normal mode operation―three-level laser material</vt:lpstr>
      <vt:lpstr>Figure 1-5  Time history of laser parameters during pulse pumping and Q-switching</vt:lpstr>
      <vt:lpstr>Figure 1-6 Mechanical Q-Switch (spinning mirror) </vt:lpstr>
      <vt:lpstr>Figure 1-7 Mechanical Q-Switch (rotating chopper) </vt:lpstr>
      <vt:lpstr>Figure 1-8 Electro-optic Q-switch </vt:lpstr>
      <vt:lpstr> Figure 1-9 Acousto-optic Q-switch  </vt:lpstr>
      <vt:lpstr> Figure 1-10 Bleachable-dye Q-switch  </vt:lpstr>
      <vt:lpstr>Figure 1-11 Longitudinal modes in a cavity</vt:lpstr>
      <vt:lpstr>Figure 1-12 Mode locked and random phased laser output </vt:lpstr>
      <vt:lpstr>Figure 1-13 Linear displacement of a spring </vt:lpstr>
      <vt:lpstr>Figure 1-14 Linear and nonlinear behavior of a stretched spring </vt:lpstr>
      <vt:lpstr>Figure 1-15 Generation of a dipole </vt:lpstr>
      <vt:lpstr>Figure 1-16 Frequency associated with charge-polarization term</vt:lpstr>
      <vt:lpstr>Figure 1-17  Experimental arrangement for second harmonic generation </vt:lpstr>
      <vt:lpstr>Figure 1-18 Experimental setup and components of a diode pumped Nd:YAG laser. Part 1: Flat rail 500 mm with scale; Part 2: Laser diode 450 mW in X-Y adjustment holder; Part 3: Diode laser power supply LDS 1200; Part 4: Beam shaping optics in holder on carrier; Part 5: Beam focusing in holder on carrier; Part 6: Nd:YAG crystal in holder adjustable on carrier; Part 7: Laser mirror holder adjustable on carrier; Part 8 Filter holder on carrier with filter RG1000; and Part 9: Photo detector in holder on carrier and an adjustment target. (Courtesy of PI miCos) </vt:lpstr>
      <vt:lpstr>Figure 1-19 An example of the diode laser optical output power versus drive current </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  Q-Switching, Mode Locking, and Frequency Doubling</dc:title>
  <dc:creator>Jayne McElroy</dc:creator>
  <cp:lastModifiedBy>optec</cp:lastModifiedBy>
  <cp:revision>38</cp:revision>
  <dcterms:created xsi:type="dcterms:W3CDTF">2016-09-07T15:23:55Z</dcterms:created>
  <dcterms:modified xsi:type="dcterms:W3CDTF">2019-04-11T20:57:36Z</dcterms:modified>
</cp:coreProperties>
</file>