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6" r:id="rId3"/>
    <p:sldId id="257" r:id="rId4"/>
    <p:sldId id="258" r:id="rId5"/>
    <p:sldId id="259" r:id="rId6"/>
    <p:sldId id="260" r:id="rId7"/>
    <p:sldId id="261" r:id="rId8"/>
    <p:sldId id="262" r:id="rId9"/>
    <p:sldId id="263" r:id="rId10"/>
    <p:sldId id="264" r:id="rId11"/>
    <p:sldId id="26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66" d="100"/>
          <a:sy n="66" d="100"/>
        </p:scale>
        <p:origin x="1422" y="6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086BAC1-AE62-48C3-8FD9-7FFE0D59B719}" type="datetimeFigureOut">
              <a:rPr lang="en-US" smtClean="0"/>
              <a:t>4/12/2019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943642-654F-4E68-9F1A-384AE7CCC833}" type="slidenum">
              <a:rPr lang="en-US" smtClean="0"/>
              <a:t>‹#›</a:t>
            </a:fld>
            <a:endParaRPr lang="en-US"/>
          </a:p>
        </p:txBody>
      </p:sp>
    </p:spTree>
    <p:extLst>
      <p:ext uri="{BB962C8B-B14F-4D97-AF65-F5344CB8AC3E}">
        <p14:creationId xmlns:p14="http://schemas.microsoft.com/office/powerpoint/2010/main" val="4756761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86BAC1-AE62-48C3-8FD9-7FFE0D59B719}" type="datetimeFigureOut">
              <a:rPr lang="en-US" smtClean="0"/>
              <a:t>4/12/2019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943642-654F-4E68-9F1A-384AE7CCC833}" type="slidenum">
              <a:rPr lang="en-US" smtClean="0"/>
              <a:t>‹#›</a:t>
            </a:fld>
            <a:endParaRPr lang="en-US"/>
          </a:p>
        </p:txBody>
      </p:sp>
    </p:spTree>
    <p:extLst>
      <p:ext uri="{BB962C8B-B14F-4D97-AF65-F5344CB8AC3E}">
        <p14:creationId xmlns:p14="http://schemas.microsoft.com/office/powerpoint/2010/main" val="18825056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86BAC1-AE62-48C3-8FD9-7FFE0D59B719}" type="datetimeFigureOut">
              <a:rPr lang="en-US" smtClean="0"/>
              <a:t>4/12/2019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943642-654F-4E68-9F1A-384AE7CCC833}" type="slidenum">
              <a:rPr lang="en-US" smtClean="0"/>
              <a:t>‹#›</a:t>
            </a:fld>
            <a:endParaRPr lang="en-US"/>
          </a:p>
        </p:txBody>
      </p:sp>
    </p:spTree>
    <p:extLst>
      <p:ext uri="{BB962C8B-B14F-4D97-AF65-F5344CB8AC3E}">
        <p14:creationId xmlns:p14="http://schemas.microsoft.com/office/powerpoint/2010/main" val="4672101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86BAC1-AE62-48C3-8FD9-7FFE0D59B719}" type="datetimeFigureOut">
              <a:rPr lang="en-US" smtClean="0"/>
              <a:t>4/12/2019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943642-654F-4E68-9F1A-384AE7CCC833}" type="slidenum">
              <a:rPr lang="en-US" smtClean="0"/>
              <a:t>‹#›</a:t>
            </a:fld>
            <a:endParaRPr lang="en-US"/>
          </a:p>
        </p:txBody>
      </p:sp>
    </p:spTree>
    <p:extLst>
      <p:ext uri="{BB962C8B-B14F-4D97-AF65-F5344CB8AC3E}">
        <p14:creationId xmlns:p14="http://schemas.microsoft.com/office/powerpoint/2010/main" val="23476543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086BAC1-AE62-48C3-8FD9-7FFE0D59B719}" type="datetimeFigureOut">
              <a:rPr lang="en-US" smtClean="0"/>
              <a:t>4/12/2019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943642-654F-4E68-9F1A-384AE7CCC833}" type="slidenum">
              <a:rPr lang="en-US" smtClean="0"/>
              <a:t>‹#›</a:t>
            </a:fld>
            <a:endParaRPr lang="en-US"/>
          </a:p>
        </p:txBody>
      </p:sp>
    </p:spTree>
    <p:extLst>
      <p:ext uri="{BB962C8B-B14F-4D97-AF65-F5344CB8AC3E}">
        <p14:creationId xmlns:p14="http://schemas.microsoft.com/office/powerpoint/2010/main" val="40631767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086BAC1-AE62-48C3-8FD9-7FFE0D59B719}" type="datetimeFigureOut">
              <a:rPr lang="en-US" smtClean="0"/>
              <a:t>4/12/2019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943642-654F-4E68-9F1A-384AE7CCC833}" type="slidenum">
              <a:rPr lang="en-US" smtClean="0"/>
              <a:t>‹#›</a:t>
            </a:fld>
            <a:endParaRPr lang="en-US"/>
          </a:p>
        </p:txBody>
      </p:sp>
    </p:spTree>
    <p:extLst>
      <p:ext uri="{BB962C8B-B14F-4D97-AF65-F5344CB8AC3E}">
        <p14:creationId xmlns:p14="http://schemas.microsoft.com/office/powerpoint/2010/main" val="6533411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086BAC1-AE62-48C3-8FD9-7FFE0D59B719}" type="datetimeFigureOut">
              <a:rPr lang="en-US" smtClean="0"/>
              <a:t>4/12/2019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2943642-654F-4E68-9F1A-384AE7CCC833}" type="slidenum">
              <a:rPr lang="en-US" smtClean="0"/>
              <a:t>‹#›</a:t>
            </a:fld>
            <a:endParaRPr lang="en-US"/>
          </a:p>
        </p:txBody>
      </p:sp>
    </p:spTree>
    <p:extLst>
      <p:ext uri="{BB962C8B-B14F-4D97-AF65-F5344CB8AC3E}">
        <p14:creationId xmlns:p14="http://schemas.microsoft.com/office/powerpoint/2010/main" val="12558302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086BAC1-AE62-48C3-8FD9-7FFE0D59B719}" type="datetimeFigureOut">
              <a:rPr lang="en-US" smtClean="0"/>
              <a:t>4/12/2019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2943642-654F-4E68-9F1A-384AE7CCC833}" type="slidenum">
              <a:rPr lang="en-US" smtClean="0"/>
              <a:t>‹#›</a:t>
            </a:fld>
            <a:endParaRPr lang="en-US"/>
          </a:p>
        </p:txBody>
      </p:sp>
    </p:spTree>
    <p:extLst>
      <p:ext uri="{BB962C8B-B14F-4D97-AF65-F5344CB8AC3E}">
        <p14:creationId xmlns:p14="http://schemas.microsoft.com/office/powerpoint/2010/main" val="6674005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86BAC1-AE62-48C3-8FD9-7FFE0D59B719}" type="datetimeFigureOut">
              <a:rPr lang="en-US" smtClean="0"/>
              <a:t>4/12/2019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2943642-654F-4E68-9F1A-384AE7CCC833}" type="slidenum">
              <a:rPr lang="en-US" smtClean="0"/>
              <a:t>‹#›</a:t>
            </a:fld>
            <a:endParaRPr lang="en-US"/>
          </a:p>
        </p:txBody>
      </p:sp>
    </p:spTree>
    <p:extLst>
      <p:ext uri="{BB962C8B-B14F-4D97-AF65-F5344CB8AC3E}">
        <p14:creationId xmlns:p14="http://schemas.microsoft.com/office/powerpoint/2010/main" val="9998515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86BAC1-AE62-48C3-8FD9-7FFE0D59B719}" type="datetimeFigureOut">
              <a:rPr lang="en-US" smtClean="0"/>
              <a:t>4/12/2019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943642-654F-4E68-9F1A-384AE7CCC833}" type="slidenum">
              <a:rPr lang="en-US" smtClean="0"/>
              <a:t>‹#›</a:t>
            </a:fld>
            <a:endParaRPr lang="en-US"/>
          </a:p>
        </p:txBody>
      </p:sp>
    </p:spTree>
    <p:extLst>
      <p:ext uri="{BB962C8B-B14F-4D97-AF65-F5344CB8AC3E}">
        <p14:creationId xmlns:p14="http://schemas.microsoft.com/office/powerpoint/2010/main" val="18210726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86BAC1-AE62-48C3-8FD9-7FFE0D59B719}" type="datetimeFigureOut">
              <a:rPr lang="en-US" smtClean="0"/>
              <a:t>4/12/2019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943642-654F-4E68-9F1A-384AE7CCC833}" type="slidenum">
              <a:rPr lang="en-US" smtClean="0"/>
              <a:t>‹#›</a:t>
            </a:fld>
            <a:endParaRPr lang="en-US"/>
          </a:p>
        </p:txBody>
      </p:sp>
    </p:spTree>
    <p:extLst>
      <p:ext uri="{BB962C8B-B14F-4D97-AF65-F5344CB8AC3E}">
        <p14:creationId xmlns:p14="http://schemas.microsoft.com/office/powerpoint/2010/main" val="18594927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86BAC1-AE62-48C3-8FD9-7FFE0D59B719}" type="datetimeFigureOut">
              <a:rPr lang="en-US" smtClean="0"/>
              <a:t>4/12/2019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943642-654F-4E68-9F1A-384AE7CCC833}" type="slidenum">
              <a:rPr lang="en-US" smtClean="0"/>
              <a:t>‹#›</a:t>
            </a:fld>
            <a:endParaRPr lang="en-US"/>
          </a:p>
        </p:txBody>
      </p:sp>
    </p:spTree>
    <p:extLst>
      <p:ext uri="{BB962C8B-B14F-4D97-AF65-F5344CB8AC3E}">
        <p14:creationId xmlns:p14="http://schemas.microsoft.com/office/powerpoint/2010/main" val="33615373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tif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creativecommons.org/licenses/by-nc-nd/4.0" TargetMode="External"/><Relationship Id="rId2" Type="http://schemas.openxmlformats.org/officeDocument/2006/relationships/hyperlink" Target="http://www.op-tec.org/"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85800"/>
            <a:ext cx="7772400" cy="1470025"/>
          </a:xfrm>
        </p:spPr>
        <p:txBody>
          <a:bodyPr>
            <a:normAutofit/>
          </a:bodyPr>
          <a:lstStyle/>
          <a:p>
            <a:r>
              <a:rPr lang="en-US" sz="4500" b="1" dirty="0" smtClean="0">
                <a:latin typeface="Arial" panose="020B0604020202020204" pitchFamily="34" charset="0"/>
                <a:cs typeface="Arial" panose="020B0604020202020204" pitchFamily="34" charset="0"/>
              </a:rPr>
              <a:t>Argon-</a:t>
            </a:r>
            <a:r>
              <a:rPr lang="en-US" sz="4500" b="1" dirty="0" err="1" smtClean="0">
                <a:latin typeface="Arial" panose="020B0604020202020204" pitchFamily="34" charset="0"/>
                <a:cs typeface="Arial" panose="020B0604020202020204" pitchFamily="34" charset="0"/>
              </a:rPr>
              <a:t>lon</a:t>
            </a:r>
            <a:r>
              <a:rPr lang="en-US" sz="4500" b="1" dirty="0" smtClean="0">
                <a:latin typeface="Arial" panose="020B0604020202020204" pitchFamily="34" charset="0"/>
                <a:cs typeface="Arial" panose="020B0604020202020204" pitchFamily="34" charset="0"/>
              </a:rPr>
              <a:t> Lasers and </a:t>
            </a:r>
            <a:br>
              <a:rPr lang="en-US" sz="4500" b="1" dirty="0" smtClean="0">
                <a:latin typeface="Arial" panose="020B0604020202020204" pitchFamily="34" charset="0"/>
                <a:cs typeface="Arial" panose="020B0604020202020204" pitchFamily="34" charset="0"/>
              </a:rPr>
            </a:br>
            <a:r>
              <a:rPr lang="en-US" sz="4500" b="1" dirty="0" smtClean="0">
                <a:latin typeface="Arial" panose="020B0604020202020204" pitchFamily="34" charset="0"/>
                <a:cs typeface="Arial" panose="020B0604020202020204" pitchFamily="34" charset="0"/>
              </a:rPr>
              <a:t>Their Applications</a:t>
            </a:r>
            <a:endParaRPr lang="en-US" sz="4500" b="1"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609600" y="2743200"/>
            <a:ext cx="7924800" cy="3733800"/>
          </a:xfrm>
        </p:spPr>
        <p:txBody>
          <a:bodyPr>
            <a:normAutofit/>
          </a:bodyPr>
          <a:lstStyle/>
          <a:p>
            <a:endParaRPr lang="en-US" sz="2800" b="1" dirty="0" smtClean="0">
              <a:solidFill>
                <a:schemeClr val="tx1">
                  <a:lumMod val="95000"/>
                  <a:lumOff val="5000"/>
                </a:schemeClr>
              </a:solidFill>
              <a:latin typeface="Arial" panose="020B0604020202020204" pitchFamily="34" charset="0"/>
              <a:cs typeface="Arial" panose="020B0604020202020204" pitchFamily="34" charset="0"/>
            </a:endParaRPr>
          </a:p>
          <a:p>
            <a:r>
              <a:rPr lang="en-US" sz="2800" b="1" dirty="0" smtClean="0">
                <a:solidFill>
                  <a:schemeClr val="tx1">
                    <a:lumMod val="95000"/>
                    <a:lumOff val="5000"/>
                  </a:schemeClr>
                </a:solidFill>
                <a:latin typeface="Arial" panose="020B0604020202020204" pitchFamily="34" charset="0"/>
                <a:cs typeface="Arial" panose="020B0604020202020204" pitchFamily="34" charset="0"/>
              </a:rPr>
              <a:t>Module 2-7</a:t>
            </a:r>
          </a:p>
          <a:p>
            <a:r>
              <a:rPr lang="en-US" sz="2800" b="1" dirty="0" smtClean="0">
                <a:solidFill>
                  <a:schemeClr val="tx1">
                    <a:lumMod val="95000"/>
                    <a:lumOff val="5000"/>
                  </a:schemeClr>
                </a:solidFill>
                <a:latin typeface="Arial" panose="020B0604020202020204" pitchFamily="34" charset="0"/>
                <a:cs typeface="Arial" panose="020B0604020202020204" pitchFamily="34" charset="0"/>
              </a:rPr>
              <a:t>of</a:t>
            </a:r>
          </a:p>
          <a:p>
            <a:r>
              <a:rPr lang="en-US" sz="2800" b="1" dirty="0" smtClean="0">
                <a:solidFill>
                  <a:schemeClr val="tx1">
                    <a:lumMod val="95000"/>
                    <a:lumOff val="5000"/>
                  </a:schemeClr>
                </a:solidFill>
                <a:latin typeface="Arial" panose="020B0604020202020204" pitchFamily="34" charset="0"/>
                <a:cs typeface="Arial" panose="020B0604020202020204" pitchFamily="34" charset="0"/>
              </a:rPr>
              <a:t>Course 2, </a:t>
            </a:r>
            <a:r>
              <a:rPr lang="en-US" sz="2800" b="1" i="1" dirty="0" smtClean="0">
                <a:solidFill>
                  <a:schemeClr val="tx1">
                    <a:lumMod val="95000"/>
                    <a:lumOff val="5000"/>
                  </a:schemeClr>
                </a:solidFill>
                <a:latin typeface="Arial" panose="020B0604020202020204" pitchFamily="34" charset="0"/>
                <a:cs typeface="Arial" panose="020B0604020202020204" pitchFamily="34" charset="0"/>
              </a:rPr>
              <a:t>Laser Systems and Applications</a:t>
            </a:r>
          </a:p>
          <a:p>
            <a:r>
              <a:rPr lang="en-US" sz="2800" b="1" i="1" smtClean="0">
                <a:solidFill>
                  <a:schemeClr val="tx1">
                    <a:lumMod val="95000"/>
                    <a:lumOff val="5000"/>
                  </a:schemeClr>
                </a:solidFill>
                <a:latin typeface="Arial" panose="020B0604020202020204" pitchFamily="34" charset="0"/>
                <a:cs typeface="Arial" panose="020B0604020202020204" pitchFamily="34" charset="0"/>
              </a:rPr>
              <a:t>2</a:t>
            </a:r>
            <a:r>
              <a:rPr lang="en-US" sz="2800" b="1" i="1" baseline="30000" smtClean="0">
                <a:solidFill>
                  <a:schemeClr val="tx1">
                    <a:lumMod val="95000"/>
                    <a:lumOff val="5000"/>
                  </a:schemeClr>
                </a:solidFill>
                <a:latin typeface="Arial" panose="020B0604020202020204" pitchFamily="34" charset="0"/>
                <a:cs typeface="Arial" panose="020B0604020202020204" pitchFamily="34" charset="0"/>
              </a:rPr>
              <a:t>nd</a:t>
            </a:r>
            <a:r>
              <a:rPr lang="en-US" sz="2800" b="1" i="1" smtClean="0">
                <a:solidFill>
                  <a:schemeClr val="tx1">
                    <a:lumMod val="95000"/>
                    <a:lumOff val="5000"/>
                  </a:schemeClr>
                </a:solidFill>
                <a:latin typeface="Arial" panose="020B0604020202020204" pitchFamily="34" charset="0"/>
                <a:cs typeface="Arial" panose="020B0604020202020204" pitchFamily="34" charset="0"/>
              </a:rPr>
              <a:t> Edition</a:t>
            </a:r>
            <a:endParaRPr lang="en-US" sz="2800" b="1" i="1" dirty="0" smtClean="0">
              <a:solidFill>
                <a:schemeClr val="tx1">
                  <a:lumMod val="95000"/>
                  <a:lumOff val="5000"/>
                </a:schemeClr>
              </a:solidFill>
              <a:latin typeface="Arial" panose="020B0604020202020204" pitchFamily="34" charset="0"/>
              <a:cs typeface="Arial" panose="020B0604020202020204" pitchFamily="34"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441" y="5506100"/>
            <a:ext cx="990717" cy="996685"/>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70368" y="5556769"/>
            <a:ext cx="2874992" cy="895349"/>
          </a:xfrm>
          <a:prstGeom prst="rect">
            <a:avLst/>
          </a:prstGeom>
        </p:spPr>
      </p:pic>
      <p:cxnSp>
        <p:nvCxnSpPr>
          <p:cNvPr id="7" name="Straight Connector 6"/>
          <p:cNvCxnSpPr/>
          <p:nvPr/>
        </p:nvCxnSpPr>
        <p:spPr>
          <a:xfrm>
            <a:off x="3383293" y="3063244"/>
            <a:ext cx="22859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939508" y="6421308"/>
            <a:ext cx="1336713" cy="307777"/>
          </a:xfrm>
          <a:prstGeom prst="rect">
            <a:avLst/>
          </a:prstGeom>
          <a:noFill/>
        </p:spPr>
        <p:txBody>
          <a:bodyPr wrap="none" rtlCol="0">
            <a:spAutoFit/>
          </a:bodyPr>
          <a:lstStyle/>
          <a:p>
            <a:r>
              <a:rPr lang="en-US" sz="1400" dirty="0" smtClean="0">
                <a:latin typeface="Times New Roman" panose="02020603050405020304" pitchFamily="18" charset="0"/>
                <a:cs typeface="Times New Roman" panose="02020603050405020304" pitchFamily="18" charset="0"/>
              </a:rPr>
              <a:t>www.op-tec.org</a:t>
            </a:r>
            <a:endParaRPr 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358459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a:bodyPr>
          <a:lstStyle/>
          <a:p>
            <a:r>
              <a:rPr lang="en-US" sz="2400" b="1" dirty="0" smtClean="0">
                <a:latin typeface="Arial" panose="020B0604020202020204" pitchFamily="34" charset="0"/>
                <a:cs typeface="Arial" panose="020B0604020202020204" pitchFamily="34" charset="0"/>
              </a:rPr>
              <a:t>Figure 7-8 </a:t>
            </a:r>
            <a:r>
              <a:rPr lang="en-US" sz="2400" i="1" dirty="0" smtClean="0">
                <a:latin typeface="Times New Roman" panose="02020603050405020304" pitchFamily="18" charset="0"/>
                <a:cs typeface="Times New Roman" panose="02020603050405020304" pitchFamily="18" charset="0"/>
              </a:rPr>
              <a:t>Argon laser with prism wavelength selector</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2400" y="2044853"/>
            <a:ext cx="8778240" cy="1841347"/>
          </a:xfrm>
        </p:spPr>
      </p:pic>
    </p:spTree>
    <p:extLst>
      <p:ext uri="{BB962C8B-B14F-4D97-AF65-F5344CB8AC3E}">
        <p14:creationId xmlns:p14="http://schemas.microsoft.com/office/powerpoint/2010/main" val="29154634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a:bodyPr>
          <a:lstStyle/>
          <a:p>
            <a:r>
              <a:rPr lang="en-US" sz="2400" b="1" dirty="0" smtClean="0">
                <a:latin typeface="Arial" panose="020B0604020202020204" pitchFamily="34" charset="0"/>
                <a:cs typeface="Arial" panose="020B0604020202020204" pitchFamily="34" charset="0"/>
              </a:rPr>
              <a:t>Figure 7-9 </a:t>
            </a:r>
            <a:r>
              <a:rPr lang="en-US" sz="2400" i="1" dirty="0" smtClean="0">
                <a:latin typeface="Times New Roman" panose="02020603050405020304" pitchFamily="18" charset="0"/>
                <a:cs typeface="Times New Roman" panose="02020603050405020304" pitchFamily="18" charset="0"/>
              </a:rPr>
              <a:t>Structure of the human eye</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76200"/>
            <a:ext cx="8229600" cy="4980369"/>
          </a:xfrm>
        </p:spPr>
      </p:pic>
    </p:spTree>
    <p:extLst>
      <p:ext uri="{BB962C8B-B14F-4D97-AF65-F5344CB8AC3E}">
        <p14:creationId xmlns:p14="http://schemas.microsoft.com/office/powerpoint/2010/main" val="1003408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AF25709-6BDC-402F-9B62-767E4BC287C0}" type="slidenum">
              <a:rPr lang="en-US" smtClean="0"/>
              <a:t>2</a:t>
            </a:fld>
            <a:endParaRPr lang="en-US"/>
          </a:p>
        </p:txBody>
      </p:sp>
      <p:sp>
        <p:nvSpPr>
          <p:cNvPr id="3" name="Rectangle 2"/>
          <p:cNvSpPr/>
          <p:nvPr/>
        </p:nvSpPr>
        <p:spPr>
          <a:xfrm>
            <a:off x="914400" y="689550"/>
            <a:ext cx="7315120" cy="4339650"/>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2018 University of Central Florida</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hangingPunct="0">
              <a:spcAft>
                <a:spcPts val="600"/>
              </a:spcAft>
            </a:pPr>
            <a:r>
              <a:rPr lang="en-US" sz="1400" dirty="0">
                <a:solidFill>
                  <a:srgbClr val="000000"/>
                </a:solidFill>
                <a:latin typeface="Times New Roman" panose="02020603050405020304" pitchFamily="18" charset="0"/>
                <a:ea typeface="Times New Roman" panose="02020603050405020304" pitchFamily="18" charset="0"/>
              </a:rPr>
              <a:t> </a:t>
            </a:r>
            <a:endParaRPr lang="en-US" sz="1400" dirty="0">
              <a:latin typeface="Times New Roman" panose="02020603050405020304" pitchFamily="18" charset="0"/>
              <a:ea typeface="Times New Roman" panose="02020603050405020304" pitchFamily="18" charset="0"/>
            </a:endParaRPr>
          </a:p>
          <a:p>
            <a:r>
              <a:rPr lang="en-US"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This text was developed by the National Center for Optics and Photonics Education (OP-TEC), University of Central Florida, under NSF ATE grant 1303732. Any opinions, findings, and conclusions or recommendations expressed in this material are those of the author(s) and do not necessarily reflect the views of the National Science Foundation.  </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hangingPunct="0">
              <a:spcAft>
                <a:spcPts val="600"/>
              </a:spcAft>
            </a:pPr>
            <a:r>
              <a:rPr lang="en-US" sz="1400" dirty="0">
                <a:solidFill>
                  <a:srgbClr val="000000"/>
                </a:solidFill>
                <a:latin typeface="Times New Roman" panose="02020603050405020304" pitchFamily="18" charset="0"/>
                <a:ea typeface="Times New Roman" panose="02020603050405020304" pitchFamily="18" charset="0"/>
              </a:rPr>
              <a:t> </a:t>
            </a:r>
            <a:endParaRPr lang="en-US" sz="1400" dirty="0">
              <a:latin typeface="Times New Roman" panose="02020603050405020304" pitchFamily="18" charset="0"/>
              <a:ea typeface="Times New Roman" panose="02020603050405020304" pitchFamily="18" charset="0"/>
            </a:endParaRPr>
          </a:p>
          <a:p>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Published and distributed by </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OP-TEC</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University of Central Florida</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r>
              <a:rPr lang="en-US" sz="1400" u="sng" dirty="0">
                <a:solidFill>
                  <a:srgbClr val="0563C1"/>
                </a:solidFill>
                <a:latin typeface="Times New Roman" panose="02020603050405020304" pitchFamily="18" charset="0"/>
                <a:ea typeface="Calibri" panose="020F0502020204030204" pitchFamily="34" charset="0"/>
                <a:cs typeface="Times New Roman" panose="02020603050405020304" pitchFamily="18" charset="0"/>
                <a:hlinkClick r:id="rId2"/>
              </a:rPr>
              <a:t>http://www.op-tec.org</a:t>
            </a:r>
            <a:r>
              <a:rPr lang="en-US" sz="1400" dirty="0">
                <a:latin typeface="Times New Roman" panose="02020603050405020304" pitchFamily="18" charset="0"/>
                <a:ea typeface="Calibri" panose="020F0502020204030204" pitchFamily="34" charset="0"/>
                <a:cs typeface="Times New Roman" panose="02020603050405020304" pitchFamily="18" charset="0"/>
              </a:rPr>
              <a:t>  </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r>
              <a:rPr lang="en-US" sz="1400" dirty="0">
                <a:latin typeface="Times New Roman" panose="02020603050405020304" pitchFamily="18" charset="0"/>
                <a:ea typeface="Calibri" panose="020F0502020204030204" pitchFamily="34" charset="0"/>
                <a:cs typeface="Times New Roman" panose="02020603050405020304" pitchFamily="18" charset="0"/>
              </a:rPr>
              <a:t> </a:t>
            </a:r>
            <a:r>
              <a:rPr lang="en-US" sz="1400" dirty="0">
                <a:solidFill>
                  <a:srgbClr val="000000"/>
                </a:solidFill>
                <a:latin typeface="Times New Roman" panose="02020603050405020304" pitchFamily="18" charset="0"/>
                <a:ea typeface="Times New Roman" panose="02020603050405020304" pitchFamily="18" charset="0"/>
              </a:rPr>
              <a:t> </a:t>
            </a:r>
            <a:endParaRPr lang="en-US" sz="1400" dirty="0">
              <a:latin typeface="Times New Roman" panose="02020603050405020304" pitchFamily="18" charset="0"/>
              <a:ea typeface="Times New Roman" panose="02020603050405020304" pitchFamily="18" charset="0"/>
            </a:endParaRPr>
          </a:p>
          <a:p>
            <a:r>
              <a:rPr lang="en-US" sz="14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Permission to copy and distribute</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r>
            <a:b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b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This work is licensed under the Creative Commons Attribution-</a:t>
            </a:r>
            <a:r>
              <a:rPr lang="en-US" sz="14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NonCommercial</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en-US" sz="14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NoDerivatives</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4.0 International License.</a:t>
            </a:r>
            <a:r>
              <a:rPr lang="en-US" sz="1400" dirty="0">
                <a:solidFill>
                  <a:srgbClr val="1F497D"/>
                </a:solidFill>
                <a:latin typeface="Times New Roman" panose="02020603050405020304" pitchFamily="18" charset="0"/>
                <a:ea typeface="Calibri" panose="020F0502020204030204" pitchFamily="34" charset="0"/>
                <a:cs typeface="Times New Roman" panose="02020603050405020304" pitchFamily="18" charset="0"/>
              </a:rPr>
              <a:t> </a:t>
            </a:r>
            <a:r>
              <a:rPr lang="en-US" sz="1400" u="sng" dirty="0">
                <a:solidFill>
                  <a:srgbClr val="1155CC"/>
                </a:solidFill>
                <a:latin typeface="Times New Roman" panose="02020603050405020304" pitchFamily="18" charset="0"/>
                <a:ea typeface="Calibri" panose="020F0502020204030204" pitchFamily="34" charset="0"/>
                <a:cs typeface="Times New Roman" panose="02020603050405020304" pitchFamily="18" charset="0"/>
                <a:hlinkClick r:id="rId3"/>
              </a:rPr>
              <a:t>http://creativecommons.org/licenses/by-nc-nd/4.0</a:t>
            </a:r>
            <a:r>
              <a:rPr lang="en-US" sz="1400" dirty="0">
                <a:solidFill>
                  <a:srgbClr val="1F497D"/>
                </a:solidFill>
                <a:latin typeface="Times New Roman" panose="02020603050405020304" pitchFamily="18" charset="0"/>
                <a:ea typeface="Calibri" panose="020F0502020204030204" pitchFamily="34" charset="0"/>
                <a:cs typeface="Times New Roman" panose="02020603050405020304" pitchFamily="18" charset="0"/>
              </a:rPr>
              <a:t>.  </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Individuals and organizations may copy and distribute this material for non-commercial purposes. Appropriate credit to the University of Central Florida &amp; the National Science Foundation shall be displayed, by retaining the statements on this page.</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144702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2440" y="5076254"/>
            <a:ext cx="8229600" cy="1143000"/>
          </a:xfrm>
        </p:spPr>
        <p:txBody>
          <a:bodyPr>
            <a:noAutofit/>
          </a:bodyPr>
          <a:lstStyle/>
          <a:p>
            <a:pPr algn="l"/>
            <a:r>
              <a:rPr lang="en-US" sz="2400" b="1" dirty="0" smtClean="0">
                <a:latin typeface="Arial" panose="020B0604020202020204" pitchFamily="34" charset="0"/>
                <a:cs typeface="Arial" panose="020B0604020202020204" pitchFamily="34" charset="0"/>
              </a:rPr>
              <a:t>Figure 7-1 </a:t>
            </a:r>
            <a:r>
              <a:rPr lang="en-US" sz="2400" i="1" dirty="0" smtClean="0">
                <a:latin typeface="Times New Roman" panose="02020603050405020304" pitchFamily="18" charset="0"/>
                <a:cs typeface="Times New Roman" panose="02020603050405020304" pitchFamily="18" charset="0"/>
              </a:rPr>
              <a:t>Energy-level diagram of a singly ionized argon-ion (The diagram shows only those energy states and transitions relevant to operation of the argon-ion laser.)</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438400" y="152392"/>
            <a:ext cx="4297680" cy="4923862"/>
          </a:xfrm>
        </p:spPr>
      </p:pic>
    </p:spTree>
    <p:extLst>
      <p:ext uri="{BB962C8B-B14F-4D97-AF65-F5344CB8AC3E}">
        <p14:creationId xmlns:p14="http://schemas.microsoft.com/office/powerpoint/2010/main" val="36378326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029200"/>
            <a:ext cx="8382000" cy="1143000"/>
          </a:xfrm>
        </p:spPr>
        <p:txBody>
          <a:bodyPr>
            <a:normAutofit/>
          </a:bodyPr>
          <a:lstStyle/>
          <a:p>
            <a:r>
              <a:rPr lang="en-US" sz="2400" b="1" dirty="0" smtClean="0">
                <a:latin typeface="Arial" panose="020B0604020202020204" pitchFamily="34" charset="0"/>
                <a:cs typeface="Arial" panose="020B0604020202020204" pitchFamily="34" charset="0"/>
              </a:rPr>
              <a:t>Figure 7-2 </a:t>
            </a:r>
            <a:r>
              <a:rPr lang="en-US" sz="2400" i="1" dirty="0" smtClean="0">
                <a:latin typeface="Times New Roman" panose="02020603050405020304" pitchFamily="18" charset="0"/>
                <a:cs typeface="Times New Roman" panose="02020603050405020304" pitchFamily="18" charset="0"/>
              </a:rPr>
              <a:t>Typical argon-ion laser structure with segmented bore</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2400" y="1236565"/>
            <a:ext cx="8778240" cy="3411635"/>
          </a:xfrm>
        </p:spPr>
      </p:pic>
    </p:spTree>
    <p:extLst>
      <p:ext uri="{BB962C8B-B14F-4D97-AF65-F5344CB8AC3E}">
        <p14:creationId xmlns:p14="http://schemas.microsoft.com/office/powerpoint/2010/main" val="3325855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a:bodyPr>
          <a:lstStyle/>
          <a:p>
            <a:pPr algn="l"/>
            <a:r>
              <a:rPr lang="en-US" sz="2400" b="1" dirty="0" smtClean="0">
                <a:latin typeface="Arial" panose="020B0604020202020204" pitchFamily="34" charset="0"/>
                <a:cs typeface="Arial" panose="020B0604020202020204" pitchFamily="34" charset="0"/>
              </a:rPr>
              <a:t>Figure 7-3 </a:t>
            </a:r>
            <a:r>
              <a:rPr lang="en-US" sz="2400" i="1" dirty="0" smtClean="0">
                <a:latin typeface="Times New Roman" panose="02020603050405020304" pitchFamily="18" charset="0"/>
                <a:cs typeface="Times New Roman" panose="02020603050405020304" pitchFamily="18" charset="0"/>
              </a:rPr>
              <a:t>Output power versus current for an argon-ion laser with all lines operating at various operating pressures</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124200" y="76200"/>
            <a:ext cx="2834640" cy="5047122"/>
          </a:xfrm>
        </p:spPr>
      </p:pic>
    </p:spTree>
    <p:extLst>
      <p:ext uri="{BB962C8B-B14F-4D97-AF65-F5344CB8AC3E}">
        <p14:creationId xmlns:p14="http://schemas.microsoft.com/office/powerpoint/2010/main" val="37516451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a:xfrm>
                <a:off x="457200" y="5029200"/>
                <a:ext cx="8229600" cy="1143000"/>
              </a:xfrm>
            </p:spPr>
            <p:txBody>
              <a:bodyPr>
                <a:normAutofit/>
              </a:bodyPr>
              <a:lstStyle/>
              <a:p>
                <a:pPr algn="l"/>
                <a:r>
                  <a:rPr lang="en-US" sz="2400" b="1" dirty="0" smtClean="0">
                    <a:latin typeface="Arial" panose="020B0604020202020204" pitchFamily="34" charset="0"/>
                    <a:cs typeface="Arial" panose="020B0604020202020204" pitchFamily="34" charset="0"/>
                  </a:rPr>
                  <a:t>Figure 7-4 </a:t>
                </a:r>
                <a:r>
                  <a:rPr lang="en-US" sz="2400" i="1" dirty="0" smtClean="0">
                    <a:latin typeface="Times New Roman" panose="02020603050405020304" pitchFamily="18" charset="0"/>
                    <a:cs typeface="Times New Roman" panose="02020603050405020304" pitchFamily="18" charset="0"/>
                  </a:rPr>
                  <a:t>Spectral distribution of the blue-green output lines in the</a:t>
                </a:r>
                <a14:m>
                  <m:oMath xmlns:m="http://schemas.openxmlformats.org/officeDocument/2006/math">
                    <m:sSup>
                      <m:sSupPr>
                        <m:ctrlPr>
                          <a:rPr lang="en-US" sz="2400" i="1" smtClean="0">
                            <a:latin typeface="Cambria Math" panose="02040503050406030204" pitchFamily="18" charset="0"/>
                            <a:cs typeface="Times New Roman" panose="02020603050405020304" pitchFamily="18" charset="0"/>
                          </a:rPr>
                        </m:ctrlPr>
                      </m:sSupPr>
                      <m:e>
                        <m:r>
                          <a:rPr lang="en-US" sz="2400" b="0" i="1" smtClean="0">
                            <a:latin typeface="Cambria Math"/>
                            <a:cs typeface="Times New Roman" panose="02020603050405020304" pitchFamily="18" charset="0"/>
                          </a:rPr>
                          <m:t>𝐴𝑟</m:t>
                        </m:r>
                      </m:e>
                      <m:sup>
                        <m:r>
                          <a:rPr lang="en-US" sz="2400" b="0" i="1" smtClean="0">
                            <a:latin typeface="Cambria Math"/>
                            <a:cs typeface="Times New Roman" panose="02020603050405020304" pitchFamily="18" charset="0"/>
                          </a:rPr>
                          <m:t>+</m:t>
                        </m:r>
                      </m:sup>
                    </m:sSup>
                  </m:oMath>
                </a14:m>
                <a:r>
                  <a:rPr lang="en-US" sz="2400" b="1" dirty="0" smtClean="0">
                    <a:latin typeface="Arial" panose="020B0604020202020204" pitchFamily="34" charset="0"/>
                    <a:cs typeface="Arial" panose="020B0604020202020204" pitchFamily="34" charset="0"/>
                  </a:rPr>
                  <a:t> </a:t>
                </a:r>
                <a:r>
                  <a:rPr lang="en-US" sz="2400" i="1" dirty="0" smtClean="0">
                    <a:latin typeface="Times New Roman" panose="02020603050405020304" pitchFamily="18" charset="0"/>
                    <a:cs typeface="Times New Roman" panose="02020603050405020304" pitchFamily="18" charset="0"/>
                  </a:rPr>
                  <a:t>laser</a:t>
                </a:r>
                <a:endParaRPr lang="en-US" sz="2400" b="1" dirty="0">
                  <a:latin typeface="Arial" panose="020B0604020202020204" pitchFamily="34" charset="0"/>
                  <a:cs typeface="Arial" panose="020B0604020202020204" pitchFamily="34" charset="0"/>
                </a:endParaRPr>
              </a:p>
            </p:txBody>
          </p:sp>
        </mc:Choice>
        <mc:Fallback xmlns="">
          <p:sp>
            <p:nvSpPr>
              <p:cNvPr id="2" name="Title 1"/>
              <p:cNvSpPr>
                <a:spLocks noGrp="1" noRot="1" noChangeAspect="1" noMove="1" noResize="1" noEditPoints="1" noAdjustHandles="1" noChangeArrowheads="1" noChangeShapeType="1" noTextEdit="1"/>
              </p:cNvSpPr>
              <p:nvPr>
                <p:ph type="title"/>
              </p:nvPr>
            </p:nvSpPr>
            <p:spPr>
              <a:xfrm>
                <a:off x="457200" y="5029200"/>
                <a:ext cx="8229600" cy="1143000"/>
              </a:xfrm>
              <a:blipFill rotWithShape="1">
                <a:blip r:embed="rId2"/>
                <a:stretch>
                  <a:fillRect l="-1111" r="-1630"/>
                </a:stretch>
              </a:blipFill>
            </p:spPr>
            <p:txBody>
              <a:bodyPr/>
              <a:lstStyle/>
              <a:p>
                <a:r>
                  <a:rPr lang="en-US">
                    <a:noFill/>
                  </a:rPr>
                  <a:t> </a:t>
                </a:r>
              </a:p>
            </p:txBody>
          </p:sp>
        </mc:Fallback>
      </mc:AlternateContent>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093720" y="228600"/>
            <a:ext cx="2926080" cy="4883261"/>
          </a:xfrm>
        </p:spPr>
      </p:pic>
    </p:spTree>
    <p:extLst>
      <p:ext uri="{BB962C8B-B14F-4D97-AF65-F5344CB8AC3E}">
        <p14:creationId xmlns:p14="http://schemas.microsoft.com/office/powerpoint/2010/main" val="1039193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a:bodyPr>
          <a:lstStyle/>
          <a:p>
            <a:pPr algn="l"/>
            <a:r>
              <a:rPr lang="en-US" sz="2400" b="1" dirty="0" smtClean="0">
                <a:latin typeface="Arial" panose="020B0604020202020204" pitchFamily="34" charset="0"/>
                <a:cs typeface="Arial" panose="020B0604020202020204" pitchFamily="34" charset="0"/>
              </a:rPr>
              <a:t>Figure 7-5 </a:t>
            </a:r>
            <a:r>
              <a:rPr lang="en-US" sz="2400" i="1" dirty="0" smtClean="0">
                <a:latin typeface="Times New Roman" panose="02020603050405020304" pitchFamily="18" charset="0"/>
                <a:cs typeface="Times New Roman" panose="02020603050405020304" pitchFamily="18" charset="0"/>
              </a:rPr>
              <a:t>Laser output power in argon-ion laser versus magnetic field strength</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286000" y="304800"/>
            <a:ext cx="4480560" cy="4707620"/>
          </a:xfrm>
        </p:spPr>
      </p:pic>
    </p:spTree>
    <p:extLst>
      <p:ext uri="{BB962C8B-B14F-4D97-AF65-F5344CB8AC3E}">
        <p14:creationId xmlns:p14="http://schemas.microsoft.com/office/powerpoint/2010/main" val="21581074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800600"/>
            <a:ext cx="8229600" cy="1143000"/>
          </a:xfrm>
        </p:spPr>
        <p:txBody>
          <a:bodyPr>
            <a:normAutofit/>
          </a:bodyPr>
          <a:lstStyle/>
          <a:p>
            <a:r>
              <a:rPr lang="en-US" sz="2400" b="1" dirty="0" smtClean="0">
                <a:latin typeface="Arial" panose="020B0604020202020204" pitchFamily="34" charset="0"/>
                <a:cs typeface="Arial" panose="020B0604020202020204" pitchFamily="34" charset="0"/>
              </a:rPr>
              <a:t>Figure 7-6 </a:t>
            </a:r>
            <a:r>
              <a:rPr lang="en-US" sz="2400" i="1" dirty="0" smtClean="0">
                <a:latin typeface="Times New Roman" panose="02020603050405020304" pitchFamily="18" charset="0"/>
                <a:cs typeface="Times New Roman" panose="02020603050405020304" pitchFamily="18" charset="0"/>
              </a:rPr>
              <a:t>Longitudinal modes in a laser</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2400" y="1437862"/>
            <a:ext cx="8778240" cy="2676938"/>
          </a:xfrm>
        </p:spPr>
      </p:pic>
    </p:spTree>
    <p:extLst>
      <p:ext uri="{BB962C8B-B14F-4D97-AF65-F5344CB8AC3E}">
        <p14:creationId xmlns:p14="http://schemas.microsoft.com/office/powerpoint/2010/main" val="22479283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a:bodyPr>
          <a:lstStyle/>
          <a:p>
            <a:pPr algn="l"/>
            <a:r>
              <a:rPr lang="en-US" sz="2400" b="1" dirty="0" smtClean="0">
                <a:latin typeface="Arial" panose="020B0604020202020204" pitchFamily="34" charset="0"/>
                <a:cs typeface="Arial" panose="020B0604020202020204" pitchFamily="34" charset="0"/>
              </a:rPr>
              <a:t>Figure 7-7 </a:t>
            </a:r>
            <a:r>
              <a:rPr lang="en-US" sz="2400" i="1" dirty="0" smtClean="0">
                <a:latin typeface="Times New Roman" panose="02020603050405020304" pitchFamily="18" charset="0"/>
                <a:cs typeface="Times New Roman" panose="02020603050405020304" pitchFamily="18" charset="0"/>
              </a:rPr>
              <a:t>Broadband multilayer coatings for argon-ion laser cavity mirrors</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078480" y="69335"/>
            <a:ext cx="3017520" cy="5035863"/>
          </a:xfrm>
        </p:spPr>
      </p:pic>
    </p:spTree>
    <p:extLst>
      <p:ext uri="{BB962C8B-B14F-4D97-AF65-F5344CB8AC3E}">
        <p14:creationId xmlns:p14="http://schemas.microsoft.com/office/powerpoint/2010/main" val="77335145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TotalTime>
  <Words>132</Words>
  <Application>Microsoft Office PowerPoint</Application>
  <PresentationFormat>On-screen Show (4:3)</PresentationFormat>
  <Paragraphs>28</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Cambria Math</vt:lpstr>
      <vt:lpstr>Times New Roman</vt:lpstr>
      <vt:lpstr>Office Theme</vt:lpstr>
      <vt:lpstr>Argon-lon Lasers and  Their Applications</vt:lpstr>
      <vt:lpstr>PowerPoint Presentation</vt:lpstr>
      <vt:lpstr>Figure 7-1 Energy-level diagram of a singly ionized argon-ion (The diagram shows only those energy states and transitions relevant to operation of the argon-ion laser.)</vt:lpstr>
      <vt:lpstr>Figure 7-2 Typical argon-ion laser structure with segmented bore</vt:lpstr>
      <vt:lpstr>Figure 7-3 Output power versus current for an argon-ion laser with all lines operating at various operating pressures</vt:lpstr>
      <vt:lpstr>Figure 7-4 Spectral distribution of the blue-green output lines in the〖Ar〗^+ laser</vt:lpstr>
      <vt:lpstr>Figure 7-5 Laser output power in argon-ion laser versus magnetic field strength</vt:lpstr>
      <vt:lpstr>Figure 7-6 Longitudinal modes in a laser</vt:lpstr>
      <vt:lpstr>Figure 7-7 Broadband multilayer coatings for argon-ion laser cavity mirrors</vt:lpstr>
      <vt:lpstr>Figure 7-8 Argon laser with prism wavelength selector</vt:lpstr>
      <vt:lpstr>Figure 7-9 Structure of the human eye</vt:lpstr>
    </vt:vector>
  </TitlesOfParts>
  <Company>University of Central Florida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Argon-lon Lasers and Their Applications</dc:title>
  <dc:creator>Jayne McElroy</dc:creator>
  <cp:lastModifiedBy>optec</cp:lastModifiedBy>
  <cp:revision>20</cp:revision>
  <dcterms:created xsi:type="dcterms:W3CDTF">2016-09-13T14:57:34Z</dcterms:created>
  <dcterms:modified xsi:type="dcterms:W3CDTF">2019-04-12T14:30:18Z</dcterms:modified>
</cp:coreProperties>
</file>