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1" d="100"/>
          <a:sy n="111" d="100"/>
        </p:scale>
        <p:origin x="153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325145-BEC9-4678-8C80-6601395A7D6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667427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25145-BEC9-4678-8C80-6601395A7D6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3769821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25145-BEC9-4678-8C80-6601395A7D6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768292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25145-BEC9-4678-8C80-6601395A7D6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3419359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325145-BEC9-4678-8C80-6601395A7D6D}"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4248367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325145-BEC9-4678-8C80-6601395A7D6D}"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1759325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325145-BEC9-4678-8C80-6601395A7D6D}"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2615161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325145-BEC9-4678-8C80-6601395A7D6D}"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299863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325145-BEC9-4678-8C80-6601395A7D6D}"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2572469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25145-BEC9-4678-8C80-6601395A7D6D}"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2200130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25145-BEC9-4678-8C80-6601395A7D6D}"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CD51B-AC12-4AE6-B4D2-2739C63F2FF9}" type="slidenum">
              <a:rPr lang="en-US" smtClean="0"/>
              <a:t>‹#›</a:t>
            </a:fld>
            <a:endParaRPr lang="en-US"/>
          </a:p>
        </p:txBody>
      </p:sp>
    </p:spTree>
    <p:extLst>
      <p:ext uri="{BB962C8B-B14F-4D97-AF65-F5344CB8AC3E}">
        <p14:creationId xmlns:p14="http://schemas.microsoft.com/office/powerpoint/2010/main" val="2112670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325145-BEC9-4678-8C80-6601395A7D6D}" type="datetimeFigureOut">
              <a:rPr lang="en-US" smtClean="0"/>
              <a:t>4/12/2019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CD51B-AC12-4AE6-B4D2-2739C63F2FF9}" type="slidenum">
              <a:rPr lang="en-US" smtClean="0"/>
              <a:t>‹#›</a:t>
            </a:fld>
            <a:endParaRPr lang="en-US"/>
          </a:p>
        </p:txBody>
      </p:sp>
    </p:spTree>
    <p:extLst>
      <p:ext uri="{BB962C8B-B14F-4D97-AF65-F5344CB8AC3E}">
        <p14:creationId xmlns:p14="http://schemas.microsoft.com/office/powerpoint/2010/main" val="2725349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44575"/>
            <a:ext cx="7772400" cy="1470025"/>
          </a:xfrm>
        </p:spPr>
        <p:txBody>
          <a:bodyPr>
            <a:normAutofit/>
          </a:bodyPr>
          <a:lstStyle/>
          <a:p>
            <a:r>
              <a:rPr lang="en-US" sz="4500" b="1" dirty="0" smtClean="0">
                <a:latin typeface="Arial" panose="020B0604020202020204" pitchFamily="34" charset="0"/>
                <a:cs typeface="Arial" panose="020B0604020202020204" pitchFamily="34" charset="0"/>
              </a:rPr>
              <a:t>Diode Lasers and Their Applications</a:t>
            </a: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685800" y="2971800"/>
            <a:ext cx="7772400" cy="3429000"/>
          </a:xfrm>
        </p:spPr>
        <p:txBody>
          <a:bodyPr>
            <a:normAutofit/>
          </a:bodyPr>
          <a:lstStyle/>
          <a:p>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Module 2-6</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of </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 Course 2, </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Laser Systems and Applications</a:t>
            </a:r>
          </a:p>
          <a:p>
            <a:r>
              <a:rPr lang="en-US" sz="2800" b="1" i="1" smtClean="0">
                <a:solidFill>
                  <a:schemeClr val="tx1">
                    <a:lumMod val="95000"/>
                    <a:lumOff val="5000"/>
                  </a:schemeClr>
                </a:solidFill>
                <a:latin typeface="Arial" panose="020B0604020202020204" pitchFamily="34" charset="0"/>
                <a:cs typeface="Arial" panose="020B0604020202020204" pitchFamily="34" charset="0"/>
              </a:rPr>
              <a:t>2</a:t>
            </a:r>
            <a:r>
              <a:rPr lang="en-US" sz="2800" b="1" i="1" baseline="30000" smtClean="0">
                <a:solidFill>
                  <a:schemeClr val="tx1">
                    <a:lumMod val="95000"/>
                    <a:lumOff val="5000"/>
                  </a:schemeClr>
                </a:solidFill>
                <a:latin typeface="Arial" panose="020B0604020202020204" pitchFamily="34" charset="0"/>
                <a:cs typeface="Arial" panose="020B0604020202020204" pitchFamily="34" charset="0"/>
              </a:rPr>
              <a:t>nd</a:t>
            </a:r>
            <a:r>
              <a:rPr lang="en-US" sz="2800" b="1" i="1" smtClean="0">
                <a:solidFill>
                  <a:schemeClr val="tx1">
                    <a:lumMod val="95000"/>
                    <a:lumOff val="5000"/>
                  </a:schemeClr>
                </a:solidFill>
                <a:latin typeface="Arial" panose="020B0604020202020204" pitchFamily="34" charset="0"/>
                <a:cs typeface="Arial" panose="020B0604020202020204" pitchFamily="34" charset="0"/>
              </a:rPr>
              <a:t> Edition</a:t>
            </a:r>
            <a:endParaRPr lang="en-US" sz="2800" b="1" i="1" dirty="0" smtClean="0">
              <a:solidFill>
                <a:schemeClr val="tx1">
                  <a:lumMod val="95000"/>
                  <a:lumOff val="5000"/>
                </a:schemeClr>
              </a:solidFill>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0368" y="5657850"/>
            <a:ext cx="2874992" cy="895349"/>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441" y="5607181"/>
            <a:ext cx="990717" cy="996685"/>
          </a:xfrm>
          <a:prstGeom prst="rect">
            <a:avLst/>
          </a:prstGeom>
        </p:spPr>
      </p:pic>
      <p:cxnSp>
        <p:nvCxnSpPr>
          <p:cNvPr id="7" name="Straight Connector 6"/>
          <p:cNvCxnSpPr/>
          <p:nvPr/>
        </p:nvCxnSpPr>
        <p:spPr>
          <a:xfrm>
            <a:off x="3383293" y="3063244"/>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939508" y="6421308"/>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36666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fontScale="90000"/>
          </a:bodyPr>
          <a:lstStyle/>
          <a:p>
            <a:pPr algn="l"/>
            <a:r>
              <a:rPr lang="en-US" sz="2400" b="1" dirty="0" smtClean="0">
                <a:latin typeface="Arial" panose="020B0604020202020204" pitchFamily="34" charset="0"/>
                <a:cs typeface="Arial" panose="020B0604020202020204" pitchFamily="34" charset="0"/>
              </a:rPr>
              <a:t>Figure 6-8 </a:t>
            </a:r>
            <a:r>
              <a:rPr lang="en-US" sz="2400" i="1" dirty="0" smtClean="0">
                <a:latin typeface="Times New Roman" panose="02020603050405020304" pitchFamily="18" charset="0"/>
                <a:cs typeface="Times New Roman" panose="02020603050405020304" pitchFamily="18" charset="0"/>
              </a:rPr>
              <a:t>Output spectrum of a gallium arsenide laser at various input current densities for continuous operation of a double heterojunction device at cryogenic temperatures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09800" y="152400"/>
            <a:ext cx="4663440" cy="4706042"/>
          </a:xfrm>
        </p:spPr>
      </p:pic>
    </p:spTree>
    <p:extLst>
      <p:ext uri="{BB962C8B-B14F-4D97-AF65-F5344CB8AC3E}">
        <p14:creationId xmlns:p14="http://schemas.microsoft.com/office/powerpoint/2010/main" val="38058872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6-9 </a:t>
            </a:r>
            <a:r>
              <a:rPr lang="en-US" sz="2400" i="1" dirty="0" smtClean="0">
                <a:latin typeface="Times New Roman" panose="02020603050405020304" pitchFamily="18" charset="0"/>
                <a:cs typeface="Times New Roman" panose="02020603050405020304" pitchFamily="18" charset="0"/>
              </a:rPr>
              <a:t>Spectral emission of a commercial semiconductor laser operating at a wavelength near 1550 nm</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64920" y="304800"/>
            <a:ext cx="6583680" cy="4857353"/>
          </a:xfrm>
        </p:spPr>
      </p:pic>
    </p:spTree>
    <p:extLst>
      <p:ext uri="{BB962C8B-B14F-4D97-AF65-F5344CB8AC3E}">
        <p14:creationId xmlns:p14="http://schemas.microsoft.com/office/powerpoint/2010/main" val="153994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6-10 </a:t>
            </a:r>
            <a:r>
              <a:rPr lang="en-US" sz="2400" i="1" dirty="0" smtClean="0">
                <a:latin typeface="Times New Roman" panose="02020603050405020304" pitchFamily="18" charset="0"/>
                <a:cs typeface="Times New Roman" panose="02020603050405020304" pitchFamily="18" charset="0"/>
              </a:rPr>
              <a:t>Beam profile from a stripe geometry heterojunction semiconductor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78280" y="152400"/>
            <a:ext cx="6217920" cy="4963517"/>
          </a:xfrm>
        </p:spPr>
      </p:pic>
    </p:spTree>
    <p:extLst>
      <p:ext uri="{BB962C8B-B14F-4D97-AF65-F5344CB8AC3E}">
        <p14:creationId xmlns:p14="http://schemas.microsoft.com/office/powerpoint/2010/main" val="44003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6-11 </a:t>
            </a:r>
            <a:r>
              <a:rPr lang="en-US" sz="2400" i="1" dirty="0" smtClean="0">
                <a:latin typeface="Times New Roman" panose="02020603050405020304" pitchFamily="18" charset="0"/>
                <a:cs typeface="Times New Roman" panose="02020603050405020304" pitchFamily="18" charset="0"/>
              </a:rPr>
              <a:t>Diagram of GaAs/</a:t>
            </a:r>
            <a:r>
              <a:rPr lang="en-US" sz="2400" i="1" dirty="0" err="1" smtClean="0">
                <a:latin typeface="Times New Roman" panose="02020603050405020304" pitchFamily="18" charset="0"/>
                <a:cs typeface="Times New Roman" panose="02020603050405020304" pitchFamily="18" charset="0"/>
              </a:rPr>
              <a:t>AlGaAs</a:t>
            </a:r>
            <a:r>
              <a:rPr lang="en-US" sz="2400" i="1" dirty="0" smtClean="0">
                <a:latin typeface="Times New Roman" panose="02020603050405020304" pitchFamily="18" charset="0"/>
                <a:cs typeface="Times New Roman" panose="02020603050405020304" pitchFamily="18" charset="0"/>
              </a:rPr>
              <a:t> laser with oxide stripe geometry</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2880" y="1066800"/>
            <a:ext cx="8778240" cy="3708860"/>
          </a:xfrm>
        </p:spPr>
      </p:pic>
    </p:spTree>
    <p:extLst>
      <p:ext uri="{BB962C8B-B14F-4D97-AF65-F5344CB8AC3E}">
        <p14:creationId xmlns:p14="http://schemas.microsoft.com/office/powerpoint/2010/main" val="9987039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6-12 </a:t>
            </a:r>
            <a:r>
              <a:rPr lang="en-US" sz="2400" i="1" dirty="0" smtClean="0">
                <a:latin typeface="Times New Roman" panose="02020603050405020304" pitchFamily="18" charset="0"/>
                <a:cs typeface="Times New Roman" panose="02020603050405020304" pitchFamily="18" charset="0"/>
              </a:rPr>
              <a:t>Diagram of a semiconductor laser bar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2000" y="76200"/>
            <a:ext cx="7680960" cy="5023360"/>
          </a:xfrm>
        </p:spPr>
      </p:pic>
    </p:spTree>
    <p:extLst>
      <p:ext uri="{BB962C8B-B14F-4D97-AF65-F5344CB8AC3E}">
        <p14:creationId xmlns:p14="http://schemas.microsoft.com/office/powerpoint/2010/main" val="26878636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40" y="5198724"/>
            <a:ext cx="8229600" cy="1143000"/>
          </a:xfrm>
        </p:spPr>
        <p:txBody>
          <a:bodyPr>
            <a:noAutofit/>
          </a:bodyPr>
          <a:lstStyle/>
          <a:p>
            <a:pPr algn="l"/>
            <a:r>
              <a:rPr lang="en-US" sz="2400" b="1" dirty="0" smtClean="0">
                <a:latin typeface="Arial" panose="020B0604020202020204" pitchFamily="34" charset="0"/>
                <a:cs typeface="Arial" panose="020B0604020202020204" pitchFamily="34" charset="0"/>
              </a:rPr>
              <a:t>Figure 6-13 </a:t>
            </a:r>
            <a:r>
              <a:rPr lang="en-US" sz="2400" i="1" dirty="0" smtClean="0">
                <a:latin typeface="Times New Roman" panose="02020603050405020304" pitchFamily="18" charset="0"/>
                <a:cs typeface="Times New Roman" panose="02020603050405020304" pitchFamily="18" charset="0"/>
              </a:rPr>
              <a:t>Diagram of the side view of:  (a) a distributed-feedback semiconductor laser and (b) a distributed Bragg reflector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78280" y="228600"/>
            <a:ext cx="6217920" cy="4970124"/>
          </a:xfrm>
        </p:spPr>
      </p:pic>
    </p:spTree>
    <p:extLst>
      <p:ext uri="{BB962C8B-B14F-4D97-AF65-F5344CB8AC3E}">
        <p14:creationId xmlns:p14="http://schemas.microsoft.com/office/powerpoint/2010/main" val="30095562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6-14 </a:t>
            </a:r>
            <a:r>
              <a:rPr lang="en-US" sz="2400" i="1" dirty="0" smtClean="0">
                <a:latin typeface="Times New Roman" panose="02020603050405020304" pitchFamily="18" charset="0"/>
                <a:cs typeface="Times New Roman" panose="02020603050405020304" pitchFamily="18" charset="0"/>
              </a:rPr>
              <a:t>Diagram of one possible configuration of a VCSEL</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914400"/>
            <a:ext cx="8778240" cy="3822637"/>
          </a:xfrm>
        </p:spPr>
      </p:pic>
    </p:spTree>
    <p:extLst>
      <p:ext uri="{BB962C8B-B14F-4D97-AF65-F5344CB8AC3E}">
        <p14:creationId xmlns:p14="http://schemas.microsoft.com/office/powerpoint/2010/main" val="12228856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6-15 </a:t>
            </a:r>
            <a:r>
              <a:rPr lang="en-US" sz="2400" i="1" dirty="0" smtClean="0">
                <a:latin typeface="Times New Roman" panose="02020603050405020304" pitchFamily="18" charset="0"/>
                <a:cs typeface="Times New Roman" panose="02020603050405020304" pitchFamily="18" charset="0"/>
              </a:rPr>
              <a:t>Injection of light into the core of an optical fiber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549051"/>
            <a:ext cx="8778240" cy="2413349"/>
          </a:xfrm>
        </p:spPr>
      </p:pic>
    </p:spTree>
    <p:extLst>
      <p:ext uri="{BB962C8B-B14F-4D97-AF65-F5344CB8AC3E}">
        <p14:creationId xmlns:p14="http://schemas.microsoft.com/office/powerpoint/2010/main" val="32586156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6-16 </a:t>
            </a:r>
            <a:r>
              <a:rPr lang="en-US" sz="2400" i="1" dirty="0" smtClean="0">
                <a:latin typeface="Times New Roman" panose="02020603050405020304" pitchFamily="18" charset="0"/>
                <a:cs typeface="Times New Roman" panose="02020603050405020304" pitchFamily="18" charset="0"/>
              </a:rPr>
              <a:t>Loss as a function of wavelength for optical fibers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52400"/>
            <a:ext cx="7406640" cy="5241486"/>
          </a:xfrm>
        </p:spPr>
      </p:pic>
    </p:spTree>
    <p:extLst>
      <p:ext uri="{BB962C8B-B14F-4D97-AF65-F5344CB8AC3E}">
        <p14:creationId xmlns:p14="http://schemas.microsoft.com/office/powerpoint/2010/main" val="31109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29200"/>
            <a:ext cx="76962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6-17 </a:t>
            </a:r>
            <a:r>
              <a:rPr lang="en-US" sz="2400" i="1" dirty="0" smtClean="0">
                <a:latin typeface="Times New Roman" panose="02020603050405020304" pitchFamily="18" charset="0"/>
                <a:cs typeface="Times New Roman" panose="02020603050405020304" pitchFamily="18" charset="0"/>
              </a:rPr>
              <a:t>Example of a laser-based optical fiber telecommunications system</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821381"/>
            <a:ext cx="8778240" cy="2141019"/>
          </a:xfrm>
        </p:spPr>
      </p:pic>
    </p:spTree>
    <p:extLst>
      <p:ext uri="{BB962C8B-B14F-4D97-AF65-F5344CB8AC3E}">
        <p14:creationId xmlns:p14="http://schemas.microsoft.com/office/powerpoint/2010/main" val="2444874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9646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029200"/>
            <a:ext cx="83820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6-18 </a:t>
            </a:r>
            <a:r>
              <a:rPr lang="en-US" sz="2400" i="1" dirty="0" smtClean="0">
                <a:latin typeface="Times New Roman" panose="02020603050405020304" pitchFamily="18" charset="0"/>
                <a:cs typeface="Times New Roman" panose="02020603050405020304" pitchFamily="18" charset="0"/>
              </a:rPr>
              <a:t>Example configuration for a write-once, read-mostly optical memory</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4600" y="76200"/>
            <a:ext cx="4114800" cy="4796147"/>
          </a:xfrm>
        </p:spPr>
      </p:pic>
    </p:spTree>
    <p:extLst>
      <p:ext uri="{BB962C8B-B14F-4D97-AF65-F5344CB8AC3E}">
        <p14:creationId xmlns:p14="http://schemas.microsoft.com/office/powerpoint/2010/main" val="30424956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Autofit/>
          </a:bodyPr>
          <a:lstStyle/>
          <a:p>
            <a:pPr algn="l"/>
            <a:r>
              <a:rPr lang="en-US" sz="2400" b="1" dirty="0" smtClean="0">
                <a:latin typeface="Arial" panose="020B0604020202020204" pitchFamily="34" charset="0"/>
                <a:cs typeface="Arial" panose="020B0604020202020204" pitchFamily="34" charset="0"/>
              </a:rPr>
              <a:t>Figure 6-19 </a:t>
            </a:r>
            <a:r>
              <a:rPr lang="en-US" sz="2400" i="1" dirty="0" smtClean="0">
                <a:latin typeface="Times New Roman" panose="02020603050405020304" pitchFamily="18" charset="0"/>
                <a:cs typeface="Times New Roman" panose="02020603050405020304" pitchFamily="18" charset="0"/>
              </a:rPr>
              <a:t>Left:  Absorption spectrum of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a:t>
            </a:r>
            <a:br>
              <a:rPr lang="en-US" sz="2400" i="1" dirty="0" smtClean="0">
                <a:latin typeface="Times New Roman" panose="02020603050405020304" pitchFamily="18" charset="0"/>
                <a:cs typeface="Times New Roman" panose="02020603050405020304" pitchFamily="18" charset="0"/>
              </a:rPr>
            </a:br>
            <a:r>
              <a:rPr lang="en-US" sz="2400" i="1" dirty="0" smtClean="0">
                <a:latin typeface="Times New Roman" panose="02020603050405020304" pitchFamily="18" charset="0"/>
                <a:cs typeface="Times New Roman" panose="02020603050405020304" pitchFamily="18" charset="0"/>
              </a:rPr>
              <a:t>Right:  Emission spectra of pump sources compared with the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absorption spectrum.</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990600"/>
            <a:ext cx="8778240" cy="3644653"/>
          </a:xfrm>
        </p:spPr>
      </p:pic>
    </p:spTree>
    <p:extLst>
      <p:ext uri="{BB962C8B-B14F-4D97-AF65-F5344CB8AC3E}">
        <p14:creationId xmlns:p14="http://schemas.microsoft.com/office/powerpoint/2010/main" val="38285559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6-20 </a:t>
            </a:r>
            <a:r>
              <a:rPr lang="en-US" sz="2400" i="1" dirty="0" smtClean="0">
                <a:latin typeface="Times New Roman" panose="02020603050405020304" pitchFamily="18" charset="0"/>
                <a:cs typeface="Times New Roman" panose="02020603050405020304" pitchFamily="18" charset="0"/>
              </a:rPr>
              <a:t>Configuration for an end-pumped, diode pumped </a:t>
            </a:r>
            <a:r>
              <a:rPr lang="en-US" sz="2400" i="1" dirty="0" err="1" smtClean="0">
                <a:latin typeface="Times New Roman" panose="02020603050405020304" pitchFamily="18" charset="0"/>
                <a:cs typeface="Times New Roman" panose="02020603050405020304" pitchFamily="18" charset="0"/>
              </a:rPr>
              <a:t>intracavity</a:t>
            </a:r>
            <a:r>
              <a:rPr lang="en-US" sz="2400" i="1" dirty="0" smtClean="0">
                <a:latin typeface="Times New Roman" panose="02020603050405020304" pitchFamily="18" charset="0"/>
                <a:cs typeface="Times New Roman" panose="02020603050405020304" pitchFamily="18" charset="0"/>
              </a:rPr>
              <a:t>-doubled </a:t>
            </a:r>
            <a:r>
              <a:rPr lang="en-US" sz="2400" i="1" dirty="0" err="1" smtClean="0">
                <a:latin typeface="Times New Roman" panose="02020603050405020304" pitchFamily="18" charset="0"/>
                <a:cs typeface="Times New Roman" panose="02020603050405020304" pitchFamily="18" charset="0"/>
              </a:rPr>
              <a:t>Nd:YAG</a:t>
            </a:r>
            <a:r>
              <a:rPr lang="en-US" sz="2400" i="1" dirty="0" smtClean="0">
                <a:latin typeface="Times New Roman" panose="02020603050405020304" pitchFamily="18" charset="0"/>
                <a:cs typeface="Times New Roman" panose="02020603050405020304" pitchFamily="18" charset="0"/>
              </a:rPr>
              <a:t>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447800"/>
            <a:ext cx="8778240" cy="3218034"/>
          </a:xfrm>
        </p:spPr>
      </p:pic>
    </p:spTree>
    <p:extLst>
      <p:ext uri="{BB962C8B-B14F-4D97-AF65-F5344CB8AC3E}">
        <p14:creationId xmlns:p14="http://schemas.microsoft.com/office/powerpoint/2010/main" val="38445586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6-21 </a:t>
            </a:r>
            <a:r>
              <a:rPr lang="en-US" sz="2400" i="1" dirty="0" smtClean="0">
                <a:latin typeface="Times New Roman" panose="02020603050405020304" pitchFamily="18" charset="0"/>
                <a:cs typeface="Times New Roman" panose="02020603050405020304" pitchFamily="18" charset="0"/>
              </a:rPr>
              <a:t>Simple diagram of a fiber laser</a:t>
            </a:r>
            <a:endParaRPr lang="en-US" sz="2400" i="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719887"/>
            <a:ext cx="8778240" cy="2166313"/>
          </a:xfrm>
        </p:spPr>
      </p:pic>
    </p:spTree>
    <p:extLst>
      <p:ext uri="{BB962C8B-B14F-4D97-AF65-F5344CB8AC3E}">
        <p14:creationId xmlns:p14="http://schemas.microsoft.com/office/powerpoint/2010/main" val="21698447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fontScale="90000"/>
          </a:bodyPr>
          <a:lstStyle/>
          <a:p>
            <a:pPr algn="l"/>
            <a:r>
              <a:rPr lang="en-US" sz="2400" b="1" dirty="0" smtClean="0">
                <a:latin typeface="Arial" panose="020B0604020202020204" pitchFamily="34" charset="0"/>
                <a:cs typeface="Arial" panose="020B0604020202020204" pitchFamily="34" charset="0"/>
              </a:rPr>
              <a:t>Figure 6-1 </a:t>
            </a:r>
            <a:r>
              <a:rPr lang="en-US" sz="2400" i="1" dirty="0" smtClean="0">
                <a:latin typeface="Times New Roman" panose="02020603050405020304" pitchFamily="18" charset="0"/>
                <a:cs typeface="Times New Roman" panose="02020603050405020304" pitchFamily="18" charset="0"/>
              </a:rPr>
              <a:t>Energy-level diagram of a semiconductor diode</a:t>
            </a:r>
            <a:br>
              <a:rPr lang="en-US" sz="2400" i="1" dirty="0" smtClean="0">
                <a:latin typeface="Times New Roman" panose="02020603050405020304" pitchFamily="18" charset="0"/>
                <a:cs typeface="Times New Roman" panose="02020603050405020304" pitchFamily="18" charset="0"/>
              </a:rPr>
            </a:br>
            <a:r>
              <a:rPr lang="en-US" sz="2400" i="1" dirty="0" smtClean="0">
                <a:latin typeface="Times New Roman" panose="02020603050405020304" pitchFamily="18" charset="0"/>
                <a:cs typeface="Times New Roman" panose="02020603050405020304" pitchFamily="18" charset="0"/>
              </a:rPr>
              <a:t>	       a</a:t>
            </a:r>
            <a:r>
              <a:rPr lang="en-US" sz="2400" i="1" dirty="0">
                <a:latin typeface="Times New Roman" panose="02020603050405020304" pitchFamily="18" charset="0"/>
                <a:cs typeface="Times New Roman" panose="02020603050405020304" pitchFamily="18" charset="0"/>
              </a:rPr>
              <a:t>) No voltage; b) forward applied voltage</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01240" y="140970"/>
            <a:ext cx="4480560" cy="5040630"/>
          </a:xfrm>
        </p:spPr>
      </p:pic>
    </p:spTree>
    <p:extLst>
      <p:ext uri="{BB962C8B-B14F-4D97-AF65-F5344CB8AC3E}">
        <p14:creationId xmlns:p14="http://schemas.microsoft.com/office/powerpoint/2010/main" val="413258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6-2 </a:t>
            </a:r>
            <a:r>
              <a:rPr lang="en-US" sz="2400" i="1" dirty="0" smtClean="0">
                <a:latin typeface="Times New Roman" panose="02020603050405020304" pitchFamily="18" charset="0"/>
                <a:cs typeface="Times New Roman" panose="02020603050405020304" pitchFamily="18" charset="0"/>
              </a:rPr>
              <a:t>Gallium arsenide laser diode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07720" y="76200"/>
            <a:ext cx="7498080" cy="5062096"/>
          </a:xfrm>
        </p:spPr>
      </p:pic>
    </p:spTree>
    <p:extLst>
      <p:ext uri="{BB962C8B-B14F-4D97-AF65-F5344CB8AC3E}">
        <p14:creationId xmlns:p14="http://schemas.microsoft.com/office/powerpoint/2010/main" val="396558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6-3 </a:t>
            </a:r>
            <a:r>
              <a:rPr lang="en-US" sz="2400" i="1" dirty="0" smtClean="0">
                <a:latin typeface="Times New Roman" panose="02020603050405020304" pitchFamily="18" charset="0"/>
                <a:cs typeface="Times New Roman" panose="02020603050405020304" pitchFamily="18" charset="0"/>
              </a:rPr>
              <a:t>Example of a mounting for a semiconductor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609600"/>
            <a:ext cx="8778240" cy="4318077"/>
          </a:xfrm>
        </p:spPr>
      </p:pic>
    </p:spTree>
    <p:extLst>
      <p:ext uri="{BB962C8B-B14F-4D97-AF65-F5344CB8AC3E}">
        <p14:creationId xmlns:p14="http://schemas.microsoft.com/office/powerpoint/2010/main" val="279950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fontScale="90000"/>
          </a:bodyPr>
          <a:lstStyle/>
          <a:p>
            <a:pPr algn="l"/>
            <a:r>
              <a:rPr lang="en-US" sz="2400" b="1" dirty="0" smtClean="0">
                <a:latin typeface="Arial" panose="020B0604020202020204" pitchFamily="34" charset="0"/>
                <a:cs typeface="Arial" panose="020B0604020202020204" pitchFamily="34" charset="0"/>
              </a:rPr>
              <a:t>Figure 6-4 </a:t>
            </a:r>
            <a:r>
              <a:rPr lang="en-US" sz="2400" i="1" dirty="0" smtClean="0">
                <a:latin typeface="Times New Roman" panose="02020603050405020304" pitchFamily="18" charset="0"/>
                <a:cs typeface="Times New Roman" panose="02020603050405020304" pitchFamily="18" charset="0"/>
              </a:rPr>
              <a:t>Methods for active cooling of semiconductor lasers.  </a:t>
            </a:r>
            <a:br>
              <a:rPr lang="en-US" sz="2400" i="1" dirty="0" smtClean="0">
                <a:latin typeface="Times New Roman" panose="02020603050405020304" pitchFamily="18" charset="0"/>
                <a:cs typeface="Times New Roman" panose="02020603050405020304" pitchFamily="18" charset="0"/>
              </a:rPr>
            </a:br>
            <a:r>
              <a:rPr lang="en-US" sz="2400" i="1" dirty="0">
                <a:latin typeface="Times New Roman" panose="02020603050405020304" pitchFamily="18" charset="0"/>
                <a:cs typeface="Times New Roman" panose="02020603050405020304" pitchFamily="18" charset="0"/>
              </a:rPr>
              <a:t>a</a:t>
            </a:r>
            <a:r>
              <a:rPr lang="en-US" sz="2400" i="1" dirty="0" smtClean="0">
                <a:latin typeface="Times New Roman" panose="02020603050405020304" pitchFamily="18" charset="0"/>
                <a:cs typeface="Times New Roman" panose="02020603050405020304" pitchFamily="18" charset="0"/>
              </a:rPr>
              <a:t>) Side view of a thermoelectric cooler;  b) Top view for cooling a diode laser bar.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38400" y="152400"/>
            <a:ext cx="4206240" cy="4914339"/>
          </a:xfrm>
        </p:spPr>
      </p:pic>
    </p:spTree>
    <p:extLst>
      <p:ext uri="{BB962C8B-B14F-4D97-AF65-F5344CB8AC3E}">
        <p14:creationId xmlns:p14="http://schemas.microsoft.com/office/powerpoint/2010/main" val="3705440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6-5 </a:t>
            </a:r>
            <a:r>
              <a:rPr lang="en-US" sz="2400" i="1" dirty="0" smtClean="0">
                <a:latin typeface="Times New Roman" panose="02020603050405020304" pitchFamily="18" charset="0"/>
                <a:cs typeface="Times New Roman" panose="02020603050405020304" pitchFamily="18" charset="0"/>
              </a:rPr>
              <a:t>Output of a semiconductor laser as a function of drive current for different operating temperatures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152400"/>
            <a:ext cx="7315200" cy="4927515"/>
          </a:xfrm>
        </p:spPr>
      </p:pic>
    </p:spTree>
    <p:extLst>
      <p:ext uri="{BB962C8B-B14F-4D97-AF65-F5344CB8AC3E}">
        <p14:creationId xmlns:p14="http://schemas.microsoft.com/office/powerpoint/2010/main" val="2286228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6-6 </a:t>
            </a:r>
            <a:r>
              <a:rPr lang="en-US" sz="2400" i="1" dirty="0" smtClean="0">
                <a:latin typeface="Times New Roman" panose="02020603050405020304" pitchFamily="18" charset="0"/>
                <a:cs typeface="Times New Roman" panose="02020603050405020304" pitchFamily="18" charset="0"/>
              </a:rPr>
              <a:t>Variation of the wavelength of a commercial semiconductor laser with temperature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19200" y="76200"/>
            <a:ext cx="6675120" cy="4896392"/>
          </a:xfrm>
        </p:spPr>
      </p:pic>
    </p:spTree>
    <p:extLst>
      <p:ext uri="{BB962C8B-B14F-4D97-AF65-F5344CB8AC3E}">
        <p14:creationId xmlns:p14="http://schemas.microsoft.com/office/powerpoint/2010/main" val="97059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6-7 </a:t>
            </a:r>
            <a:r>
              <a:rPr lang="en-US" sz="2400" i="1" dirty="0" smtClean="0">
                <a:latin typeface="Times New Roman" panose="02020603050405020304" pitchFamily="18" charset="0"/>
                <a:cs typeface="Times New Roman" panose="02020603050405020304" pitchFamily="18" charset="0"/>
              </a:rPr>
              <a:t>Peak power output of laser diode as a function of peak input current</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29640" y="228600"/>
            <a:ext cx="7223760" cy="4785656"/>
          </a:xfrm>
        </p:spPr>
      </p:pic>
    </p:spTree>
    <p:extLst>
      <p:ext uri="{BB962C8B-B14F-4D97-AF65-F5344CB8AC3E}">
        <p14:creationId xmlns:p14="http://schemas.microsoft.com/office/powerpoint/2010/main" val="2668168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1330</TotalTime>
  <Words>282</Words>
  <Application>Microsoft Office PowerPoint</Application>
  <PresentationFormat>On-screen Show (4:3)</PresentationFormat>
  <Paragraphs>40</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Times New Roman</vt:lpstr>
      <vt:lpstr>Office Theme</vt:lpstr>
      <vt:lpstr>Diode Lasers and Their Applications</vt:lpstr>
      <vt:lpstr>PowerPoint Presentation</vt:lpstr>
      <vt:lpstr>Figure 6-1 Energy-level diagram of a semiconductor diode         a) No voltage; b) forward applied voltage </vt:lpstr>
      <vt:lpstr>Figure 6-2 Gallium arsenide laser diode</vt:lpstr>
      <vt:lpstr>Figure 6-3 Example of a mounting for a semiconductor laser</vt:lpstr>
      <vt:lpstr>Figure 6-4 Methods for active cooling of semiconductor lasers.   a) Side view of a thermoelectric cooler;  b) Top view for cooling a diode laser bar.</vt:lpstr>
      <vt:lpstr>Figure 6-5 Output of a semiconductor laser as a function of drive current for different operating temperatures</vt:lpstr>
      <vt:lpstr>Figure 6-6 Variation of the wavelength of a commercial semiconductor laser with temperature</vt:lpstr>
      <vt:lpstr>Figure 6-7 Peak power output of laser diode as a function of peak input current</vt:lpstr>
      <vt:lpstr>Figure 6-8 Output spectrum of a gallium arsenide laser at various input current densities for continuous operation of a double heterojunction device at cryogenic temperatures</vt:lpstr>
      <vt:lpstr>Figure 6-9 Spectral emission of a commercial semiconductor laser operating at a wavelength near 1550 nm</vt:lpstr>
      <vt:lpstr>Figure 6-10 Beam profile from a stripe geometry heterojunction semiconductor laser</vt:lpstr>
      <vt:lpstr>Figure 6-11 Diagram of GaAs/AlGaAs laser with oxide stripe geometry</vt:lpstr>
      <vt:lpstr>Figure 6-12 Diagram of a semiconductor laser bar</vt:lpstr>
      <vt:lpstr>Figure 6-13 Diagram of the side view of:  (a) a distributed-feedback semiconductor laser and (b) a distributed Bragg reflector</vt:lpstr>
      <vt:lpstr>Figure 6-14 Diagram of one possible configuration of a VCSEL</vt:lpstr>
      <vt:lpstr>Figure 6-15 Injection of light into the core of an optical fiber</vt:lpstr>
      <vt:lpstr>Figure 6-16 Loss as a function of wavelength for optical fibers</vt:lpstr>
      <vt:lpstr>Figure 6-17 Example of a laser-based optical fiber telecommunications system</vt:lpstr>
      <vt:lpstr>Figure 6-18 Example configuration for a write-once, read-mostly optical memory</vt:lpstr>
      <vt:lpstr>Figure 6-19 Left:  Absorption spectrum of Nd:YAG.   Right:  Emission spectra of pump sources compared with the Nd:YAG absorption spectrum.</vt:lpstr>
      <vt:lpstr>Figure 6-20 Configuration for an end-pumped, diode pumped intracavity-doubled Nd:YAG laser</vt:lpstr>
      <vt:lpstr>Figure 6-21 Simple diagram of a fiber laser</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Diode Lasers and Their Applications</dc:title>
  <dc:creator>Jayne McElroy</dc:creator>
  <cp:lastModifiedBy>optec</cp:lastModifiedBy>
  <cp:revision>33</cp:revision>
  <dcterms:created xsi:type="dcterms:W3CDTF">2016-09-12T18:42:54Z</dcterms:created>
  <dcterms:modified xsi:type="dcterms:W3CDTF">2019-04-12T14:28:30Z</dcterms:modified>
</cp:coreProperties>
</file>