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38" d="100"/>
          <a:sy n="38" d="100"/>
        </p:scale>
        <p:origin x="1362"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1254FF-7D65-4F25-845A-4897AFE9EAD7}"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A59F8-3FE0-4F24-8FD1-A937E93561FD}" type="slidenum">
              <a:rPr lang="en-US" smtClean="0"/>
              <a:t>‹#›</a:t>
            </a:fld>
            <a:endParaRPr lang="en-US"/>
          </a:p>
        </p:txBody>
      </p:sp>
    </p:spTree>
    <p:extLst>
      <p:ext uri="{BB962C8B-B14F-4D97-AF65-F5344CB8AC3E}">
        <p14:creationId xmlns:p14="http://schemas.microsoft.com/office/powerpoint/2010/main" val="1791602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1254FF-7D65-4F25-845A-4897AFE9EAD7}"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A59F8-3FE0-4F24-8FD1-A937E93561FD}" type="slidenum">
              <a:rPr lang="en-US" smtClean="0"/>
              <a:t>‹#›</a:t>
            </a:fld>
            <a:endParaRPr lang="en-US"/>
          </a:p>
        </p:txBody>
      </p:sp>
    </p:spTree>
    <p:extLst>
      <p:ext uri="{BB962C8B-B14F-4D97-AF65-F5344CB8AC3E}">
        <p14:creationId xmlns:p14="http://schemas.microsoft.com/office/powerpoint/2010/main" val="1700941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1254FF-7D65-4F25-845A-4897AFE9EAD7}"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A59F8-3FE0-4F24-8FD1-A937E93561FD}" type="slidenum">
              <a:rPr lang="en-US" smtClean="0"/>
              <a:t>‹#›</a:t>
            </a:fld>
            <a:endParaRPr lang="en-US"/>
          </a:p>
        </p:txBody>
      </p:sp>
    </p:spTree>
    <p:extLst>
      <p:ext uri="{BB962C8B-B14F-4D97-AF65-F5344CB8AC3E}">
        <p14:creationId xmlns:p14="http://schemas.microsoft.com/office/powerpoint/2010/main" val="870865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1254FF-7D65-4F25-845A-4897AFE9EAD7}"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A59F8-3FE0-4F24-8FD1-A937E93561FD}" type="slidenum">
              <a:rPr lang="en-US" smtClean="0"/>
              <a:t>‹#›</a:t>
            </a:fld>
            <a:endParaRPr lang="en-US"/>
          </a:p>
        </p:txBody>
      </p:sp>
    </p:spTree>
    <p:extLst>
      <p:ext uri="{BB962C8B-B14F-4D97-AF65-F5344CB8AC3E}">
        <p14:creationId xmlns:p14="http://schemas.microsoft.com/office/powerpoint/2010/main" val="10098707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1254FF-7D65-4F25-845A-4897AFE9EAD7}"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A59F8-3FE0-4F24-8FD1-A937E93561FD}" type="slidenum">
              <a:rPr lang="en-US" smtClean="0"/>
              <a:t>‹#›</a:t>
            </a:fld>
            <a:endParaRPr lang="en-US"/>
          </a:p>
        </p:txBody>
      </p:sp>
    </p:spTree>
    <p:extLst>
      <p:ext uri="{BB962C8B-B14F-4D97-AF65-F5344CB8AC3E}">
        <p14:creationId xmlns:p14="http://schemas.microsoft.com/office/powerpoint/2010/main" val="3228778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1254FF-7D65-4F25-845A-4897AFE9EAD7}" type="datetimeFigureOut">
              <a:rPr lang="en-US" smtClean="0"/>
              <a:t>4/11/2019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A59F8-3FE0-4F24-8FD1-A937E93561FD}" type="slidenum">
              <a:rPr lang="en-US" smtClean="0"/>
              <a:t>‹#›</a:t>
            </a:fld>
            <a:endParaRPr lang="en-US"/>
          </a:p>
        </p:txBody>
      </p:sp>
    </p:spTree>
    <p:extLst>
      <p:ext uri="{BB962C8B-B14F-4D97-AF65-F5344CB8AC3E}">
        <p14:creationId xmlns:p14="http://schemas.microsoft.com/office/powerpoint/2010/main" val="2882434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1254FF-7D65-4F25-845A-4897AFE9EAD7}" type="datetimeFigureOut">
              <a:rPr lang="en-US" smtClean="0"/>
              <a:t>4/11/2019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6A59F8-3FE0-4F24-8FD1-A937E93561FD}" type="slidenum">
              <a:rPr lang="en-US" smtClean="0"/>
              <a:t>‹#›</a:t>
            </a:fld>
            <a:endParaRPr lang="en-US"/>
          </a:p>
        </p:txBody>
      </p:sp>
    </p:spTree>
    <p:extLst>
      <p:ext uri="{BB962C8B-B14F-4D97-AF65-F5344CB8AC3E}">
        <p14:creationId xmlns:p14="http://schemas.microsoft.com/office/powerpoint/2010/main" val="714415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1254FF-7D65-4F25-845A-4897AFE9EAD7}" type="datetimeFigureOut">
              <a:rPr lang="en-US" smtClean="0"/>
              <a:t>4/11/2019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6A59F8-3FE0-4F24-8FD1-A937E93561FD}" type="slidenum">
              <a:rPr lang="en-US" smtClean="0"/>
              <a:t>‹#›</a:t>
            </a:fld>
            <a:endParaRPr lang="en-US"/>
          </a:p>
        </p:txBody>
      </p:sp>
    </p:spTree>
    <p:extLst>
      <p:ext uri="{BB962C8B-B14F-4D97-AF65-F5344CB8AC3E}">
        <p14:creationId xmlns:p14="http://schemas.microsoft.com/office/powerpoint/2010/main" val="2768030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1254FF-7D65-4F25-845A-4897AFE9EAD7}" type="datetimeFigureOut">
              <a:rPr lang="en-US" smtClean="0"/>
              <a:t>4/11/2019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6A59F8-3FE0-4F24-8FD1-A937E93561FD}" type="slidenum">
              <a:rPr lang="en-US" smtClean="0"/>
              <a:t>‹#›</a:t>
            </a:fld>
            <a:endParaRPr lang="en-US"/>
          </a:p>
        </p:txBody>
      </p:sp>
    </p:spTree>
    <p:extLst>
      <p:ext uri="{BB962C8B-B14F-4D97-AF65-F5344CB8AC3E}">
        <p14:creationId xmlns:p14="http://schemas.microsoft.com/office/powerpoint/2010/main" val="3507440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1254FF-7D65-4F25-845A-4897AFE9EAD7}" type="datetimeFigureOut">
              <a:rPr lang="en-US" smtClean="0"/>
              <a:t>4/11/2019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A59F8-3FE0-4F24-8FD1-A937E93561FD}" type="slidenum">
              <a:rPr lang="en-US" smtClean="0"/>
              <a:t>‹#›</a:t>
            </a:fld>
            <a:endParaRPr lang="en-US"/>
          </a:p>
        </p:txBody>
      </p:sp>
    </p:spTree>
    <p:extLst>
      <p:ext uri="{BB962C8B-B14F-4D97-AF65-F5344CB8AC3E}">
        <p14:creationId xmlns:p14="http://schemas.microsoft.com/office/powerpoint/2010/main" val="3137147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1254FF-7D65-4F25-845A-4897AFE9EAD7}" type="datetimeFigureOut">
              <a:rPr lang="en-US" smtClean="0"/>
              <a:t>4/11/2019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A59F8-3FE0-4F24-8FD1-A937E93561FD}" type="slidenum">
              <a:rPr lang="en-US" smtClean="0"/>
              <a:t>‹#›</a:t>
            </a:fld>
            <a:endParaRPr lang="en-US"/>
          </a:p>
        </p:txBody>
      </p:sp>
    </p:spTree>
    <p:extLst>
      <p:ext uri="{BB962C8B-B14F-4D97-AF65-F5344CB8AC3E}">
        <p14:creationId xmlns:p14="http://schemas.microsoft.com/office/powerpoint/2010/main" val="141471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1254FF-7D65-4F25-845A-4897AFE9EAD7}" type="datetimeFigureOut">
              <a:rPr lang="en-US" smtClean="0"/>
              <a:t>4/11/2019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6A59F8-3FE0-4F24-8FD1-A937E93561FD}" type="slidenum">
              <a:rPr lang="en-US" smtClean="0"/>
              <a:t>‹#›</a:t>
            </a:fld>
            <a:endParaRPr lang="en-US"/>
          </a:p>
        </p:txBody>
      </p:sp>
    </p:spTree>
    <p:extLst>
      <p:ext uri="{BB962C8B-B14F-4D97-AF65-F5344CB8AC3E}">
        <p14:creationId xmlns:p14="http://schemas.microsoft.com/office/powerpoint/2010/main" val="15709737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creativecommons.org/licenses/by-nc-nd/4.0" TargetMode="External"/><Relationship Id="rId2" Type="http://schemas.openxmlformats.org/officeDocument/2006/relationships/hyperlink" Target="http://www.op-tec.or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066800"/>
          </a:xfrm>
        </p:spPr>
        <p:txBody>
          <a:bodyPr>
            <a:normAutofit fontScale="90000"/>
          </a:bodyPr>
          <a:lstStyle/>
          <a:p>
            <a:r>
              <a:rPr lang="en-US" sz="4500" b="1" dirty="0" smtClean="0">
                <a:latin typeface="Arial" panose="020B0604020202020204" pitchFamily="34" charset="0"/>
                <a:cs typeface="Arial" panose="020B0604020202020204" pitchFamily="34" charset="0"/>
              </a:rPr>
              <a:t/>
            </a:r>
            <a:br>
              <a:rPr lang="en-US" sz="4500" b="1" dirty="0" smtClean="0">
                <a:latin typeface="Arial" panose="020B0604020202020204" pitchFamily="34" charset="0"/>
                <a:cs typeface="Arial" panose="020B0604020202020204" pitchFamily="34" charset="0"/>
              </a:rPr>
            </a:br>
            <a:r>
              <a:rPr lang="en-US" sz="4500" b="1" dirty="0" smtClean="0">
                <a:latin typeface="Arial" panose="020B0604020202020204" pitchFamily="34" charset="0"/>
                <a:cs typeface="Arial" panose="020B0604020202020204" pitchFamily="34" charset="0"/>
              </a:rPr>
              <a:t>Fiber Lasers</a:t>
            </a:r>
            <a:br>
              <a:rPr lang="en-US" sz="4500" b="1" dirty="0" smtClean="0">
                <a:latin typeface="Arial" panose="020B0604020202020204" pitchFamily="34" charset="0"/>
                <a:cs typeface="Arial" panose="020B0604020202020204" pitchFamily="34" charset="0"/>
              </a:rPr>
            </a:br>
            <a:r>
              <a:rPr lang="en-US" sz="4500" b="1" dirty="0" smtClean="0">
                <a:latin typeface="Arial" panose="020B0604020202020204" pitchFamily="34" charset="0"/>
                <a:cs typeface="Arial" panose="020B0604020202020204" pitchFamily="34" charset="0"/>
              </a:rPr>
              <a:t>and Their Applications</a:t>
            </a:r>
            <a:br>
              <a:rPr lang="en-US" sz="4500" b="1" dirty="0" smtClean="0">
                <a:latin typeface="Arial" panose="020B0604020202020204" pitchFamily="34" charset="0"/>
                <a:cs typeface="Arial" panose="020B0604020202020204" pitchFamily="34" charset="0"/>
              </a:rPr>
            </a:br>
            <a:r>
              <a:rPr lang="en-US" sz="4500" b="1" dirty="0" smtClean="0">
                <a:latin typeface="Arial" panose="020B0604020202020204" pitchFamily="34" charset="0"/>
                <a:cs typeface="Arial" panose="020B0604020202020204" pitchFamily="34" charset="0"/>
              </a:rPr>
              <a:t/>
            </a:r>
            <a:br>
              <a:rPr lang="en-US" sz="4500" b="1" dirty="0" smtClean="0">
                <a:latin typeface="Arial" panose="020B0604020202020204" pitchFamily="34" charset="0"/>
                <a:cs typeface="Arial" panose="020B0604020202020204" pitchFamily="34" charset="0"/>
              </a:rPr>
            </a:br>
            <a:endParaRPr lang="en-US" sz="4500" b="1"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609600" y="2743200"/>
            <a:ext cx="7848600" cy="3505200"/>
          </a:xfrm>
        </p:spPr>
        <p:txBody>
          <a:bodyPr>
            <a:normAutofit/>
          </a:bodyPr>
          <a:lstStyle/>
          <a:p>
            <a:endParaRPr lang="en-US" sz="2800" b="1" dirty="0" smtClean="0">
              <a:solidFill>
                <a:schemeClr val="tx1">
                  <a:lumMod val="95000"/>
                  <a:lumOff val="5000"/>
                </a:schemeClr>
              </a:solidFill>
              <a:latin typeface="Arial" panose="020B0604020202020204" pitchFamily="34" charset="0"/>
              <a:cs typeface="Arial" panose="020B0604020202020204" pitchFamily="34" charset="0"/>
            </a:endParaRP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Module 2-5</a:t>
            </a: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Of</a:t>
            </a: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Course 2, </a:t>
            </a:r>
            <a:r>
              <a:rPr lang="en-US" sz="2800" b="1" i="1" dirty="0" smtClean="0">
                <a:solidFill>
                  <a:schemeClr val="tx1">
                    <a:lumMod val="95000"/>
                    <a:lumOff val="5000"/>
                  </a:schemeClr>
                </a:solidFill>
                <a:latin typeface="Arial" panose="020B0604020202020204" pitchFamily="34" charset="0"/>
                <a:cs typeface="Arial" panose="020B0604020202020204" pitchFamily="34" charset="0"/>
              </a:rPr>
              <a:t>Laser Systems and Applications</a:t>
            </a:r>
          </a:p>
          <a:p>
            <a:r>
              <a:rPr lang="en-US" sz="2800" b="1" i="1" smtClean="0">
                <a:solidFill>
                  <a:schemeClr val="tx1">
                    <a:lumMod val="95000"/>
                    <a:lumOff val="5000"/>
                  </a:schemeClr>
                </a:solidFill>
                <a:latin typeface="Arial" panose="020B0604020202020204" pitchFamily="34" charset="0"/>
                <a:cs typeface="Arial" panose="020B0604020202020204" pitchFamily="34" charset="0"/>
              </a:rPr>
              <a:t>2</a:t>
            </a:r>
            <a:r>
              <a:rPr lang="en-US" sz="2800" b="1" i="1" baseline="30000" smtClean="0">
                <a:solidFill>
                  <a:schemeClr val="tx1">
                    <a:lumMod val="95000"/>
                    <a:lumOff val="5000"/>
                  </a:schemeClr>
                </a:solidFill>
                <a:latin typeface="Arial" panose="020B0604020202020204" pitchFamily="34" charset="0"/>
                <a:cs typeface="Arial" panose="020B0604020202020204" pitchFamily="34" charset="0"/>
              </a:rPr>
              <a:t>nd</a:t>
            </a:r>
            <a:r>
              <a:rPr lang="en-US" sz="2800" b="1" i="1" smtClean="0">
                <a:solidFill>
                  <a:schemeClr val="tx1">
                    <a:lumMod val="95000"/>
                    <a:lumOff val="5000"/>
                  </a:schemeClr>
                </a:solidFill>
                <a:latin typeface="Arial" panose="020B0604020202020204" pitchFamily="34" charset="0"/>
                <a:cs typeface="Arial" panose="020B0604020202020204" pitchFamily="34" charset="0"/>
              </a:rPr>
              <a:t> Edition</a:t>
            </a:r>
            <a:endParaRPr lang="en-US" sz="2800" b="1" i="1" dirty="0" smtClean="0">
              <a:solidFill>
                <a:schemeClr val="tx1">
                  <a:lumMod val="95000"/>
                  <a:lumOff val="5000"/>
                </a:schemeClr>
              </a:solidFill>
              <a:latin typeface="Arial" panose="020B0604020202020204" pitchFamily="34" charset="0"/>
              <a:cs typeface="Arial" panose="020B0604020202020204" pitchFamily="34" charset="0"/>
            </a:endParaRPr>
          </a:p>
          <a:p>
            <a:endParaRPr lang="en-US" sz="2800" dirty="0">
              <a:solidFill>
                <a:schemeClr val="tx1">
                  <a:lumMod val="95000"/>
                  <a:lumOff val="5000"/>
                </a:schemeClr>
              </a:solidFill>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441" y="5602322"/>
            <a:ext cx="990717" cy="996685"/>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0368" y="5657851"/>
            <a:ext cx="2874992" cy="895349"/>
          </a:xfrm>
          <a:prstGeom prst="rect">
            <a:avLst/>
          </a:prstGeom>
        </p:spPr>
      </p:pic>
      <p:cxnSp>
        <p:nvCxnSpPr>
          <p:cNvPr id="9" name="Straight Connector 8"/>
          <p:cNvCxnSpPr/>
          <p:nvPr/>
        </p:nvCxnSpPr>
        <p:spPr>
          <a:xfrm>
            <a:off x="3383293" y="3063244"/>
            <a:ext cx="2285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939508" y="6421308"/>
            <a:ext cx="1336713" cy="307777"/>
          </a:xfrm>
          <a:prstGeom prst="rect">
            <a:avLst/>
          </a:prstGeom>
          <a:noFill/>
        </p:spPr>
        <p:txBody>
          <a:bodyPr wrap="none" rtlCol="0">
            <a:spAutoFit/>
          </a:bodyPr>
          <a:lstStyle/>
          <a:p>
            <a:r>
              <a:rPr lang="en-US" sz="1400" dirty="0" smtClean="0">
                <a:latin typeface="Times New Roman" panose="02020603050405020304" pitchFamily="18" charset="0"/>
                <a:cs typeface="Times New Roman" panose="02020603050405020304" pitchFamily="18" charset="0"/>
              </a:rPr>
              <a:t>www.op-tec.org</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28932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5-8 </a:t>
            </a:r>
            <a:r>
              <a:rPr lang="en-US" sz="2400" i="1" dirty="0" smtClean="0">
                <a:latin typeface="Times New Roman" panose="02020603050405020304" pitchFamily="18" charset="0"/>
                <a:cs typeface="Times New Roman" panose="02020603050405020304" pitchFamily="18" charset="0"/>
              </a:rPr>
              <a:t>Structure of </a:t>
            </a:r>
            <a:r>
              <a:rPr lang="en-US" sz="2400" i="1" dirty="0" err="1" smtClean="0">
                <a:latin typeface="Times New Roman" panose="02020603050405020304" pitchFamily="18" charset="0"/>
                <a:cs typeface="Times New Roman" panose="02020603050405020304" pitchFamily="18" charset="0"/>
              </a:rPr>
              <a:t>chirally</a:t>
            </a:r>
            <a:r>
              <a:rPr lang="en-US" sz="2400" i="1" dirty="0" smtClean="0">
                <a:latin typeface="Times New Roman" panose="02020603050405020304" pitchFamily="18" charset="0"/>
                <a:cs typeface="Times New Roman" panose="02020603050405020304" pitchFamily="18" charset="0"/>
              </a:rPr>
              <a:t> clad core</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067228"/>
            <a:ext cx="8778240" cy="3038619"/>
          </a:xfrm>
        </p:spPr>
      </p:pic>
    </p:spTree>
    <p:extLst>
      <p:ext uri="{BB962C8B-B14F-4D97-AF65-F5344CB8AC3E}">
        <p14:creationId xmlns:p14="http://schemas.microsoft.com/office/powerpoint/2010/main" val="19350122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5-9 </a:t>
            </a:r>
            <a:r>
              <a:rPr lang="en-US" sz="2400" i="1" dirty="0" smtClean="0">
                <a:latin typeface="Times New Roman" panose="02020603050405020304" pitchFamily="18" charset="0"/>
                <a:cs typeface="Times New Roman" panose="02020603050405020304" pitchFamily="18" charset="0"/>
              </a:rPr>
              <a:t>Typical arrangement for welding with a fiber laser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846742"/>
            <a:ext cx="8778240" cy="2039458"/>
          </a:xfrm>
        </p:spPr>
      </p:pic>
    </p:spTree>
    <p:extLst>
      <p:ext uri="{BB962C8B-B14F-4D97-AF65-F5344CB8AC3E}">
        <p14:creationId xmlns:p14="http://schemas.microsoft.com/office/powerpoint/2010/main" val="758686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029200"/>
            <a:ext cx="83820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5-10 </a:t>
            </a:r>
            <a:r>
              <a:rPr lang="en-US" sz="2400" i="1" dirty="0" smtClean="0">
                <a:latin typeface="Times New Roman" panose="02020603050405020304" pitchFamily="18" charset="0"/>
                <a:cs typeface="Times New Roman" panose="02020603050405020304" pitchFamily="18" charset="0"/>
              </a:rPr>
              <a:t>Conceptual design for a fiber laser communications source</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641088"/>
            <a:ext cx="8778240" cy="2245112"/>
          </a:xfrm>
        </p:spPr>
      </p:pic>
    </p:spTree>
    <p:extLst>
      <p:ext uri="{BB962C8B-B14F-4D97-AF65-F5344CB8AC3E}">
        <p14:creationId xmlns:p14="http://schemas.microsoft.com/office/powerpoint/2010/main" val="6832033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AF25709-6BDC-402F-9B62-767E4BC287C0}" type="slidenum">
              <a:rPr lang="en-US" smtClean="0"/>
              <a:t>2</a:t>
            </a:fld>
            <a:endParaRPr lang="en-US"/>
          </a:p>
        </p:txBody>
      </p:sp>
      <p:sp>
        <p:nvSpPr>
          <p:cNvPr id="3" name="Rectangle 2"/>
          <p:cNvSpPr/>
          <p:nvPr/>
        </p:nvSpPr>
        <p:spPr>
          <a:xfrm>
            <a:off x="914400" y="689550"/>
            <a:ext cx="7315120" cy="433965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2018 University of Central Florida</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600"/>
              </a:spcAft>
            </a:pP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This text was developed by the National Center for Optics and Photonics Education (OP-TEC), University of Central Florida, under NSF ATE grant 1303732. Any opinions, findings, and conclusions or recommendations expressed in this material are those of the author(s) and do not necessarily reflect the views of the National Science Foundation.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600"/>
              </a:spcAft>
            </a:pP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Published and distributed by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OP-TEC</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University of Central Florida</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u="sng" dirty="0">
                <a:solidFill>
                  <a:srgbClr val="0563C1"/>
                </a:solidFill>
                <a:latin typeface="Times New Roman" panose="02020603050405020304" pitchFamily="18" charset="0"/>
                <a:ea typeface="Calibri" panose="020F0502020204030204" pitchFamily="34" charset="0"/>
                <a:cs typeface="Times New Roman" panose="02020603050405020304" pitchFamily="18" charset="0"/>
                <a:hlinkClick r:id="rId2"/>
              </a:rPr>
              <a:t>http://www.op-tec.org</a:t>
            </a:r>
            <a:r>
              <a:rPr lang="en-US" sz="1400" dirty="0">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Permission to copy and distribute</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r>
            <a:b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This work is licensed under the Creative Commons Attribution-</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NonCommercial</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NoDerivatives</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4.0 International License.</a:t>
            </a:r>
            <a:r>
              <a:rPr lang="en-US" sz="1400" dirty="0">
                <a:solidFill>
                  <a:srgbClr val="1F497D"/>
                </a:solidFill>
                <a:latin typeface="Times New Roman" panose="02020603050405020304" pitchFamily="18" charset="0"/>
                <a:ea typeface="Calibri" panose="020F0502020204030204" pitchFamily="34" charset="0"/>
                <a:cs typeface="Times New Roman" panose="02020603050405020304" pitchFamily="18" charset="0"/>
              </a:rPr>
              <a:t> </a:t>
            </a:r>
            <a:r>
              <a:rPr lang="en-US" sz="1400" u="sng" dirty="0">
                <a:solidFill>
                  <a:srgbClr val="1155CC"/>
                </a:solidFill>
                <a:latin typeface="Times New Roman" panose="02020603050405020304" pitchFamily="18" charset="0"/>
                <a:ea typeface="Calibri" panose="020F0502020204030204" pitchFamily="34" charset="0"/>
                <a:cs typeface="Times New Roman" panose="02020603050405020304" pitchFamily="18" charset="0"/>
                <a:hlinkClick r:id="rId3"/>
              </a:rPr>
              <a:t>http://creativecommons.org/licenses/by-nc-nd/4.0</a:t>
            </a:r>
            <a:r>
              <a:rPr lang="en-US" sz="1400" dirty="0">
                <a:solidFill>
                  <a:srgbClr val="1F497D"/>
                </a:solidFill>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Individuals and organizations may copy and distribute this material for non-commercial purposes. Appropriate credit to the University of Central Florida &amp; the National Science Foundation shall be displayed, by retaining the statements on this page.</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31868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530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5-1 </a:t>
            </a:r>
            <a:r>
              <a:rPr lang="en-US" sz="2400" i="1" dirty="0" smtClean="0">
                <a:latin typeface="Times New Roman" panose="02020603050405020304" pitchFamily="18" charset="0"/>
                <a:cs typeface="Times New Roman" panose="02020603050405020304" pitchFamily="18" charset="0"/>
              </a:rPr>
              <a:t>Arrangement of a simple fiber laser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880" y="1600200"/>
            <a:ext cx="8778240" cy="2723116"/>
          </a:xfrm>
        </p:spPr>
      </p:pic>
    </p:spTree>
    <p:extLst>
      <p:ext uri="{BB962C8B-B14F-4D97-AF65-F5344CB8AC3E}">
        <p14:creationId xmlns:p14="http://schemas.microsoft.com/office/powerpoint/2010/main" val="39617045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5-2 </a:t>
            </a:r>
            <a:r>
              <a:rPr lang="en-US" sz="2400" i="1" dirty="0" smtClean="0">
                <a:latin typeface="Times New Roman" panose="02020603050405020304" pitchFamily="18" charset="0"/>
                <a:cs typeface="Times New Roman" panose="02020603050405020304" pitchFamily="18" charset="0"/>
              </a:rPr>
              <a:t>Profile of the index of refraction through the center of a circular double-clad fiber</a:t>
            </a:r>
            <a:endParaRPr lang="en-US" sz="2400" i="1"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7400" y="1219200"/>
            <a:ext cx="5436076" cy="3418850"/>
          </a:xfrm>
        </p:spPr>
      </p:pic>
    </p:spTree>
    <p:extLst>
      <p:ext uri="{BB962C8B-B14F-4D97-AF65-F5344CB8AC3E}">
        <p14:creationId xmlns:p14="http://schemas.microsoft.com/office/powerpoint/2010/main" val="18471823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5-3 </a:t>
            </a:r>
            <a:r>
              <a:rPr lang="en-US" sz="2400" i="1" dirty="0" smtClean="0">
                <a:latin typeface="Times New Roman" panose="02020603050405020304" pitchFamily="18" charset="0"/>
                <a:cs typeface="Times New Roman" panose="02020603050405020304" pitchFamily="18" charset="0"/>
              </a:rPr>
              <a:t>Schematic diagram of pumping a fiber with multiple laser diode sources</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616715"/>
            <a:ext cx="8778240" cy="2421885"/>
          </a:xfrm>
        </p:spPr>
      </p:pic>
    </p:spTree>
    <p:extLst>
      <p:ext uri="{BB962C8B-B14F-4D97-AF65-F5344CB8AC3E}">
        <p14:creationId xmlns:p14="http://schemas.microsoft.com/office/powerpoint/2010/main" val="513753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5-4 </a:t>
            </a:r>
            <a:r>
              <a:rPr lang="en-US" sz="2400" i="1" dirty="0" smtClean="0">
                <a:latin typeface="Times New Roman" panose="02020603050405020304" pitchFamily="18" charset="0"/>
                <a:cs typeface="Times New Roman" panose="02020603050405020304" pitchFamily="18" charset="0"/>
              </a:rPr>
              <a:t>Propagation of light along the inner cladding of a fiber laser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2014728"/>
            <a:ext cx="8778240" cy="1719072"/>
          </a:xfrm>
        </p:spPr>
      </p:pic>
    </p:spTree>
    <p:extLst>
      <p:ext uri="{BB962C8B-B14F-4D97-AF65-F5344CB8AC3E}">
        <p14:creationId xmlns:p14="http://schemas.microsoft.com/office/powerpoint/2010/main" val="14478681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5-5 </a:t>
            </a:r>
            <a:r>
              <a:rPr lang="en-US" sz="2400" i="1" dirty="0" smtClean="0">
                <a:latin typeface="Times New Roman" panose="02020603050405020304" pitchFamily="18" charset="0"/>
                <a:cs typeface="Times New Roman" panose="02020603050405020304" pitchFamily="18" charset="0"/>
              </a:rPr>
              <a:t>Schematic diagram of a core-pumped fiber MOPA</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605863"/>
            <a:ext cx="8778240" cy="2661337"/>
          </a:xfrm>
        </p:spPr>
      </p:pic>
    </p:spTree>
    <p:extLst>
      <p:ext uri="{BB962C8B-B14F-4D97-AF65-F5344CB8AC3E}">
        <p14:creationId xmlns:p14="http://schemas.microsoft.com/office/powerpoint/2010/main" val="19031053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5-6 </a:t>
            </a:r>
            <a:r>
              <a:rPr lang="en-US" sz="2400" i="1" dirty="0" smtClean="0">
                <a:latin typeface="Times New Roman" panose="02020603050405020304" pitchFamily="18" charset="0"/>
                <a:cs typeface="Times New Roman" panose="02020603050405020304" pitchFamily="18" charset="0"/>
              </a:rPr>
              <a:t>Simple design for a Q-switched fiber laser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553295"/>
            <a:ext cx="8778240" cy="2489353"/>
          </a:xfrm>
        </p:spPr>
      </p:pic>
    </p:spTree>
    <p:extLst>
      <p:ext uri="{BB962C8B-B14F-4D97-AF65-F5344CB8AC3E}">
        <p14:creationId xmlns:p14="http://schemas.microsoft.com/office/powerpoint/2010/main" val="1920544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Autofit/>
          </a:bodyPr>
          <a:lstStyle/>
          <a:p>
            <a:pPr algn="l"/>
            <a:r>
              <a:rPr lang="en-US" sz="2400" b="1" dirty="0" smtClean="0">
                <a:latin typeface="Arial" panose="020B0604020202020204" pitchFamily="34" charset="0"/>
                <a:cs typeface="Arial" panose="020B0604020202020204" pitchFamily="34" charset="0"/>
              </a:rPr>
              <a:t>Figure 5-7 </a:t>
            </a:r>
            <a:r>
              <a:rPr lang="en-US" sz="2400" i="1" dirty="0" smtClean="0">
                <a:latin typeface="Times New Roman" panose="02020603050405020304" pitchFamily="18" charset="0"/>
                <a:cs typeface="Times New Roman" panose="02020603050405020304" pitchFamily="18" charset="0"/>
              </a:rPr>
              <a:t>Simplified schematic diagram of a passively mode locked laser using a SESAM.  The configuration is basically the same as that of Figure 5-6 for Q-switching.</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215941"/>
            <a:ext cx="8778240" cy="2746459"/>
          </a:xfrm>
        </p:spPr>
      </p:pic>
    </p:spTree>
    <p:extLst>
      <p:ext uri="{BB962C8B-B14F-4D97-AF65-F5344CB8AC3E}">
        <p14:creationId xmlns:p14="http://schemas.microsoft.com/office/powerpoint/2010/main" val="39508710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TotalTime>
  <Words>144</Words>
  <Application>Microsoft Office PowerPoint</Application>
  <PresentationFormat>On-screen Show (4:3)</PresentationFormat>
  <Paragraphs>29</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Times New Roman</vt:lpstr>
      <vt:lpstr>Office Theme</vt:lpstr>
      <vt:lpstr> Fiber Lasers and Their Applications  </vt:lpstr>
      <vt:lpstr>PowerPoint Presentation</vt:lpstr>
      <vt:lpstr>Figure 5-1 Arrangement of a simple fiber laser</vt:lpstr>
      <vt:lpstr>Figure 5-2 Profile of the index of refraction through the center of a circular double-clad fiber</vt:lpstr>
      <vt:lpstr>Figure 5-3 Schematic diagram of pumping a fiber with multiple laser diode sources</vt:lpstr>
      <vt:lpstr>Figure 5-4 Propagation of light along the inner cladding of a fiber laser</vt:lpstr>
      <vt:lpstr>Figure 5-5 Schematic diagram of a core-pumped fiber MOPA</vt:lpstr>
      <vt:lpstr>Figure 5-6 Simple design for a Q-switched fiber laser</vt:lpstr>
      <vt:lpstr>Figure 5-7 Simplified schematic diagram of a passively mode locked laser using a SESAM.  The configuration is basically the same as that of Figure 5-6 for Q-switching.</vt:lpstr>
      <vt:lpstr>Figure 5-8 Structure of chirally clad core</vt:lpstr>
      <vt:lpstr>Figure 5-9 Typical arrangement for welding with a fiber laser</vt:lpstr>
      <vt:lpstr>Figure 5-10 Conceptual design for a fiber laser communications source</vt:lpstr>
    </vt:vector>
  </TitlesOfParts>
  <Company>University of Central Florida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Fiber Lasers and Their Applications</dc:title>
  <dc:creator>Jayne McElroy</dc:creator>
  <cp:lastModifiedBy>optec</cp:lastModifiedBy>
  <cp:revision>26</cp:revision>
  <dcterms:created xsi:type="dcterms:W3CDTF">2016-09-12T18:31:45Z</dcterms:created>
  <dcterms:modified xsi:type="dcterms:W3CDTF">2019-04-11T21:49:31Z</dcterms:modified>
</cp:coreProperties>
</file>