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6" r:id="rId2"/>
    <p:sldId id="278"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jeffrey" initials="t"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75" autoAdjust="0"/>
  </p:normalViewPr>
  <p:slideViewPr>
    <p:cSldViewPr>
      <p:cViewPr varScale="1">
        <p:scale>
          <a:sx n="66" d="100"/>
          <a:sy n="66" d="100"/>
        </p:scale>
        <p:origin x="142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F5D3328F-1C5B-40B6-A74B-D42A3671F2FE}" type="datetimeFigureOut">
              <a:rPr lang="en-US" smtClean="0"/>
              <a:t>5/3/2019</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3C5A90A5-4EF5-47F6-979A-F8BDB54AF83E}" type="slidenum">
              <a:rPr lang="en-US" smtClean="0"/>
              <a:t>‹#›</a:t>
            </a:fld>
            <a:endParaRPr lang="en-US"/>
          </a:p>
        </p:txBody>
      </p:sp>
    </p:spTree>
    <p:extLst>
      <p:ext uri="{BB962C8B-B14F-4D97-AF65-F5344CB8AC3E}">
        <p14:creationId xmlns:p14="http://schemas.microsoft.com/office/powerpoint/2010/main" val="113185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ADCEC7-AA1D-478A-8973-33126C675D0E}" type="datetime1">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136560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9778C8-74A3-4CF9-995D-6E395CCA47CD}" type="datetime1">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341246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83B5D0-DB0E-451F-B6FB-E0F5F7998E9D}" type="datetime1">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408508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475605-8A12-4948-9854-3F69AAD30990}" type="datetime1">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21477920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5D622-3FCC-4034-BF28-FAB45FDED60D}" type="datetime1">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1644285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E7E369-BB1A-49C5-B73A-17E90CFFE834}" type="datetime1">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335877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036642-881A-430C-94E3-532BA278BB49}" type="datetime1">
              <a:rPr lang="en-US" smtClean="0"/>
              <a:t>5/3/2019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4075082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9FF9F3-266A-44BB-B308-E80E02603A18}" type="datetime1">
              <a:rPr lang="en-US" smtClean="0"/>
              <a:t>5/3/2019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402028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15C5E9-F73E-434D-BEF6-B227462B8C4B}" type="datetime1">
              <a:rPr lang="en-US" smtClean="0"/>
              <a:t>5/3/2019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1266982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E335F5-3521-4DE3-9EA2-D8256D3AA8A1}" type="datetime1">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2863710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843647-17F2-41E5-B8C0-F2A81AAEF367}" type="datetime1">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EAD14E-9128-49BA-8141-7E6E1BA40389}" type="slidenum">
              <a:rPr lang="en-US" smtClean="0"/>
              <a:t>‹#›</a:t>
            </a:fld>
            <a:endParaRPr lang="en-US"/>
          </a:p>
        </p:txBody>
      </p:sp>
    </p:spTree>
    <p:extLst>
      <p:ext uri="{BB962C8B-B14F-4D97-AF65-F5344CB8AC3E}">
        <p14:creationId xmlns:p14="http://schemas.microsoft.com/office/powerpoint/2010/main" val="4004980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3F09F5B-37CF-402F-B916-5F9B0DDFB282}" type="datetime1">
              <a:rPr lang="en-US" smtClean="0"/>
              <a:t>5/3/2019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EEAD14E-9128-49BA-8141-7E6E1BA40389}" type="slidenum">
              <a:rPr lang="en-US" smtClean="0"/>
              <a:t>‹#›</a:t>
            </a:fld>
            <a:endParaRPr lang="en-US"/>
          </a:p>
        </p:txBody>
      </p:sp>
    </p:spTree>
    <p:extLst>
      <p:ext uri="{BB962C8B-B14F-4D97-AF65-F5344CB8AC3E}">
        <p14:creationId xmlns:p14="http://schemas.microsoft.com/office/powerpoint/2010/main" val="140712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Integrated Photonics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1</a:t>
            </a:r>
            <a:endParaRPr lang="en-US" sz="12800" dirty="0">
              <a:solidFill>
                <a:schemeClr val="tx1"/>
              </a:solidFill>
              <a:latin typeface="Arial" panose="020B0604020202020204" pitchFamily="34" charset="0"/>
              <a:cs typeface="Arial" panose="020B0604020202020204" pitchFamily="34" charset="0"/>
            </a:endParaRPr>
          </a:p>
          <a:p>
            <a:pPr defTabSz="914400">
              <a:lnSpc>
                <a:spcPct val="120000"/>
              </a:lnSpc>
              <a:spcBef>
                <a:spcPct val="20000"/>
              </a:spcBef>
            </a:pPr>
            <a:r>
              <a:rPr lang="en-US" sz="12800" dirty="0">
                <a:latin typeface="Arial" panose="020B0604020202020204" pitchFamily="34" charset="0"/>
                <a:cs typeface="Arial" panose="020B0604020202020204" pitchFamily="34" charset="0"/>
              </a:rPr>
              <a:t>Photonic Integrated Circuits</a:t>
            </a:r>
            <a:br>
              <a:rPr lang="en-US" sz="12800" dirty="0">
                <a:latin typeface="Arial" panose="020B0604020202020204" pitchFamily="34" charset="0"/>
                <a:cs typeface="Arial" panose="020B0604020202020204" pitchFamily="34" charset="0"/>
              </a:rPr>
            </a:br>
            <a:r>
              <a:rPr lang="en-US" sz="12800" dirty="0">
                <a:latin typeface="Arial" panose="020B0604020202020204" pitchFamily="34" charset="0"/>
                <a:cs typeface="Arial" panose="020B0604020202020204" pitchFamily="34" charset="0"/>
              </a:rPr>
              <a:t>Materials and Fabrication Technologies</a:t>
            </a:r>
            <a:br>
              <a:rPr lang="en-US" sz="12800" dirty="0">
                <a:latin typeface="Arial" panose="020B0604020202020204" pitchFamily="34" charset="0"/>
                <a:cs typeface="Arial" panose="020B0604020202020204" pitchFamily="34" charset="0"/>
              </a:rPr>
            </a:br>
            <a:endParaRPr lang="en-US" sz="12800" dirty="0">
              <a:latin typeface="Arial" panose="020B0604020202020204" pitchFamily="34" charset="0"/>
              <a:cs typeface="Arial" panose="020B0604020202020204" pitchFamily="34" charset="0"/>
            </a:endParaRPr>
          </a:p>
          <a:p>
            <a:pPr>
              <a:lnSpc>
                <a:spcPct val="120000"/>
              </a:lnSpc>
            </a:pPr>
            <a:r>
              <a:rPr lang="en-US" sz="9600" dirty="0" smtClean="0">
                <a:solidFill>
                  <a:schemeClr val="tx1"/>
                </a:solidFill>
                <a:latin typeface="Arial" panose="020B0604020202020204" pitchFamily="34" charset="0"/>
                <a:cs typeface="Arial" panose="020B0604020202020204" pitchFamily="34" charset="0"/>
              </a:rPr>
              <a:t>Optics and Photonics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443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1952121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406" y="5212363"/>
            <a:ext cx="7326593" cy="1325563"/>
          </a:xfrm>
        </p:spPr>
        <p:txBody>
          <a:bodyPr>
            <a:normAutofit fontScale="90000"/>
          </a:bodyPr>
          <a:lstStyle/>
          <a:p>
            <a:r>
              <a:rPr lang="en-US" sz="2700" b="1" dirty="0" smtClean="0">
                <a:latin typeface="Arial" panose="020B0604020202020204" pitchFamily="34" charset="0"/>
                <a:cs typeface="Arial" panose="020B0604020202020204" pitchFamily="34" charset="0"/>
              </a:rPr>
              <a:t/>
            </a:r>
            <a:br>
              <a:rPr lang="en-US" sz="2700" b="1" dirty="0" smtClean="0">
                <a:latin typeface="Arial" panose="020B0604020202020204" pitchFamily="34" charset="0"/>
                <a:cs typeface="Arial" panose="020B0604020202020204" pitchFamily="34" charset="0"/>
              </a:rPr>
            </a:br>
            <a:r>
              <a:rPr lang="en-US" sz="2700" b="1" dirty="0" smtClean="0">
                <a:latin typeface="Arial" panose="020B0604020202020204" pitchFamily="34" charset="0"/>
                <a:cs typeface="Arial" panose="020B0604020202020204" pitchFamily="34" charset="0"/>
              </a:rPr>
              <a:t>Figure </a:t>
            </a:r>
            <a:r>
              <a:rPr lang="en-US" sz="2700" b="1" dirty="0">
                <a:latin typeface="Arial" panose="020B0604020202020204" pitchFamily="34" charset="0"/>
                <a:cs typeface="Arial" panose="020B0604020202020204" pitchFamily="34" charset="0"/>
              </a:rPr>
              <a:t>1-8 a) </a:t>
            </a:r>
            <a:r>
              <a:rPr lang="en-US" sz="2700" i="1" dirty="0">
                <a:latin typeface="Times New Roman" panose="02020603050405020304" pitchFamily="18" charset="0"/>
                <a:cs typeface="Times New Roman" panose="02020603050405020304" pitchFamily="18" charset="0"/>
              </a:rPr>
              <a:t>Intensity of the electromagnetic field in the waveguide cross section of a single-mode optical fiber for </a:t>
            </a:r>
            <a:r>
              <a:rPr lang="en-US" sz="2700" i="1" dirty="0" smtClean="0">
                <a:latin typeface="Times New Roman" panose="02020603050405020304" pitchFamily="18" charset="0"/>
                <a:cs typeface="Times New Roman" panose="02020603050405020304" pitchFamily="18" charset="0"/>
              </a:rPr>
              <a:t/>
            </a:r>
            <a:br>
              <a:rPr lang="en-US" sz="2700" i="1" dirty="0" smtClean="0">
                <a:latin typeface="Times New Roman" panose="02020603050405020304" pitchFamily="18" charset="0"/>
                <a:cs typeface="Times New Roman" panose="02020603050405020304" pitchFamily="18" charset="0"/>
              </a:rPr>
            </a:br>
            <a:r>
              <a:rPr lang="en-US" sz="2700" i="1" dirty="0" smtClean="0">
                <a:latin typeface="Times New Roman" panose="02020603050405020304" pitchFamily="18" charset="0"/>
                <a:cs typeface="Times New Roman" panose="02020603050405020304" pitchFamily="18" charset="0"/>
              </a:rPr>
              <a:t>the </a:t>
            </a:r>
            <a:r>
              <a:rPr lang="en-US" sz="2700" i="1" dirty="0">
                <a:latin typeface="Times New Roman" panose="02020603050405020304" pitchFamily="18" charset="0"/>
                <a:cs typeface="Times New Roman" panose="02020603050405020304" pitchFamily="18" charset="0"/>
              </a:rPr>
              <a:t>fundamental mode</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20211" y="777269"/>
            <a:ext cx="5303520" cy="4312946"/>
          </a:xfrm>
        </p:spPr>
      </p:pic>
      <p:sp>
        <p:nvSpPr>
          <p:cNvPr id="4" name="Slide Number Placeholder 3"/>
          <p:cNvSpPr>
            <a:spLocks noGrp="1"/>
          </p:cNvSpPr>
          <p:nvPr>
            <p:ph type="sldNum" sz="quarter" idx="12"/>
          </p:nvPr>
        </p:nvSpPr>
        <p:spPr/>
        <p:txBody>
          <a:bodyPr/>
          <a:lstStyle/>
          <a:p>
            <a:fld id="{CEEAD14E-9128-49BA-8141-7E6E1BA40389}" type="slidenum">
              <a:rPr lang="en-US" smtClean="0"/>
              <a:t>10</a:t>
            </a:fld>
            <a:endParaRPr lang="en-US"/>
          </a:p>
        </p:txBody>
      </p:sp>
    </p:spTree>
    <p:extLst>
      <p:ext uri="{BB962C8B-B14F-4D97-AF65-F5344CB8AC3E}">
        <p14:creationId xmlns:p14="http://schemas.microsoft.com/office/powerpoint/2010/main" val="1678974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0196" y="4983463"/>
            <a:ext cx="6595081" cy="1325563"/>
          </a:xfrm>
        </p:spPr>
        <p:txBody>
          <a:bodyPr>
            <a:normAutofit/>
          </a:bodyPr>
          <a:lstStyle/>
          <a:p>
            <a:r>
              <a:rPr lang="en-US" sz="2400" b="1" dirty="0">
                <a:latin typeface="Arial" panose="020B0604020202020204" pitchFamily="34" charset="0"/>
                <a:cs typeface="Arial" panose="020B0604020202020204" pitchFamily="34" charset="0"/>
              </a:rPr>
              <a:t>Figure 1-8 b)</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Three-dimensional representation of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the </a:t>
            </a:r>
            <a:r>
              <a:rPr lang="en-US" sz="2400" i="1" dirty="0">
                <a:latin typeface="Times New Roman" panose="02020603050405020304" pitchFamily="18" charset="0"/>
                <a:cs typeface="Times New Roman" panose="02020603050405020304" pitchFamily="18" charset="0"/>
              </a:rPr>
              <a:t>intensity of the fundamental </a:t>
            </a:r>
            <a:r>
              <a:rPr lang="en-US" sz="2400" i="1" dirty="0" smtClean="0">
                <a:latin typeface="Times New Roman" panose="02020603050405020304" pitchFamily="18" charset="0"/>
                <a:cs typeface="Times New Roman" panose="02020603050405020304" pitchFamily="18" charset="0"/>
              </a:rPr>
              <a:t>mode</a:t>
            </a:r>
            <a:endParaRPr lang="en-US" sz="24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20211" y="748344"/>
            <a:ext cx="5303520" cy="4326558"/>
          </a:xfrm>
        </p:spPr>
      </p:pic>
      <p:sp>
        <p:nvSpPr>
          <p:cNvPr id="4" name="Slide Number Placeholder 3"/>
          <p:cNvSpPr>
            <a:spLocks noGrp="1"/>
          </p:cNvSpPr>
          <p:nvPr>
            <p:ph type="sldNum" sz="quarter" idx="12"/>
          </p:nvPr>
        </p:nvSpPr>
        <p:spPr/>
        <p:txBody>
          <a:bodyPr/>
          <a:lstStyle/>
          <a:p>
            <a:fld id="{CEEAD14E-9128-49BA-8141-7E6E1BA40389}" type="slidenum">
              <a:rPr lang="en-US" smtClean="0"/>
              <a:t>11</a:t>
            </a:fld>
            <a:endParaRPr lang="en-US"/>
          </a:p>
        </p:txBody>
      </p:sp>
    </p:spTree>
    <p:extLst>
      <p:ext uri="{BB962C8B-B14F-4D97-AF65-F5344CB8AC3E}">
        <p14:creationId xmlns:p14="http://schemas.microsoft.com/office/powerpoint/2010/main" val="2861382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089" y="5074902"/>
            <a:ext cx="7692349" cy="1325563"/>
          </a:xfrm>
        </p:spPr>
        <p:txBody>
          <a:bodyPr>
            <a:normAutofit/>
          </a:bodyPr>
          <a:lstStyle/>
          <a:p>
            <a:r>
              <a:rPr lang="en-US" sz="2400" b="1" dirty="0">
                <a:latin typeface="Arial" panose="020B0604020202020204" pitchFamily="34" charset="0"/>
                <a:cs typeface="Arial" panose="020B0604020202020204" pitchFamily="34" charset="0"/>
              </a:rPr>
              <a:t>Figure 1-9  </a:t>
            </a:r>
            <a:r>
              <a:rPr lang="en-US" sz="2400" i="1" dirty="0">
                <a:latin typeface="Times New Roman" panose="02020603050405020304" pitchFamily="18" charset="0"/>
                <a:cs typeface="Times New Roman" panose="02020603050405020304" pitchFamily="18" charset="0"/>
              </a:rPr>
              <a:t>Intensity distribution for fundamental mode and two higher-order modes along a line passing through the center of the </a:t>
            </a:r>
            <a:r>
              <a:rPr lang="en-US" sz="2400" i="1" dirty="0" smtClean="0">
                <a:latin typeface="Times New Roman" panose="02020603050405020304" pitchFamily="18" charset="0"/>
                <a:cs typeface="Times New Roman" panose="02020603050405020304" pitchFamily="18" charset="0"/>
              </a:rPr>
              <a:t>waveguide</a:t>
            </a:r>
            <a:endParaRPr lang="en-US" sz="32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056" t="17021" r="2666" b="11209"/>
          <a:stretch/>
        </p:blipFill>
        <p:spPr>
          <a:xfrm>
            <a:off x="1280123" y="890650"/>
            <a:ext cx="6675120" cy="3708401"/>
          </a:xfrm>
        </p:spPr>
      </p:pic>
      <p:sp>
        <p:nvSpPr>
          <p:cNvPr id="4" name="Slide Number Placeholder 3"/>
          <p:cNvSpPr>
            <a:spLocks noGrp="1"/>
          </p:cNvSpPr>
          <p:nvPr>
            <p:ph type="sldNum" sz="quarter" idx="12"/>
          </p:nvPr>
        </p:nvSpPr>
        <p:spPr/>
        <p:txBody>
          <a:bodyPr/>
          <a:lstStyle/>
          <a:p>
            <a:fld id="{CEEAD14E-9128-49BA-8141-7E6E1BA40389}" type="slidenum">
              <a:rPr lang="en-US" smtClean="0"/>
              <a:t>12</a:t>
            </a:fld>
            <a:endParaRPr lang="en-US"/>
          </a:p>
        </p:txBody>
      </p:sp>
    </p:spTree>
    <p:extLst>
      <p:ext uri="{BB962C8B-B14F-4D97-AF65-F5344CB8AC3E}">
        <p14:creationId xmlns:p14="http://schemas.microsoft.com/office/powerpoint/2010/main" val="4366905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846607"/>
            <a:ext cx="7886700" cy="1325563"/>
          </a:xfrm>
        </p:spPr>
        <p:txBody>
          <a:bodyPr/>
          <a:lstStyle/>
          <a:p>
            <a:pPr algn="ctr"/>
            <a:r>
              <a:rPr lang="en-US" sz="2400" b="1" dirty="0" smtClean="0">
                <a:latin typeface="Arial" panose="020B0604020202020204" pitchFamily="34" charset="0"/>
                <a:cs typeface="Arial" panose="020B0604020202020204" pitchFamily="34" charset="0"/>
              </a:rPr>
              <a:t>Figure 1-10  </a:t>
            </a:r>
            <a:r>
              <a:rPr lang="en-US" sz="2400" i="1" dirty="0" smtClean="0">
                <a:latin typeface="Times New Roman" panose="02020603050405020304" pitchFamily="18" charset="0"/>
                <a:cs typeface="Times New Roman" panose="02020603050405020304" pitchFamily="18" charset="0"/>
              </a:rPr>
              <a:t>Planar </a:t>
            </a:r>
            <a:r>
              <a:rPr lang="en-US" sz="2400" i="1" dirty="0">
                <a:latin typeface="Times New Roman" panose="02020603050405020304" pitchFamily="18" charset="0"/>
                <a:cs typeface="Times New Roman" panose="02020603050405020304" pitchFamily="18" charset="0"/>
              </a:rPr>
              <a:t>optical </a:t>
            </a:r>
            <a:r>
              <a:rPr lang="en-US" sz="2400" i="1" dirty="0" smtClean="0">
                <a:latin typeface="Times New Roman" panose="02020603050405020304" pitchFamily="18" charset="0"/>
                <a:cs typeface="Times New Roman" panose="02020603050405020304" pitchFamily="18" charset="0"/>
              </a:rPr>
              <a:t>waveguide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05801" y="1417342"/>
            <a:ext cx="7132320" cy="3486126"/>
          </a:xfrm>
        </p:spPr>
      </p:pic>
      <p:sp>
        <p:nvSpPr>
          <p:cNvPr id="4" name="Slide Number Placeholder 3"/>
          <p:cNvSpPr>
            <a:spLocks noGrp="1"/>
          </p:cNvSpPr>
          <p:nvPr>
            <p:ph type="sldNum" sz="quarter" idx="12"/>
          </p:nvPr>
        </p:nvSpPr>
        <p:spPr/>
        <p:txBody>
          <a:bodyPr/>
          <a:lstStyle/>
          <a:p>
            <a:fld id="{CEEAD14E-9128-49BA-8141-7E6E1BA40389}" type="slidenum">
              <a:rPr lang="en-US" smtClean="0"/>
              <a:t>13</a:t>
            </a:fld>
            <a:endParaRPr lang="en-US"/>
          </a:p>
        </p:txBody>
      </p:sp>
    </p:spTree>
    <p:extLst>
      <p:ext uri="{BB962C8B-B14F-4D97-AF65-F5344CB8AC3E}">
        <p14:creationId xmlns:p14="http://schemas.microsoft.com/office/powerpoint/2010/main" val="9902276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390" y="4983463"/>
            <a:ext cx="3108926" cy="1325563"/>
          </a:xfrm>
        </p:spPr>
        <p:txBody>
          <a:bodyPr>
            <a:normAutofit/>
          </a:bodyPr>
          <a:lstStyle/>
          <a:p>
            <a:r>
              <a:rPr lang="en-US" sz="2400" b="1" dirty="0" smtClean="0">
                <a:latin typeface="Arial" panose="020B0604020202020204" pitchFamily="34" charset="0"/>
                <a:cs typeface="Arial" panose="020B0604020202020204" pitchFamily="34" charset="0"/>
              </a:rPr>
              <a:t>Figure </a:t>
            </a:r>
            <a:r>
              <a:rPr lang="en-US" sz="2400" b="1" dirty="0">
                <a:latin typeface="Arial" panose="020B0604020202020204" pitchFamily="34" charset="0"/>
                <a:cs typeface="Arial" panose="020B0604020202020204" pitchFamily="34" charset="0"/>
              </a:rPr>
              <a:t>1-11 b)</a:t>
            </a:r>
            <a:r>
              <a:rPr lang="en-US" sz="2400" i="1" dirty="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Ridge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806" y="857237"/>
            <a:ext cx="4389120" cy="3851909"/>
          </a:xfrm>
        </p:spPr>
      </p:pic>
      <p:sp>
        <p:nvSpPr>
          <p:cNvPr id="4" name="Slide Number Placeholder 3"/>
          <p:cNvSpPr>
            <a:spLocks noGrp="1"/>
          </p:cNvSpPr>
          <p:nvPr>
            <p:ph type="sldNum" sz="quarter" idx="12"/>
          </p:nvPr>
        </p:nvSpPr>
        <p:spPr/>
        <p:txBody>
          <a:bodyPr/>
          <a:lstStyle/>
          <a:p>
            <a:fld id="{CEEAD14E-9128-49BA-8141-7E6E1BA40389}" type="slidenum">
              <a:rPr lang="en-US" smtClean="0"/>
              <a:t>14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7800" y="1293028"/>
            <a:ext cx="2743200" cy="2915368"/>
          </a:xfrm>
          <a:prstGeom prst="rect">
            <a:avLst/>
          </a:prstGeom>
        </p:spPr>
      </p:pic>
      <p:sp>
        <p:nvSpPr>
          <p:cNvPr id="7" name="Title 1"/>
          <p:cNvSpPr txBox="1">
            <a:spLocks/>
          </p:cNvSpPr>
          <p:nvPr/>
        </p:nvSpPr>
        <p:spPr>
          <a:xfrm>
            <a:off x="883912" y="4983463"/>
            <a:ext cx="3413771"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2400" b="1" dirty="0" smtClean="0">
                <a:latin typeface="Arial" panose="020B0604020202020204" pitchFamily="34" charset="0"/>
                <a:cs typeface="Arial" panose="020B0604020202020204" pitchFamily="34" charset="0"/>
              </a:rPr>
              <a:t>Figure 1-11 a)</a:t>
            </a:r>
            <a:r>
              <a:rPr lang="en-US" sz="2400" i="1"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Channel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44277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40" y="5303802"/>
            <a:ext cx="7326593" cy="1325563"/>
          </a:xfrm>
        </p:spPr>
        <p:txBody>
          <a:bodyPr>
            <a:noAutofit/>
          </a:bodyPr>
          <a:lstStyle/>
          <a:p>
            <a:r>
              <a:rPr lang="en-US" sz="2400" b="1" dirty="0">
                <a:latin typeface="Arial" panose="020B0604020202020204" pitchFamily="34" charset="0"/>
                <a:cs typeface="Arial" panose="020B0604020202020204" pitchFamily="34" charset="0"/>
              </a:rPr>
              <a:t>Figure 1-12</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Light-intensity distribution for straight and bend waveguides. A small amount of light is lost in the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bend </a:t>
            </a:r>
            <a:r>
              <a:rPr lang="en-US" sz="2400" i="1" dirty="0">
                <a:latin typeface="Times New Roman" panose="02020603050405020304" pitchFamily="18" charset="0"/>
                <a:cs typeface="Times New Roman" panose="02020603050405020304" pitchFamily="18" charset="0"/>
              </a:rPr>
              <a:t>waveguide due to the violation of the total internal reflection </a:t>
            </a:r>
            <a:r>
              <a:rPr lang="en-US" sz="2400" i="1" dirty="0" smtClean="0">
                <a:latin typeface="Times New Roman" panose="02020603050405020304" pitchFamily="18" charset="0"/>
                <a:cs typeface="Times New Roman" panose="02020603050405020304" pitchFamily="18" charset="0"/>
              </a:rPr>
              <a:t>condition.</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CEEAD14E-9128-49BA-8141-7E6E1BA40389}" type="slidenum">
              <a:rPr lang="en-US" smtClean="0"/>
              <a:t>15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8682" y="1019546"/>
            <a:ext cx="6858000" cy="3963917"/>
          </a:xfrm>
          <a:prstGeom prst="rect">
            <a:avLst/>
          </a:prstGeom>
        </p:spPr>
      </p:pic>
    </p:spTree>
    <p:extLst>
      <p:ext uri="{BB962C8B-B14F-4D97-AF65-F5344CB8AC3E}">
        <p14:creationId xmlns:p14="http://schemas.microsoft.com/office/powerpoint/2010/main" val="747144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846607"/>
            <a:ext cx="7886700" cy="1325563"/>
          </a:xfrm>
        </p:spPr>
        <p:txBody>
          <a:bodyPr>
            <a:normAutofit/>
          </a:bodyPr>
          <a:lstStyle/>
          <a:p>
            <a:pPr algn="ctr"/>
            <a:r>
              <a:rPr lang="en-US" sz="2400" b="1" dirty="0">
                <a:latin typeface="Arial" panose="020B0604020202020204" pitchFamily="34" charset="0"/>
                <a:cs typeface="Arial" panose="020B0604020202020204" pitchFamily="34" charset="0"/>
              </a:rPr>
              <a:t>Figure 1-13</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Photolithography and </a:t>
            </a:r>
            <a:r>
              <a:rPr lang="en-US" sz="2400" i="1" dirty="0" smtClean="0">
                <a:latin typeface="Times New Roman" panose="02020603050405020304" pitchFamily="18" charset="0"/>
                <a:cs typeface="Times New Roman" panose="02020603050405020304" pitchFamily="18" charset="0"/>
              </a:rPr>
              <a:t>etching</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5806" y="526071"/>
            <a:ext cx="8321040" cy="4548831"/>
          </a:xfrm>
        </p:spPr>
      </p:pic>
      <p:sp>
        <p:nvSpPr>
          <p:cNvPr id="4" name="Slide Number Placeholder 3"/>
          <p:cNvSpPr>
            <a:spLocks noGrp="1"/>
          </p:cNvSpPr>
          <p:nvPr>
            <p:ph type="sldNum" sz="quarter" idx="12"/>
          </p:nvPr>
        </p:nvSpPr>
        <p:spPr/>
        <p:txBody>
          <a:bodyPr/>
          <a:lstStyle/>
          <a:p>
            <a:fld id="{CEEAD14E-9128-49BA-8141-7E6E1BA40389}" type="slidenum">
              <a:rPr lang="en-US" smtClean="0"/>
              <a:t>16</a:t>
            </a:fld>
            <a:endParaRPr lang="en-US"/>
          </a:p>
        </p:txBody>
      </p:sp>
    </p:spTree>
    <p:extLst>
      <p:ext uri="{BB962C8B-B14F-4D97-AF65-F5344CB8AC3E}">
        <p14:creationId xmlns:p14="http://schemas.microsoft.com/office/powerpoint/2010/main" val="17379183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445" y="4983463"/>
            <a:ext cx="6332237" cy="1325563"/>
          </a:xfrm>
        </p:spPr>
        <p:txBody>
          <a:bodyPr>
            <a:normAutofit/>
          </a:bodyPr>
          <a:lstStyle/>
          <a:p>
            <a:r>
              <a:rPr lang="en-US" sz="2400" b="1" dirty="0">
                <a:latin typeface="Arial" panose="020B0604020202020204" pitchFamily="34" charset="0"/>
                <a:cs typeface="Arial" panose="020B0604020202020204" pitchFamily="34" charset="0"/>
              </a:rPr>
              <a:t>Figure 1-14  </a:t>
            </a:r>
            <a:r>
              <a:rPr lang="en-US" sz="2400" i="1" dirty="0">
                <a:latin typeface="Times New Roman" panose="02020603050405020304" pitchFamily="18" charset="0"/>
                <a:cs typeface="Times New Roman" panose="02020603050405020304" pitchFamily="18" charset="0"/>
              </a:rPr>
              <a:t>Photolithography and etching of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silicon waveguides </a:t>
            </a:r>
            <a:r>
              <a:rPr lang="en-US" sz="2400" i="1" dirty="0">
                <a:latin typeface="Times New Roman" panose="02020603050405020304" pitchFamily="18" charset="0"/>
                <a:cs typeface="Times New Roman" panose="02020603050405020304" pitchFamily="18" charset="0"/>
              </a:rPr>
              <a:t>with silica lower </a:t>
            </a:r>
            <a:r>
              <a:rPr lang="en-US" sz="2400" i="1" dirty="0" smtClean="0">
                <a:latin typeface="Times New Roman" panose="02020603050405020304" pitchFamily="18" charset="0"/>
                <a:cs typeface="Times New Roman" panose="02020603050405020304" pitchFamily="18" charset="0"/>
              </a:rPr>
              <a:t>cladding</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8682" y="859103"/>
            <a:ext cx="6858000" cy="4141577"/>
          </a:xfrm>
        </p:spPr>
      </p:pic>
      <p:sp>
        <p:nvSpPr>
          <p:cNvPr id="4" name="Slide Number Placeholder 3"/>
          <p:cNvSpPr>
            <a:spLocks noGrp="1"/>
          </p:cNvSpPr>
          <p:nvPr>
            <p:ph type="sldNum" sz="quarter" idx="12"/>
          </p:nvPr>
        </p:nvSpPr>
        <p:spPr/>
        <p:txBody>
          <a:bodyPr/>
          <a:lstStyle/>
          <a:p>
            <a:fld id="{CEEAD14E-9128-49BA-8141-7E6E1BA40389}" type="slidenum">
              <a:rPr lang="en-US" smtClean="0"/>
              <a:t>17</a:t>
            </a:fld>
            <a:endParaRPr lang="en-US"/>
          </a:p>
        </p:txBody>
      </p:sp>
    </p:spTree>
    <p:extLst>
      <p:ext uri="{BB962C8B-B14F-4D97-AF65-F5344CB8AC3E}">
        <p14:creationId xmlns:p14="http://schemas.microsoft.com/office/powerpoint/2010/main" val="4104407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845" y="5029485"/>
            <a:ext cx="7052276" cy="1325563"/>
          </a:xfrm>
        </p:spPr>
        <p:txBody>
          <a:bodyPr>
            <a:normAutofit/>
          </a:bodyPr>
          <a:lstStyle/>
          <a:p>
            <a:r>
              <a:rPr lang="en-US" sz="2400" b="1" dirty="0">
                <a:latin typeface="Arial" panose="020B0604020202020204" pitchFamily="34" charset="0"/>
                <a:cs typeface="Arial" panose="020B0604020202020204" pitchFamily="34" charset="0"/>
              </a:rPr>
              <a:t>Figure 1-15  </a:t>
            </a:r>
            <a:r>
              <a:rPr lang="en-US" sz="2400" i="1" dirty="0">
                <a:latin typeface="Times New Roman" panose="02020603050405020304" pitchFamily="18" charset="0"/>
                <a:cs typeface="Times New Roman" panose="02020603050405020304" pitchFamily="18" charset="0"/>
              </a:rPr>
              <a:t>Direct laser writing of waveguides inside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a </a:t>
            </a:r>
            <a:r>
              <a:rPr lang="en-US" sz="2400" i="1" dirty="0">
                <a:latin typeface="Times New Roman" panose="02020603050405020304" pitchFamily="18" charset="0"/>
                <a:cs typeface="Times New Roman" panose="02020603050405020304" pitchFamily="18" charset="0"/>
              </a:rPr>
              <a:t>substrate using a femtosecond (fs) </a:t>
            </a:r>
            <a:r>
              <a:rPr lang="en-US" sz="2400" i="1" dirty="0" smtClean="0">
                <a:latin typeface="Times New Roman" panose="02020603050405020304" pitchFamily="18" charset="0"/>
                <a:cs typeface="Times New Roman" panose="02020603050405020304" pitchFamily="18" charset="0"/>
              </a:rPr>
              <a:t>laser</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18296" t="15886"/>
          <a:stretch/>
        </p:blipFill>
        <p:spPr>
          <a:xfrm>
            <a:off x="2011708" y="777269"/>
            <a:ext cx="5080298" cy="4443131"/>
          </a:xfrm>
        </p:spPr>
      </p:pic>
      <p:sp>
        <p:nvSpPr>
          <p:cNvPr id="4" name="Slide Number Placeholder 3"/>
          <p:cNvSpPr>
            <a:spLocks noGrp="1"/>
          </p:cNvSpPr>
          <p:nvPr>
            <p:ph type="sldNum" sz="quarter" idx="12"/>
          </p:nvPr>
        </p:nvSpPr>
        <p:spPr/>
        <p:txBody>
          <a:bodyPr/>
          <a:lstStyle/>
          <a:p>
            <a:fld id="{CEEAD14E-9128-49BA-8141-7E6E1BA40389}" type="slidenum">
              <a:rPr lang="en-US" smtClean="0"/>
              <a:t>18</a:t>
            </a:fld>
            <a:endParaRPr lang="en-US" dirty="0"/>
          </a:p>
        </p:txBody>
      </p:sp>
    </p:spTree>
    <p:extLst>
      <p:ext uri="{BB962C8B-B14F-4D97-AF65-F5344CB8AC3E}">
        <p14:creationId xmlns:p14="http://schemas.microsoft.com/office/powerpoint/2010/main" val="8127057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528" y="4846607"/>
            <a:ext cx="7509471" cy="1325563"/>
          </a:xfrm>
        </p:spPr>
        <p:txBody>
          <a:bodyPr>
            <a:normAutofit/>
          </a:bodyPr>
          <a:lstStyle/>
          <a:p>
            <a:r>
              <a:rPr lang="en-US" sz="2400" b="1" dirty="0">
                <a:latin typeface="Arial" panose="020B0604020202020204" pitchFamily="34" charset="0"/>
                <a:cs typeface="Arial" panose="020B0604020202020204" pitchFamily="34" charset="0"/>
              </a:rPr>
              <a:t>Figure 1-16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Reduction scanning photolithography system</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7242" y="777269"/>
            <a:ext cx="6949440" cy="4230092"/>
          </a:xfrm>
        </p:spPr>
      </p:pic>
      <p:sp>
        <p:nvSpPr>
          <p:cNvPr id="4" name="Slide Number Placeholder 3"/>
          <p:cNvSpPr>
            <a:spLocks noGrp="1"/>
          </p:cNvSpPr>
          <p:nvPr>
            <p:ph type="sldNum" sz="quarter" idx="12"/>
          </p:nvPr>
        </p:nvSpPr>
        <p:spPr/>
        <p:txBody>
          <a:bodyPr/>
          <a:lstStyle/>
          <a:p>
            <a:fld id="{CEEAD14E-9128-49BA-8141-7E6E1BA40389}" type="slidenum">
              <a:rPr lang="en-US" smtClean="0"/>
              <a:t>19</a:t>
            </a:fld>
            <a:endParaRPr lang="en-US"/>
          </a:p>
        </p:txBody>
      </p:sp>
    </p:spTree>
    <p:extLst>
      <p:ext uri="{BB962C8B-B14F-4D97-AF65-F5344CB8AC3E}">
        <p14:creationId xmlns:p14="http://schemas.microsoft.com/office/powerpoint/2010/main" val="2527945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835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45" y="4846607"/>
            <a:ext cx="8240983" cy="1325563"/>
          </a:xfrm>
        </p:spPr>
        <p:txBody>
          <a:bodyPr>
            <a:normAutofit/>
          </a:bodyPr>
          <a:lstStyle/>
          <a:p>
            <a:pPr algn="ctr"/>
            <a:r>
              <a:rPr lang="en-US" sz="2400" b="1" dirty="0">
                <a:latin typeface="Arial" panose="020B0604020202020204" pitchFamily="34" charset="0"/>
                <a:cs typeface="Arial" panose="020B0604020202020204" pitchFamily="34" charset="0"/>
              </a:rPr>
              <a:t>Figure 1-17</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Commercial RIE equipment used for dry </a:t>
            </a:r>
            <a:r>
              <a:rPr lang="en-US" sz="2400" i="1" dirty="0" smtClean="0">
                <a:latin typeface="Times New Roman" panose="02020603050405020304" pitchFamily="18" charset="0"/>
                <a:cs typeface="Times New Roman" panose="02020603050405020304" pitchFamily="18" charset="0"/>
              </a:rPr>
              <a:t>etching</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37329" y="777269"/>
            <a:ext cx="5577840" cy="4183380"/>
          </a:xfrm>
        </p:spPr>
      </p:pic>
      <p:sp>
        <p:nvSpPr>
          <p:cNvPr id="4" name="Slide Number Placeholder 3"/>
          <p:cNvSpPr>
            <a:spLocks noGrp="1"/>
          </p:cNvSpPr>
          <p:nvPr>
            <p:ph type="sldNum" sz="quarter" idx="12"/>
          </p:nvPr>
        </p:nvSpPr>
        <p:spPr/>
        <p:txBody>
          <a:bodyPr/>
          <a:lstStyle/>
          <a:p>
            <a:fld id="{CEEAD14E-9128-49BA-8141-7E6E1BA40389}" type="slidenum">
              <a:rPr lang="en-US" smtClean="0"/>
              <a:t>20</a:t>
            </a:fld>
            <a:endParaRPr lang="en-US"/>
          </a:p>
        </p:txBody>
      </p:sp>
    </p:spTree>
    <p:extLst>
      <p:ext uri="{BB962C8B-B14F-4D97-AF65-F5344CB8AC3E}">
        <p14:creationId xmlns:p14="http://schemas.microsoft.com/office/powerpoint/2010/main" val="41139226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62" y="5257780"/>
            <a:ext cx="7600910" cy="1325563"/>
          </a:xfrm>
        </p:spPr>
        <p:txBody>
          <a:bodyPr>
            <a:normAutofit/>
          </a:bodyPr>
          <a:lstStyle/>
          <a:p>
            <a:r>
              <a:rPr lang="en-US" sz="2400" b="1" dirty="0" smtClean="0">
                <a:latin typeface="Arial" panose="020B0604020202020204" pitchFamily="34" charset="0"/>
                <a:cs typeface="Arial" panose="020B0604020202020204" pitchFamily="34" charset="0"/>
              </a:rPr>
              <a:t>Figure </a:t>
            </a:r>
            <a:r>
              <a:rPr lang="en-US" sz="2400" b="1" dirty="0">
                <a:latin typeface="Arial" panose="020B0604020202020204" pitchFamily="34" charset="0"/>
                <a:cs typeface="Arial" panose="020B0604020202020204" pitchFamily="34" charset="0"/>
              </a:rPr>
              <a:t>1-1  </a:t>
            </a:r>
            <a:r>
              <a:rPr lang="en-US" sz="2400" i="1" dirty="0">
                <a:latin typeface="Times New Roman" panose="02020603050405020304" pitchFamily="18" charset="0"/>
                <a:cs typeface="Times New Roman" panose="02020603050405020304" pitchFamily="18" charset="0"/>
              </a:rPr>
              <a:t>Illustration of Moore’s law, which predicts that the number of transistors in a microprocessor chip doubles every two </a:t>
            </a:r>
            <a:r>
              <a:rPr lang="en-US" sz="2400" i="1" dirty="0" smtClean="0">
                <a:latin typeface="Times New Roman" panose="02020603050405020304" pitchFamily="18" charset="0"/>
                <a:cs typeface="Times New Roman" panose="02020603050405020304" pitchFamily="18" charset="0"/>
              </a:rPr>
              <a:t>years</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7242" y="591070"/>
            <a:ext cx="6949440" cy="4666710"/>
          </a:xfrm>
        </p:spPr>
      </p:pic>
      <p:sp>
        <p:nvSpPr>
          <p:cNvPr id="4" name="Slide Number Placeholder 3"/>
          <p:cNvSpPr>
            <a:spLocks noGrp="1"/>
          </p:cNvSpPr>
          <p:nvPr>
            <p:ph type="sldNum" sz="quarter" idx="12"/>
          </p:nvPr>
        </p:nvSpPr>
        <p:spPr/>
        <p:txBody>
          <a:bodyPr/>
          <a:lstStyle/>
          <a:p>
            <a:fld id="{CEEAD14E-9128-49BA-8141-7E6E1BA40389}" type="slidenum">
              <a:rPr lang="en-US" smtClean="0"/>
              <a:t>3</a:t>
            </a:fld>
            <a:endParaRPr lang="en-US"/>
          </a:p>
        </p:txBody>
      </p:sp>
    </p:spTree>
    <p:extLst>
      <p:ext uri="{BB962C8B-B14F-4D97-AF65-F5344CB8AC3E}">
        <p14:creationId xmlns:p14="http://schemas.microsoft.com/office/powerpoint/2010/main" val="1666091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318" y="5303802"/>
            <a:ext cx="7040803" cy="1325563"/>
          </a:xfrm>
        </p:spPr>
        <p:txBody>
          <a:bodyPr>
            <a:noAutofit/>
          </a:bodyPr>
          <a:lstStyle/>
          <a:p>
            <a:r>
              <a:rPr lang="en-US" sz="2400" b="1" dirty="0" smtClean="0">
                <a:latin typeface="Arial" panose="020B0604020202020204" pitchFamily="34" charset="0"/>
                <a:cs typeface="Arial" panose="020B0604020202020204" pitchFamily="34" charset="0"/>
              </a:rPr>
              <a:t>Figure </a:t>
            </a:r>
            <a:r>
              <a:rPr lang="en-US" sz="2400" b="1" dirty="0">
                <a:latin typeface="Arial" panose="020B0604020202020204" pitchFamily="34" charset="0"/>
                <a:cs typeface="Arial" panose="020B0604020202020204" pitchFamily="34" charset="0"/>
              </a:rPr>
              <a:t>1-2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Illustration of distributed Bragg reflector semiconductor laser. The active section and the grating sections serving as mirrors are integrated in the same </a:t>
            </a:r>
            <a:r>
              <a:rPr lang="en-US" sz="2400" i="1" dirty="0" smtClean="0">
                <a:latin typeface="Times New Roman" panose="02020603050405020304" pitchFamily="18" charset="0"/>
                <a:cs typeface="Times New Roman" panose="02020603050405020304" pitchFamily="18" charset="0"/>
              </a:rPr>
              <a:t>structure</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2917" y="1234422"/>
            <a:ext cx="7680960" cy="3840480"/>
          </a:xfrm>
        </p:spPr>
      </p:pic>
      <p:sp>
        <p:nvSpPr>
          <p:cNvPr id="4" name="Slide Number Placeholder 3"/>
          <p:cNvSpPr>
            <a:spLocks noGrp="1"/>
          </p:cNvSpPr>
          <p:nvPr>
            <p:ph type="sldNum" sz="quarter" idx="12"/>
          </p:nvPr>
        </p:nvSpPr>
        <p:spPr/>
        <p:txBody>
          <a:bodyPr/>
          <a:lstStyle/>
          <a:p>
            <a:fld id="{CEEAD14E-9128-49BA-8141-7E6E1BA40389}" type="slidenum">
              <a:rPr lang="en-US" smtClean="0"/>
              <a:t>4</a:t>
            </a:fld>
            <a:endParaRPr lang="en-US"/>
          </a:p>
        </p:txBody>
      </p:sp>
    </p:spTree>
    <p:extLst>
      <p:ext uri="{BB962C8B-B14F-4D97-AF65-F5344CB8AC3E}">
        <p14:creationId xmlns:p14="http://schemas.microsoft.com/office/powerpoint/2010/main" val="34506211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318" y="4983463"/>
            <a:ext cx="6960837" cy="1325563"/>
          </a:xfrm>
        </p:spPr>
        <p:txBody>
          <a:bodyPr/>
          <a:lstStyle/>
          <a:p>
            <a:r>
              <a:rPr lang="en-US" sz="2400" b="1" dirty="0">
                <a:latin typeface="Arial" panose="020B0604020202020204" pitchFamily="34" charset="0"/>
                <a:cs typeface="Arial" panose="020B0604020202020204" pitchFamily="34" charset="0"/>
              </a:rPr>
              <a:t>Figure 1-3  </a:t>
            </a:r>
            <a:r>
              <a:rPr lang="en-US" sz="2400" i="1" dirty="0">
                <a:latin typeface="Times New Roman" panose="02020603050405020304" pitchFamily="18" charset="0"/>
                <a:cs typeface="Times New Roman" panose="02020603050405020304" pitchFamily="18" charset="0"/>
              </a:rPr>
              <a:t>PIC integrating optical sources, a routing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circuit</a:t>
            </a:r>
            <a:r>
              <a:rPr lang="en-US" sz="2400" i="1" dirty="0">
                <a:latin typeface="Times New Roman" panose="02020603050405020304" pitchFamily="18" charset="0"/>
                <a:cs typeface="Times New Roman" panose="02020603050405020304" pitchFamily="18" charset="0"/>
              </a:rPr>
              <a:t>, and </a:t>
            </a:r>
            <a:r>
              <a:rPr lang="en-US" sz="2400" i="1" dirty="0" smtClean="0">
                <a:latin typeface="Times New Roman" panose="02020603050405020304" pitchFamily="18" charset="0"/>
                <a:cs typeface="Times New Roman" panose="02020603050405020304" pitchFamily="18" charset="0"/>
              </a:rPr>
              <a:t>photodetectors</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0124" y="685830"/>
            <a:ext cx="6583680" cy="3935579"/>
          </a:xfrm>
        </p:spPr>
      </p:pic>
      <p:sp>
        <p:nvSpPr>
          <p:cNvPr id="4" name="Slide Number Placeholder 3"/>
          <p:cNvSpPr>
            <a:spLocks noGrp="1"/>
          </p:cNvSpPr>
          <p:nvPr>
            <p:ph type="sldNum" sz="quarter" idx="12"/>
          </p:nvPr>
        </p:nvSpPr>
        <p:spPr/>
        <p:txBody>
          <a:bodyPr/>
          <a:lstStyle/>
          <a:p>
            <a:fld id="{CEEAD14E-9128-49BA-8141-7E6E1BA40389}" type="slidenum">
              <a:rPr lang="en-US" smtClean="0"/>
              <a:t>5</a:t>
            </a:fld>
            <a:endParaRPr lang="en-US"/>
          </a:p>
        </p:txBody>
      </p:sp>
    </p:spTree>
    <p:extLst>
      <p:ext uri="{BB962C8B-B14F-4D97-AF65-F5344CB8AC3E}">
        <p14:creationId xmlns:p14="http://schemas.microsoft.com/office/powerpoint/2010/main" val="4154102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177" y="4892024"/>
            <a:ext cx="7886700" cy="1325563"/>
          </a:xfrm>
        </p:spPr>
        <p:txBody>
          <a:bodyPr/>
          <a:lstStyle/>
          <a:p>
            <a:pPr algn="ctr"/>
            <a:r>
              <a:rPr lang="en-US" sz="2400" b="1" dirty="0" smtClean="0">
                <a:latin typeface="Arial" panose="020B0604020202020204" pitchFamily="34" charset="0"/>
                <a:cs typeface="Arial" panose="020B0604020202020204" pitchFamily="34" charset="0"/>
              </a:rPr>
              <a:t>Figure 1-4 </a:t>
            </a:r>
            <a:r>
              <a:rPr lang="en-US" sz="2400" i="1"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Fiber Geometry+</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80196" y="594380"/>
            <a:ext cx="6492240" cy="4431729"/>
          </a:xfrm>
        </p:spPr>
      </p:pic>
      <p:sp>
        <p:nvSpPr>
          <p:cNvPr id="4" name="Slide Number Placeholder 3"/>
          <p:cNvSpPr>
            <a:spLocks noGrp="1"/>
          </p:cNvSpPr>
          <p:nvPr>
            <p:ph type="sldNum" sz="quarter" idx="12"/>
          </p:nvPr>
        </p:nvSpPr>
        <p:spPr/>
        <p:txBody>
          <a:bodyPr/>
          <a:lstStyle/>
          <a:p>
            <a:fld id="{CEEAD14E-9128-49BA-8141-7E6E1BA40389}" type="slidenum">
              <a:rPr lang="en-US" smtClean="0"/>
              <a:t>6</a:t>
            </a:fld>
            <a:endParaRPr lang="en-US"/>
          </a:p>
        </p:txBody>
      </p:sp>
    </p:spTree>
    <p:extLst>
      <p:ext uri="{BB962C8B-B14F-4D97-AF65-F5344CB8AC3E}">
        <p14:creationId xmlns:p14="http://schemas.microsoft.com/office/powerpoint/2010/main" val="174695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120924"/>
            <a:ext cx="7886700" cy="1325563"/>
          </a:xfrm>
        </p:spPr>
        <p:txBody>
          <a:bodyPr/>
          <a:lstStyle/>
          <a:p>
            <a:pPr algn="ctr"/>
            <a:r>
              <a:rPr lang="en-US" sz="2400" b="1" dirty="0">
                <a:latin typeface="Arial" panose="020B0604020202020204" pitchFamily="34" charset="0"/>
                <a:cs typeface="Arial" panose="020B0604020202020204" pitchFamily="34" charset="0"/>
              </a:rPr>
              <a:t>Figure 1-5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Numerical aperture</a:t>
            </a:r>
            <a:r>
              <a:rPr lang="en-US" dirty="0"/>
              <a:t/>
            </a:r>
            <a:br>
              <a:rPr lang="en-US" dirty="0"/>
            </a:b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1562" y="1600220"/>
            <a:ext cx="7589520" cy="3078402"/>
          </a:xfrm>
        </p:spPr>
      </p:pic>
      <p:sp>
        <p:nvSpPr>
          <p:cNvPr id="4" name="Slide Number Placeholder 3"/>
          <p:cNvSpPr>
            <a:spLocks noGrp="1"/>
          </p:cNvSpPr>
          <p:nvPr>
            <p:ph type="sldNum" sz="quarter" idx="12"/>
          </p:nvPr>
        </p:nvSpPr>
        <p:spPr/>
        <p:txBody>
          <a:bodyPr/>
          <a:lstStyle/>
          <a:p>
            <a:fld id="{CEEAD14E-9128-49BA-8141-7E6E1BA40389}" type="slidenum">
              <a:rPr lang="en-US" smtClean="0"/>
              <a:t>7</a:t>
            </a:fld>
            <a:endParaRPr lang="en-US"/>
          </a:p>
        </p:txBody>
      </p:sp>
    </p:spTree>
    <p:extLst>
      <p:ext uri="{BB962C8B-B14F-4D97-AF65-F5344CB8AC3E}">
        <p14:creationId xmlns:p14="http://schemas.microsoft.com/office/powerpoint/2010/main" val="3721903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089" y="4983463"/>
            <a:ext cx="7783788" cy="1325563"/>
          </a:xfrm>
        </p:spPr>
        <p:txBody>
          <a:bodyPr>
            <a:normAutofit/>
          </a:bodyPr>
          <a:lstStyle/>
          <a:p>
            <a:r>
              <a:rPr lang="en-US" sz="2400" b="1" dirty="0">
                <a:latin typeface="Arial" panose="020B0604020202020204" pitchFamily="34" charset="0"/>
                <a:cs typeface="Arial" panose="020B0604020202020204" pitchFamily="34" charset="0"/>
              </a:rPr>
              <a:t>Figure 1-6</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Illustration of the light direction of propagation for fundamental and higher-order modes of a </a:t>
            </a:r>
            <a:r>
              <a:rPr lang="en-US" sz="2400" i="1" dirty="0" smtClean="0">
                <a:latin typeface="Times New Roman" panose="02020603050405020304" pitchFamily="18" charset="0"/>
                <a:cs typeface="Times New Roman" panose="02020603050405020304" pitchFamily="18" charset="0"/>
              </a:rPr>
              <a:t>waveguide</a:t>
            </a:r>
            <a:endParaRPr lang="en-US" sz="24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0123" y="1353812"/>
            <a:ext cx="7772400" cy="2806700"/>
          </a:xfrm>
        </p:spPr>
      </p:pic>
      <p:sp>
        <p:nvSpPr>
          <p:cNvPr id="4" name="Slide Number Placeholder 3"/>
          <p:cNvSpPr>
            <a:spLocks noGrp="1"/>
          </p:cNvSpPr>
          <p:nvPr>
            <p:ph type="sldNum" sz="quarter" idx="12"/>
          </p:nvPr>
        </p:nvSpPr>
        <p:spPr/>
        <p:txBody>
          <a:bodyPr/>
          <a:lstStyle/>
          <a:p>
            <a:fld id="{CEEAD14E-9128-49BA-8141-7E6E1BA40389}" type="slidenum">
              <a:rPr lang="en-US" smtClean="0"/>
              <a:t>8</a:t>
            </a:fld>
            <a:endParaRPr lang="en-US" dirty="0"/>
          </a:p>
        </p:txBody>
      </p:sp>
    </p:spTree>
    <p:extLst>
      <p:ext uri="{BB962C8B-B14F-4D97-AF65-F5344CB8AC3E}">
        <p14:creationId xmlns:p14="http://schemas.microsoft.com/office/powerpoint/2010/main" val="17419570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846607"/>
            <a:ext cx="7886700" cy="1325563"/>
          </a:xfrm>
        </p:spPr>
        <p:txBody>
          <a:bodyPr>
            <a:normAutofit/>
          </a:bodyPr>
          <a:lstStyle/>
          <a:p>
            <a:pPr algn="ctr"/>
            <a:r>
              <a:rPr lang="en-US" sz="2400" b="1" dirty="0">
                <a:latin typeface="Arial" panose="020B0604020202020204" pitchFamily="34" charset="0"/>
                <a:cs typeface="Arial" panose="020B0604020202020204" pitchFamily="34" charset="0"/>
              </a:rPr>
              <a:t>Figure 1-7</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 transverse electromagnetic </a:t>
            </a:r>
            <a:r>
              <a:rPr lang="en-US" sz="2400" i="1" dirty="0" smtClean="0">
                <a:latin typeface="Times New Roman" panose="02020603050405020304" pitchFamily="18" charset="0"/>
                <a:cs typeface="Times New Roman" panose="02020603050405020304" pitchFamily="18" charset="0"/>
              </a:rPr>
              <a:t>wave</a:t>
            </a:r>
            <a:endParaRPr lang="en-US" sz="24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4535" y="1508781"/>
            <a:ext cx="4663440" cy="3315830"/>
          </a:xfrm>
        </p:spPr>
      </p:pic>
      <p:sp>
        <p:nvSpPr>
          <p:cNvPr id="4" name="Slide Number Placeholder 3"/>
          <p:cNvSpPr>
            <a:spLocks noGrp="1"/>
          </p:cNvSpPr>
          <p:nvPr>
            <p:ph type="sldNum" sz="quarter" idx="12"/>
          </p:nvPr>
        </p:nvSpPr>
        <p:spPr/>
        <p:txBody>
          <a:bodyPr/>
          <a:lstStyle/>
          <a:p>
            <a:fld id="{CEEAD14E-9128-49BA-8141-7E6E1BA40389}" type="slidenum">
              <a:rPr lang="en-US" smtClean="0"/>
              <a:t>9</a:t>
            </a:fld>
            <a:endParaRPr lang="en-US"/>
          </a:p>
        </p:txBody>
      </p:sp>
    </p:spTree>
    <p:extLst>
      <p:ext uri="{BB962C8B-B14F-4D97-AF65-F5344CB8AC3E}">
        <p14:creationId xmlns:p14="http://schemas.microsoft.com/office/powerpoint/2010/main" val="22598729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1010</TotalTime>
  <Words>223</Words>
  <Application>Microsoft Office PowerPoint</Application>
  <PresentationFormat>On-screen Show (4:3)</PresentationFormat>
  <Paragraphs>58</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Times New Roman</vt:lpstr>
      <vt:lpstr>Office Theme</vt:lpstr>
      <vt:lpstr>PowerPoint Presentation</vt:lpstr>
      <vt:lpstr>PowerPoint Presentation</vt:lpstr>
      <vt:lpstr>Figure 1-1  Illustration of Moore’s law, which predicts that the number of transistors in a microprocessor chip doubles every two years</vt:lpstr>
      <vt:lpstr>Figure 1-2  Illustration of distributed Bragg reflector semiconductor laser. The active section and the grating sections serving as mirrors are integrated in the same structure.</vt:lpstr>
      <vt:lpstr>Figure 1-3  PIC integrating optical sources, a routing  circuit, and photodetectors</vt:lpstr>
      <vt:lpstr>Figure 1-4  Fiber Geometry+</vt:lpstr>
      <vt:lpstr>Figure 1-5  Numerical aperture </vt:lpstr>
      <vt:lpstr>Figure 1-6  Illustration of the light direction of propagation for fundamental and higher-order modes of a waveguide</vt:lpstr>
      <vt:lpstr>Figure 1-7  A transverse electromagnetic wave</vt:lpstr>
      <vt:lpstr> Figure 1-8 a) Intensity of the electromagnetic field in the waveguide cross section of a single-mode optical fiber for  the fundamental mode </vt:lpstr>
      <vt:lpstr>Figure 1-8 b) Three-dimensional representation of  the intensity of the fundamental mode</vt:lpstr>
      <vt:lpstr>Figure 1-9  Intensity distribution for fundamental mode and two higher-order modes along a line passing through the center of the waveguide</vt:lpstr>
      <vt:lpstr>Figure 1-10  Planar optical waveguide</vt:lpstr>
      <vt:lpstr>Figure 1-11 b) Ridge  waveguide</vt:lpstr>
      <vt:lpstr>Figure 1-12  Light-intensity distribution for straight and bend waveguides. A small amount of light is lost in the  bend waveguide due to the violation of the total internal reflection condition.</vt:lpstr>
      <vt:lpstr>Figure 1-13  Photolithography and etching</vt:lpstr>
      <vt:lpstr>Figure 1-14  Photolithography and etching of  silicon waveguides with silica lower cladding</vt:lpstr>
      <vt:lpstr>Figure 1-15  Direct laser writing of waveguides inside  a substrate using a femtosecond (fs) laser</vt:lpstr>
      <vt:lpstr>Figure 1-16  Reduction scanning photolithography system</vt:lpstr>
      <vt:lpstr>Figure 1-17  Commercial RIE equipment used for dry etching</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113</cp:revision>
  <cp:lastPrinted>2018-07-06T20:17:03Z</cp:lastPrinted>
  <dcterms:created xsi:type="dcterms:W3CDTF">2016-06-14T14:17:21Z</dcterms:created>
  <dcterms:modified xsi:type="dcterms:W3CDTF">2019-05-03T21:13:24Z</dcterms:modified>
</cp:coreProperties>
</file>