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2" r:id="rId2"/>
    <p:sldId id="28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2" r:id="rId17"/>
    <p:sldId id="273" r:id="rId18"/>
    <p:sldId id="270" r:id="rId19"/>
    <p:sldId id="271" r:id="rId20"/>
    <p:sldId id="274" r:id="rId21"/>
    <p:sldId id="275" r:id="rId22"/>
    <p:sldId id="276" r:id="rId23"/>
    <p:sldId id="277" r:id="rId24"/>
    <p:sldId id="278" r:id="rId25"/>
    <p:sldId id="279" r:id="rId26"/>
    <p:sldId id="280" r:id="rId27"/>
    <p:sldId id="281"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6" d="100"/>
          <a:sy n="66" d="100"/>
        </p:scale>
        <p:origin x="1422"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D33D49-4EB1-4447-9071-DEA1AB51A5AE}"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4024909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D33D49-4EB1-4447-9071-DEA1AB51A5AE}"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4294384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D33D49-4EB1-4447-9071-DEA1AB51A5AE}"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2822938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D33D49-4EB1-4447-9071-DEA1AB51A5AE}"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852302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D33D49-4EB1-4447-9071-DEA1AB51A5AE}"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353936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D33D49-4EB1-4447-9071-DEA1AB51A5AE}"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3209587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D33D49-4EB1-4447-9071-DEA1AB51A5AE}" type="datetimeFigureOut">
              <a:rPr lang="en-US" smtClean="0"/>
              <a:t>5/3/2019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3816427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D33D49-4EB1-4447-9071-DEA1AB51A5AE}" type="datetimeFigureOut">
              <a:rPr lang="en-US" smtClean="0"/>
              <a:t>5/3/2019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37203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D33D49-4EB1-4447-9071-DEA1AB51A5AE}" type="datetimeFigureOut">
              <a:rPr lang="en-US" smtClean="0"/>
              <a:t>5/3/2019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199917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D33D49-4EB1-4447-9071-DEA1AB51A5AE}"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3934765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D33D49-4EB1-4447-9071-DEA1AB51A5AE}"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11E5CB-D94D-400A-A459-8ECC58E19132}" type="slidenum">
              <a:rPr lang="en-US" smtClean="0"/>
              <a:t>‹#›</a:t>
            </a:fld>
            <a:endParaRPr lang="en-US"/>
          </a:p>
        </p:txBody>
      </p:sp>
    </p:spTree>
    <p:extLst>
      <p:ext uri="{BB962C8B-B14F-4D97-AF65-F5344CB8AC3E}">
        <p14:creationId xmlns:p14="http://schemas.microsoft.com/office/powerpoint/2010/main" val="4276662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D33D49-4EB1-4447-9071-DEA1AB51A5AE}" type="datetimeFigureOut">
              <a:rPr lang="en-US" smtClean="0"/>
              <a:t>5/3/2019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11E5CB-D94D-400A-A459-8ECC58E19132}" type="slidenum">
              <a:rPr lang="en-US" smtClean="0"/>
              <a:t>‹#›</a:t>
            </a:fld>
            <a:endParaRPr lang="en-US"/>
          </a:p>
        </p:txBody>
      </p:sp>
    </p:spTree>
    <p:extLst>
      <p:ext uri="{BB962C8B-B14F-4D97-AF65-F5344CB8AC3E}">
        <p14:creationId xmlns:p14="http://schemas.microsoft.com/office/powerpoint/2010/main" val="24494943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25000" lnSpcReduction="20000"/>
          </a:bodyPr>
          <a:lstStyle/>
          <a:p>
            <a:r>
              <a:rPr lang="en-US" sz="11200" b="1" dirty="0" smtClean="0">
                <a:solidFill>
                  <a:schemeClr val="tx1"/>
                </a:solidFill>
                <a:latin typeface="Arial" panose="020B0604020202020204" pitchFamily="34" charset="0"/>
                <a:cs typeface="Arial" panose="020B0604020202020204" pitchFamily="34" charset="0"/>
              </a:rPr>
              <a:t>Integrated Photonics</a:t>
            </a:r>
          </a:p>
          <a:p>
            <a:endParaRPr lang="en-US" sz="11200" b="1" dirty="0">
              <a:solidFill>
                <a:schemeClr val="tx1"/>
              </a:solidFill>
              <a:latin typeface="Arial" panose="020B0604020202020204" pitchFamily="34" charset="0"/>
              <a:cs typeface="Arial" panose="020B0604020202020204" pitchFamily="34" charset="0"/>
            </a:endParaRPr>
          </a:p>
          <a:p>
            <a:r>
              <a:rPr lang="en-US" sz="14400" dirty="0" smtClean="0">
                <a:solidFill>
                  <a:schemeClr val="tx1"/>
                </a:solidFill>
                <a:latin typeface="Arial" panose="020B0604020202020204" pitchFamily="34" charset="0"/>
                <a:cs typeface="Arial" panose="020B0604020202020204" pitchFamily="34" charset="0"/>
              </a:rPr>
              <a:t>Figures and Images for Instructors</a:t>
            </a:r>
          </a:p>
          <a:p>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Module 4</a:t>
            </a:r>
            <a:endParaRPr lang="en-US" sz="12800" dirty="0">
              <a:solidFill>
                <a:schemeClr val="tx1"/>
              </a:solidFill>
              <a:latin typeface="Arial" panose="020B0604020202020204" pitchFamily="34" charset="0"/>
              <a:cs typeface="Arial" panose="020B0604020202020204" pitchFamily="34" charset="0"/>
            </a:endParaRPr>
          </a:p>
          <a:p>
            <a:pPr>
              <a:lnSpc>
                <a:spcPct val="120000"/>
              </a:lnSpc>
            </a:pPr>
            <a:r>
              <a:rPr lang="en-US" sz="12800" dirty="0">
                <a:solidFill>
                  <a:schemeClr val="tx1"/>
                </a:solidFill>
                <a:latin typeface="Arial" panose="020B0604020202020204" pitchFamily="34" charset="0"/>
                <a:cs typeface="Arial" panose="020B0604020202020204" pitchFamily="34" charset="0"/>
              </a:rPr>
              <a:t>Dielectric and Polymer </a:t>
            </a:r>
            <a:r>
              <a:rPr lang="en-US" sz="12800" dirty="0" smtClean="0">
                <a:solidFill>
                  <a:schemeClr val="tx1"/>
                </a:solidFill>
                <a:latin typeface="Arial" panose="020B0604020202020204" pitchFamily="34" charset="0"/>
                <a:cs typeface="Arial" panose="020B0604020202020204" pitchFamily="34" charset="0"/>
              </a:rPr>
              <a:t>Waveguides </a:t>
            </a:r>
            <a:r>
              <a:rPr lang="en-US" sz="12800" dirty="0">
                <a:solidFill>
                  <a:schemeClr val="tx1"/>
                </a:solidFill>
                <a:latin typeface="Arial" panose="020B0604020202020204" pitchFamily="34" charset="0"/>
                <a:cs typeface="Arial" panose="020B0604020202020204" pitchFamily="34" charset="0"/>
              </a:rPr>
              <a:t>and </a:t>
            </a:r>
            <a:r>
              <a:rPr lang="en-US" sz="12800" dirty="0" smtClean="0">
                <a:solidFill>
                  <a:schemeClr val="tx1"/>
                </a:solidFill>
                <a:latin typeface="Arial" panose="020B0604020202020204" pitchFamily="34" charset="0"/>
                <a:cs typeface="Arial" panose="020B0604020202020204" pitchFamily="34" charset="0"/>
              </a:rPr>
              <a:t>Waveguide Devices</a:t>
            </a:r>
            <a:r>
              <a:rPr lang="en-US" sz="12800" dirty="0">
                <a:solidFill>
                  <a:schemeClr val="tx1"/>
                </a:solidFill>
                <a:latin typeface="Arial" panose="020B0604020202020204" pitchFamily="34" charset="0"/>
                <a:cs typeface="Arial" panose="020B0604020202020204" pitchFamily="34" charset="0"/>
              </a:rPr>
              <a:t/>
            </a:r>
            <a:br>
              <a:rPr lang="en-US" sz="12800" dirty="0">
                <a:solidFill>
                  <a:schemeClr val="tx1"/>
                </a:solidFill>
                <a:latin typeface="Arial" panose="020B0604020202020204" pitchFamily="34" charset="0"/>
                <a:cs typeface="Arial" panose="020B0604020202020204" pitchFamily="34" charset="0"/>
              </a:rPr>
            </a:br>
            <a:endParaRPr lang="en-US" sz="12800" dirty="0">
              <a:solidFill>
                <a:schemeClr val="tx1"/>
              </a:solidFill>
              <a:latin typeface="Arial" panose="020B0604020202020204" pitchFamily="34" charset="0"/>
              <a:cs typeface="Arial" panose="020B0604020202020204" pitchFamily="34" charset="0"/>
            </a:endParaRPr>
          </a:p>
          <a:p>
            <a:pPr>
              <a:lnSpc>
                <a:spcPct val="120000"/>
              </a:lnSpc>
            </a:pPr>
            <a:r>
              <a:rPr lang="en-US" sz="9600" dirty="0" smtClean="0">
                <a:solidFill>
                  <a:schemeClr val="tx1"/>
                </a:solidFill>
                <a:latin typeface="Arial" panose="020B0604020202020204" pitchFamily="34" charset="0"/>
                <a:cs typeface="Arial" panose="020B0604020202020204" pitchFamily="34" charset="0"/>
              </a:rPr>
              <a:t>Optics and Photonics Series</a:t>
            </a:r>
          </a:p>
          <a:p>
            <a:r>
              <a:rPr lang="en-US" sz="16000" b="1" dirty="0">
                <a:solidFill>
                  <a:schemeClr val="tx1"/>
                </a:solidFill>
                <a:latin typeface="Arial" panose="020B0604020202020204" pitchFamily="34" charset="0"/>
                <a:cs typeface="Arial" panose="020B0604020202020204" pitchFamily="34" charset="0"/>
              </a:rPr>
              <a:t> </a:t>
            </a:r>
            <a:endParaRPr lang="en-US" sz="16000" dirty="0">
              <a:solidFill>
                <a:schemeClr val="tx1"/>
              </a:solidFill>
              <a:latin typeface="Arial" panose="020B0604020202020204" pitchFamily="34" charset="0"/>
              <a:cs typeface="Arial" panose="020B0604020202020204" pitchFamily="34" charset="0"/>
            </a:endParaRPr>
          </a:p>
          <a:p>
            <a:r>
              <a:rPr lang="en-US" b="1" dirty="0"/>
              <a:t> </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91440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7160149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953000"/>
            <a:ext cx="7848600" cy="1143000"/>
          </a:xfrm>
        </p:spPr>
        <p:txBody>
          <a:bodyPr>
            <a:normAutofit/>
          </a:bodyPr>
          <a:lstStyle/>
          <a:p>
            <a:r>
              <a:rPr lang="en-US" sz="2400" b="1" dirty="0">
                <a:latin typeface="Arial" panose="020B0604020202020204" pitchFamily="34" charset="0"/>
                <a:cs typeface="Arial" panose="020B0604020202020204" pitchFamily="34" charset="0"/>
              </a:rPr>
              <a:t>Figure 4-8</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Silica-on-silicon buried channel waveguide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7376" t="7928" r="5046" b="19184"/>
          <a:stretch/>
        </p:blipFill>
        <p:spPr>
          <a:xfrm>
            <a:off x="914400" y="685800"/>
            <a:ext cx="7315200" cy="4582053"/>
          </a:xfrm>
        </p:spPr>
      </p:pic>
    </p:spTree>
    <p:extLst>
      <p:ext uri="{BB962C8B-B14F-4D97-AF65-F5344CB8AC3E}">
        <p14:creationId xmlns:p14="http://schemas.microsoft.com/office/powerpoint/2010/main" val="32680143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4-9</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Periodically segmented waveguide </a:t>
            </a:r>
            <a:r>
              <a:rPr lang="en-US" sz="2400" i="1" dirty="0" smtClean="0">
                <a:latin typeface="Times New Roman" panose="02020603050405020304" pitchFamily="18" charset="0"/>
                <a:cs typeface="Times New Roman" panose="02020603050405020304" pitchFamily="18" charset="0"/>
              </a:rPr>
              <a:t>taper</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457678"/>
            <a:ext cx="7498080" cy="3419122"/>
          </a:xfrm>
        </p:spPr>
      </p:pic>
    </p:spTree>
    <p:extLst>
      <p:ext uri="{BB962C8B-B14F-4D97-AF65-F5344CB8AC3E}">
        <p14:creationId xmlns:p14="http://schemas.microsoft.com/office/powerpoint/2010/main" val="8526156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5410200"/>
            <a:ext cx="6324600" cy="1371600"/>
          </a:xfrm>
        </p:spPr>
        <p:txBody>
          <a:bodyPr>
            <a:noAutofit/>
          </a:bodyPr>
          <a:lstStyle/>
          <a:p>
            <a:pPr algn="l"/>
            <a:r>
              <a:rPr lang="en-US" sz="2400" b="1" dirty="0">
                <a:latin typeface="Arial" panose="020B0604020202020204" pitchFamily="34" charset="0"/>
                <a:cs typeface="Arial" panose="020B0604020202020204" pitchFamily="34" charset="0"/>
              </a:rPr>
              <a:t>Figure 4-10</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Top: Spectrum of Gaussian </a:t>
            </a:r>
            <a:r>
              <a:rPr lang="en-US" sz="2400" i="1" dirty="0" smtClean="0">
                <a:latin typeface="Times New Roman" panose="02020603050405020304" pitchFamily="18" charset="0"/>
                <a:cs typeface="Times New Roman" panose="02020603050405020304" pitchFamily="18" charset="0"/>
              </a:rPr>
              <a:t>AWGs;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                      Bottom</a:t>
            </a:r>
            <a:r>
              <a:rPr lang="en-US" sz="2400" i="1" dirty="0">
                <a:latin typeface="Times New Roman" panose="02020603050405020304" pitchFamily="18" charset="0"/>
                <a:cs typeface="Times New Roman" panose="02020603050405020304" pitchFamily="18" charset="0"/>
              </a:rPr>
              <a:t>: Spectrum of flat-top </a:t>
            </a:r>
            <a:r>
              <a:rPr lang="en-US" sz="2400" i="1" dirty="0" smtClean="0">
                <a:latin typeface="Times New Roman" panose="02020603050405020304" pitchFamily="18" charset="0"/>
                <a:cs typeface="Times New Roman" panose="02020603050405020304" pitchFamily="18" charset="0"/>
              </a:rPr>
              <a:t>AWGs</a:t>
            </a:r>
            <a:endParaRPr lang="en-US" sz="2400" dirty="0">
              <a:latin typeface="Times New Roman" panose="02020603050405020304" pitchFamily="18" charset="0"/>
              <a:cs typeface="Times New Roman" panose="02020603050405020304" pitchFamily="18" charset="0"/>
            </a:endParaRPr>
          </a:p>
        </p:txBody>
      </p:sp>
      <p:pic>
        <p:nvPicPr>
          <p:cNvPr id="6" name="Content Placeholder 5"/>
          <p:cNvPicPr>
            <a:picLocks noGrp="1"/>
          </p:cNvPicPr>
          <p:nvPr>
            <p:ph idx="1"/>
          </p:nvPr>
        </p:nvPicPr>
        <p:blipFill rotWithShape="1">
          <a:blip r:embed="rId2">
            <a:extLst>
              <a:ext uri="{28A0092B-C50C-407E-A947-70E740481C1C}">
                <a14:useLocalDpi xmlns:a14="http://schemas.microsoft.com/office/drawing/2010/main" val="0"/>
              </a:ext>
            </a:extLst>
          </a:blip>
          <a:srcRect l="8731" t="25152" r="39580" b="15594"/>
          <a:stretch/>
        </p:blipFill>
        <p:spPr bwMode="auto">
          <a:xfrm>
            <a:off x="2499360" y="76200"/>
            <a:ext cx="4206240" cy="2743199"/>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3"/>
          <a:srcRect l="8832" t="31113" r="40454" b="6821"/>
          <a:stretch/>
        </p:blipFill>
        <p:spPr bwMode="auto">
          <a:xfrm>
            <a:off x="2514600" y="2844165"/>
            <a:ext cx="4114800" cy="27184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865445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4-11</a:t>
            </a:r>
            <a:r>
              <a:rPr lang="en-US" sz="2400" dirty="0">
                <a:latin typeface="Arial" panose="020B0604020202020204" pitchFamily="34" charset="0"/>
                <a:cs typeface="Arial" panose="020B0604020202020204" pitchFamily="34" charset="0"/>
              </a:rPr>
              <a:t> </a:t>
            </a:r>
            <a:r>
              <a:rPr lang="en-US" sz="2400" i="1" dirty="0" err="1">
                <a:latin typeface="Times New Roman" panose="02020603050405020304" pitchFamily="18" charset="0"/>
                <a:cs typeface="Times New Roman" panose="02020603050405020304" pitchFamily="18" charset="0"/>
              </a:rPr>
              <a:t>Athermal</a:t>
            </a:r>
            <a:r>
              <a:rPr lang="en-US" sz="2400" i="1" dirty="0">
                <a:latin typeface="Times New Roman" panose="02020603050405020304" pitchFamily="18" charset="0"/>
                <a:cs typeface="Times New Roman" panose="02020603050405020304" pitchFamily="18" charset="0"/>
              </a:rPr>
              <a:t> AWG based on mechanical control</a:t>
            </a:r>
            <a:endParaRPr lang="en-US" sz="2400" dirty="0">
              <a:latin typeface="Times New Roman" panose="02020603050405020304" pitchFamily="18" charset="0"/>
              <a:cs typeface="Times New Roman" panose="02020603050405020304" pitchFamily="18" charset="0"/>
            </a:endParaRPr>
          </a:p>
        </p:txBody>
      </p:sp>
      <p:pic>
        <p:nvPicPr>
          <p:cNvPr id="6" name="Content Placeholder 5"/>
          <p:cNvPicPr>
            <a:picLocks noGrp="1"/>
          </p:cNvPicPr>
          <p:nvPr>
            <p:ph idx="1"/>
          </p:nvPr>
        </p:nvPicPr>
        <p:blipFill rotWithShape="1">
          <a:blip r:embed="rId2">
            <a:extLst>
              <a:ext uri="{28A0092B-C50C-407E-A947-70E740481C1C}">
                <a14:useLocalDpi xmlns:a14="http://schemas.microsoft.com/office/drawing/2010/main" val="0"/>
              </a:ext>
            </a:extLst>
          </a:blip>
          <a:srcRect l="18519" t="37868" r="50000" b="22454"/>
          <a:stretch/>
        </p:blipFill>
        <p:spPr bwMode="auto">
          <a:xfrm>
            <a:off x="838200" y="304800"/>
            <a:ext cx="7467600" cy="48768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579632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143000"/>
          </a:xfrm>
        </p:spPr>
        <p:txBody>
          <a:bodyPr>
            <a:normAutofit/>
          </a:bodyPr>
          <a:lstStyle/>
          <a:p>
            <a:r>
              <a:rPr lang="en-US" sz="2400" b="1" dirty="0">
                <a:latin typeface="Arial" panose="020B0604020202020204" pitchFamily="34" charset="0"/>
                <a:cs typeface="Arial" panose="020B0604020202020204" pitchFamily="34" charset="0"/>
              </a:rPr>
              <a:t>Figure 4-12</a:t>
            </a:r>
            <a:r>
              <a:rPr lang="en-US" sz="2400" dirty="0">
                <a:latin typeface="Arial" panose="020B0604020202020204" pitchFamily="34" charset="0"/>
                <a:cs typeface="Arial" panose="020B0604020202020204" pitchFamily="34" charset="0"/>
              </a:rPr>
              <a:t> </a:t>
            </a:r>
            <a:r>
              <a:rPr lang="en-US" sz="2400" i="1" dirty="0" err="1">
                <a:latin typeface="Times New Roman" panose="02020603050405020304" pitchFamily="18" charset="0"/>
                <a:cs typeface="Times New Roman" panose="02020603050405020304" pitchFamily="18" charset="0"/>
              </a:rPr>
              <a:t>Athermal</a:t>
            </a:r>
            <a:r>
              <a:rPr lang="en-US" sz="2400" i="1" dirty="0">
                <a:latin typeface="Times New Roman" panose="02020603050405020304" pitchFamily="18" charset="0"/>
                <a:cs typeface="Times New Roman" panose="02020603050405020304" pitchFamily="18" charset="0"/>
              </a:rPr>
              <a:t> AWG based on refractive index </a:t>
            </a:r>
            <a:r>
              <a:rPr lang="en-US" sz="2400" i="1" dirty="0" smtClean="0">
                <a:latin typeface="Times New Roman" panose="02020603050405020304" pitchFamily="18" charset="0"/>
                <a:cs typeface="Times New Roman" panose="02020603050405020304" pitchFamily="18" charset="0"/>
              </a:rPr>
              <a:t>control</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8791" y="1295401"/>
            <a:ext cx="4473209" cy="2643260"/>
          </a:xfrm>
        </p:spPr>
      </p:pic>
      <p:pic>
        <p:nvPicPr>
          <p:cNvPr id="7" name="Picture 6"/>
          <p:cNvPicPr/>
          <p:nvPr/>
        </p:nvPicPr>
        <p:blipFill rotWithShape="1">
          <a:blip r:embed="rId3" cstate="print">
            <a:extLst>
              <a:ext uri="{28A0092B-C50C-407E-A947-70E740481C1C}">
                <a14:useLocalDpi xmlns:a14="http://schemas.microsoft.com/office/drawing/2010/main" val="0"/>
              </a:ext>
            </a:extLst>
          </a:blip>
          <a:srcRect l="38079" t="32857" r="10532" b="25418"/>
          <a:stretch/>
        </p:blipFill>
        <p:spPr bwMode="auto">
          <a:xfrm>
            <a:off x="4724400" y="1371600"/>
            <a:ext cx="4038599" cy="24384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778070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776288" y="380999"/>
            <a:ext cx="7681912" cy="4609147"/>
          </a:xfrm>
        </p:spPr>
      </p:pic>
      <p:sp>
        <p:nvSpPr>
          <p:cNvPr id="5" name="TextBox 4"/>
          <p:cNvSpPr txBox="1"/>
          <p:nvPr/>
        </p:nvSpPr>
        <p:spPr>
          <a:xfrm>
            <a:off x="228600" y="5257800"/>
            <a:ext cx="4267200"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Figure 4-13 a)</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VMUX </a:t>
            </a:r>
            <a:r>
              <a:rPr lang="en-US" sz="2400" i="1" dirty="0" smtClean="0">
                <a:latin typeface="Times New Roman" panose="02020603050405020304" pitchFamily="18" charset="0"/>
                <a:cs typeface="Times New Roman" panose="02020603050405020304" pitchFamily="18" charset="0"/>
              </a:rPr>
              <a:t>device</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4876800" y="5257800"/>
            <a:ext cx="3733800" cy="830997"/>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Figure 4-13 b)</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VMUX with optical power </a:t>
            </a:r>
            <a:r>
              <a:rPr lang="en-US" sz="2400" i="1" dirty="0" smtClean="0">
                <a:latin typeface="Times New Roman" panose="02020603050405020304" pitchFamily="18" charset="0"/>
                <a:cs typeface="Times New Roman" panose="02020603050405020304" pitchFamily="18" charset="0"/>
              </a:rPr>
              <a:t>monitoring</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03518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05400"/>
            <a:ext cx="7924800" cy="1143000"/>
          </a:xfrm>
        </p:spPr>
        <p:txBody>
          <a:bodyPr lIns="0" tIns="0" rIns="0" bIns="0">
            <a:noAutofit/>
          </a:bodyPr>
          <a:lstStyle/>
          <a:p>
            <a:pPr algn="l"/>
            <a:r>
              <a:rPr lang="en-US" sz="2400" b="1" dirty="0">
                <a:latin typeface="Arial" panose="020B0604020202020204" pitchFamily="34" charset="0"/>
                <a:cs typeface="Arial" panose="020B0604020202020204" pitchFamily="34" charset="0"/>
              </a:rPr>
              <a:t>Figure 4-14</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Optical channel monitoring of 48 channels using an </a:t>
            </a:r>
            <a:r>
              <a:rPr lang="en-US" sz="2400" i="1" dirty="0" err="1">
                <a:latin typeface="Times New Roman" panose="02020603050405020304" pitchFamily="18" charset="0"/>
                <a:cs typeface="Times New Roman" panose="02020603050405020304" pitchFamily="18" charset="0"/>
              </a:rPr>
              <a:t>athermal</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AWG</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187230" y="152401"/>
            <a:ext cx="6312340" cy="4953000"/>
          </a:xfrm>
          <a:prstGeom prst="rect">
            <a:avLst/>
          </a:prstGeom>
        </p:spPr>
      </p:pic>
    </p:spTree>
    <p:extLst>
      <p:ext uri="{BB962C8B-B14F-4D97-AF65-F5344CB8AC3E}">
        <p14:creationId xmlns:p14="http://schemas.microsoft.com/office/powerpoint/2010/main" val="7742618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400" b="1" dirty="0">
                <a:latin typeface="Arial" panose="020B0604020202020204" pitchFamily="34" charset="0"/>
                <a:cs typeface="Arial" panose="020B0604020202020204" pitchFamily="34" charset="0"/>
              </a:rPr>
              <a:t>Figure 4-15</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Titanium diffused lithium </a:t>
            </a:r>
            <a:r>
              <a:rPr lang="en-US" sz="2400" i="1" dirty="0" err="1">
                <a:latin typeface="Times New Roman" panose="02020603050405020304" pitchFamily="18" charset="0"/>
                <a:cs typeface="Times New Roman" panose="02020603050405020304" pitchFamily="18" charset="0"/>
              </a:rPr>
              <a:t>niobate</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waveguide</a:t>
            </a:r>
            <a:endParaRPr lang="en-US" sz="24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164"/>
          <a:stretch/>
        </p:blipFill>
        <p:spPr bwMode="auto">
          <a:xfrm>
            <a:off x="660400" y="1434584"/>
            <a:ext cx="7874000" cy="3213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344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5105400"/>
            <a:ext cx="5867400" cy="1143000"/>
          </a:xfrm>
        </p:spPr>
        <p:txBody>
          <a:bodyPr>
            <a:noAutofit/>
          </a:bodyPr>
          <a:lstStyle/>
          <a:p>
            <a:pPr algn="l"/>
            <a:r>
              <a:rPr lang="en-US" sz="2400" b="1" dirty="0">
                <a:latin typeface="Arial" panose="020B0604020202020204" pitchFamily="34" charset="0"/>
                <a:cs typeface="Arial" panose="020B0604020202020204" pitchFamily="34" charset="0"/>
              </a:rPr>
              <a:t>Figure 4-16</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Electrode configuration for MZI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lithium </a:t>
            </a:r>
            <a:r>
              <a:rPr lang="en-US" sz="2400" i="1" dirty="0" err="1">
                <a:latin typeface="Times New Roman" panose="02020603050405020304" pitchFamily="18" charset="0"/>
                <a:cs typeface="Times New Roman" panose="02020603050405020304" pitchFamily="18" charset="0"/>
              </a:rPr>
              <a:t>niobate</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modulator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44074" t="40516" r="11111" b="19837"/>
          <a:stretch/>
        </p:blipFill>
        <p:spPr bwMode="auto">
          <a:xfrm>
            <a:off x="594360" y="1033668"/>
            <a:ext cx="7863840" cy="39955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421429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6644" t="10143" r="17127" b="22662"/>
          <a:stretch/>
        </p:blipFill>
        <p:spPr>
          <a:xfrm>
            <a:off x="1371600" y="832507"/>
            <a:ext cx="6309360" cy="4267601"/>
          </a:xfrm>
        </p:spPr>
      </p:pic>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4-17</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Polymer buried channel </a:t>
            </a:r>
            <a:r>
              <a:rPr lang="en-US" sz="2400" i="1" dirty="0" smtClean="0">
                <a:latin typeface="Times New Roman" panose="02020603050405020304" pitchFamily="18" charset="0"/>
                <a:cs typeface="Times New Roman" panose="02020603050405020304" pitchFamily="18" charset="0"/>
              </a:rPr>
              <a:t>waveguide</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84834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17940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4-18</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Polymer waveguide connecting a VCSEL laser and a photodetector. Top: in-plane interconnection.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Bottom</a:t>
            </a:r>
            <a:r>
              <a:rPr lang="en-US" sz="2400" i="1" dirty="0">
                <a:latin typeface="Times New Roman" panose="02020603050405020304" pitchFamily="18" charset="0"/>
                <a:cs typeface="Times New Roman" panose="02020603050405020304" pitchFamily="18" charset="0"/>
              </a:rPr>
              <a:t>: out-of-plane connection using 45º </a:t>
            </a:r>
            <a:r>
              <a:rPr lang="en-US" sz="2400" i="1" dirty="0" smtClean="0">
                <a:latin typeface="Times New Roman" panose="02020603050405020304" pitchFamily="18" charset="0"/>
                <a:cs typeface="Times New Roman" panose="02020603050405020304" pitchFamily="18" charset="0"/>
              </a:rPr>
              <a:t>mirrors</a:t>
            </a:r>
            <a:r>
              <a:rPr lang="en-US" sz="2400" i="1" dirty="0" smtClean="0"/>
              <a:t>.</a:t>
            </a:r>
            <a:endParaRPr lang="en-US" sz="2400" dirty="0"/>
          </a:p>
        </p:txBody>
      </p:sp>
      <p:pic>
        <p:nvPicPr>
          <p:cNvPr id="4" name="Content Placeholder 3"/>
          <p:cNvPicPr>
            <a:picLocks noGrp="1"/>
          </p:cNvPicPr>
          <p:nvPr>
            <p:ph idx="1"/>
          </p:nvPr>
        </p:nvPicPr>
        <p:blipFill rotWithShape="1">
          <a:blip r:embed="rId2"/>
          <a:srcRect l="20925" t="26083" r="39352" b="13926"/>
          <a:stretch/>
        </p:blipFill>
        <p:spPr bwMode="auto">
          <a:xfrm>
            <a:off x="1219200" y="152400"/>
            <a:ext cx="5791200" cy="4953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466925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05400"/>
            <a:ext cx="7543800" cy="1143000"/>
          </a:xfrm>
        </p:spPr>
        <p:txBody>
          <a:bodyPr>
            <a:noAutofit/>
          </a:bodyPr>
          <a:lstStyle/>
          <a:p>
            <a:pPr algn="l"/>
            <a:r>
              <a:rPr lang="en-US" sz="2400" b="1" dirty="0">
                <a:latin typeface="Arial" panose="020B0604020202020204" pitchFamily="34" charset="0"/>
                <a:cs typeface="Arial" panose="020B0604020202020204" pitchFamily="34" charset="0"/>
              </a:rPr>
              <a:t>Figure 4-19</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Silicone waveguides for optical interconnects. Courtesy of Dow Corning</a:t>
            </a:r>
            <a:r>
              <a:rPr lang="en-US" sz="2400" i="1"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48333" t="58600" r="13519" b="18099"/>
          <a:stretch/>
        </p:blipFill>
        <p:spPr bwMode="auto">
          <a:xfrm>
            <a:off x="914400" y="762000"/>
            <a:ext cx="7315200" cy="37293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893774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4294967295"/>
          </p:nvPr>
        </p:nvPicPr>
        <p:blipFill rotWithShape="1">
          <a:blip r:embed="rId2"/>
          <a:srcRect l="15370" t="41037" r="16111" b="10622"/>
          <a:stretch/>
        </p:blipFill>
        <p:spPr bwMode="auto">
          <a:xfrm>
            <a:off x="76200" y="1022350"/>
            <a:ext cx="8991600" cy="3473450"/>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152400" y="5265003"/>
            <a:ext cx="4419600" cy="830997"/>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Figure 4-20 a)</a:t>
            </a:r>
            <a:r>
              <a:rPr lang="en-US" sz="2400"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Polymer </a:t>
            </a:r>
            <a:r>
              <a:rPr lang="en-US" sz="2400" i="1" dirty="0">
                <a:latin typeface="Times New Roman" panose="02020603050405020304" pitchFamily="18" charset="0"/>
                <a:cs typeface="Times New Roman" panose="02020603050405020304" pitchFamily="18" charset="0"/>
              </a:rPr>
              <a:t>multimode </a:t>
            </a:r>
            <a:r>
              <a:rPr lang="en-US" sz="2400" i="1" dirty="0" smtClean="0">
                <a:latin typeface="Times New Roman" panose="02020603050405020304" pitchFamily="18" charset="0"/>
                <a:cs typeface="Times New Roman" panose="02020603050405020304" pitchFamily="18" charset="0"/>
              </a:rPr>
              <a:t>waveguide-based </a:t>
            </a:r>
            <a:r>
              <a:rPr lang="en-US" sz="2400" i="1" dirty="0">
                <a:latin typeface="Times New Roman" panose="02020603050405020304" pitchFamily="18" charset="0"/>
                <a:cs typeface="Times New Roman" panose="02020603050405020304" pitchFamily="18" charset="0"/>
              </a:rPr>
              <a:t>VOA</a:t>
            </a:r>
            <a:endParaRPr lang="en-US" sz="24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4572000" y="5288340"/>
            <a:ext cx="4419600" cy="1569660"/>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4-20 b)</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VOA transmission vs. applied electrical power for the wavelengths of 1.31 µm and 1.55 </a:t>
            </a:r>
            <a:r>
              <a:rPr lang="en-US" sz="2400" i="1" dirty="0" smtClean="0">
                <a:latin typeface="Times New Roman" panose="02020603050405020304" pitchFamily="18" charset="0"/>
                <a:cs typeface="Times New Roman" panose="02020603050405020304" pitchFamily="18" charset="0"/>
              </a:rPr>
              <a:t>µm</a:t>
            </a:r>
            <a:endParaRPr lang="en-US" sz="2400" dirty="0"/>
          </a:p>
        </p:txBody>
      </p:sp>
    </p:spTree>
    <p:extLst>
      <p:ext uri="{BB962C8B-B14F-4D97-AF65-F5344CB8AC3E}">
        <p14:creationId xmlns:p14="http://schemas.microsoft.com/office/powerpoint/2010/main" val="12649863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4-21</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Digital optical </a:t>
            </a:r>
            <a:r>
              <a:rPr lang="en-US" sz="2400" i="1" dirty="0" smtClean="0">
                <a:latin typeface="Times New Roman" panose="02020603050405020304" pitchFamily="18" charset="0"/>
                <a:cs typeface="Times New Roman" panose="02020603050405020304" pitchFamily="18" charset="0"/>
              </a:rPr>
              <a:t>switch</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1112520" y="457200"/>
            <a:ext cx="7040880" cy="47591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642865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2499360" y="496713"/>
            <a:ext cx="4206240" cy="4608687"/>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a:t>
            </a:r>
            <a:r>
              <a:rPr lang="en-US" sz="2400" b="1" dirty="0" smtClean="0">
                <a:latin typeface="Arial" panose="020B0604020202020204" pitchFamily="34" charset="0"/>
                <a:cs typeface="Arial" panose="020B0604020202020204" pitchFamily="34" charset="0"/>
              </a:rPr>
              <a:t>4-22</a:t>
            </a:r>
            <a:r>
              <a:rPr lang="en-US" sz="2400" dirty="0" smtClean="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2 x 2 polymer digital optical switch</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43011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2"/>
          <a:srcRect l="17315" t="30083" r="18056" b="23837"/>
          <a:stretch/>
        </p:blipFill>
        <p:spPr bwMode="auto">
          <a:xfrm>
            <a:off x="304800" y="1081086"/>
            <a:ext cx="8503920" cy="3229980"/>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152400" y="4876800"/>
            <a:ext cx="4267200" cy="1569660"/>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4-23 a)</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Laser configuration of a tunable wavelength laser with a polymer Bragg </a:t>
            </a:r>
            <a:r>
              <a:rPr lang="en-US" sz="2400" i="1" dirty="0" smtClean="0">
                <a:latin typeface="Times New Roman" panose="02020603050405020304" pitchFamily="18" charset="0"/>
                <a:cs typeface="Times New Roman" panose="02020603050405020304" pitchFamily="18" charset="0"/>
              </a:rPr>
              <a:t>grating</a:t>
            </a:r>
            <a:endParaRPr lang="en-US" sz="24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4724400" y="4876800"/>
            <a:ext cx="4191000" cy="1569660"/>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4-23 b)</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Output power emitted by the </a:t>
            </a:r>
            <a:r>
              <a:rPr lang="en-US" sz="2400" i="1" dirty="0" smtClean="0">
                <a:latin typeface="Times New Roman" panose="02020603050405020304" pitchFamily="18" charset="0"/>
                <a:cs typeface="Times New Roman" panose="02020603050405020304" pitchFamily="18" charset="0"/>
              </a:rPr>
              <a:t>tunable wavelength </a:t>
            </a:r>
            <a:r>
              <a:rPr lang="en-US" sz="2400" i="1" dirty="0">
                <a:latin typeface="Times New Roman" panose="02020603050405020304" pitchFamily="18" charset="0"/>
                <a:cs typeface="Times New Roman" panose="02020603050405020304" pitchFamily="18" charset="0"/>
              </a:rPr>
              <a:t>laser with a polymer Bragg </a:t>
            </a:r>
            <a:r>
              <a:rPr lang="en-US" sz="2400" i="1" dirty="0" smtClean="0">
                <a:latin typeface="Times New Roman" panose="02020603050405020304" pitchFamily="18" charset="0"/>
                <a:cs typeface="Times New Roman" panose="02020603050405020304" pitchFamily="18" charset="0"/>
              </a:rPr>
              <a:t>grating</a:t>
            </a:r>
            <a:endParaRPr lang="en-US" dirty="0"/>
          </a:p>
        </p:txBody>
      </p:sp>
    </p:spTree>
    <p:extLst>
      <p:ext uri="{BB962C8B-B14F-4D97-AF65-F5344CB8AC3E}">
        <p14:creationId xmlns:p14="http://schemas.microsoft.com/office/powerpoint/2010/main" val="22825362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4-24</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Fabrication process for polymer strain </a:t>
            </a:r>
            <a:r>
              <a:rPr lang="en-US" sz="2400" i="1" dirty="0" smtClean="0">
                <a:latin typeface="Times New Roman" panose="02020603050405020304" pitchFamily="18" charset="0"/>
                <a:cs typeface="Times New Roman" panose="02020603050405020304" pitchFamily="18" charset="0"/>
              </a:rPr>
              <a:t>sensor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24537" t="25562" r="39445" b="33748"/>
          <a:stretch/>
        </p:blipFill>
        <p:spPr bwMode="auto">
          <a:xfrm>
            <a:off x="1021080" y="812163"/>
            <a:ext cx="7132320" cy="429323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440124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4-25</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Strain sensor based on polymer waveguide </a:t>
            </a:r>
            <a:r>
              <a:rPr lang="en-US" sz="2400" i="1" dirty="0" smtClean="0">
                <a:latin typeface="Times New Roman" panose="02020603050405020304" pitchFamily="18" charset="0"/>
                <a:cs typeface="Times New Roman" panose="02020603050405020304" pitchFamily="18" charset="0"/>
              </a:rPr>
              <a:t>grating</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25926" t="36690" r="40092" b="22620"/>
          <a:stretch/>
        </p:blipFill>
        <p:spPr bwMode="auto">
          <a:xfrm>
            <a:off x="1264920" y="336885"/>
            <a:ext cx="6583680" cy="469231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627780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105400"/>
            <a:ext cx="4953000" cy="1143000"/>
          </a:xfrm>
        </p:spPr>
        <p:txBody>
          <a:bodyPr>
            <a:normAutofit/>
          </a:bodyPr>
          <a:lstStyle/>
          <a:p>
            <a:pPr algn="l"/>
            <a:r>
              <a:rPr lang="en-US" sz="2400" b="1" dirty="0">
                <a:latin typeface="Arial" panose="020B0604020202020204" pitchFamily="34" charset="0"/>
                <a:cs typeface="Arial" panose="020B0604020202020204" pitchFamily="34" charset="0"/>
              </a:rPr>
              <a:t>Figure 4-1</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Fused silica glass percent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transmission </a:t>
            </a:r>
            <a:r>
              <a:rPr lang="en-US" sz="2400" i="1" dirty="0">
                <a:latin typeface="Times New Roman" panose="02020603050405020304" pitchFamily="18" charset="0"/>
                <a:cs typeface="Times New Roman" panose="02020603050405020304" pitchFamily="18" charset="0"/>
              </a:rPr>
              <a:t>vs. </a:t>
            </a:r>
            <a:r>
              <a:rPr lang="en-US" sz="2400" i="1" dirty="0" smtClean="0">
                <a:latin typeface="Times New Roman" panose="02020603050405020304" pitchFamily="18" charset="0"/>
                <a:cs typeface="Times New Roman" panose="02020603050405020304" pitchFamily="18" charset="0"/>
              </a:rPr>
              <a:t>wavelength</a:t>
            </a:r>
            <a:endParaRPr lang="en-US" sz="2400" dirty="0">
              <a:latin typeface="Times New Roman" panose="02020603050405020304" pitchFamily="18" charset="0"/>
              <a:cs typeface="Times New Roman" panose="02020603050405020304" pitchFamily="18" charset="0"/>
            </a:endParaRPr>
          </a:p>
        </p:txBody>
      </p:sp>
      <p:pic>
        <p:nvPicPr>
          <p:cNvPr id="6" name="Content Placeholder 5"/>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1130300"/>
            <a:ext cx="7239000" cy="4127500"/>
          </a:xfrm>
          <a:prstGeom prst="rect">
            <a:avLst/>
          </a:prstGeom>
        </p:spPr>
      </p:pic>
    </p:spTree>
    <p:extLst>
      <p:ext uri="{BB962C8B-B14F-4D97-AF65-F5344CB8AC3E}">
        <p14:creationId xmlns:p14="http://schemas.microsoft.com/office/powerpoint/2010/main" val="27093059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143000"/>
          </a:xfrm>
        </p:spPr>
        <p:txBody>
          <a:bodyPr>
            <a:normAutofit/>
          </a:bodyPr>
          <a:lstStyle/>
          <a:p>
            <a:r>
              <a:rPr lang="en-US" sz="2400" b="1" dirty="0">
                <a:latin typeface="Arial" panose="020B0604020202020204" pitchFamily="34" charset="0"/>
                <a:cs typeface="Arial" panose="020B0604020202020204" pitchFamily="34" charset="0"/>
              </a:rPr>
              <a:t>Figure 4-2</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Index of refraction of glass vs. </a:t>
            </a:r>
            <a:r>
              <a:rPr lang="en-US" sz="2400" i="1" dirty="0" smtClean="0">
                <a:latin typeface="Times New Roman" panose="02020603050405020304" pitchFamily="18" charset="0"/>
                <a:cs typeface="Times New Roman" panose="02020603050405020304" pitchFamily="18" charset="0"/>
              </a:rPr>
              <a:t>wavelength</a:t>
            </a:r>
            <a:endParaRPr lang="en-US" sz="2400"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814495"/>
            <a:ext cx="8229600" cy="4062305"/>
          </a:xfrm>
        </p:spPr>
      </p:pic>
    </p:spTree>
    <p:extLst>
      <p:ext uri="{BB962C8B-B14F-4D97-AF65-F5344CB8AC3E}">
        <p14:creationId xmlns:p14="http://schemas.microsoft.com/office/powerpoint/2010/main" val="15744441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5105400"/>
            <a:ext cx="6553200" cy="1143000"/>
          </a:xfrm>
        </p:spPr>
        <p:txBody>
          <a:bodyPr>
            <a:noAutofit/>
          </a:bodyPr>
          <a:lstStyle/>
          <a:p>
            <a:pPr algn="l"/>
            <a:r>
              <a:rPr lang="en-US" sz="2400" b="1" dirty="0">
                <a:latin typeface="Arial" panose="020B0604020202020204" pitchFamily="34" charset="0"/>
                <a:cs typeface="Arial" panose="020B0604020202020204" pitchFamily="34" charset="0"/>
              </a:rPr>
              <a:t>Figure 4-3</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Index of refraction of silica and </a:t>
            </a:r>
            <a:r>
              <a:rPr lang="en-US" sz="2400" i="1" dirty="0" smtClean="0">
                <a:latin typeface="Times New Roman" panose="02020603050405020304" pitchFamily="18" charset="0"/>
                <a:cs typeface="Times New Roman" panose="02020603050405020304" pitchFamily="18" charset="0"/>
              </a:rPr>
              <a:t>doped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silica </a:t>
            </a:r>
            <a:r>
              <a:rPr lang="en-US" sz="2400" i="1" dirty="0">
                <a:latin typeface="Times New Roman" panose="02020603050405020304" pitchFamily="18" charset="0"/>
                <a:cs typeface="Times New Roman" panose="02020603050405020304" pitchFamily="18" charset="0"/>
              </a:rPr>
              <a:t>vs. </a:t>
            </a:r>
            <a:r>
              <a:rPr lang="en-US" sz="2400" i="1" dirty="0" smtClean="0">
                <a:latin typeface="Times New Roman" panose="02020603050405020304" pitchFamily="18" charset="0"/>
                <a:cs typeface="Times New Roman" panose="02020603050405020304" pitchFamily="18" charset="0"/>
              </a:rPr>
              <a:t>wavelength</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7320" y="731837"/>
            <a:ext cx="7889360" cy="4525963"/>
          </a:xfrm>
        </p:spPr>
      </p:pic>
    </p:spTree>
    <p:extLst>
      <p:ext uri="{BB962C8B-B14F-4D97-AF65-F5344CB8AC3E}">
        <p14:creationId xmlns:p14="http://schemas.microsoft.com/office/powerpoint/2010/main" val="3512963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5105400"/>
            <a:ext cx="6248400" cy="1143000"/>
          </a:xfrm>
        </p:spPr>
        <p:txBody>
          <a:bodyPr>
            <a:noAutofit/>
          </a:bodyPr>
          <a:lstStyle/>
          <a:p>
            <a:pPr algn="l"/>
            <a:r>
              <a:rPr lang="en-US" sz="2400" b="1" dirty="0">
                <a:latin typeface="Arial" panose="020B0604020202020204" pitchFamily="34" charset="0"/>
                <a:cs typeface="Arial" panose="020B0604020202020204" pitchFamily="34" charset="0"/>
              </a:rPr>
              <a:t>Figure 4-4</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Percent transmission vs. wavelength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for </a:t>
            </a:r>
            <a:r>
              <a:rPr lang="en-US" sz="2400" i="1" dirty="0">
                <a:latin typeface="Times New Roman" panose="02020603050405020304" pitchFamily="18" charset="0"/>
                <a:cs typeface="Times New Roman" panose="02020603050405020304" pitchFamily="18" charset="0"/>
              </a:rPr>
              <a:t>lithium </a:t>
            </a:r>
            <a:r>
              <a:rPr lang="en-US" sz="2400" i="1" dirty="0" err="1" smtClean="0">
                <a:latin typeface="Times New Roman" panose="02020603050405020304" pitchFamily="18" charset="0"/>
                <a:cs typeface="Times New Roman" panose="02020603050405020304" pitchFamily="18" charset="0"/>
              </a:rPr>
              <a:t>niobate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35480" y="753352"/>
            <a:ext cx="5303520" cy="4275848"/>
          </a:xfrm>
        </p:spPr>
      </p:pic>
    </p:spTree>
    <p:extLst>
      <p:ext uri="{BB962C8B-B14F-4D97-AF65-F5344CB8AC3E}">
        <p14:creationId xmlns:p14="http://schemas.microsoft.com/office/powerpoint/2010/main" val="20705205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4-5</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Crystal structure of lithium </a:t>
            </a:r>
            <a:r>
              <a:rPr lang="en-US" sz="2400" i="1" dirty="0" err="1" smtClean="0">
                <a:latin typeface="Times New Roman" panose="02020603050405020304" pitchFamily="18" charset="0"/>
                <a:cs typeface="Times New Roman" panose="02020603050405020304" pitchFamily="18" charset="0"/>
              </a:rPr>
              <a:t>niobate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9800" y="642538"/>
            <a:ext cx="4663440" cy="4462862"/>
          </a:xfrm>
        </p:spPr>
      </p:pic>
    </p:spTree>
    <p:extLst>
      <p:ext uri="{BB962C8B-B14F-4D97-AF65-F5344CB8AC3E}">
        <p14:creationId xmlns:p14="http://schemas.microsoft.com/office/powerpoint/2010/main" val="36644947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5105400"/>
            <a:ext cx="6578943" cy="1143000"/>
          </a:xfrm>
        </p:spPr>
        <p:txBody>
          <a:bodyPr>
            <a:normAutofit/>
          </a:bodyPr>
          <a:lstStyle/>
          <a:p>
            <a:pPr algn="l"/>
            <a:r>
              <a:rPr lang="en-US" sz="2400" b="1" dirty="0">
                <a:latin typeface="Arial" panose="020B0604020202020204" pitchFamily="34" charset="0"/>
                <a:cs typeface="Arial" panose="020B0604020202020204" pitchFamily="34" charset="0"/>
              </a:rPr>
              <a:t>Figure 4-6</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Ordinary and extraordinary indices of refraction of lithium </a:t>
            </a:r>
            <a:r>
              <a:rPr lang="en-US" sz="2400" i="1" dirty="0" err="1">
                <a:latin typeface="Times New Roman" panose="02020603050405020304" pitchFamily="18" charset="0"/>
                <a:cs typeface="Times New Roman" panose="02020603050405020304" pitchFamily="18" charset="0"/>
              </a:rPr>
              <a:t>niobate</a:t>
            </a:r>
            <a:r>
              <a:rPr lang="en-US" sz="2400" i="1" dirty="0">
                <a:latin typeface="Times New Roman" panose="02020603050405020304" pitchFamily="18" charset="0"/>
                <a:cs typeface="Times New Roman" panose="02020603050405020304" pitchFamily="18" charset="0"/>
              </a:rPr>
              <a:t> vs. </a:t>
            </a:r>
            <a:r>
              <a:rPr lang="en-US" sz="2400" i="1" dirty="0" smtClean="0">
                <a:latin typeface="Times New Roman" panose="02020603050405020304" pitchFamily="18" charset="0"/>
                <a:cs typeface="Times New Roman" panose="02020603050405020304" pitchFamily="18" charset="0"/>
              </a:rPr>
              <a:t>wavelength</a:t>
            </a:r>
            <a:endParaRPr lang="en-US" sz="2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0560" y="1222487"/>
            <a:ext cx="7863840" cy="3578113"/>
          </a:xfrm>
        </p:spPr>
      </p:pic>
    </p:spTree>
    <p:extLst>
      <p:ext uri="{BB962C8B-B14F-4D97-AF65-F5344CB8AC3E}">
        <p14:creationId xmlns:p14="http://schemas.microsoft.com/office/powerpoint/2010/main" val="7890301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5105400"/>
            <a:ext cx="5943600" cy="1143000"/>
          </a:xfrm>
        </p:spPr>
        <p:txBody>
          <a:bodyPr>
            <a:normAutofit/>
          </a:bodyPr>
          <a:lstStyle/>
          <a:p>
            <a:pPr algn="l"/>
            <a:r>
              <a:rPr lang="en-US" sz="2400" b="1" dirty="0">
                <a:latin typeface="Arial" panose="020B0604020202020204" pitchFamily="34" charset="0"/>
                <a:cs typeface="Arial" panose="020B0604020202020204" pitchFamily="34" charset="0"/>
              </a:rPr>
              <a:t>Figure 4-7</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Percent transmission and index of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refraction </a:t>
            </a:r>
            <a:r>
              <a:rPr lang="en-US" sz="2400" i="1" dirty="0">
                <a:latin typeface="Times New Roman" panose="02020603050405020304" pitchFamily="18" charset="0"/>
                <a:cs typeface="Times New Roman" panose="02020603050405020304" pitchFamily="18" charset="0"/>
              </a:rPr>
              <a:t>of SU-8 vs. </a:t>
            </a:r>
            <a:r>
              <a:rPr lang="en-US" sz="2400" i="1" dirty="0" smtClean="0">
                <a:latin typeface="Times New Roman" panose="02020603050405020304" pitchFamily="18" charset="0"/>
                <a:cs typeface="Times New Roman" panose="02020603050405020304" pitchFamily="18" charset="0"/>
              </a:rPr>
              <a:t>wavelength</a:t>
            </a:r>
            <a:endParaRPr lang="en-US" sz="24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206569677"/>
              </p:ext>
            </p:extLst>
          </p:nvPr>
        </p:nvGraphicFramePr>
        <p:xfrm>
          <a:off x="1524000" y="1397000"/>
          <a:ext cx="6096000" cy="37084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endParaRPr lang="en-US" dirty="0"/>
                    </a:p>
                  </a:txBody>
                  <a:tcPr>
                    <a:noFill/>
                  </a:tcPr>
                </a:tc>
                <a:tc>
                  <a:txBody>
                    <a:bodyPr/>
                    <a:lstStyle/>
                    <a:p>
                      <a:endParaRPr lang="en-US" dirty="0"/>
                    </a:p>
                  </a:txBody>
                  <a:tcPr>
                    <a:solidFill>
                      <a:schemeClr val="bg1"/>
                    </a:solidFill>
                  </a:tcPr>
                </a:tc>
                <a:extLst>
                  <a:ext uri="{0D108BD9-81ED-4DB2-BD59-A6C34878D82A}">
                    <a16:rowId xmlns:a16="http://schemas.microsoft.com/office/drawing/2014/main" val="10000"/>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702816"/>
            <a:ext cx="3657600" cy="28448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0451" y="1728216"/>
            <a:ext cx="4062549" cy="2843784"/>
          </a:xfrm>
          <a:prstGeom prst="rect">
            <a:avLst/>
          </a:prstGeom>
        </p:spPr>
      </p:pic>
    </p:spTree>
    <p:extLst>
      <p:ext uri="{BB962C8B-B14F-4D97-AF65-F5344CB8AC3E}">
        <p14:creationId xmlns:p14="http://schemas.microsoft.com/office/powerpoint/2010/main" val="30246647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477</TotalTime>
  <Words>289</Words>
  <Application>Microsoft Office PowerPoint</Application>
  <PresentationFormat>On-screen Show (4:3)</PresentationFormat>
  <Paragraphs>49</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Times New Roman</vt:lpstr>
      <vt:lpstr>Office Theme</vt:lpstr>
      <vt:lpstr>PowerPoint Presentation</vt:lpstr>
      <vt:lpstr>PowerPoint Presentation</vt:lpstr>
      <vt:lpstr>Figure 4-1 Fused silica glass percent  transmission vs. wavelength</vt:lpstr>
      <vt:lpstr>Figure 4-2 Index of refraction of glass vs. wavelength</vt:lpstr>
      <vt:lpstr>Figure 4-3 Index of refraction of silica and doped  silica vs. wavelength</vt:lpstr>
      <vt:lpstr>Figure 4-4 Percent transmission vs. wavelength  for lithium niobate</vt:lpstr>
      <vt:lpstr>Figure 4-5 Crystal structure of lithium niobate</vt:lpstr>
      <vt:lpstr>Figure 4-6 Ordinary and extraordinary indices of refraction of lithium niobate vs. wavelength</vt:lpstr>
      <vt:lpstr>Figure 4-7 Percent transmission and index of  refraction of SU-8 vs. wavelength</vt:lpstr>
      <vt:lpstr>Figure 4-8 Silica-on-silicon buried channel waveguide</vt:lpstr>
      <vt:lpstr>Figure 4-9 Periodically segmented waveguide taper</vt:lpstr>
      <vt:lpstr>Figure 4-10 Top: Spectrum of Gaussian AWGs;                        Bottom: Spectrum of flat-top AWGs</vt:lpstr>
      <vt:lpstr>Figure 4-11 Athermal AWG based on mechanical control</vt:lpstr>
      <vt:lpstr>Figure 4-12 Athermal AWG based on refractive index control</vt:lpstr>
      <vt:lpstr>PowerPoint Presentation</vt:lpstr>
      <vt:lpstr>Figure 4-14 Optical channel monitoring of 48 channels using an athermal AWG</vt:lpstr>
      <vt:lpstr>Figure 4-15 Titanium diffused lithium niobate waveguide</vt:lpstr>
      <vt:lpstr>Figure 4-16 Electrode configuration for MZI  lithium niobate modulator</vt:lpstr>
      <vt:lpstr>Figure 4-17 Polymer buried channel waveguide</vt:lpstr>
      <vt:lpstr>Figure 4-18 Polymer waveguide connecting a VCSEL laser and a photodetector. Top: in-plane interconnection.  Bottom: out-of-plane connection using 45º mirrors.</vt:lpstr>
      <vt:lpstr>Figure 4-19 Silicone waveguides for optical interconnects. Courtesy of Dow Corning.</vt:lpstr>
      <vt:lpstr>PowerPoint Presentation</vt:lpstr>
      <vt:lpstr>Figure 4-21 Digital optical switch</vt:lpstr>
      <vt:lpstr>Figure 4-22 2 x 2 polymer digital optical switch</vt:lpstr>
      <vt:lpstr>PowerPoint Presentation</vt:lpstr>
      <vt:lpstr>Figure 4-24 Fabrication process for polymer strain sensor</vt:lpstr>
      <vt:lpstr>Figure 4-25 Strain sensor based on polymer waveguide grating</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Dielectric and Polymer  Waveguides and Waveguide Devices</dc:title>
  <dc:creator>Jayne McElroy</dc:creator>
  <cp:lastModifiedBy>optec</cp:lastModifiedBy>
  <cp:revision>61</cp:revision>
  <dcterms:created xsi:type="dcterms:W3CDTF">2018-06-12T14:58:15Z</dcterms:created>
  <dcterms:modified xsi:type="dcterms:W3CDTF">2019-05-03T21:50:03Z</dcterms:modified>
</cp:coreProperties>
</file>