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8" r:id="rId2"/>
    <p:sldId id="30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88" autoAdjust="0"/>
    <p:restoredTop sz="94660"/>
  </p:normalViewPr>
  <p:slideViewPr>
    <p:cSldViewPr showGuides="1">
      <p:cViewPr varScale="1">
        <p:scale>
          <a:sx n="70" d="100"/>
          <a:sy n="70" d="100"/>
        </p:scale>
        <p:origin x="1302"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08D24F3-C685-4B14-9695-01F1E050A871}"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E98FB-EF5A-403C-886C-43F99DFBA872}" type="slidenum">
              <a:rPr lang="en-US" smtClean="0"/>
              <a:t>‹#›</a:t>
            </a:fld>
            <a:endParaRPr lang="en-US"/>
          </a:p>
        </p:txBody>
      </p:sp>
    </p:spTree>
    <p:extLst>
      <p:ext uri="{BB962C8B-B14F-4D97-AF65-F5344CB8AC3E}">
        <p14:creationId xmlns:p14="http://schemas.microsoft.com/office/powerpoint/2010/main" val="1769561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D24F3-C685-4B14-9695-01F1E050A871}"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E98FB-EF5A-403C-886C-43F99DFBA872}" type="slidenum">
              <a:rPr lang="en-US" smtClean="0"/>
              <a:t>‹#›</a:t>
            </a:fld>
            <a:endParaRPr lang="en-US"/>
          </a:p>
        </p:txBody>
      </p:sp>
    </p:spTree>
    <p:extLst>
      <p:ext uri="{BB962C8B-B14F-4D97-AF65-F5344CB8AC3E}">
        <p14:creationId xmlns:p14="http://schemas.microsoft.com/office/powerpoint/2010/main" val="3450055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D24F3-C685-4B14-9695-01F1E050A871}"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E98FB-EF5A-403C-886C-43F99DFBA872}" type="slidenum">
              <a:rPr lang="en-US" smtClean="0"/>
              <a:t>‹#›</a:t>
            </a:fld>
            <a:endParaRPr lang="en-US"/>
          </a:p>
        </p:txBody>
      </p:sp>
    </p:spTree>
    <p:extLst>
      <p:ext uri="{BB962C8B-B14F-4D97-AF65-F5344CB8AC3E}">
        <p14:creationId xmlns:p14="http://schemas.microsoft.com/office/powerpoint/2010/main" val="362011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D24F3-C685-4B14-9695-01F1E050A871}"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E98FB-EF5A-403C-886C-43F99DFBA872}" type="slidenum">
              <a:rPr lang="en-US" smtClean="0"/>
              <a:t>‹#›</a:t>
            </a:fld>
            <a:endParaRPr lang="en-US"/>
          </a:p>
        </p:txBody>
      </p:sp>
    </p:spTree>
    <p:extLst>
      <p:ext uri="{BB962C8B-B14F-4D97-AF65-F5344CB8AC3E}">
        <p14:creationId xmlns:p14="http://schemas.microsoft.com/office/powerpoint/2010/main" val="3054014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8D24F3-C685-4B14-9695-01F1E050A871}"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DE98FB-EF5A-403C-886C-43F99DFBA872}" type="slidenum">
              <a:rPr lang="en-US" smtClean="0"/>
              <a:t>‹#›</a:t>
            </a:fld>
            <a:endParaRPr lang="en-US"/>
          </a:p>
        </p:txBody>
      </p:sp>
    </p:spTree>
    <p:extLst>
      <p:ext uri="{BB962C8B-B14F-4D97-AF65-F5344CB8AC3E}">
        <p14:creationId xmlns:p14="http://schemas.microsoft.com/office/powerpoint/2010/main" val="4102317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08D24F3-C685-4B14-9695-01F1E050A871}"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E98FB-EF5A-403C-886C-43F99DFBA872}" type="slidenum">
              <a:rPr lang="en-US" smtClean="0"/>
              <a:t>‹#›</a:t>
            </a:fld>
            <a:endParaRPr lang="en-US"/>
          </a:p>
        </p:txBody>
      </p:sp>
    </p:spTree>
    <p:extLst>
      <p:ext uri="{BB962C8B-B14F-4D97-AF65-F5344CB8AC3E}">
        <p14:creationId xmlns:p14="http://schemas.microsoft.com/office/powerpoint/2010/main" val="1922155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8D24F3-C685-4B14-9695-01F1E050A871}" type="datetimeFigureOut">
              <a:rPr lang="en-US" smtClean="0"/>
              <a:t>5/3/2019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DE98FB-EF5A-403C-886C-43F99DFBA872}" type="slidenum">
              <a:rPr lang="en-US" smtClean="0"/>
              <a:t>‹#›</a:t>
            </a:fld>
            <a:endParaRPr lang="en-US"/>
          </a:p>
        </p:txBody>
      </p:sp>
    </p:spTree>
    <p:extLst>
      <p:ext uri="{BB962C8B-B14F-4D97-AF65-F5344CB8AC3E}">
        <p14:creationId xmlns:p14="http://schemas.microsoft.com/office/powerpoint/2010/main" val="2409371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8D24F3-C685-4B14-9695-01F1E050A871}" type="datetimeFigureOut">
              <a:rPr lang="en-US" smtClean="0"/>
              <a:t>5/3/2019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DE98FB-EF5A-403C-886C-43F99DFBA872}" type="slidenum">
              <a:rPr lang="en-US" smtClean="0"/>
              <a:t>‹#›</a:t>
            </a:fld>
            <a:endParaRPr lang="en-US"/>
          </a:p>
        </p:txBody>
      </p:sp>
    </p:spTree>
    <p:extLst>
      <p:ext uri="{BB962C8B-B14F-4D97-AF65-F5344CB8AC3E}">
        <p14:creationId xmlns:p14="http://schemas.microsoft.com/office/powerpoint/2010/main" val="326604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8D24F3-C685-4B14-9695-01F1E050A871}" type="datetimeFigureOut">
              <a:rPr lang="en-US" smtClean="0"/>
              <a:t>5/3/2019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DE98FB-EF5A-403C-886C-43F99DFBA872}" type="slidenum">
              <a:rPr lang="en-US" smtClean="0"/>
              <a:t>‹#›</a:t>
            </a:fld>
            <a:endParaRPr lang="en-US"/>
          </a:p>
        </p:txBody>
      </p:sp>
    </p:spTree>
    <p:extLst>
      <p:ext uri="{BB962C8B-B14F-4D97-AF65-F5344CB8AC3E}">
        <p14:creationId xmlns:p14="http://schemas.microsoft.com/office/powerpoint/2010/main" val="2819278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8D24F3-C685-4B14-9695-01F1E050A871}"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E98FB-EF5A-403C-886C-43F99DFBA872}" type="slidenum">
              <a:rPr lang="en-US" smtClean="0"/>
              <a:t>‹#›</a:t>
            </a:fld>
            <a:endParaRPr lang="en-US"/>
          </a:p>
        </p:txBody>
      </p:sp>
    </p:spTree>
    <p:extLst>
      <p:ext uri="{BB962C8B-B14F-4D97-AF65-F5344CB8AC3E}">
        <p14:creationId xmlns:p14="http://schemas.microsoft.com/office/powerpoint/2010/main" val="20727276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8D24F3-C685-4B14-9695-01F1E050A871}"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DE98FB-EF5A-403C-886C-43F99DFBA872}" type="slidenum">
              <a:rPr lang="en-US" smtClean="0"/>
              <a:t>‹#›</a:t>
            </a:fld>
            <a:endParaRPr lang="en-US"/>
          </a:p>
        </p:txBody>
      </p:sp>
    </p:spTree>
    <p:extLst>
      <p:ext uri="{BB962C8B-B14F-4D97-AF65-F5344CB8AC3E}">
        <p14:creationId xmlns:p14="http://schemas.microsoft.com/office/powerpoint/2010/main" val="1164413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8D24F3-C685-4B14-9695-01F1E050A871}" type="datetimeFigureOut">
              <a:rPr lang="en-US" smtClean="0"/>
              <a:t>5/3/2019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DE98FB-EF5A-403C-886C-43F99DFBA872}" type="slidenum">
              <a:rPr lang="en-US" smtClean="0"/>
              <a:t>‹#›</a:t>
            </a:fld>
            <a:endParaRPr lang="en-US"/>
          </a:p>
        </p:txBody>
      </p:sp>
    </p:spTree>
    <p:extLst>
      <p:ext uri="{BB962C8B-B14F-4D97-AF65-F5344CB8AC3E}">
        <p14:creationId xmlns:p14="http://schemas.microsoft.com/office/powerpoint/2010/main" val="708733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685800"/>
            <a:ext cx="7315200" cy="4572000"/>
          </a:xfrm>
        </p:spPr>
        <p:txBody>
          <a:bodyPr>
            <a:normAutofit fontScale="25000" lnSpcReduction="20000"/>
          </a:bodyPr>
          <a:lstStyle/>
          <a:p>
            <a:r>
              <a:rPr lang="en-US" sz="11200" b="1" dirty="0" smtClean="0">
                <a:solidFill>
                  <a:schemeClr val="tx1"/>
                </a:solidFill>
                <a:latin typeface="Arial" panose="020B0604020202020204" pitchFamily="34" charset="0"/>
                <a:cs typeface="Arial" panose="020B0604020202020204" pitchFamily="34" charset="0"/>
              </a:rPr>
              <a:t>Integrated Photonics</a:t>
            </a:r>
          </a:p>
          <a:p>
            <a:endParaRPr lang="en-US" sz="11200" b="1" dirty="0">
              <a:solidFill>
                <a:schemeClr val="tx1"/>
              </a:solidFill>
              <a:latin typeface="Arial" panose="020B0604020202020204" pitchFamily="34" charset="0"/>
              <a:cs typeface="Arial" panose="020B0604020202020204" pitchFamily="34" charset="0"/>
            </a:endParaRPr>
          </a:p>
          <a:p>
            <a:r>
              <a:rPr lang="en-US" sz="14400" dirty="0" smtClean="0">
                <a:solidFill>
                  <a:schemeClr val="tx1"/>
                </a:solidFill>
                <a:latin typeface="Arial" panose="020B0604020202020204" pitchFamily="34" charset="0"/>
                <a:cs typeface="Arial" panose="020B0604020202020204" pitchFamily="34" charset="0"/>
              </a:rPr>
              <a:t>Figures and Images for Instructors</a:t>
            </a:r>
          </a:p>
          <a:p>
            <a:endParaRPr lang="en-US" sz="12800" dirty="0">
              <a:solidFill>
                <a:schemeClr val="tx1"/>
              </a:solidFill>
              <a:latin typeface="Arial" panose="020B0604020202020204" pitchFamily="34" charset="0"/>
              <a:cs typeface="Arial" panose="020B0604020202020204" pitchFamily="34" charset="0"/>
            </a:endParaRPr>
          </a:p>
          <a:p>
            <a:r>
              <a:rPr lang="en-US" sz="12800" dirty="0" smtClean="0">
                <a:solidFill>
                  <a:schemeClr val="tx1"/>
                </a:solidFill>
                <a:latin typeface="Arial" panose="020B0604020202020204" pitchFamily="34" charset="0"/>
                <a:cs typeface="Arial" panose="020B0604020202020204" pitchFamily="34" charset="0"/>
              </a:rPr>
              <a:t>Module 2</a:t>
            </a:r>
            <a:endParaRPr lang="en-US" sz="12800" dirty="0">
              <a:solidFill>
                <a:schemeClr val="tx1"/>
              </a:solidFill>
              <a:latin typeface="Arial" panose="020B0604020202020204" pitchFamily="34" charset="0"/>
              <a:cs typeface="Arial" panose="020B0604020202020204" pitchFamily="34" charset="0"/>
            </a:endParaRPr>
          </a:p>
          <a:p>
            <a:pPr>
              <a:lnSpc>
                <a:spcPct val="120000"/>
              </a:lnSpc>
            </a:pPr>
            <a:r>
              <a:rPr lang="en-US" sz="12800" dirty="0">
                <a:solidFill>
                  <a:schemeClr val="tx1"/>
                </a:solidFill>
                <a:latin typeface="Arial" panose="020B0604020202020204" pitchFamily="34" charset="0"/>
                <a:cs typeface="Arial" panose="020B0604020202020204" pitchFamily="34" charset="0"/>
              </a:rPr>
              <a:t>Silicon Photonic Integrated </a:t>
            </a:r>
            <a:r>
              <a:rPr lang="en-US" sz="12800" dirty="0" smtClean="0">
                <a:solidFill>
                  <a:schemeClr val="tx1"/>
                </a:solidFill>
                <a:latin typeface="Arial" panose="020B0604020202020204" pitchFamily="34" charset="0"/>
                <a:cs typeface="Arial" panose="020B0604020202020204" pitchFamily="34" charset="0"/>
              </a:rPr>
              <a:t/>
            </a:r>
            <a:br>
              <a:rPr lang="en-US" sz="12800" dirty="0" smtClean="0">
                <a:solidFill>
                  <a:schemeClr val="tx1"/>
                </a:solidFill>
                <a:latin typeface="Arial" panose="020B0604020202020204" pitchFamily="34" charset="0"/>
                <a:cs typeface="Arial" panose="020B0604020202020204" pitchFamily="34" charset="0"/>
              </a:rPr>
            </a:br>
            <a:r>
              <a:rPr lang="en-US" sz="12800" dirty="0" smtClean="0">
                <a:solidFill>
                  <a:schemeClr val="tx1"/>
                </a:solidFill>
                <a:latin typeface="Arial" panose="020B0604020202020204" pitchFamily="34" charset="0"/>
                <a:cs typeface="Arial" panose="020B0604020202020204" pitchFamily="34" charset="0"/>
              </a:rPr>
              <a:t>Circuits </a:t>
            </a:r>
            <a:r>
              <a:rPr lang="en-US" sz="12800" dirty="0">
                <a:solidFill>
                  <a:schemeClr val="tx1"/>
                </a:solidFill>
                <a:latin typeface="Arial" panose="020B0604020202020204" pitchFamily="34" charset="0"/>
                <a:cs typeface="Arial" panose="020B0604020202020204" pitchFamily="34" charset="0"/>
              </a:rPr>
              <a:t>and Devices</a:t>
            </a:r>
          </a:p>
          <a:p>
            <a:pPr>
              <a:lnSpc>
                <a:spcPct val="120000"/>
              </a:lnSpc>
            </a:pPr>
            <a:endParaRPr lang="en-US" sz="9600" b="1" dirty="0">
              <a:solidFill>
                <a:schemeClr val="tx1"/>
              </a:solidFill>
              <a:latin typeface="Arial" panose="020B0604020202020204" pitchFamily="34" charset="0"/>
              <a:cs typeface="Arial" panose="020B0604020202020204" pitchFamily="34" charset="0"/>
            </a:endParaRPr>
          </a:p>
          <a:p>
            <a:pPr>
              <a:lnSpc>
                <a:spcPct val="120000"/>
              </a:lnSpc>
            </a:pPr>
            <a:r>
              <a:rPr lang="en-US" sz="9600" dirty="0" smtClean="0">
                <a:solidFill>
                  <a:schemeClr val="tx1"/>
                </a:solidFill>
                <a:latin typeface="Arial" panose="020B0604020202020204" pitchFamily="34" charset="0"/>
                <a:cs typeface="Arial" panose="020B0604020202020204" pitchFamily="34" charset="0"/>
              </a:rPr>
              <a:t>Optics and Photonics Series</a:t>
            </a:r>
          </a:p>
          <a:p>
            <a:r>
              <a:rPr lang="en-US" sz="16000" b="1" dirty="0">
                <a:solidFill>
                  <a:schemeClr val="tx1"/>
                </a:solidFill>
                <a:latin typeface="Arial" panose="020B0604020202020204" pitchFamily="34" charset="0"/>
                <a:cs typeface="Arial" panose="020B0604020202020204" pitchFamily="34" charset="0"/>
              </a:rPr>
              <a:t> </a:t>
            </a:r>
            <a:endParaRPr lang="en-US" sz="16000" dirty="0">
              <a:solidFill>
                <a:schemeClr val="tx1"/>
              </a:solidFill>
              <a:latin typeface="Arial" panose="020B0604020202020204" pitchFamily="34" charset="0"/>
              <a:cs typeface="Arial" panose="020B0604020202020204" pitchFamily="34" charset="0"/>
            </a:endParaRPr>
          </a:p>
          <a:p>
            <a:r>
              <a:rPr lang="en-US" b="1" dirty="0"/>
              <a:t> </a:t>
            </a: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914400" y="5257800"/>
            <a:ext cx="914400" cy="914400"/>
          </a:xfrm>
          <a:prstGeom prst="rect">
            <a:avLst/>
          </a:prstGeom>
          <a:noFill/>
          <a:ln>
            <a:noFill/>
          </a:ln>
        </p:spPr>
      </p:pic>
      <p:pic>
        <p:nvPicPr>
          <p:cNvPr id="5" name="Picture 4" descr="OP-TEC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57800"/>
            <a:ext cx="2743200" cy="856782"/>
          </a:xfrm>
          <a:prstGeom prst="rect">
            <a:avLst/>
          </a:prstGeom>
          <a:noFill/>
          <a:ln>
            <a:noFill/>
          </a:ln>
        </p:spPr>
      </p:pic>
    </p:spTree>
    <p:extLst>
      <p:ext uri="{BB962C8B-B14F-4D97-AF65-F5344CB8AC3E}">
        <p14:creationId xmlns:p14="http://schemas.microsoft.com/office/powerpoint/2010/main" val="29947371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05400"/>
            <a:ext cx="8229600" cy="1143000"/>
          </a:xfrm>
        </p:spPr>
        <p:txBody>
          <a:bodyPr>
            <a:normAutofit/>
          </a:bodyPr>
          <a:lstStyle/>
          <a:p>
            <a:pPr algn="l"/>
            <a:r>
              <a:rPr lang="en-US" sz="2400" b="1" dirty="0">
                <a:latin typeface="Arial" panose="020B0604020202020204" pitchFamily="34" charset="0"/>
                <a:cs typeface="Arial" panose="020B0604020202020204" pitchFamily="34" charset="0"/>
              </a:rPr>
              <a:t>Figure 2-8</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An optical communication system that amplifies the light signal along the transmission path</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4172" r="4098" b="18795"/>
          <a:stretch/>
        </p:blipFill>
        <p:spPr>
          <a:xfrm>
            <a:off x="518614" y="1746459"/>
            <a:ext cx="8052179" cy="2673141"/>
          </a:xfrm>
        </p:spPr>
      </p:pic>
    </p:spTree>
    <p:extLst>
      <p:ext uri="{BB962C8B-B14F-4D97-AF65-F5344CB8AC3E}">
        <p14:creationId xmlns:p14="http://schemas.microsoft.com/office/powerpoint/2010/main" val="41440936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2321" t="8756" r="2699" b="12122"/>
          <a:stretch/>
        </p:blipFill>
        <p:spPr>
          <a:xfrm>
            <a:off x="815454" y="784746"/>
            <a:ext cx="7642746" cy="4244454"/>
          </a:xfrm>
        </p:spPr>
      </p:pic>
      <p:sp>
        <p:nvSpPr>
          <p:cNvPr id="2" name="Title 1"/>
          <p:cNvSpPr>
            <a:spLocks noGrp="1"/>
          </p:cNvSpPr>
          <p:nvPr>
            <p:ph type="title"/>
          </p:nvPr>
        </p:nvSpPr>
        <p:spPr>
          <a:xfrm>
            <a:off x="1066800" y="5105400"/>
            <a:ext cx="7086600" cy="1143000"/>
          </a:xfrm>
        </p:spPr>
        <p:txBody>
          <a:bodyPr>
            <a:noAutofit/>
          </a:bodyPr>
          <a:lstStyle/>
          <a:p>
            <a:pPr algn="l"/>
            <a:r>
              <a:rPr lang="en-US" sz="2400" b="1" dirty="0">
                <a:latin typeface="Arial" panose="020B0604020202020204" pitchFamily="34" charset="0"/>
                <a:cs typeface="Arial" panose="020B0604020202020204" pitchFamily="34" charset="0"/>
              </a:rPr>
              <a:t>Figure 2-9 </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Effect of an amplifier vs. a repeater on a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degraded </a:t>
            </a:r>
            <a:r>
              <a:rPr lang="en-US" sz="2400" i="1" dirty="0">
                <a:latin typeface="Times New Roman" panose="02020603050405020304" pitchFamily="18" charset="0"/>
                <a:cs typeface="Times New Roman" panose="02020603050405020304" pitchFamily="18" charset="0"/>
              </a:rPr>
              <a:t>optical </a:t>
            </a:r>
            <a:r>
              <a:rPr lang="en-US" sz="2400" i="1" dirty="0" smtClean="0">
                <a:latin typeface="Times New Roman" panose="02020603050405020304" pitchFamily="18" charset="0"/>
                <a:cs typeface="Times New Roman" panose="02020603050405020304" pitchFamily="18" charset="0"/>
              </a:rPr>
              <a:t>signal</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17428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59943" t="12519" r="2658" b="10516"/>
          <a:stretch/>
        </p:blipFill>
        <p:spPr>
          <a:xfrm>
            <a:off x="5513696" y="1648518"/>
            <a:ext cx="3355984" cy="3075882"/>
          </a:xfrm>
        </p:spPr>
      </p:pic>
      <p:sp>
        <p:nvSpPr>
          <p:cNvPr id="2" name="TextBox 1"/>
          <p:cNvSpPr txBox="1"/>
          <p:nvPr/>
        </p:nvSpPr>
        <p:spPr>
          <a:xfrm>
            <a:off x="152400" y="5265003"/>
            <a:ext cx="4267200" cy="830997"/>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Figure 2-10 a) </a:t>
            </a:r>
            <a:r>
              <a:rPr lang="en-US" sz="2400" dirty="0" smtClean="0">
                <a:latin typeface="Arial" panose="020B0604020202020204" pitchFamily="34" charset="0"/>
                <a:cs typeface="Arial" panose="020B0604020202020204" pitchFamily="34" charset="0"/>
              </a:rPr>
              <a:t> </a:t>
            </a:r>
            <a:r>
              <a:rPr lang="en-US" sz="2400" i="1" dirty="0" smtClean="0">
                <a:latin typeface="Times New Roman" panose="02020603050405020304" pitchFamily="18" charset="0"/>
                <a:cs typeface="Times New Roman" panose="02020603050405020304" pitchFamily="18" charset="0"/>
              </a:rPr>
              <a:t>SOI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material </a:t>
            </a:r>
            <a:r>
              <a:rPr lang="en-US" sz="2400" i="1" dirty="0">
                <a:latin typeface="Times New Roman" panose="02020603050405020304" pitchFamily="18" charset="0"/>
                <a:cs typeface="Times New Roman" panose="02020603050405020304" pitchFamily="18" charset="0"/>
              </a:rPr>
              <a:t>structure</a:t>
            </a:r>
            <a:endParaRPr lang="en-US" sz="2400"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572000" y="5265003"/>
            <a:ext cx="4572000" cy="830997"/>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2-10 b)</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Channel (or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strip</a:t>
            </a:r>
            <a:r>
              <a:rPr lang="en-US" sz="2400" i="1" dirty="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SOI </a:t>
            </a:r>
            <a:r>
              <a:rPr lang="en-US" sz="2400" i="1" dirty="0">
                <a:latin typeface="Times New Roman" panose="02020603050405020304" pitchFamily="18" charset="0"/>
                <a:cs typeface="Times New Roman" panose="02020603050405020304" pitchFamily="18" charset="0"/>
              </a:rPr>
              <a:t>waveguide</a:t>
            </a:r>
            <a:endParaRPr lang="en-US" sz="2400" dirty="0">
              <a:latin typeface="Times New Roman" panose="02020603050405020304" pitchFamily="18" charset="0"/>
              <a:cs typeface="Times New Roman" panose="02020603050405020304" pitchFamily="18" charset="0"/>
            </a:endParaRPr>
          </a:p>
        </p:txBody>
      </p:sp>
      <p:pic>
        <p:nvPicPr>
          <p:cNvPr id="5"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3593" t="12519" r="46926" b="10516"/>
          <a:stretch/>
        </p:blipFill>
        <p:spPr>
          <a:xfrm>
            <a:off x="609600" y="1600200"/>
            <a:ext cx="4440072" cy="3075882"/>
          </a:xfrm>
          <a:prstGeom prst="rect">
            <a:avLst/>
          </a:prstGeom>
        </p:spPr>
      </p:pic>
    </p:spTree>
    <p:extLst>
      <p:ext uri="{BB962C8B-B14F-4D97-AF65-F5344CB8AC3E}">
        <p14:creationId xmlns:p14="http://schemas.microsoft.com/office/powerpoint/2010/main" val="17126814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a:latin typeface="Arial" panose="020B0604020202020204" pitchFamily="34" charset="0"/>
                <a:cs typeface="Arial" panose="020B0604020202020204" pitchFamily="34" charset="0"/>
              </a:rPr>
              <a:t>Figure 2-11 </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Directional coupler device containing four S-bend waveguides to bring waveguides close to each other and then separate </a:t>
            </a:r>
            <a:r>
              <a:rPr lang="en-US" sz="2400" i="1" dirty="0" smtClean="0">
                <a:latin typeface="Times New Roman" panose="02020603050405020304" pitchFamily="18" charset="0"/>
                <a:cs typeface="Times New Roman" panose="02020603050405020304" pitchFamily="18" charset="0"/>
              </a:rPr>
              <a:t>them</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5692" t="27130" r="13732" b="28361"/>
          <a:stretch/>
        </p:blipFill>
        <p:spPr>
          <a:xfrm>
            <a:off x="1024518" y="1478280"/>
            <a:ext cx="7128882" cy="3474720"/>
          </a:xfrm>
        </p:spPr>
      </p:pic>
    </p:spTree>
    <p:extLst>
      <p:ext uri="{BB962C8B-B14F-4D97-AF65-F5344CB8AC3E}">
        <p14:creationId xmlns:p14="http://schemas.microsoft.com/office/powerpoint/2010/main" val="38382552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4121495" y="990600"/>
            <a:ext cx="4874783" cy="3657600"/>
          </a:xfr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8009" t="24253" r="50000" b="21326"/>
          <a:stretch/>
        </p:blipFill>
        <p:spPr>
          <a:xfrm>
            <a:off x="301962" y="1005840"/>
            <a:ext cx="3825607" cy="3718560"/>
          </a:xfrm>
          <a:prstGeom prst="rect">
            <a:avLst/>
          </a:prstGeom>
        </p:spPr>
      </p:pic>
      <p:sp>
        <p:nvSpPr>
          <p:cNvPr id="5" name="TextBox 4"/>
          <p:cNvSpPr txBox="1"/>
          <p:nvPr/>
        </p:nvSpPr>
        <p:spPr>
          <a:xfrm>
            <a:off x="990600" y="5257800"/>
            <a:ext cx="3048000" cy="1200329"/>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Figure 2-12 a)</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Light distribution in optical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fiber </a:t>
            </a:r>
            <a:r>
              <a:rPr lang="en-US" sz="2400" i="1" dirty="0">
                <a:latin typeface="Times New Roman" panose="02020603050405020304" pitchFamily="18" charset="0"/>
                <a:cs typeface="Times New Roman" panose="02020603050405020304" pitchFamily="18" charset="0"/>
              </a:rPr>
              <a:t>(TEM</a:t>
            </a:r>
            <a:r>
              <a:rPr lang="en-US" sz="2400" i="1" baseline="-25000" dirty="0">
                <a:latin typeface="Times New Roman" panose="02020603050405020304" pitchFamily="18" charset="0"/>
                <a:cs typeface="Times New Roman" panose="02020603050405020304" pitchFamily="18" charset="0"/>
              </a:rPr>
              <a:t>00</a:t>
            </a:r>
            <a:r>
              <a:rPr lang="en-US" sz="2400"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4572000" y="5329535"/>
            <a:ext cx="4267200"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Figure 2-12 b) </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SOI waveguide</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51111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05400"/>
            <a:ext cx="8229600" cy="1143000"/>
          </a:xfrm>
        </p:spPr>
        <p:txBody>
          <a:bodyPr>
            <a:normAutofit/>
          </a:bodyPr>
          <a:lstStyle/>
          <a:p>
            <a:pPr algn="l"/>
            <a:r>
              <a:rPr lang="en-US" sz="2400" b="1" dirty="0">
                <a:latin typeface="Arial" panose="020B0604020202020204" pitchFamily="34" charset="0"/>
                <a:cs typeface="Arial" panose="020B0604020202020204" pitchFamily="34" charset="0"/>
              </a:rPr>
              <a:t>Figure 2-13  a)</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Butt coupling</a:t>
            </a:r>
            <a:r>
              <a:rPr lang="en-US" sz="2400" dirty="0">
                <a:latin typeface="Times New Roman" panose="02020603050405020304" pitchFamily="18" charset="0"/>
                <a:cs typeface="Times New Roman" panose="02020603050405020304" pitchFamily="18" charset="0"/>
              </a:rPr>
              <a:t>; </a:t>
            </a:r>
            <a:r>
              <a:rPr lang="en-US" sz="2400" b="1" dirty="0">
                <a:latin typeface="Arial" panose="020B0604020202020204" pitchFamily="34" charset="0"/>
                <a:cs typeface="Arial" panose="020B0604020202020204" pitchFamily="34" charset="0"/>
              </a:rPr>
              <a:t>b) </a:t>
            </a:r>
            <a:r>
              <a:rPr lang="en-US" sz="2400" i="1" dirty="0">
                <a:latin typeface="Times New Roman" panose="02020603050405020304" pitchFamily="18" charset="0"/>
                <a:cs typeface="Times New Roman" panose="02020603050405020304" pitchFamily="18" charset="0"/>
              </a:rPr>
              <a:t>End-fire coupling</a:t>
            </a:r>
            <a:r>
              <a:rPr lang="en-US" sz="2400" i="1" dirty="0" smtClean="0">
                <a:latin typeface="Times New Roman" panose="02020603050405020304" pitchFamily="18" charset="0"/>
                <a:cs typeface="Times New Roman" panose="02020603050405020304" pitchFamily="18" charset="0"/>
              </a:rPr>
              <a:t>;</a:t>
            </a:r>
            <a:r>
              <a:rPr lang="en-US" sz="2400" i="1" dirty="0" smtClean="0"/>
              <a:t/>
            </a:r>
            <a:br>
              <a:rPr lang="en-US" sz="2400" i="1" dirty="0" smtClean="0"/>
            </a:br>
            <a:r>
              <a:rPr lang="en-US" sz="2400" dirty="0" smtClean="0"/>
              <a:t> 		</a:t>
            </a:r>
            <a:r>
              <a:rPr lang="en-US" sz="2400" b="1" dirty="0" smtClean="0">
                <a:latin typeface="Arial" panose="020B0604020202020204" pitchFamily="34" charset="0"/>
                <a:cs typeface="Arial" panose="020B0604020202020204" pitchFamily="34" charset="0"/>
              </a:rPr>
              <a:t>c</a:t>
            </a:r>
            <a:r>
              <a:rPr lang="en-US" sz="2400" b="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Grating coupling</a:t>
            </a:r>
            <a:r>
              <a:rPr lang="en-US" sz="2400" i="1" dirty="0"/>
              <a:t>;</a:t>
            </a:r>
            <a:r>
              <a:rPr lang="en-US" sz="2400" dirty="0"/>
              <a:t> </a:t>
            </a:r>
            <a:r>
              <a:rPr lang="en-US" sz="2400" b="1" dirty="0">
                <a:latin typeface="Arial" panose="020B0604020202020204" pitchFamily="34" charset="0"/>
                <a:cs typeface="Arial" panose="020B0604020202020204" pitchFamily="34" charset="0"/>
              </a:rPr>
              <a:t>d)</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Spot-size converter</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33756"/>
            <a:ext cx="8229600" cy="4319244"/>
          </a:xfrm>
        </p:spPr>
      </p:pic>
    </p:spTree>
    <p:extLst>
      <p:ext uri="{BB962C8B-B14F-4D97-AF65-F5344CB8AC3E}">
        <p14:creationId xmlns:p14="http://schemas.microsoft.com/office/powerpoint/2010/main" val="11767575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105400"/>
            <a:ext cx="7848600" cy="1143000"/>
          </a:xfrm>
        </p:spPr>
        <p:txBody>
          <a:bodyPr>
            <a:noAutofit/>
          </a:bodyPr>
          <a:lstStyle/>
          <a:p>
            <a:pPr algn="l"/>
            <a:r>
              <a:rPr lang="en-US" sz="2400" b="1" dirty="0">
                <a:latin typeface="Arial" panose="020B0604020202020204" pitchFamily="34" charset="0"/>
                <a:cs typeface="Arial" panose="020B0604020202020204" pitchFamily="34" charset="0"/>
              </a:rPr>
              <a:t>Figure 2-14 </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Directional coupler splitting the </a:t>
            </a:r>
            <a:r>
              <a:rPr lang="en-US" sz="2400" i="1" dirty="0" smtClean="0">
                <a:latin typeface="Times New Roman" panose="02020603050405020304" pitchFamily="18" charset="0"/>
                <a:cs typeface="Times New Roman" panose="02020603050405020304" pitchFamily="18" charset="0"/>
              </a:rPr>
              <a:t>incident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power </a:t>
            </a:r>
            <a:r>
              <a:rPr lang="en-US" sz="2400" i="1" dirty="0">
                <a:latin typeface="Times New Roman" panose="02020603050405020304" pitchFamily="18" charset="0"/>
                <a:cs typeface="Times New Roman" panose="02020603050405020304" pitchFamily="18" charset="0"/>
              </a:rPr>
              <a:t>P</a:t>
            </a:r>
            <a:r>
              <a:rPr lang="en-US" sz="2400" i="1" baseline="-25000" dirty="0">
                <a:latin typeface="Times New Roman" panose="02020603050405020304" pitchFamily="18" charset="0"/>
                <a:cs typeface="Times New Roman" panose="02020603050405020304" pitchFamily="18" charset="0"/>
              </a:rPr>
              <a:t>0</a:t>
            </a:r>
            <a:r>
              <a:rPr lang="en-US" sz="2400" i="1" dirty="0">
                <a:latin typeface="Times New Roman" panose="02020603050405020304" pitchFamily="18" charset="0"/>
                <a:cs typeface="Times New Roman" panose="02020603050405020304" pitchFamily="18" charset="0"/>
              </a:rPr>
              <a:t> into powers P</a:t>
            </a:r>
            <a:r>
              <a:rPr lang="en-US" sz="2400" i="1" baseline="-25000" dirty="0">
                <a:latin typeface="Times New Roman" panose="02020603050405020304" pitchFamily="18" charset="0"/>
                <a:cs typeface="Times New Roman" panose="02020603050405020304" pitchFamily="18" charset="0"/>
              </a:rPr>
              <a:t>1</a:t>
            </a:r>
            <a:r>
              <a:rPr lang="en-US" sz="2400" i="1" dirty="0">
                <a:latin typeface="Times New Roman" panose="02020603050405020304" pitchFamily="18" charset="0"/>
                <a:cs typeface="Times New Roman" panose="02020603050405020304" pitchFamily="18" charset="0"/>
              </a:rPr>
              <a:t> and P</a:t>
            </a:r>
            <a:r>
              <a:rPr lang="en-US" sz="2400" i="1" baseline="-25000" dirty="0">
                <a:latin typeface="Times New Roman" panose="02020603050405020304" pitchFamily="18" charset="0"/>
                <a:cs typeface="Times New Roman" panose="02020603050405020304" pitchFamily="18" charset="0"/>
              </a:rPr>
              <a:t>2</a:t>
            </a:r>
            <a:r>
              <a:rPr lang="en-US" sz="2400" i="1" dirty="0">
                <a:latin typeface="Times New Roman" panose="02020603050405020304" pitchFamily="18" charset="0"/>
                <a:cs typeface="Times New Roman" panose="02020603050405020304" pitchFamily="18" charset="0"/>
              </a:rPr>
              <a:t> in </a:t>
            </a:r>
            <a:r>
              <a:rPr lang="en-US" sz="2400" i="1" dirty="0" smtClean="0">
                <a:latin typeface="Times New Roman" panose="02020603050405020304" pitchFamily="18" charset="0"/>
                <a:cs typeface="Times New Roman" panose="02020603050405020304" pitchFamily="18" charset="0"/>
              </a:rPr>
              <a:t>the </a:t>
            </a:r>
            <a:r>
              <a:rPr lang="en-US" sz="2400" i="1" dirty="0">
                <a:latin typeface="Times New Roman" panose="02020603050405020304" pitchFamily="18" charset="0"/>
                <a:cs typeface="Times New Roman" panose="02020603050405020304" pitchFamily="18" charset="0"/>
              </a:rPr>
              <a:t>two output </a:t>
            </a:r>
            <a:r>
              <a:rPr lang="en-US" sz="2400" i="1" dirty="0" smtClean="0">
                <a:latin typeface="Times New Roman" panose="02020603050405020304" pitchFamily="18" charset="0"/>
                <a:cs typeface="Times New Roman" panose="02020603050405020304" pitchFamily="18" charset="0"/>
              </a:rPr>
              <a:t>waveguides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5107" t="18038" r="5955" b="16778"/>
          <a:stretch/>
        </p:blipFill>
        <p:spPr>
          <a:xfrm>
            <a:off x="1143000" y="1191629"/>
            <a:ext cx="6766560" cy="3837571"/>
          </a:xfrm>
        </p:spPr>
      </p:pic>
    </p:spTree>
    <p:extLst>
      <p:ext uri="{BB962C8B-B14F-4D97-AF65-F5344CB8AC3E}">
        <p14:creationId xmlns:p14="http://schemas.microsoft.com/office/powerpoint/2010/main" val="3854181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257800"/>
            <a:ext cx="72009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2-15</a:t>
            </a:r>
            <a:r>
              <a:rPr lang="en-US" sz="2400" dirty="0" smtClean="0">
                <a:latin typeface="Arial" panose="020B0604020202020204" pitchFamily="34" charset="0"/>
                <a:cs typeface="Arial" panose="020B0604020202020204" pitchFamily="34" charset="0"/>
              </a:rPr>
              <a:t>  </a:t>
            </a:r>
            <a:r>
              <a:rPr lang="en-US" sz="2400" i="1" dirty="0" smtClean="0">
                <a:latin typeface="Times New Roman" panose="02020603050405020304" pitchFamily="18" charset="0"/>
                <a:cs typeface="Times New Roman" panose="02020603050405020304" pitchFamily="18" charset="0"/>
              </a:rPr>
              <a:t>Top</a:t>
            </a:r>
            <a:r>
              <a:rPr lang="en-US" sz="2400" i="1" dirty="0">
                <a:latin typeface="Times New Roman" panose="02020603050405020304" pitchFamily="18" charset="0"/>
                <a:cs typeface="Times New Roman" panose="02020603050405020304" pitchFamily="18" charset="0"/>
              </a:rPr>
              <a:t>: Single Y-branch splitting the incident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power </a:t>
            </a:r>
            <a:r>
              <a:rPr lang="en-US" sz="2400" i="1" dirty="0">
                <a:latin typeface="Times New Roman" panose="02020603050405020304" pitchFamily="18" charset="0"/>
                <a:cs typeface="Times New Roman" panose="02020603050405020304" pitchFamily="18" charset="0"/>
              </a:rPr>
              <a:t>into equal powers in the two output </a:t>
            </a:r>
            <a:r>
              <a:rPr lang="en-US" sz="2400" i="1" dirty="0" smtClean="0">
                <a:latin typeface="Times New Roman" panose="02020603050405020304" pitchFamily="18" charset="0"/>
                <a:cs typeface="Times New Roman" panose="02020603050405020304" pitchFamily="18" charset="0"/>
              </a:rPr>
              <a:t>waveguides.</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Bottom</a:t>
            </a:r>
            <a:r>
              <a:rPr lang="en-US" sz="2400" i="1" dirty="0">
                <a:latin typeface="Times New Roman" panose="02020603050405020304" pitchFamily="18" charset="0"/>
                <a:cs typeface="Times New Roman" panose="02020603050405020304" pitchFamily="18" charset="0"/>
              </a:rPr>
              <a:t>: Cascaded Y-branches. </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6720" y="775685"/>
            <a:ext cx="8412480" cy="3948715"/>
          </a:xfrm>
        </p:spPr>
      </p:pic>
    </p:spTree>
    <p:extLst>
      <p:ext uri="{BB962C8B-B14F-4D97-AF65-F5344CB8AC3E}">
        <p14:creationId xmlns:p14="http://schemas.microsoft.com/office/powerpoint/2010/main" val="34645294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2-16 </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Detailed layout of Y-branch </a:t>
            </a:r>
            <a:r>
              <a:rPr lang="en-US" sz="2400" i="1" dirty="0" smtClean="0">
                <a:latin typeface="Times New Roman" panose="02020603050405020304" pitchFamily="18" charset="0"/>
                <a:cs typeface="Times New Roman" panose="02020603050405020304" pitchFamily="18" charset="0"/>
              </a:rPr>
              <a:t>device</a:t>
            </a:r>
            <a:endParaRPr lang="en-US" sz="2400"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3794" t="16883" r="9077" b="29293"/>
          <a:stretch/>
        </p:blipFill>
        <p:spPr>
          <a:xfrm>
            <a:off x="838200" y="1524000"/>
            <a:ext cx="7469277" cy="3566160"/>
          </a:xfrm>
        </p:spPr>
      </p:pic>
    </p:spTree>
    <p:extLst>
      <p:ext uri="{BB962C8B-B14F-4D97-AF65-F5344CB8AC3E}">
        <p14:creationId xmlns:p14="http://schemas.microsoft.com/office/powerpoint/2010/main" val="10146049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5105400"/>
            <a:ext cx="6781800" cy="1143000"/>
          </a:xfrm>
        </p:spPr>
        <p:txBody>
          <a:bodyPr>
            <a:noAutofit/>
          </a:bodyPr>
          <a:lstStyle/>
          <a:p>
            <a:pPr algn="l"/>
            <a:r>
              <a:rPr lang="en-US" sz="2400" b="1" dirty="0">
                <a:latin typeface="Arial" panose="020B0604020202020204" pitchFamily="34" charset="0"/>
                <a:cs typeface="Arial" panose="020B0604020202020204" pitchFamily="34" charset="0"/>
              </a:rPr>
              <a:t>Figure 2-17</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Mach-</a:t>
            </a:r>
            <a:r>
              <a:rPr lang="en-US" sz="2400" i="1" dirty="0" err="1">
                <a:latin typeface="Times New Roman" panose="02020603050405020304" pitchFamily="18" charset="0"/>
                <a:cs typeface="Times New Roman" panose="02020603050405020304" pitchFamily="18" charset="0"/>
              </a:rPr>
              <a:t>Zehnder</a:t>
            </a:r>
            <a:r>
              <a:rPr lang="en-US" sz="2400" i="1" dirty="0">
                <a:latin typeface="Times New Roman" panose="02020603050405020304" pitchFamily="18" charset="0"/>
                <a:cs typeface="Times New Roman" panose="02020603050405020304" pitchFamily="18" charset="0"/>
              </a:rPr>
              <a:t> interferometer based on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3dB </a:t>
            </a:r>
            <a:r>
              <a:rPr lang="en-US" sz="2400" i="1" dirty="0">
                <a:latin typeface="Times New Roman" panose="02020603050405020304" pitchFamily="18" charset="0"/>
                <a:cs typeface="Times New Roman" panose="02020603050405020304" pitchFamily="18" charset="0"/>
              </a:rPr>
              <a:t>directional </a:t>
            </a:r>
            <a:r>
              <a:rPr lang="en-US" sz="2400" i="1" dirty="0" smtClean="0">
                <a:latin typeface="Times New Roman" panose="02020603050405020304" pitchFamily="18" charset="0"/>
                <a:cs typeface="Times New Roman" panose="02020603050405020304" pitchFamily="18" charset="0"/>
              </a:rPr>
              <a:t>couplers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1828800"/>
            <a:ext cx="7772400" cy="2456927"/>
          </a:xfrm>
        </p:spPr>
      </p:pic>
    </p:spTree>
    <p:extLst>
      <p:ext uri="{BB962C8B-B14F-4D97-AF65-F5344CB8AC3E}">
        <p14:creationId xmlns:p14="http://schemas.microsoft.com/office/powerpoint/2010/main" val="12505480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64587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0" y="554038"/>
            <a:ext cx="4479925" cy="3408362"/>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304800"/>
            <a:ext cx="4206240" cy="3704214"/>
          </a:xfrm>
          <a:prstGeom prst="rect">
            <a:avLst/>
          </a:prstGeom>
        </p:spPr>
      </p:pic>
      <p:sp>
        <p:nvSpPr>
          <p:cNvPr id="3" name="TextBox 2"/>
          <p:cNvSpPr txBox="1"/>
          <p:nvPr/>
        </p:nvSpPr>
        <p:spPr>
          <a:xfrm>
            <a:off x="228600" y="4343400"/>
            <a:ext cx="4191000" cy="1938992"/>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2-18 a)  </a:t>
            </a:r>
            <a:r>
              <a:rPr lang="en-US" sz="2400" i="1" dirty="0">
                <a:latin typeface="Times New Roman" panose="02020603050405020304" pitchFamily="18" charset="0"/>
                <a:cs typeface="Times New Roman" panose="02020603050405020304" pitchFamily="18" charset="0"/>
              </a:rPr>
              <a:t>Output powers A and B, normalized to input power as a ratio vs. the phase difference between the interferometer arms</a:t>
            </a:r>
          </a:p>
        </p:txBody>
      </p:sp>
      <p:sp>
        <p:nvSpPr>
          <p:cNvPr id="6" name="TextBox 5"/>
          <p:cNvSpPr txBox="1"/>
          <p:nvPr/>
        </p:nvSpPr>
        <p:spPr>
          <a:xfrm>
            <a:off x="4724400" y="4343400"/>
            <a:ext cx="4206240" cy="1569660"/>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2-18 b)</a:t>
            </a:r>
            <a:r>
              <a:rPr lang="en-US" sz="2400" dirty="0">
                <a:latin typeface="Arial" panose="020B0604020202020204" pitchFamily="34" charset="0"/>
                <a:cs typeface="Arial" panose="020B0604020202020204" pitchFamily="34" charset="0"/>
              </a:rPr>
              <a:t>  </a:t>
            </a:r>
            <a:r>
              <a:rPr lang="en-US" sz="2400" dirty="0">
                <a:latin typeface="Times New Roman" panose="02020603050405020304" pitchFamily="18" charset="0"/>
                <a:cs typeface="Times New Roman" panose="02020603050405020304" pitchFamily="18" charset="0"/>
              </a:rPr>
              <a:t>O</a:t>
            </a:r>
            <a:r>
              <a:rPr lang="en-US" sz="2400" i="1" dirty="0">
                <a:latin typeface="Times New Roman" panose="02020603050405020304" pitchFamily="18" charset="0"/>
                <a:cs typeface="Times New Roman" panose="02020603050405020304" pitchFamily="18" charset="0"/>
              </a:rPr>
              <a:t>utput powers A and B, expressed in dB vs. the phase difference between the interferometer arms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37830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2-19 </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MZI device used in biochemical sensing</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2084" t="26363" r="14221" b="37040"/>
          <a:stretch/>
        </p:blipFill>
        <p:spPr>
          <a:xfrm>
            <a:off x="533400" y="1295400"/>
            <a:ext cx="8046720" cy="3088286"/>
          </a:xfrm>
        </p:spPr>
      </p:pic>
    </p:spTree>
    <p:extLst>
      <p:ext uri="{BB962C8B-B14F-4D97-AF65-F5344CB8AC3E}">
        <p14:creationId xmlns:p14="http://schemas.microsoft.com/office/powerpoint/2010/main" val="38071635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2-20 </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Ring resonator PIC </a:t>
            </a:r>
            <a:r>
              <a:rPr lang="en-US" sz="2400" i="1" dirty="0" smtClean="0">
                <a:latin typeface="Times New Roman" panose="02020603050405020304" pitchFamily="18" charset="0"/>
                <a:cs typeface="Times New Roman" panose="02020603050405020304" pitchFamily="18" charset="0"/>
              </a:rPr>
              <a:t>device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889114"/>
            <a:ext cx="8778240" cy="4444886"/>
          </a:xfrm>
        </p:spPr>
      </p:pic>
    </p:spTree>
    <p:extLst>
      <p:ext uri="{BB962C8B-B14F-4D97-AF65-F5344CB8AC3E}">
        <p14:creationId xmlns:p14="http://schemas.microsoft.com/office/powerpoint/2010/main" val="12125685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a:latin typeface="Arial" panose="020B0604020202020204" pitchFamily="34" charset="0"/>
                <a:cs typeface="Arial" panose="020B0604020202020204" pitchFamily="34" charset="0"/>
              </a:rPr>
              <a:t>Figure 2-21 </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Notch filter transmission vs. wavelength. Resonant wavelengths appear at approximately 1531, 1541, and 1551 nm, with an FSR of about 10 nm</a:t>
            </a:r>
            <a:r>
              <a:rPr lang="en-US" sz="2400" i="1"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6185" y="655637"/>
            <a:ext cx="6031629" cy="4525963"/>
          </a:xfrm>
        </p:spPr>
      </p:pic>
    </p:spTree>
    <p:extLst>
      <p:ext uri="{BB962C8B-B14F-4D97-AF65-F5344CB8AC3E}">
        <p14:creationId xmlns:p14="http://schemas.microsoft.com/office/powerpoint/2010/main" val="35709733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5029200"/>
            <a:ext cx="6781800" cy="1143000"/>
          </a:xfrm>
        </p:spPr>
        <p:txBody>
          <a:bodyPr>
            <a:noAutofit/>
          </a:bodyPr>
          <a:lstStyle/>
          <a:p>
            <a:pPr algn="l"/>
            <a:r>
              <a:rPr lang="en-US" sz="2400" b="1" dirty="0">
                <a:latin typeface="Arial" panose="020B0604020202020204" pitchFamily="34" charset="0"/>
                <a:cs typeface="Arial" panose="020B0604020202020204" pitchFamily="34" charset="0"/>
              </a:rPr>
              <a:t>Figure 2-22</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Add-drop filter based on four-port ring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resonator device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0" y="457200"/>
            <a:ext cx="5120640" cy="4551680"/>
          </a:xfrm>
        </p:spPr>
      </p:pic>
    </p:spTree>
    <p:extLst>
      <p:ext uri="{BB962C8B-B14F-4D97-AF65-F5344CB8AC3E}">
        <p14:creationId xmlns:p14="http://schemas.microsoft.com/office/powerpoint/2010/main" val="28036400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a:latin typeface="Arial" panose="020B0604020202020204" pitchFamily="34" charset="0"/>
                <a:cs typeface="Arial" panose="020B0604020202020204" pitchFamily="34" charset="0"/>
              </a:rPr>
              <a:t>Figure 2-23</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Add-drop filter transmission for the Through and Drop ports vs. wavelength. Resonant wavelengths once again appear at approximately 1531, 1541, and 1551 nm</a:t>
            </a:r>
            <a:r>
              <a:rPr lang="en-US" sz="2400" i="1"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8280" y="515849"/>
            <a:ext cx="6217920" cy="4665751"/>
          </a:xfrm>
        </p:spPr>
      </p:pic>
    </p:spTree>
    <p:extLst>
      <p:ext uri="{BB962C8B-B14F-4D97-AF65-F5344CB8AC3E}">
        <p14:creationId xmlns:p14="http://schemas.microsoft.com/office/powerpoint/2010/main" val="5856005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a:t>
            </a:r>
            <a:r>
              <a:rPr lang="en-US" sz="2400" b="1" dirty="0">
                <a:latin typeface="Arial" panose="020B0604020202020204" pitchFamily="34" charset="0"/>
                <a:cs typeface="Arial" panose="020B0604020202020204" pitchFamily="34" charset="0"/>
              </a:rPr>
              <a:t>2-24  </a:t>
            </a:r>
            <a:r>
              <a:rPr lang="en-US" sz="2400" i="1" dirty="0">
                <a:latin typeface="Times New Roman" panose="02020603050405020304" pitchFamily="18" charset="0"/>
                <a:cs typeface="Times New Roman" panose="02020603050405020304" pitchFamily="18" charset="0"/>
              </a:rPr>
              <a:t>Add-drop filter in racetrack </a:t>
            </a:r>
            <a:r>
              <a:rPr lang="en-US" sz="2400" i="1" dirty="0" smtClean="0">
                <a:latin typeface="Times New Roman" panose="02020603050405020304" pitchFamily="18" charset="0"/>
                <a:cs typeface="Times New Roman" panose="02020603050405020304" pitchFamily="18" charset="0"/>
              </a:rPr>
              <a:t>configuration</a:t>
            </a:r>
            <a:endParaRPr lang="en-US" sz="24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3200" y="407199"/>
            <a:ext cx="3657600" cy="4469601"/>
          </a:xfrm>
        </p:spPr>
      </p:pic>
    </p:spTree>
    <p:extLst>
      <p:ext uri="{BB962C8B-B14F-4D97-AF65-F5344CB8AC3E}">
        <p14:creationId xmlns:p14="http://schemas.microsoft.com/office/powerpoint/2010/main" val="11731543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52400" y="533400"/>
            <a:ext cx="4114800" cy="3230563"/>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2974" y="1066795"/>
            <a:ext cx="4297680" cy="2094664"/>
          </a:xfrm>
          <a:prstGeom prst="rect">
            <a:avLst/>
          </a:prstGeom>
        </p:spPr>
      </p:pic>
      <p:sp>
        <p:nvSpPr>
          <p:cNvPr id="8" name="TextBox 7"/>
          <p:cNvSpPr txBox="1"/>
          <p:nvPr/>
        </p:nvSpPr>
        <p:spPr>
          <a:xfrm>
            <a:off x="381000" y="4362271"/>
            <a:ext cx="3810000" cy="1200329"/>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2-25 a)</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Optical fiber Bragg grating and core refractive index along </a:t>
            </a:r>
            <a:r>
              <a:rPr lang="en-US" sz="2400" i="1" dirty="0" smtClean="0">
                <a:latin typeface="Times New Roman" panose="02020603050405020304" pitchFamily="18" charset="0"/>
                <a:cs typeface="Times New Roman" panose="02020603050405020304" pitchFamily="18" charset="0"/>
              </a:rPr>
              <a:t>fiber</a:t>
            </a:r>
            <a:endParaRPr lang="en-US" sz="2400" dirty="0">
              <a:latin typeface="Times New Roman" panose="02020603050405020304" pitchFamily="18" charset="0"/>
              <a:cs typeface="Times New Roman" panose="02020603050405020304" pitchFamily="18" charset="0"/>
            </a:endParaRPr>
          </a:p>
        </p:txBody>
      </p:sp>
      <p:sp>
        <p:nvSpPr>
          <p:cNvPr id="9" name="TextBox 8"/>
          <p:cNvSpPr txBox="1"/>
          <p:nvPr/>
        </p:nvSpPr>
        <p:spPr>
          <a:xfrm>
            <a:off x="4572000" y="4244876"/>
            <a:ext cx="4478654" cy="2308324"/>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2-25 b)  </a:t>
            </a:r>
            <a:r>
              <a:rPr lang="en-US" sz="2400" i="1" dirty="0">
                <a:latin typeface="Times New Roman" panose="02020603050405020304" pitchFamily="18" charset="0"/>
                <a:cs typeface="Times New Roman" panose="02020603050405020304" pitchFamily="18" charset="0"/>
              </a:rPr>
              <a:t>Planar waveguide Bragg grating. In one, the grating sits at the top of the waveguide. In the other, the</a:t>
            </a:r>
            <a:r>
              <a:rPr lang="en-US"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grating is created on the waveguide sidewalls.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59503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5105400"/>
            <a:ext cx="5791200" cy="1143000"/>
          </a:xfrm>
        </p:spPr>
        <p:txBody>
          <a:bodyPr>
            <a:noAutofit/>
          </a:bodyPr>
          <a:lstStyle/>
          <a:p>
            <a:pPr algn="l"/>
            <a:r>
              <a:rPr lang="en-US" sz="2400" b="1" dirty="0">
                <a:latin typeface="Arial" panose="020B0604020202020204" pitchFamily="34" charset="0"/>
                <a:cs typeface="Arial" panose="020B0604020202020204" pitchFamily="34" charset="0"/>
              </a:rPr>
              <a:t>Figure 2-26 </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Optical power reflected from a Bragg </a:t>
            </a:r>
            <a:r>
              <a:rPr lang="en-US" sz="2400" i="1" dirty="0" smtClean="0">
                <a:latin typeface="Times New Roman" panose="02020603050405020304" pitchFamily="18" charset="0"/>
                <a:cs typeface="Times New Roman" panose="02020603050405020304" pitchFamily="18" charset="0"/>
              </a:rPr>
              <a:t>grating </a:t>
            </a:r>
            <a:r>
              <a:rPr lang="en-US" sz="2400" i="1" dirty="0">
                <a:latin typeface="Times New Roman" panose="02020603050405020304" pitchFamily="18" charset="0"/>
                <a:cs typeface="Times New Roman" panose="02020603050405020304" pitchFamily="18" charset="0"/>
              </a:rPr>
              <a:t>vs. </a:t>
            </a:r>
            <a:r>
              <a:rPr lang="en-US" sz="2400" i="1" dirty="0" smtClean="0">
                <a:latin typeface="Times New Roman" panose="02020603050405020304" pitchFamily="18" charset="0"/>
                <a:cs typeface="Times New Roman" panose="02020603050405020304" pitchFamily="18" charset="0"/>
              </a:rPr>
              <a:t>wavelength</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4440" y="295656"/>
            <a:ext cx="6766560" cy="4962144"/>
          </a:xfrm>
        </p:spPr>
      </p:pic>
    </p:spTree>
    <p:extLst>
      <p:ext uri="{BB962C8B-B14F-4D97-AF65-F5344CB8AC3E}">
        <p14:creationId xmlns:p14="http://schemas.microsoft.com/office/powerpoint/2010/main" val="9089535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5105400"/>
            <a:ext cx="6858000" cy="1143000"/>
          </a:xfrm>
        </p:spPr>
        <p:txBody>
          <a:bodyPr>
            <a:noAutofit/>
          </a:bodyPr>
          <a:lstStyle/>
          <a:p>
            <a:pPr algn="l"/>
            <a:r>
              <a:rPr lang="en-US" sz="2400" b="1" dirty="0">
                <a:latin typeface="Arial" panose="020B0604020202020204" pitchFamily="34" charset="0"/>
                <a:cs typeface="Arial" panose="020B0604020202020204" pitchFamily="34" charset="0"/>
              </a:rPr>
              <a:t>Figure 2-27 </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An SOI micro-ring modulator based on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the </a:t>
            </a:r>
            <a:r>
              <a:rPr lang="en-US" sz="2400" i="1" dirty="0">
                <a:latin typeface="Times New Roman" panose="02020603050405020304" pitchFamily="18" charset="0"/>
                <a:cs typeface="Times New Roman" panose="02020603050405020304" pitchFamily="18" charset="0"/>
              </a:rPr>
              <a:t>plasma dispersion </a:t>
            </a:r>
            <a:r>
              <a:rPr lang="en-US" sz="2400" i="1" dirty="0" smtClean="0">
                <a:latin typeface="Times New Roman" panose="02020603050405020304" pitchFamily="18" charset="0"/>
                <a:cs typeface="Times New Roman" panose="02020603050405020304" pitchFamily="18" charset="0"/>
              </a:rPr>
              <a:t>effect</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99360" y="485027"/>
            <a:ext cx="4206240" cy="4620373"/>
          </a:xfrm>
        </p:spPr>
      </p:pic>
    </p:spTree>
    <p:extLst>
      <p:ext uri="{BB962C8B-B14F-4D97-AF65-F5344CB8AC3E}">
        <p14:creationId xmlns:p14="http://schemas.microsoft.com/office/powerpoint/2010/main" val="2974860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5105400"/>
            <a:ext cx="6324600" cy="1143000"/>
          </a:xfrm>
        </p:spPr>
        <p:txBody>
          <a:bodyPr>
            <a:normAutofit/>
          </a:bodyPr>
          <a:lstStyle/>
          <a:p>
            <a:pPr algn="l"/>
            <a:r>
              <a:rPr lang="en-US" sz="2400" b="1" dirty="0">
                <a:latin typeface="Arial" panose="020B0604020202020204" pitchFamily="34" charset="0"/>
                <a:cs typeface="Arial" panose="020B0604020202020204" pitchFamily="34" charset="0"/>
              </a:rPr>
              <a:t>Figure 2-1 </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Absorption coefficient of different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materials vs. wavelength</a:t>
            </a:r>
            <a:endParaRPr lang="en-US" sz="24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304800"/>
            <a:ext cx="8229600" cy="4525963"/>
          </a:xfrm>
        </p:spPr>
        <p:txBody>
          <a:bodyPr/>
          <a:lstStyle/>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457200"/>
            <a:ext cx="5943600" cy="4700844"/>
          </a:xfrm>
          <a:prstGeom prst="rect">
            <a:avLst/>
          </a:prstGeom>
        </p:spPr>
      </p:pic>
    </p:spTree>
    <p:extLst>
      <p:ext uri="{BB962C8B-B14F-4D97-AF65-F5344CB8AC3E}">
        <p14:creationId xmlns:p14="http://schemas.microsoft.com/office/powerpoint/2010/main" val="38349687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76800"/>
            <a:ext cx="8229600" cy="1143000"/>
          </a:xfrm>
        </p:spPr>
        <p:txBody>
          <a:bodyPr>
            <a:normAutofit/>
          </a:bodyPr>
          <a:lstStyle/>
          <a:p>
            <a:r>
              <a:rPr lang="en-US" sz="2400" b="1" dirty="0">
                <a:latin typeface="Arial" panose="020B0604020202020204" pitchFamily="34" charset="0"/>
                <a:cs typeface="Arial" panose="020B0604020202020204" pitchFamily="34" charset="0"/>
              </a:rPr>
              <a:t>Figure 2-28 </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Spectral responsivity of silicon PIN </a:t>
            </a:r>
            <a:r>
              <a:rPr lang="en-US" sz="2400" i="1" dirty="0" smtClean="0">
                <a:latin typeface="Times New Roman" panose="02020603050405020304" pitchFamily="18" charset="0"/>
                <a:cs typeface="Times New Roman" panose="02020603050405020304" pitchFamily="18" charset="0"/>
              </a:rPr>
              <a:t>photodiodes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43200" y="609600"/>
            <a:ext cx="3657600" cy="4401048"/>
          </a:xfrm>
        </p:spPr>
      </p:pic>
    </p:spTree>
    <p:extLst>
      <p:ext uri="{BB962C8B-B14F-4D97-AF65-F5344CB8AC3E}">
        <p14:creationId xmlns:p14="http://schemas.microsoft.com/office/powerpoint/2010/main" val="34690034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105400"/>
            <a:ext cx="8229600" cy="1143000"/>
          </a:xfrm>
        </p:spPr>
        <p:txBody>
          <a:bodyPr>
            <a:normAutofit fontScale="90000"/>
          </a:bodyPr>
          <a:lstStyle/>
          <a:p>
            <a:pPr algn="l"/>
            <a:r>
              <a:rPr lang="en-US" sz="2700" b="1" dirty="0">
                <a:latin typeface="Arial" panose="020B0604020202020204" pitchFamily="34" charset="0"/>
                <a:cs typeface="Arial" panose="020B0604020202020204" pitchFamily="34" charset="0"/>
              </a:rPr>
              <a:t>Figure 2-29</a:t>
            </a:r>
            <a:r>
              <a:rPr lang="en-US" sz="2700" dirty="0">
                <a:latin typeface="Arial" panose="020B0604020202020204" pitchFamily="34" charset="0"/>
                <a:cs typeface="Arial" panose="020B0604020202020204" pitchFamily="34" charset="0"/>
              </a:rPr>
              <a:t>  </a:t>
            </a:r>
            <a:r>
              <a:rPr lang="en-US" sz="2700" i="1" dirty="0">
                <a:latin typeface="Times New Roman" panose="02020603050405020304" pitchFamily="18" charset="0"/>
                <a:cs typeface="Times New Roman" panose="02020603050405020304" pitchFamily="18" charset="0"/>
              </a:rPr>
              <a:t>Silicon wafers containing many identical PIC devices created by the fabrication process described in Module </a:t>
            </a:r>
            <a:r>
              <a:rPr lang="en-US" sz="2700" i="1" dirty="0" smtClean="0">
                <a:latin typeface="Times New Roman" panose="02020603050405020304" pitchFamily="18" charset="0"/>
                <a:cs typeface="Times New Roman" panose="02020603050405020304" pitchFamily="18" charset="0"/>
              </a:rPr>
              <a:t>1</a:t>
            </a:r>
            <a:endParaRPr lang="en-US"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86840" y="933450"/>
            <a:ext cx="6309360" cy="3943350"/>
          </a:xfrm>
        </p:spPr>
      </p:pic>
    </p:spTree>
    <p:extLst>
      <p:ext uri="{BB962C8B-B14F-4D97-AF65-F5344CB8AC3E}">
        <p14:creationId xmlns:p14="http://schemas.microsoft.com/office/powerpoint/2010/main" val="14166247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5105400"/>
            <a:ext cx="6858000" cy="1143000"/>
          </a:xfrm>
        </p:spPr>
        <p:txBody>
          <a:bodyPr>
            <a:noAutofit/>
          </a:bodyPr>
          <a:lstStyle/>
          <a:p>
            <a:pPr algn="l"/>
            <a:r>
              <a:rPr lang="en-US" sz="2400" b="1" dirty="0">
                <a:latin typeface="Arial" panose="020B0604020202020204" pitchFamily="34" charset="0"/>
                <a:cs typeface="Arial" panose="020B0604020202020204" pitchFamily="34" charset="0"/>
              </a:rPr>
              <a:t>Figure 2-30 </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Dicing of wafer into individual devices.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Courtesy </a:t>
            </a:r>
            <a:r>
              <a:rPr lang="en-US" sz="2400" i="1" dirty="0">
                <a:latin typeface="Times New Roman" panose="02020603050405020304" pitchFamily="18" charset="0"/>
                <a:cs typeface="Times New Roman" panose="02020603050405020304" pitchFamily="18" charset="0"/>
              </a:rPr>
              <a:t>of Advanced Motion Controls</a:t>
            </a:r>
            <a:r>
              <a:rPr lang="en-US" sz="2400" i="1"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07920" y="713316"/>
            <a:ext cx="4297680" cy="4315884"/>
          </a:xfrm>
        </p:spPr>
      </p:pic>
    </p:spTree>
    <p:extLst>
      <p:ext uri="{BB962C8B-B14F-4D97-AF65-F5344CB8AC3E}">
        <p14:creationId xmlns:p14="http://schemas.microsoft.com/office/powerpoint/2010/main" val="25020249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2-31  </a:t>
            </a:r>
            <a:r>
              <a:rPr lang="en-US" sz="2400" i="1" dirty="0">
                <a:latin typeface="Times New Roman" panose="02020603050405020304" pitchFamily="18" charset="0"/>
                <a:cs typeface="Times New Roman" panose="02020603050405020304" pitchFamily="18" charset="0"/>
              </a:rPr>
              <a:t>Fiber array </a:t>
            </a:r>
            <a:r>
              <a:rPr lang="en-US" sz="2400" i="1" dirty="0" smtClean="0">
                <a:latin typeface="Times New Roman" panose="02020603050405020304" pitchFamily="18" charset="0"/>
                <a:cs typeface="Times New Roman" panose="02020603050405020304" pitchFamily="18" charset="0"/>
              </a:rPr>
              <a:t>fabrication</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6880" y="304800"/>
            <a:ext cx="5760720" cy="4924182"/>
          </a:xfrm>
        </p:spPr>
      </p:pic>
    </p:spTree>
    <p:extLst>
      <p:ext uri="{BB962C8B-B14F-4D97-AF65-F5344CB8AC3E}">
        <p14:creationId xmlns:p14="http://schemas.microsoft.com/office/powerpoint/2010/main" val="42406757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l="10763" r="7093"/>
          <a:stretch/>
        </p:blipFill>
        <p:spPr>
          <a:xfrm>
            <a:off x="584791" y="1517650"/>
            <a:ext cx="3530009" cy="2444750"/>
          </a:xfrm>
          <a:ln>
            <a:solidFill>
              <a:schemeClr val="tx2"/>
            </a:solidFill>
            <a:prstDash val="solid"/>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7720" y="1219200"/>
            <a:ext cx="4297680" cy="2734155"/>
          </a:xfrm>
          <a:prstGeom prst="rect">
            <a:avLst/>
          </a:prstGeom>
        </p:spPr>
      </p:pic>
      <p:sp>
        <p:nvSpPr>
          <p:cNvPr id="6" name="TextBox 5"/>
          <p:cNvSpPr txBox="1"/>
          <p:nvPr/>
        </p:nvSpPr>
        <p:spPr>
          <a:xfrm>
            <a:off x="350520" y="4655403"/>
            <a:ext cx="4191000" cy="830997"/>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Figure 2-32 a) </a:t>
            </a:r>
            <a:r>
              <a:rPr lang="en-US" sz="2400" dirty="0" smtClean="0">
                <a:latin typeface="Arial" panose="020B0604020202020204" pitchFamily="34" charset="0"/>
                <a:cs typeface="Arial" panose="020B0604020202020204" pitchFamily="34" charset="0"/>
              </a:rPr>
              <a:t> </a:t>
            </a:r>
            <a:r>
              <a:rPr lang="en-US" sz="2400" i="1" dirty="0" smtClean="0">
                <a:latin typeface="Times New Roman" panose="02020603050405020304" pitchFamily="18" charset="0"/>
                <a:cs typeface="Times New Roman" panose="02020603050405020304" pitchFamily="18" charset="0"/>
              </a:rPr>
              <a:t>Fiber </a:t>
            </a:r>
            <a:r>
              <a:rPr lang="en-US" sz="2400" i="1" dirty="0">
                <a:latin typeface="Times New Roman" panose="02020603050405020304" pitchFamily="18" charset="0"/>
                <a:cs typeface="Times New Roman" panose="02020603050405020304" pitchFamily="18" charset="0"/>
              </a:rPr>
              <a:t>arrays, courtesy of </a:t>
            </a:r>
            <a:r>
              <a:rPr lang="en-US" sz="2400" i="1" dirty="0" err="1" smtClean="0">
                <a:latin typeface="Times New Roman" panose="02020603050405020304" pitchFamily="18" charset="0"/>
                <a:cs typeface="Times New Roman" panose="02020603050405020304" pitchFamily="18" charset="0"/>
              </a:rPr>
              <a:t>AiDi</a:t>
            </a:r>
            <a:r>
              <a:rPr lang="en-US" b="1" dirty="0"/>
              <a:t> </a:t>
            </a:r>
            <a:endParaRPr lang="en-US" dirty="0"/>
          </a:p>
        </p:txBody>
      </p:sp>
      <p:sp>
        <p:nvSpPr>
          <p:cNvPr id="7" name="TextBox 6"/>
          <p:cNvSpPr txBox="1"/>
          <p:nvPr/>
        </p:nvSpPr>
        <p:spPr>
          <a:xfrm>
            <a:off x="4724400" y="4648200"/>
            <a:ext cx="4267200" cy="1938992"/>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2-32 b)  </a:t>
            </a:r>
            <a:r>
              <a:rPr lang="en-US" sz="2400" i="1" dirty="0">
                <a:latin typeface="Times New Roman" panose="02020603050405020304" pitchFamily="18" charset="0"/>
                <a:cs typeface="Times New Roman" panose="02020603050405020304" pitchFamily="18" charset="0"/>
              </a:rPr>
              <a:t>Fiber array, courtesy of </a:t>
            </a:r>
            <a:r>
              <a:rPr lang="en-US" sz="2400" i="1" dirty="0" err="1">
                <a:latin typeface="Times New Roman" panose="02020603050405020304" pitchFamily="18" charset="0"/>
                <a:cs typeface="Times New Roman" panose="02020603050405020304" pitchFamily="18" charset="0"/>
              </a:rPr>
              <a:t>Hantech</a:t>
            </a:r>
            <a:r>
              <a:rPr lang="en-US" sz="2400" i="1" dirty="0">
                <a:latin typeface="Times New Roman" panose="02020603050405020304" pitchFamily="18" charset="0"/>
                <a:cs typeface="Times New Roman" panose="02020603050405020304" pitchFamily="18" charset="0"/>
              </a:rPr>
              <a:t>. This fiber array is angle polished to avoid back reflections of the optical signal.</a:t>
            </a:r>
          </a:p>
        </p:txBody>
      </p:sp>
    </p:spTree>
    <p:extLst>
      <p:ext uri="{BB962C8B-B14F-4D97-AF65-F5344CB8AC3E}">
        <p14:creationId xmlns:p14="http://schemas.microsoft.com/office/powerpoint/2010/main" val="12838244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609600" y="1627822"/>
            <a:ext cx="2926080" cy="292608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2890" y="1609725"/>
            <a:ext cx="4762500" cy="2962275"/>
          </a:xfrm>
          <a:prstGeom prst="rect">
            <a:avLst/>
          </a:prstGeom>
        </p:spPr>
      </p:pic>
      <p:sp>
        <p:nvSpPr>
          <p:cNvPr id="6" name="TextBox 5"/>
          <p:cNvSpPr txBox="1"/>
          <p:nvPr/>
        </p:nvSpPr>
        <p:spPr>
          <a:xfrm>
            <a:off x="228600" y="5257800"/>
            <a:ext cx="3695700" cy="1200329"/>
          </a:xfrm>
          <a:prstGeom prst="rect">
            <a:avLst/>
          </a:prstGeom>
          <a:noFill/>
        </p:spPr>
        <p:txBody>
          <a:bodyPr wrap="square" rtlCol="0">
            <a:spAutoFit/>
          </a:bodyPr>
          <a:lstStyle/>
          <a:p>
            <a:pPr algn="ctr"/>
            <a:r>
              <a:rPr lang="en-US" sz="2400" b="1" i="1" dirty="0">
                <a:latin typeface="Arial" panose="020B0604020202020204" pitchFamily="34" charset="0"/>
                <a:cs typeface="Arial" panose="020B0604020202020204" pitchFamily="34" charset="0"/>
              </a:rPr>
              <a:t>Figure 2-33 a) </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Wafer level testing of PICs, courtesy of </a:t>
            </a:r>
            <a:r>
              <a:rPr lang="en-US" sz="2400" i="1" dirty="0" smtClean="0">
                <a:latin typeface="Times New Roman" panose="02020603050405020304" pitchFamily="18" charset="0"/>
                <a:cs typeface="Times New Roman" panose="02020603050405020304" pitchFamily="18" charset="0"/>
              </a:rPr>
              <a:t>ACTPHAST </a:t>
            </a:r>
            <a:endParaRPr lang="en-US" sz="24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4419600" y="5257800"/>
            <a:ext cx="4419600" cy="1200329"/>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2-33 b)</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Wafer level testing of PICs, courtesy of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VI </a:t>
            </a:r>
            <a:r>
              <a:rPr lang="en-US" sz="2400" i="1" dirty="0" smtClean="0"/>
              <a:t>Systems</a:t>
            </a:r>
            <a:endParaRPr lang="en-US" dirty="0"/>
          </a:p>
        </p:txBody>
      </p:sp>
    </p:spTree>
    <p:extLst>
      <p:ext uri="{BB962C8B-B14F-4D97-AF65-F5344CB8AC3E}">
        <p14:creationId xmlns:p14="http://schemas.microsoft.com/office/powerpoint/2010/main" val="7816402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533400" y="1492715"/>
            <a:ext cx="4023360" cy="285068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0640" y="1513332"/>
            <a:ext cx="3474720" cy="2982468"/>
          </a:xfrm>
          <a:prstGeom prst="rect">
            <a:avLst/>
          </a:prstGeom>
        </p:spPr>
      </p:pic>
      <p:sp>
        <p:nvSpPr>
          <p:cNvPr id="6" name="TextBox 5"/>
          <p:cNvSpPr txBox="1"/>
          <p:nvPr/>
        </p:nvSpPr>
        <p:spPr>
          <a:xfrm>
            <a:off x="228600" y="5181600"/>
            <a:ext cx="4419600" cy="830997"/>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Figure 2-34 a)  </a:t>
            </a:r>
            <a:r>
              <a:rPr lang="en-US" sz="2400" i="1" dirty="0">
                <a:latin typeface="Times New Roman" panose="02020603050405020304" pitchFamily="18" charset="0"/>
                <a:cs typeface="Times New Roman" panose="02020603050405020304" pitchFamily="18" charset="0"/>
              </a:rPr>
              <a:t>Typical diode laser package</a:t>
            </a:r>
            <a:endParaRPr lang="en-US" sz="24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4800600" y="5181600"/>
            <a:ext cx="4267200" cy="830997"/>
          </a:xfrm>
          <a:prstGeom prst="rect">
            <a:avLst/>
          </a:prstGeom>
          <a:noFill/>
        </p:spPr>
        <p:txBody>
          <a:bodyPr wrap="square" rtlCol="0">
            <a:spAutoFit/>
          </a:bodyPr>
          <a:lstStyle/>
          <a:p>
            <a:pPr algn="ctr"/>
            <a:r>
              <a:rPr lang="en-US" i="1" dirty="0"/>
              <a:t> </a:t>
            </a:r>
            <a:r>
              <a:rPr lang="en-US" sz="2400" b="1" dirty="0">
                <a:latin typeface="Arial" panose="020B0604020202020204" pitchFamily="34" charset="0"/>
                <a:cs typeface="Arial" panose="020B0604020202020204" pitchFamily="34" charset="0"/>
              </a:rPr>
              <a:t>Figure 2-34 b)  </a:t>
            </a:r>
            <a:r>
              <a:rPr lang="en-US" sz="2400" i="1" dirty="0" smtClean="0">
                <a:latin typeface="Times New Roman" panose="02020603050405020304" pitchFamily="18" charset="0"/>
                <a:cs typeface="Times New Roman" panose="02020603050405020304" pitchFamily="18" charset="0"/>
              </a:rPr>
              <a:t>Typical packaged </a:t>
            </a:r>
            <a:r>
              <a:rPr lang="en-US" sz="2400" i="1" dirty="0">
                <a:latin typeface="Times New Roman" panose="02020603050405020304" pitchFamily="18" charset="0"/>
                <a:cs typeface="Times New Roman" panose="02020603050405020304" pitchFamily="18" charset="0"/>
              </a:rPr>
              <a:t>device</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64367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2-35</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Circuit board with individually packaged </a:t>
            </a:r>
            <a:r>
              <a:rPr lang="en-US" sz="2400" i="1" dirty="0" smtClean="0">
                <a:latin typeface="Times New Roman" panose="02020603050405020304" pitchFamily="18" charset="0"/>
                <a:cs typeface="Times New Roman" panose="02020603050405020304" pitchFamily="18" charset="0"/>
              </a:rPr>
              <a:t>chips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0045" y="1280160"/>
            <a:ext cx="7555755" cy="3749040"/>
          </a:xfrm>
        </p:spPr>
      </p:pic>
    </p:spTree>
    <p:extLst>
      <p:ext uri="{BB962C8B-B14F-4D97-AF65-F5344CB8AC3E}">
        <p14:creationId xmlns:p14="http://schemas.microsoft.com/office/powerpoint/2010/main" val="29738943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72640" y="472084"/>
            <a:ext cx="4937760" cy="4512884"/>
          </a:xfrm>
        </p:spPr>
      </p:pic>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2-36</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Wire bond vs. flip-chip </a:t>
            </a:r>
            <a:r>
              <a:rPr lang="en-US" sz="2400" i="1" dirty="0" smtClean="0">
                <a:latin typeface="Times New Roman" panose="02020603050405020304" pitchFamily="18" charset="0"/>
                <a:cs typeface="Times New Roman" panose="02020603050405020304" pitchFamily="18" charset="0"/>
              </a:rPr>
              <a:t>technologies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578228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76800"/>
            <a:ext cx="8229600" cy="1143000"/>
          </a:xfrm>
        </p:spPr>
        <p:txBody>
          <a:bodyPr>
            <a:normAutofit/>
          </a:bodyPr>
          <a:lstStyle/>
          <a:p>
            <a:r>
              <a:rPr lang="en-US" sz="2400" b="1" dirty="0">
                <a:latin typeface="Arial" panose="020B0604020202020204" pitchFamily="34" charset="0"/>
                <a:cs typeface="Arial" panose="020B0604020202020204" pitchFamily="34" charset="0"/>
              </a:rPr>
              <a:t>Figure 2-37 </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Example of a packaged 3D stacked system </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886804"/>
            <a:ext cx="8138160" cy="2456596"/>
          </a:xfrm>
        </p:spPr>
      </p:pic>
    </p:spTree>
    <p:extLst>
      <p:ext uri="{BB962C8B-B14F-4D97-AF65-F5344CB8AC3E}">
        <p14:creationId xmlns:p14="http://schemas.microsoft.com/office/powerpoint/2010/main" val="35611109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679" t="5142" r="4478" b="4756"/>
          <a:stretch/>
        </p:blipFill>
        <p:spPr>
          <a:xfrm>
            <a:off x="1037231" y="937147"/>
            <a:ext cx="6864824" cy="4244453"/>
          </a:xfrm>
        </p:spPr>
      </p:pic>
      <p:sp>
        <p:nvSpPr>
          <p:cNvPr id="2" name="Title 1"/>
          <p:cNvSpPr>
            <a:spLocks noGrp="1"/>
          </p:cNvSpPr>
          <p:nvPr>
            <p:ph type="title"/>
          </p:nvPr>
        </p:nvSpPr>
        <p:spPr>
          <a:xfrm>
            <a:off x="457200" y="4876800"/>
            <a:ext cx="8229600" cy="1143000"/>
          </a:xfrm>
        </p:spPr>
        <p:txBody>
          <a:bodyPr>
            <a:normAutofit/>
          </a:bodyPr>
          <a:lstStyle/>
          <a:p>
            <a:r>
              <a:rPr lang="en-US" sz="2400" b="1" dirty="0">
                <a:latin typeface="Arial" panose="020B0604020202020204" pitchFamily="34" charset="0"/>
                <a:cs typeface="Arial" panose="020B0604020202020204" pitchFamily="34" charset="0"/>
              </a:rPr>
              <a:t>Figure 2-2</a:t>
            </a:r>
            <a:r>
              <a:rPr lang="en-US" sz="2400" i="1"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Index of refraction of silicon vs. </a:t>
            </a:r>
            <a:r>
              <a:rPr lang="en-US" sz="2400" i="1" dirty="0" smtClean="0">
                <a:latin typeface="Times New Roman" panose="02020603050405020304" pitchFamily="18" charset="0"/>
                <a:cs typeface="Times New Roman" panose="02020603050405020304" pitchFamily="18" charset="0"/>
              </a:rPr>
              <a:t>wavelength</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48236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105400"/>
            <a:ext cx="6858000" cy="1143000"/>
          </a:xfrm>
        </p:spPr>
        <p:txBody>
          <a:bodyPr>
            <a:noAutofit/>
          </a:bodyPr>
          <a:lstStyle/>
          <a:p>
            <a:pPr algn="l"/>
            <a:r>
              <a:rPr lang="en-US" sz="2400" b="1" dirty="0">
                <a:latin typeface="Arial" panose="020B0604020202020204" pitchFamily="34" charset="0"/>
                <a:cs typeface="Arial" panose="020B0604020202020204" pitchFamily="34" charset="0"/>
              </a:rPr>
              <a:t>Figure 2-38  </a:t>
            </a:r>
            <a:r>
              <a:rPr lang="en-US" sz="2400" i="1" dirty="0">
                <a:latin typeface="Times New Roman" panose="02020603050405020304" pitchFamily="18" charset="0"/>
                <a:cs typeface="Times New Roman" panose="02020603050405020304" pitchFamily="18" charset="0"/>
              </a:rPr>
              <a:t>A 2.5D system packaged using a silicon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interposer </a:t>
            </a:r>
            <a:r>
              <a:rPr lang="en-US" sz="2400" i="1" dirty="0">
                <a:latin typeface="Times New Roman" panose="02020603050405020304" pitchFamily="18" charset="0"/>
                <a:cs typeface="Times New Roman" panose="02020603050405020304" pitchFamily="18" charset="0"/>
              </a:rPr>
              <a:t>and </a:t>
            </a:r>
            <a:r>
              <a:rPr lang="en-US" sz="2400" i="1" dirty="0" smtClean="0">
                <a:latin typeface="Times New Roman" panose="02020603050405020304" pitchFamily="18" charset="0"/>
                <a:cs typeface="Times New Roman" panose="02020603050405020304" pitchFamily="18" charset="0"/>
              </a:rPr>
              <a:t>TSVs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3880" y="721953"/>
            <a:ext cx="8046720" cy="4307247"/>
          </a:xfrm>
        </p:spPr>
      </p:pic>
    </p:spTree>
    <p:extLst>
      <p:ext uri="{BB962C8B-B14F-4D97-AF65-F5344CB8AC3E}">
        <p14:creationId xmlns:p14="http://schemas.microsoft.com/office/powerpoint/2010/main" val="14791686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76800"/>
            <a:ext cx="8229600" cy="1143000"/>
          </a:xfrm>
        </p:spPr>
        <p:txBody>
          <a:bodyPr>
            <a:normAutofit/>
          </a:bodyPr>
          <a:lstStyle/>
          <a:p>
            <a:r>
              <a:rPr lang="en-US" sz="2400" b="1" dirty="0">
                <a:latin typeface="Arial" panose="020B0604020202020204" pitchFamily="34" charset="0"/>
                <a:cs typeface="Arial" panose="020B0604020202020204" pitchFamily="34" charset="0"/>
              </a:rPr>
              <a:t>Figure 2-39</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 3D system packaged using </a:t>
            </a:r>
            <a:r>
              <a:rPr lang="en-US" sz="2400" i="1" dirty="0" smtClean="0">
                <a:latin typeface="Times New Roman" panose="02020603050405020304" pitchFamily="18" charset="0"/>
                <a:cs typeface="Times New Roman" panose="02020603050405020304" pitchFamily="18" charset="0"/>
              </a:rPr>
              <a:t>TSVs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7720" y="784482"/>
            <a:ext cx="7498080" cy="4320918"/>
          </a:xfrm>
        </p:spPr>
      </p:pic>
    </p:spTree>
    <p:extLst>
      <p:ext uri="{BB962C8B-B14F-4D97-AF65-F5344CB8AC3E}">
        <p14:creationId xmlns:p14="http://schemas.microsoft.com/office/powerpoint/2010/main" val="26451937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81600"/>
            <a:ext cx="7315200" cy="1066800"/>
          </a:xfrm>
        </p:spPr>
        <p:txBody>
          <a:bodyPr>
            <a:noAutofit/>
          </a:bodyPr>
          <a:lstStyle/>
          <a:p>
            <a:pPr algn="l"/>
            <a:r>
              <a:rPr lang="en-US" sz="2400" b="1" dirty="0">
                <a:latin typeface="Arial" panose="020B0604020202020204" pitchFamily="34" charset="0"/>
                <a:cs typeface="Arial" panose="020B0604020202020204" pitchFamily="34" charset="0"/>
              </a:rPr>
              <a:t>Figure 2-40</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Optical interconnect between two </a:t>
            </a:r>
            <a:r>
              <a:rPr lang="en-US" sz="2400" i="1" dirty="0" smtClean="0">
                <a:latin typeface="Times New Roman" panose="02020603050405020304" pitchFamily="18" charset="0"/>
                <a:cs typeface="Times New Roman" panose="02020603050405020304" pitchFamily="18" charset="0"/>
              </a:rPr>
              <a:t>processor</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chips</a:t>
            </a:r>
            <a:r>
              <a:rPr lang="en-US" sz="2400" i="1" dirty="0">
                <a:latin typeface="Times New Roman" panose="02020603050405020304" pitchFamily="18" charset="0"/>
                <a:cs typeface="Times New Roman" panose="02020603050405020304" pitchFamily="18" charset="0"/>
              </a:rPr>
              <a:t>. Courtesy of APIC Corporation</a:t>
            </a:r>
            <a:r>
              <a:rPr lang="en-US" sz="2400" i="1" dirty="0" smtClean="0"/>
              <a:t>.</a:t>
            </a:r>
            <a:endParaRPr lang="en-US" sz="2400"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7192" t="4793" r="8933"/>
          <a:stretch/>
        </p:blipFill>
        <p:spPr>
          <a:xfrm>
            <a:off x="579120" y="1663657"/>
            <a:ext cx="7955280" cy="2984543"/>
          </a:xfrm>
        </p:spPr>
      </p:pic>
    </p:spTree>
    <p:extLst>
      <p:ext uri="{BB962C8B-B14F-4D97-AF65-F5344CB8AC3E}">
        <p14:creationId xmlns:p14="http://schemas.microsoft.com/office/powerpoint/2010/main" val="9150707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105400"/>
            <a:ext cx="8839200" cy="1143000"/>
          </a:xfrm>
        </p:spPr>
        <p:txBody>
          <a:bodyPr>
            <a:noAutofit/>
          </a:bodyPr>
          <a:lstStyle/>
          <a:p>
            <a:r>
              <a:rPr lang="en-US" sz="2400" b="1" dirty="0">
                <a:latin typeface="Arial" panose="020B0604020202020204" pitchFamily="34" charset="0"/>
                <a:cs typeface="Arial" panose="020B0604020202020204" pitchFamily="34" charset="0"/>
              </a:rPr>
              <a:t>Figure 2-3</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Components of a basic optical fiber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transmission system</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1121555"/>
            <a:ext cx="8778240" cy="3831445"/>
          </a:xfrm>
        </p:spPr>
      </p:pic>
    </p:spTree>
    <p:extLst>
      <p:ext uri="{BB962C8B-B14F-4D97-AF65-F5344CB8AC3E}">
        <p14:creationId xmlns:p14="http://schemas.microsoft.com/office/powerpoint/2010/main" val="42209477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0520" y="685800"/>
            <a:ext cx="8412480" cy="4626864"/>
          </a:xfrm>
        </p:spPr>
      </p:pic>
      <p:sp>
        <p:nvSpPr>
          <p:cNvPr id="2" name="Title 1"/>
          <p:cNvSpPr>
            <a:spLocks noGrp="1"/>
          </p:cNvSpPr>
          <p:nvPr>
            <p:ph type="title"/>
          </p:nvPr>
        </p:nvSpPr>
        <p:spPr>
          <a:xfrm>
            <a:off x="457200" y="5105400"/>
            <a:ext cx="8229600" cy="1143000"/>
          </a:xfrm>
        </p:spPr>
        <p:txBody>
          <a:bodyPr>
            <a:normAutofit/>
          </a:bodyPr>
          <a:lstStyle/>
          <a:p>
            <a:r>
              <a:rPr lang="en-US" sz="2400" b="1" dirty="0">
                <a:latin typeface="Arial" panose="020B0604020202020204" pitchFamily="34" charset="0"/>
                <a:cs typeface="Arial" panose="020B0604020202020204" pitchFamily="34" charset="0"/>
              </a:rPr>
              <a:t>Figure 2-4</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Long haul, regional, and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metropolitan networks</a:t>
            </a:r>
            <a:endParaRPr lang="en-US" sz="2400" dirty="0"/>
          </a:p>
        </p:txBody>
      </p:sp>
    </p:spTree>
    <p:extLst>
      <p:ext uri="{BB962C8B-B14F-4D97-AF65-F5344CB8AC3E}">
        <p14:creationId xmlns:p14="http://schemas.microsoft.com/office/powerpoint/2010/main" val="39559834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2-5</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Loss of power in optical fibers vs. wavelength </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8640" y="381000"/>
            <a:ext cx="8138160" cy="4743908"/>
          </a:xfrm>
        </p:spPr>
      </p:pic>
    </p:spTree>
    <p:extLst>
      <p:ext uri="{BB962C8B-B14F-4D97-AF65-F5344CB8AC3E}">
        <p14:creationId xmlns:p14="http://schemas.microsoft.com/office/powerpoint/2010/main" val="5923127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5105400"/>
            <a:ext cx="6172200" cy="1143000"/>
          </a:xfrm>
        </p:spPr>
        <p:txBody>
          <a:bodyPr>
            <a:noAutofit/>
          </a:bodyPr>
          <a:lstStyle/>
          <a:p>
            <a:pPr algn="l"/>
            <a:r>
              <a:rPr lang="en-US" sz="2400" b="1" dirty="0">
                <a:latin typeface="Arial" panose="020B0604020202020204" pitchFamily="34" charset="0"/>
                <a:cs typeface="Arial" panose="020B0604020202020204" pitchFamily="34" charset="0"/>
              </a:rPr>
              <a:t>Figure 2-6</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Effect of dispersion on light pulses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transmitted </a:t>
            </a:r>
            <a:r>
              <a:rPr lang="en-US" sz="2400" i="1" dirty="0">
                <a:latin typeface="Times New Roman" panose="02020603050405020304" pitchFamily="18" charset="0"/>
                <a:cs typeface="Times New Roman" panose="02020603050405020304" pitchFamily="18" charset="0"/>
              </a:rPr>
              <a:t>through optical </a:t>
            </a:r>
            <a:r>
              <a:rPr lang="en-US" sz="2400" i="1" dirty="0" smtClean="0">
                <a:latin typeface="Times New Roman" panose="02020603050405020304" pitchFamily="18" charset="0"/>
                <a:cs typeface="Times New Roman" panose="02020603050405020304" pitchFamily="18" charset="0"/>
              </a:rPr>
              <a:t>fibers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91131" y="624840"/>
            <a:ext cx="4643069" cy="4480560"/>
          </a:xfrm>
        </p:spPr>
      </p:pic>
    </p:spTree>
    <p:extLst>
      <p:ext uri="{BB962C8B-B14F-4D97-AF65-F5344CB8AC3E}">
        <p14:creationId xmlns:p14="http://schemas.microsoft.com/office/powerpoint/2010/main" val="32536292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 y="600295"/>
            <a:ext cx="8321040" cy="4886105"/>
          </a:xfrm>
        </p:spPr>
      </p:pic>
      <p:sp>
        <p:nvSpPr>
          <p:cNvPr id="2" name="Title 1"/>
          <p:cNvSpPr>
            <a:spLocks noGrp="1"/>
          </p:cNvSpPr>
          <p:nvPr>
            <p:ph type="title"/>
          </p:nvPr>
        </p:nvSpPr>
        <p:spPr>
          <a:xfrm>
            <a:off x="609600" y="5105400"/>
            <a:ext cx="8001000" cy="1143000"/>
          </a:xfrm>
        </p:spPr>
        <p:txBody>
          <a:bodyPr>
            <a:noAutofit/>
          </a:bodyPr>
          <a:lstStyle/>
          <a:p>
            <a:pPr algn="l"/>
            <a:r>
              <a:rPr lang="en-US" sz="2400" b="1" dirty="0">
                <a:latin typeface="Arial" panose="020B0604020202020204" pitchFamily="34" charset="0"/>
                <a:cs typeface="Arial" panose="020B0604020202020204" pitchFamily="34" charset="0"/>
              </a:rPr>
              <a:t>Figure 2-7</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An optical communication system that regenerates the light signal along the transmission </a:t>
            </a:r>
            <a:r>
              <a:rPr lang="en-US" sz="2400" i="1" dirty="0" smtClean="0">
                <a:latin typeface="Times New Roman" panose="02020603050405020304" pitchFamily="18" charset="0"/>
                <a:cs typeface="Times New Roman" panose="02020603050405020304" pitchFamily="18" charset="0"/>
              </a:rPr>
              <a:t>path</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59477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477</TotalTime>
  <Words>571</Words>
  <Application>Microsoft Office PowerPoint</Application>
  <PresentationFormat>On-screen Show (4:3)</PresentationFormat>
  <Paragraphs>69</Paragraphs>
  <Slides>42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42</vt:i4>
      </vt:variant>
    </vt:vector>
  </HeadingPairs>
  <TitlesOfParts>
    <vt:vector size="46" baseType="lpstr">
      <vt:lpstr>Arial</vt:lpstr>
      <vt:lpstr>Calibri</vt:lpstr>
      <vt:lpstr>Times New Roman</vt:lpstr>
      <vt:lpstr>Office Theme</vt:lpstr>
      <vt:lpstr>PowerPoint Presentation</vt:lpstr>
      <vt:lpstr>PowerPoint Presentation</vt:lpstr>
      <vt:lpstr>Figure 2-1  Absorption coefficient of different  materials vs. wavelength</vt:lpstr>
      <vt:lpstr>Figure 2-2  Index of refraction of silicon vs. wavelength</vt:lpstr>
      <vt:lpstr>Figure 2-3  Components of a basic optical fiber  transmission system</vt:lpstr>
      <vt:lpstr>Figure 2-4  Long haul, regional, and  metropolitan networks</vt:lpstr>
      <vt:lpstr>Figure 2-5  Loss of power in optical fibers vs. wavelength </vt:lpstr>
      <vt:lpstr>Figure 2-6  Effect of dispersion on light pulses  transmitted through optical fibers</vt:lpstr>
      <vt:lpstr>Figure 2-7  An optical communication system that regenerates the light signal along the transmission path</vt:lpstr>
      <vt:lpstr>Figure 2-8  An optical communication system that amplifies the light signal along the transmission path</vt:lpstr>
      <vt:lpstr>Figure 2-9  Effect of an amplifier vs. a repeater on a  degraded optical signal</vt:lpstr>
      <vt:lpstr>PowerPoint Presentation</vt:lpstr>
      <vt:lpstr>Figure 2-11  Directional coupler device containing four S-bend waveguides to bring waveguides close to each other and then separate them</vt:lpstr>
      <vt:lpstr>PowerPoint Presentation</vt:lpstr>
      <vt:lpstr>Figure 2-13  a) Butt coupling; b) End-fire coupling;    c) Grating coupling; d) Spot-size converter</vt:lpstr>
      <vt:lpstr>Figure 2-14  Directional coupler splitting the incident  power P0 into powers P1 and P2 in the two output waveguides</vt:lpstr>
      <vt:lpstr>Figure 2-15  Top: Single Y-branch splitting the incident  power into equal powers in the two output waveguides. Bottom: Cascaded Y-branches. </vt:lpstr>
      <vt:lpstr>Figure 2-16  Detailed layout of Y-branch device</vt:lpstr>
      <vt:lpstr>Figure 2-17  Mach-Zehnder interferometer based on  3dB directional couplers</vt:lpstr>
      <vt:lpstr>PowerPoint Presentation</vt:lpstr>
      <vt:lpstr>Figure 2-19  MZI device used in biochemical sensing</vt:lpstr>
      <vt:lpstr>Figure 2-20  Ring resonator PIC device</vt:lpstr>
      <vt:lpstr>Figure 2-21  Notch filter transmission vs. wavelength. Resonant wavelengths appear at approximately 1531, 1541, and 1551 nm, with an FSR of about 10 nm.</vt:lpstr>
      <vt:lpstr>Figure 2-22  Add-drop filter based on four-port ring  resonator device</vt:lpstr>
      <vt:lpstr>Figure 2-23  Add-drop filter transmission for the Through and Drop ports vs. wavelength. Resonant wavelengths once again appear at approximately 1531, 1541, and 1551 nm.</vt:lpstr>
      <vt:lpstr>Figure 2-24  Add-drop filter in racetrack configuration</vt:lpstr>
      <vt:lpstr>PowerPoint Presentation</vt:lpstr>
      <vt:lpstr>Figure 2-26  Optical power reflected from a Bragg grating vs. wavelength</vt:lpstr>
      <vt:lpstr>Figure 2-27  An SOI micro-ring modulator based on  the plasma dispersion effect</vt:lpstr>
      <vt:lpstr>Figure 2-28  Spectral responsivity of silicon PIN photodiodes</vt:lpstr>
      <vt:lpstr>Figure 2-29  Silicon wafers containing many identical PIC devices created by the fabrication process described in Module 1</vt:lpstr>
      <vt:lpstr>Figure 2-30  Dicing of wafer into individual devices.  Courtesy of Advanced Motion Controls.</vt:lpstr>
      <vt:lpstr>Figure 2-31  Fiber array fabrication</vt:lpstr>
      <vt:lpstr>PowerPoint Presentation</vt:lpstr>
      <vt:lpstr>PowerPoint Presentation</vt:lpstr>
      <vt:lpstr>PowerPoint Presentation</vt:lpstr>
      <vt:lpstr>Figure 2-35  Circuit board with individually packaged chips</vt:lpstr>
      <vt:lpstr>Figure 2-36  Wire bond vs. flip-chip technologies</vt:lpstr>
      <vt:lpstr>Figure 2-37  Example of a packaged 3D stacked system </vt:lpstr>
      <vt:lpstr>Figure 2-38  A 2.5D system packaged using a silicon  interposer and TSVs</vt:lpstr>
      <vt:lpstr>Figure 2-39  A 3D system packaged using TSVs</vt:lpstr>
      <vt:lpstr>Figure 2-40 Optical interconnect between two processor chips. Courtesy of APIC Corporation.</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Photonic Integrated  Circuits</dc:title>
  <dc:creator>Jayne McElroy</dc:creator>
  <cp:lastModifiedBy>optec</cp:lastModifiedBy>
  <cp:revision>77</cp:revision>
  <dcterms:created xsi:type="dcterms:W3CDTF">2018-05-22T14:35:40Z</dcterms:created>
  <dcterms:modified xsi:type="dcterms:W3CDTF">2019-05-03T21:18:30Z</dcterms:modified>
</cp:coreProperties>
</file>