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81" r:id="rId3"/>
    <p:sldId id="257" r:id="rId4"/>
    <p:sldId id="258" r:id="rId5"/>
    <p:sldId id="259" r:id="rId6"/>
    <p:sldId id="260" r:id="rId7"/>
    <p:sldId id="261" r:id="rId8"/>
    <p:sldId id="262" r:id="rId9"/>
    <p:sldId id="263" r:id="rId10"/>
    <p:sldId id="264" r:id="rId11"/>
    <p:sldId id="279"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38" d="100"/>
          <a:sy n="38" d="100"/>
        </p:scale>
        <p:origin x="1362"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7BF15E-426F-455E-BA50-C4217BDCA9DC}"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EA7E6B-8B4E-47C9-8AC6-9B745DCBFFE5}" type="slidenum">
              <a:rPr lang="en-US" smtClean="0"/>
              <a:t>‹#›</a:t>
            </a:fld>
            <a:endParaRPr lang="en-US"/>
          </a:p>
        </p:txBody>
      </p:sp>
    </p:spTree>
    <p:extLst>
      <p:ext uri="{BB962C8B-B14F-4D97-AF65-F5344CB8AC3E}">
        <p14:creationId xmlns:p14="http://schemas.microsoft.com/office/powerpoint/2010/main" val="13259704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7BF15E-426F-455E-BA50-C4217BDCA9DC}"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EA7E6B-8B4E-47C9-8AC6-9B745DCBFFE5}" type="slidenum">
              <a:rPr lang="en-US" smtClean="0"/>
              <a:t>‹#›</a:t>
            </a:fld>
            <a:endParaRPr lang="en-US"/>
          </a:p>
        </p:txBody>
      </p:sp>
    </p:spTree>
    <p:extLst>
      <p:ext uri="{BB962C8B-B14F-4D97-AF65-F5344CB8AC3E}">
        <p14:creationId xmlns:p14="http://schemas.microsoft.com/office/powerpoint/2010/main" val="3038899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7BF15E-426F-455E-BA50-C4217BDCA9DC}"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EA7E6B-8B4E-47C9-8AC6-9B745DCBFFE5}" type="slidenum">
              <a:rPr lang="en-US" smtClean="0"/>
              <a:t>‹#›</a:t>
            </a:fld>
            <a:endParaRPr lang="en-US"/>
          </a:p>
        </p:txBody>
      </p:sp>
    </p:spTree>
    <p:extLst>
      <p:ext uri="{BB962C8B-B14F-4D97-AF65-F5344CB8AC3E}">
        <p14:creationId xmlns:p14="http://schemas.microsoft.com/office/powerpoint/2010/main" val="3514782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7BF15E-426F-455E-BA50-C4217BDCA9DC}"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EA7E6B-8B4E-47C9-8AC6-9B745DCBFFE5}" type="slidenum">
              <a:rPr lang="en-US" smtClean="0"/>
              <a:t>‹#›</a:t>
            </a:fld>
            <a:endParaRPr lang="en-US"/>
          </a:p>
        </p:txBody>
      </p:sp>
    </p:spTree>
    <p:extLst>
      <p:ext uri="{BB962C8B-B14F-4D97-AF65-F5344CB8AC3E}">
        <p14:creationId xmlns:p14="http://schemas.microsoft.com/office/powerpoint/2010/main" val="3416852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7BF15E-426F-455E-BA50-C4217BDCA9DC}" type="datetimeFigureOut">
              <a:rPr lang="en-US" smtClean="0"/>
              <a:t>5/3/2019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EA7E6B-8B4E-47C9-8AC6-9B745DCBFFE5}" type="slidenum">
              <a:rPr lang="en-US" smtClean="0"/>
              <a:t>‹#›</a:t>
            </a:fld>
            <a:endParaRPr lang="en-US"/>
          </a:p>
        </p:txBody>
      </p:sp>
    </p:spTree>
    <p:extLst>
      <p:ext uri="{BB962C8B-B14F-4D97-AF65-F5344CB8AC3E}">
        <p14:creationId xmlns:p14="http://schemas.microsoft.com/office/powerpoint/2010/main" val="1418901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B7BF15E-426F-455E-BA50-C4217BDCA9DC}"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EA7E6B-8B4E-47C9-8AC6-9B745DCBFFE5}" type="slidenum">
              <a:rPr lang="en-US" smtClean="0"/>
              <a:t>‹#›</a:t>
            </a:fld>
            <a:endParaRPr lang="en-US"/>
          </a:p>
        </p:txBody>
      </p:sp>
    </p:spTree>
    <p:extLst>
      <p:ext uri="{BB962C8B-B14F-4D97-AF65-F5344CB8AC3E}">
        <p14:creationId xmlns:p14="http://schemas.microsoft.com/office/powerpoint/2010/main" val="527655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B7BF15E-426F-455E-BA50-C4217BDCA9DC}" type="datetimeFigureOut">
              <a:rPr lang="en-US" smtClean="0"/>
              <a:t>5/3/2019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EA7E6B-8B4E-47C9-8AC6-9B745DCBFFE5}" type="slidenum">
              <a:rPr lang="en-US" smtClean="0"/>
              <a:t>‹#›</a:t>
            </a:fld>
            <a:endParaRPr lang="en-US"/>
          </a:p>
        </p:txBody>
      </p:sp>
    </p:spTree>
    <p:extLst>
      <p:ext uri="{BB962C8B-B14F-4D97-AF65-F5344CB8AC3E}">
        <p14:creationId xmlns:p14="http://schemas.microsoft.com/office/powerpoint/2010/main" val="2322127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B7BF15E-426F-455E-BA50-C4217BDCA9DC}" type="datetimeFigureOut">
              <a:rPr lang="en-US" smtClean="0"/>
              <a:t>5/3/2019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EA7E6B-8B4E-47C9-8AC6-9B745DCBFFE5}" type="slidenum">
              <a:rPr lang="en-US" smtClean="0"/>
              <a:t>‹#›</a:t>
            </a:fld>
            <a:endParaRPr lang="en-US"/>
          </a:p>
        </p:txBody>
      </p:sp>
    </p:spTree>
    <p:extLst>
      <p:ext uri="{BB962C8B-B14F-4D97-AF65-F5344CB8AC3E}">
        <p14:creationId xmlns:p14="http://schemas.microsoft.com/office/powerpoint/2010/main" val="206016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7BF15E-426F-455E-BA50-C4217BDCA9DC}" type="datetimeFigureOut">
              <a:rPr lang="en-US" smtClean="0"/>
              <a:t>5/3/2019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EA7E6B-8B4E-47C9-8AC6-9B745DCBFFE5}" type="slidenum">
              <a:rPr lang="en-US" smtClean="0"/>
              <a:t>‹#›</a:t>
            </a:fld>
            <a:endParaRPr lang="en-US"/>
          </a:p>
        </p:txBody>
      </p:sp>
    </p:spTree>
    <p:extLst>
      <p:ext uri="{BB962C8B-B14F-4D97-AF65-F5344CB8AC3E}">
        <p14:creationId xmlns:p14="http://schemas.microsoft.com/office/powerpoint/2010/main" val="4049597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7BF15E-426F-455E-BA50-C4217BDCA9DC}"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EA7E6B-8B4E-47C9-8AC6-9B745DCBFFE5}" type="slidenum">
              <a:rPr lang="en-US" smtClean="0"/>
              <a:t>‹#›</a:t>
            </a:fld>
            <a:endParaRPr lang="en-US"/>
          </a:p>
        </p:txBody>
      </p:sp>
    </p:spTree>
    <p:extLst>
      <p:ext uri="{BB962C8B-B14F-4D97-AF65-F5344CB8AC3E}">
        <p14:creationId xmlns:p14="http://schemas.microsoft.com/office/powerpoint/2010/main" val="2619916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7BF15E-426F-455E-BA50-C4217BDCA9DC}" type="datetimeFigureOut">
              <a:rPr lang="en-US" smtClean="0"/>
              <a:t>5/3/2019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EA7E6B-8B4E-47C9-8AC6-9B745DCBFFE5}" type="slidenum">
              <a:rPr lang="en-US" smtClean="0"/>
              <a:t>‹#›</a:t>
            </a:fld>
            <a:endParaRPr lang="en-US"/>
          </a:p>
        </p:txBody>
      </p:sp>
    </p:spTree>
    <p:extLst>
      <p:ext uri="{BB962C8B-B14F-4D97-AF65-F5344CB8AC3E}">
        <p14:creationId xmlns:p14="http://schemas.microsoft.com/office/powerpoint/2010/main" val="27231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BF15E-426F-455E-BA50-C4217BDCA9DC}" type="datetimeFigureOut">
              <a:rPr lang="en-US" smtClean="0"/>
              <a:t>5/3/2019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EA7E6B-8B4E-47C9-8AC6-9B745DCBFFE5}" type="slidenum">
              <a:rPr lang="en-US" smtClean="0"/>
              <a:t>‹#›</a:t>
            </a:fld>
            <a:endParaRPr lang="en-US"/>
          </a:p>
        </p:txBody>
      </p:sp>
    </p:spTree>
    <p:extLst>
      <p:ext uri="{BB962C8B-B14F-4D97-AF65-F5344CB8AC3E}">
        <p14:creationId xmlns:p14="http://schemas.microsoft.com/office/powerpoint/2010/main" val="13172342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685800"/>
            <a:ext cx="7315200" cy="4572000"/>
          </a:xfrm>
        </p:spPr>
        <p:txBody>
          <a:bodyPr>
            <a:normAutofit fontScale="25000" lnSpcReduction="20000"/>
          </a:bodyPr>
          <a:lstStyle/>
          <a:p>
            <a:r>
              <a:rPr lang="en-US" sz="11200" b="1" dirty="0" smtClean="0">
                <a:solidFill>
                  <a:schemeClr val="tx1"/>
                </a:solidFill>
                <a:latin typeface="Arial" panose="020B0604020202020204" pitchFamily="34" charset="0"/>
                <a:cs typeface="Arial" panose="020B0604020202020204" pitchFamily="34" charset="0"/>
              </a:rPr>
              <a:t>Integrated Photonics</a:t>
            </a:r>
          </a:p>
          <a:p>
            <a:endParaRPr lang="en-US" sz="11200" b="1" dirty="0">
              <a:solidFill>
                <a:schemeClr val="tx1"/>
              </a:solidFill>
              <a:latin typeface="Arial" panose="020B0604020202020204" pitchFamily="34" charset="0"/>
              <a:cs typeface="Arial" panose="020B0604020202020204" pitchFamily="34" charset="0"/>
            </a:endParaRPr>
          </a:p>
          <a:p>
            <a:r>
              <a:rPr lang="en-US" sz="14400" dirty="0" smtClean="0">
                <a:solidFill>
                  <a:schemeClr val="tx1"/>
                </a:solidFill>
                <a:latin typeface="Arial" panose="020B0604020202020204" pitchFamily="34" charset="0"/>
                <a:cs typeface="Arial" panose="020B0604020202020204" pitchFamily="34" charset="0"/>
              </a:rPr>
              <a:t>Figures and Images for Instructors</a:t>
            </a:r>
          </a:p>
          <a:p>
            <a:endParaRPr lang="en-US" sz="12800" dirty="0">
              <a:solidFill>
                <a:schemeClr val="tx1"/>
              </a:solidFill>
              <a:latin typeface="Arial" panose="020B0604020202020204" pitchFamily="34" charset="0"/>
              <a:cs typeface="Arial" panose="020B0604020202020204" pitchFamily="34" charset="0"/>
            </a:endParaRPr>
          </a:p>
          <a:p>
            <a:r>
              <a:rPr lang="en-US" sz="12800" smtClean="0">
                <a:solidFill>
                  <a:schemeClr val="tx1"/>
                </a:solidFill>
                <a:latin typeface="Arial" panose="020B0604020202020204" pitchFamily="34" charset="0"/>
                <a:cs typeface="Arial" panose="020B0604020202020204" pitchFamily="34" charset="0"/>
              </a:rPr>
              <a:t>Module 5</a:t>
            </a:r>
            <a:endParaRPr lang="en-US" sz="12800" dirty="0">
              <a:solidFill>
                <a:schemeClr val="tx1"/>
              </a:solidFill>
              <a:latin typeface="Arial" panose="020B0604020202020204" pitchFamily="34" charset="0"/>
              <a:cs typeface="Arial" panose="020B0604020202020204" pitchFamily="34" charset="0"/>
            </a:endParaRPr>
          </a:p>
          <a:p>
            <a:pPr>
              <a:lnSpc>
                <a:spcPct val="120000"/>
              </a:lnSpc>
            </a:pPr>
            <a:r>
              <a:rPr lang="en-US" sz="12800" dirty="0">
                <a:solidFill>
                  <a:schemeClr val="tx1"/>
                </a:solidFill>
                <a:latin typeface="Arial" panose="020B0604020202020204" pitchFamily="34" charset="0"/>
                <a:cs typeface="Arial" panose="020B0604020202020204" pitchFamily="34" charset="0"/>
              </a:rPr>
              <a:t>Integrated Photonics </a:t>
            </a:r>
            <a:br>
              <a:rPr lang="en-US" sz="12800" dirty="0">
                <a:solidFill>
                  <a:schemeClr val="tx1"/>
                </a:solidFill>
                <a:latin typeface="Arial" panose="020B0604020202020204" pitchFamily="34" charset="0"/>
                <a:cs typeface="Arial" panose="020B0604020202020204" pitchFamily="34" charset="0"/>
              </a:rPr>
            </a:br>
            <a:r>
              <a:rPr lang="en-US" sz="12800" dirty="0">
                <a:solidFill>
                  <a:schemeClr val="tx1"/>
                </a:solidFill>
                <a:latin typeface="Arial" panose="020B0604020202020204" pitchFamily="34" charset="0"/>
                <a:cs typeface="Arial" panose="020B0604020202020204" pitchFamily="34" charset="0"/>
              </a:rPr>
              <a:t>Circuits and Systems</a:t>
            </a:r>
            <a:br>
              <a:rPr lang="en-US" sz="12800" dirty="0">
                <a:solidFill>
                  <a:schemeClr val="tx1"/>
                </a:solidFill>
                <a:latin typeface="Arial" panose="020B0604020202020204" pitchFamily="34" charset="0"/>
                <a:cs typeface="Arial" panose="020B0604020202020204" pitchFamily="34" charset="0"/>
              </a:rPr>
            </a:br>
            <a:endParaRPr lang="en-US" sz="12800" dirty="0">
              <a:solidFill>
                <a:schemeClr val="tx1"/>
              </a:solidFill>
              <a:latin typeface="Arial" panose="020B0604020202020204" pitchFamily="34" charset="0"/>
              <a:cs typeface="Arial" panose="020B0604020202020204" pitchFamily="34" charset="0"/>
            </a:endParaRPr>
          </a:p>
          <a:p>
            <a:pPr>
              <a:lnSpc>
                <a:spcPct val="120000"/>
              </a:lnSpc>
            </a:pPr>
            <a:r>
              <a:rPr lang="en-US" sz="9600" dirty="0" smtClean="0">
                <a:solidFill>
                  <a:schemeClr val="tx1"/>
                </a:solidFill>
                <a:latin typeface="Arial" panose="020B0604020202020204" pitchFamily="34" charset="0"/>
                <a:cs typeface="Arial" panose="020B0604020202020204" pitchFamily="34" charset="0"/>
              </a:rPr>
              <a:t>Optics and Photonics Series</a:t>
            </a:r>
          </a:p>
          <a:p>
            <a:r>
              <a:rPr lang="en-US" sz="16000" b="1" dirty="0">
                <a:solidFill>
                  <a:schemeClr val="tx1"/>
                </a:solidFill>
                <a:latin typeface="Arial" panose="020B0604020202020204" pitchFamily="34" charset="0"/>
                <a:cs typeface="Arial" panose="020B0604020202020204" pitchFamily="34" charset="0"/>
              </a:rPr>
              <a:t> </a:t>
            </a:r>
            <a:endParaRPr lang="en-US" sz="16000" dirty="0">
              <a:solidFill>
                <a:schemeClr val="tx1"/>
              </a:solidFill>
              <a:latin typeface="Arial" panose="020B0604020202020204" pitchFamily="34" charset="0"/>
              <a:cs typeface="Arial" panose="020B0604020202020204" pitchFamily="34" charset="0"/>
            </a:endParaRPr>
          </a:p>
          <a:p>
            <a:r>
              <a:rPr lang="en-US" b="1" dirty="0"/>
              <a:t> </a:t>
            </a: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914440" y="5257800"/>
            <a:ext cx="914400" cy="914400"/>
          </a:xfrm>
          <a:prstGeom prst="rect">
            <a:avLst/>
          </a:prstGeom>
          <a:noFill/>
          <a:ln>
            <a:noFill/>
          </a:ln>
        </p:spPr>
      </p:pic>
      <p:pic>
        <p:nvPicPr>
          <p:cNvPr id="5" name="Picture 4" descr="OP-TEC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57800"/>
            <a:ext cx="2743200" cy="856782"/>
          </a:xfrm>
          <a:prstGeom prst="rect">
            <a:avLst/>
          </a:prstGeom>
          <a:noFill/>
          <a:ln>
            <a:noFill/>
          </a:ln>
        </p:spPr>
      </p:pic>
    </p:spTree>
    <p:extLst>
      <p:ext uri="{BB962C8B-B14F-4D97-AF65-F5344CB8AC3E}">
        <p14:creationId xmlns:p14="http://schemas.microsoft.com/office/powerpoint/2010/main" val="8022452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181600"/>
            <a:ext cx="8229600" cy="1143000"/>
          </a:xfrm>
        </p:spPr>
        <p:txBody>
          <a:bodyPr>
            <a:noAutofit/>
          </a:bodyPr>
          <a:lstStyle/>
          <a:p>
            <a:pPr algn="l"/>
            <a:r>
              <a:rPr lang="en-US" sz="2400" b="1" dirty="0">
                <a:latin typeface="Arial" panose="020B0604020202020204" pitchFamily="34" charset="0"/>
                <a:cs typeface="Arial" panose="020B0604020202020204" pitchFamily="34" charset="0"/>
              </a:rPr>
              <a:t>Figure 5-8  </a:t>
            </a:r>
            <a:r>
              <a:rPr lang="en-US" sz="2400" i="1" dirty="0">
                <a:latin typeface="Times New Roman" panose="02020603050405020304" pitchFamily="18" charset="0"/>
                <a:cs typeface="Times New Roman" panose="02020603050405020304" pitchFamily="18" charset="0"/>
              </a:rPr>
              <a:t>Transmission for one of the </a:t>
            </a:r>
            <a:r>
              <a:rPr lang="en-US" sz="2400" i="1" dirty="0" err="1">
                <a:latin typeface="Times New Roman" panose="02020603050405020304" pitchFamily="18" charset="0"/>
                <a:cs typeface="Times New Roman" panose="02020603050405020304" pitchFamily="18" charset="0"/>
              </a:rPr>
              <a:t>athermal</a:t>
            </a:r>
            <a:r>
              <a:rPr lang="en-US" sz="2400" i="1" dirty="0">
                <a:latin typeface="Times New Roman" panose="02020603050405020304" pitchFamily="18" charset="0"/>
                <a:cs typeface="Times New Roman" panose="02020603050405020304" pitchFamily="18" charset="0"/>
              </a:rPr>
              <a:t> AWG </a:t>
            </a:r>
            <a:r>
              <a:rPr lang="en-US" sz="2400" i="1" dirty="0" smtClean="0">
                <a:latin typeface="Times New Roman" panose="02020603050405020304" pitchFamily="18" charset="0"/>
                <a:cs typeface="Times New Roman" panose="02020603050405020304" pitchFamily="18" charset="0"/>
              </a:rPr>
              <a:t>channels </a:t>
            </a:r>
            <a:r>
              <a:rPr lang="en-US" sz="2400" i="1" dirty="0">
                <a:latin typeface="Times New Roman" panose="02020603050405020304" pitchFamily="18" charset="0"/>
                <a:cs typeface="Times New Roman" panose="02020603050405020304" pitchFamily="18" charset="0"/>
              </a:rPr>
              <a:t>at three different temperatures. Courtesy of </a:t>
            </a:r>
            <a:r>
              <a:rPr lang="en-US" sz="2400" i="1" dirty="0" err="1" smtClean="0">
                <a:latin typeface="Times New Roman" panose="02020603050405020304" pitchFamily="18" charset="0"/>
                <a:cs typeface="Times New Roman" panose="02020603050405020304" pitchFamily="18" charset="0"/>
              </a:rPr>
              <a:t>Enablence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6454" t="35130" r="12982" b="17941"/>
          <a:stretch/>
        </p:blipFill>
        <p:spPr bwMode="auto">
          <a:xfrm>
            <a:off x="1249680" y="718717"/>
            <a:ext cx="6675120" cy="453908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672571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257800"/>
            <a:ext cx="7467600" cy="1143000"/>
          </a:xfrm>
        </p:spPr>
        <p:txBody>
          <a:bodyPr>
            <a:noAutofit/>
          </a:bodyPr>
          <a:lstStyle/>
          <a:p>
            <a:pPr algn="l"/>
            <a:r>
              <a:rPr lang="en-US" sz="2400" b="1" dirty="0">
                <a:latin typeface="Arial" panose="020B0604020202020204" pitchFamily="34" charset="0"/>
                <a:cs typeface="Arial" panose="020B0604020202020204" pitchFamily="34" charset="0"/>
              </a:rPr>
              <a:t>Figure 5-9  </a:t>
            </a:r>
            <a:r>
              <a:rPr lang="en-US" sz="2400" i="1" dirty="0">
                <a:latin typeface="Times New Roman" panose="02020603050405020304" pitchFamily="18" charset="0"/>
                <a:cs typeface="Times New Roman" panose="02020603050405020304" pitchFamily="18" charset="0"/>
              </a:rPr>
              <a:t>Chip-to-chip bonded silica AWG and polymer switch/VOA array subassembly for type I ROADM.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Courtesy </a:t>
            </a:r>
            <a:r>
              <a:rPr lang="en-US" sz="2400" i="1" dirty="0">
                <a:latin typeface="Times New Roman" panose="02020603050405020304" pitchFamily="18" charset="0"/>
                <a:cs typeface="Times New Roman" panose="02020603050405020304" pitchFamily="18" charset="0"/>
              </a:rPr>
              <a:t>of </a:t>
            </a:r>
            <a:r>
              <a:rPr lang="en-US" sz="2400" i="1" dirty="0" err="1" smtClean="0">
                <a:latin typeface="Times New Roman" panose="02020603050405020304" pitchFamily="18" charset="0"/>
                <a:cs typeface="Times New Roman" panose="02020603050405020304" pitchFamily="18" charset="0"/>
              </a:rPr>
              <a:t>Enablence</a:t>
            </a:r>
            <a:r>
              <a:rPr lang="en-US" sz="2400"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4640" y="762000"/>
            <a:ext cx="3566160" cy="4247198"/>
          </a:xfrm>
          <a:prstGeom prst="rect">
            <a:avLst/>
          </a:prstGeom>
        </p:spPr>
      </p:pic>
    </p:spTree>
    <p:extLst>
      <p:ext uri="{BB962C8B-B14F-4D97-AF65-F5344CB8AC3E}">
        <p14:creationId xmlns:p14="http://schemas.microsoft.com/office/powerpoint/2010/main" val="38716134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a:latin typeface="Arial" panose="020B0604020202020204" pitchFamily="34" charset="0"/>
                <a:cs typeface="Arial" panose="020B0604020202020204" pitchFamily="34" charset="0"/>
              </a:rPr>
              <a:t>Figure 5-10  </a:t>
            </a:r>
            <a:r>
              <a:rPr lang="en-US" sz="2400" i="1" dirty="0">
                <a:latin typeface="Times New Roman" panose="02020603050405020304" pitchFamily="18" charset="0"/>
                <a:cs typeface="Times New Roman" panose="02020603050405020304" pitchFamily="18" charset="0"/>
              </a:rPr>
              <a:t>M x N ROADM based on PLC </a:t>
            </a:r>
            <a:r>
              <a:rPr lang="en-US" sz="2400" i="1" dirty="0" smtClean="0">
                <a:latin typeface="Times New Roman" panose="02020603050405020304" pitchFamily="18" charset="0"/>
                <a:cs typeface="Times New Roman" panose="02020603050405020304" pitchFamily="18" charset="0"/>
              </a:rPr>
              <a:t>components</a:t>
            </a:r>
            <a:endParaRPr lang="en-US" sz="2400" dirty="0">
              <a:latin typeface="Times New Roman" panose="02020603050405020304" pitchFamily="18" charset="0"/>
              <a:cs typeface="Times New Roman" panose="02020603050405020304" pitchFamily="18"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361" y="609600"/>
            <a:ext cx="8215278" cy="4525963"/>
          </a:xfrm>
        </p:spPr>
      </p:pic>
    </p:spTree>
    <p:extLst>
      <p:ext uri="{BB962C8B-B14F-4D97-AF65-F5344CB8AC3E}">
        <p14:creationId xmlns:p14="http://schemas.microsoft.com/office/powerpoint/2010/main" val="14056450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5181600"/>
            <a:ext cx="6705600" cy="1143000"/>
          </a:xfrm>
        </p:spPr>
        <p:txBody>
          <a:bodyPr>
            <a:normAutofit/>
          </a:bodyPr>
          <a:lstStyle/>
          <a:p>
            <a:pPr algn="l"/>
            <a:r>
              <a:rPr lang="en-US" sz="2400" b="1" dirty="0">
                <a:latin typeface="Arial" panose="020B0604020202020204" pitchFamily="34" charset="0"/>
                <a:cs typeface="Arial" panose="020B0604020202020204" pitchFamily="34" charset="0"/>
              </a:rPr>
              <a:t>Figure 5-11  </a:t>
            </a:r>
            <a:r>
              <a:rPr lang="en-US" sz="2400" i="1" dirty="0">
                <a:latin typeface="Times New Roman" panose="02020603050405020304" pitchFamily="18" charset="0"/>
                <a:cs typeface="Times New Roman" panose="02020603050405020304" pitchFamily="18" charset="0"/>
              </a:rPr>
              <a:t>Super high delta silica-on-silicon chip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integrating </a:t>
            </a:r>
            <a:r>
              <a:rPr lang="en-US" sz="2400" i="1" dirty="0">
                <a:latin typeface="Times New Roman" panose="02020603050405020304" pitchFamily="18" charset="0"/>
                <a:cs typeface="Times New Roman" panose="02020603050405020304" pitchFamily="18" charset="0"/>
              </a:rPr>
              <a:t>eight </a:t>
            </a:r>
            <a:r>
              <a:rPr lang="en-US" sz="2400" i="1" dirty="0" smtClean="0">
                <a:latin typeface="Times New Roman" panose="02020603050405020304" pitchFamily="18" charset="0"/>
                <a:cs typeface="Times New Roman" panose="02020603050405020304" pitchFamily="18" charset="0"/>
              </a:rPr>
              <a:t>AWGs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22345" t="42753" r="21549" b="20152"/>
          <a:stretch/>
        </p:blipFill>
        <p:spPr bwMode="auto">
          <a:xfrm>
            <a:off x="579120" y="1295400"/>
            <a:ext cx="7955280" cy="369850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504148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181600"/>
            <a:ext cx="7162800" cy="1143000"/>
          </a:xfrm>
        </p:spPr>
        <p:txBody>
          <a:bodyPr>
            <a:normAutofit/>
          </a:bodyPr>
          <a:lstStyle/>
          <a:p>
            <a:pPr algn="l"/>
            <a:r>
              <a:rPr lang="en-US" sz="2400" b="1" dirty="0">
                <a:latin typeface="Arial" panose="020B0604020202020204" pitchFamily="34" charset="0"/>
                <a:cs typeface="Arial" panose="020B0604020202020204" pitchFamily="34" charset="0"/>
              </a:rPr>
              <a:t>Figure 5-12</a:t>
            </a:r>
            <a:r>
              <a:rPr lang="en-US" sz="2400" b="1" dirty="0"/>
              <a:t>  </a:t>
            </a:r>
            <a:r>
              <a:rPr lang="en-US" sz="2400" i="1" dirty="0">
                <a:latin typeface="Times New Roman" panose="02020603050405020304" pitchFamily="18" charset="0"/>
                <a:cs typeface="Times New Roman" panose="02020603050405020304" pitchFamily="18" charset="0"/>
              </a:rPr>
              <a:t>Super-high delta polymer chip integrating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switches</a:t>
            </a:r>
            <a:r>
              <a:rPr lang="en-US" sz="2400" i="1" dirty="0">
                <a:latin typeface="Times New Roman" panose="02020603050405020304" pitchFamily="18" charset="0"/>
                <a:cs typeface="Times New Roman" panose="02020603050405020304" pitchFamily="18" charset="0"/>
              </a:rPr>
              <a:t>, VOAs, and taps for </a:t>
            </a:r>
            <a:r>
              <a:rPr lang="en-US" sz="2400" i="1" dirty="0" smtClean="0">
                <a:latin typeface="Times New Roman" panose="02020603050405020304" pitchFamily="18" charset="0"/>
                <a:cs typeface="Times New Roman" panose="02020603050405020304" pitchFamily="18" charset="0"/>
              </a:rPr>
              <a:t>photodetectors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25147" t="34511" r="26383" b="30451"/>
          <a:stretch/>
        </p:blipFill>
        <p:spPr bwMode="auto">
          <a:xfrm>
            <a:off x="701040" y="762000"/>
            <a:ext cx="7680960" cy="418338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955581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81600"/>
            <a:ext cx="7391400" cy="1143000"/>
          </a:xfrm>
        </p:spPr>
        <p:txBody>
          <a:bodyPr>
            <a:noAutofit/>
          </a:bodyPr>
          <a:lstStyle/>
          <a:p>
            <a:pPr algn="l"/>
            <a:r>
              <a:rPr lang="en-US" sz="2400" b="1" dirty="0">
                <a:latin typeface="Arial" panose="020B0604020202020204" pitchFamily="34" charset="0"/>
                <a:cs typeface="Arial" panose="020B0604020202020204" pitchFamily="34" charset="0"/>
              </a:rPr>
              <a:t>Figure 5-13  </a:t>
            </a:r>
            <a:r>
              <a:rPr lang="en-US" sz="2400" i="1" dirty="0">
                <a:latin typeface="Times New Roman" panose="02020603050405020304" pitchFamily="18" charset="0"/>
                <a:cs typeface="Times New Roman" panose="02020603050405020304" pitchFamily="18" charset="0"/>
              </a:rPr>
              <a:t>Four channel </a:t>
            </a:r>
            <a:r>
              <a:rPr lang="en-US" sz="2400" i="1" dirty="0" err="1">
                <a:latin typeface="Times New Roman" panose="02020603050405020304" pitchFamily="18" charset="0"/>
                <a:cs typeface="Times New Roman" panose="02020603050405020304" pitchFamily="18" charset="0"/>
              </a:rPr>
              <a:t>interleaver</a:t>
            </a:r>
            <a:r>
              <a:rPr lang="en-US" sz="2400" i="1" dirty="0">
                <a:latin typeface="Times New Roman" panose="02020603050405020304" pitchFamily="18" charset="0"/>
                <a:cs typeface="Times New Roman" panose="02020603050405020304" pitchFamily="18" charset="0"/>
              </a:rPr>
              <a:t> with phase tuners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in </a:t>
            </a:r>
            <a:r>
              <a:rPr lang="en-US" sz="2400" i="1" dirty="0">
                <a:latin typeface="Times New Roman" panose="02020603050405020304" pitchFamily="18" charset="0"/>
                <a:cs typeface="Times New Roman" panose="02020603050405020304" pitchFamily="18" charset="0"/>
              </a:rPr>
              <a:t>the interferometer </a:t>
            </a:r>
            <a:r>
              <a:rPr lang="en-US" sz="2400" i="1" dirty="0" smtClean="0">
                <a:latin typeface="Times New Roman" panose="02020603050405020304" pitchFamily="18" charset="0"/>
                <a:cs typeface="Times New Roman" panose="02020603050405020304" pitchFamily="18" charset="0"/>
              </a:rPr>
              <a:t>arms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5385" t="22151" r="49872" b="49679"/>
          <a:stretch/>
        </p:blipFill>
        <p:spPr bwMode="auto">
          <a:xfrm>
            <a:off x="762000" y="1305559"/>
            <a:ext cx="7680960" cy="334264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603464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5181600"/>
            <a:ext cx="6096000" cy="1143000"/>
          </a:xfrm>
        </p:spPr>
        <p:txBody>
          <a:bodyPr>
            <a:normAutofit/>
          </a:bodyPr>
          <a:lstStyle/>
          <a:p>
            <a:pPr algn="l"/>
            <a:r>
              <a:rPr lang="en-US" sz="2400" b="1" dirty="0">
                <a:latin typeface="Arial" panose="020B0604020202020204" pitchFamily="34" charset="0"/>
                <a:cs typeface="Arial" panose="020B0604020202020204" pitchFamily="34" charset="0"/>
              </a:rPr>
              <a:t>Figure 5-14  </a:t>
            </a:r>
            <a:r>
              <a:rPr lang="en-US" sz="2400" i="1" dirty="0">
                <a:latin typeface="Times New Roman" panose="02020603050405020304" pitchFamily="18" charset="0"/>
                <a:cs typeface="Times New Roman" panose="02020603050405020304" pitchFamily="18" charset="0"/>
              </a:rPr>
              <a:t>Transmission of the four channel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tuned </a:t>
            </a:r>
            <a:r>
              <a:rPr lang="en-US" sz="2400" i="1" dirty="0" err="1" smtClean="0">
                <a:latin typeface="Times New Roman" panose="02020603050405020304" pitchFamily="18" charset="0"/>
                <a:cs typeface="Times New Roman" panose="02020603050405020304" pitchFamily="18" charset="0"/>
              </a:rPr>
              <a:t>interleaver</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16795" t="19743" r="51154" b="21750"/>
          <a:stretch/>
        </p:blipFill>
        <p:spPr bwMode="auto">
          <a:xfrm>
            <a:off x="1249680" y="291100"/>
            <a:ext cx="6217920" cy="48905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458407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410200"/>
            <a:ext cx="7620000" cy="1143000"/>
          </a:xfrm>
        </p:spPr>
        <p:txBody>
          <a:bodyPr>
            <a:noAutofit/>
          </a:bodyPr>
          <a:lstStyle/>
          <a:p>
            <a:pPr algn="l"/>
            <a:r>
              <a:rPr lang="en-US" sz="2400" b="1" dirty="0">
                <a:latin typeface="Arial" panose="020B0604020202020204" pitchFamily="34" charset="0"/>
                <a:cs typeface="Arial" panose="020B0604020202020204" pitchFamily="34" charset="0"/>
              </a:rPr>
              <a:t>Figure 5-15  </a:t>
            </a:r>
            <a:r>
              <a:rPr lang="en-US" sz="2400" i="1" dirty="0">
                <a:latin typeface="Times New Roman" panose="02020603050405020304" pitchFamily="18" charset="0"/>
                <a:cs typeface="Times New Roman" panose="02020603050405020304" pitchFamily="18" charset="0"/>
              </a:rPr>
              <a:t>Microscope view of monolithically integrated transceiver chip. </a:t>
            </a:r>
            <a:r>
              <a:rPr lang="en-US" sz="2400" dirty="0">
                <a:latin typeface="Times New Roman" panose="02020603050405020304" pitchFamily="18" charset="0"/>
                <a:cs typeface="Times New Roman" panose="02020603050405020304" pitchFamily="18" charset="0"/>
              </a:rPr>
              <a:t>TX</a:t>
            </a:r>
            <a:r>
              <a:rPr lang="en-US" sz="2400" i="1" dirty="0">
                <a:latin typeface="Times New Roman" panose="02020603050405020304" pitchFamily="18" charset="0"/>
                <a:cs typeface="Times New Roman" panose="02020603050405020304" pitchFamily="18" charset="0"/>
              </a:rPr>
              <a:t> indicates transmitters; </a:t>
            </a:r>
            <a:r>
              <a:rPr lang="en-US" sz="2400" dirty="0">
                <a:latin typeface="Times New Roman" panose="02020603050405020304" pitchFamily="18" charset="0"/>
                <a:cs typeface="Times New Roman" panose="02020603050405020304" pitchFamily="18" charset="0"/>
              </a:rPr>
              <a:t>RX</a:t>
            </a:r>
            <a:r>
              <a:rPr lang="en-US" sz="2400" i="1" dirty="0">
                <a:latin typeface="Times New Roman" panose="02020603050405020304" pitchFamily="18" charset="0"/>
                <a:cs typeface="Times New Roman" panose="02020603050405020304" pitchFamily="18" charset="0"/>
              </a:rPr>
              <a:t> indicates receivers. Courtesy of </a:t>
            </a:r>
            <a:r>
              <a:rPr lang="en-US" sz="2400" i="1" dirty="0" err="1" smtClean="0">
                <a:latin typeface="Times New Roman" panose="02020603050405020304" pitchFamily="18" charset="0"/>
                <a:cs typeface="Times New Roman" panose="02020603050405020304" pitchFamily="18" charset="0"/>
              </a:rPr>
              <a:t>Luxtera</a:t>
            </a:r>
            <a:r>
              <a:rPr lang="en-US" sz="2400"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p:cNvPicPr>
          <p:nvPr>
            <p:ph idx="1"/>
          </p:nvPr>
        </p:nvPicPr>
        <p:blipFill rotWithShape="1">
          <a:blip r:embed="rId2"/>
          <a:srcRect l="27308" t="24077" r="29102" b="15008"/>
          <a:stretch/>
        </p:blipFill>
        <p:spPr bwMode="auto">
          <a:xfrm>
            <a:off x="1530947" y="655637"/>
            <a:ext cx="6082106" cy="452596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839206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5181600"/>
            <a:ext cx="5943600" cy="1143000"/>
          </a:xfrm>
        </p:spPr>
        <p:txBody>
          <a:bodyPr>
            <a:normAutofit/>
          </a:bodyPr>
          <a:lstStyle/>
          <a:p>
            <a:pPr algn="l"/>
            <a:r>
              <a:rPr lang="en-US" sz="2400" b="1" dirty="0">
                <a:latin typeface="Arial" panose="020B0604020202020204" pitchFamily="34" charset="0"/>
                <a:cs typeface="Arial" panose="020B0604020202020204" pitchFamily="34" charset="0"/>
              </a:rPr>
              <a:t>Figure 5-16  </a:t>
            </a:r>
            <a:r>
              <a:rPr lang="en-US" sz="2400" i="1" dirty="0">
                <a:latin typeface="Times New Roman" panose="02020603050405020304" pitchFamily="18" charset="0"/>
                <a:cs typeface="Times New Roman" panose="02020603050405020304" pitchFamily="18" charset="0"/>
              </a:rPr>
              <a:t>Rib waveguide structure used in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photonic biosensor</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bwMode="auto">
          <a:xfrm>
            <a:off x="1066800" y="990600"/>
            <a:ext cx="7010399" cy="387954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693922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5-17  </a:t>
            </a:r>
            <a:r>
              <a:rPr lang="en-US" sz="2400" i="1" dirty="0">
                <a:latin typeface="Times New Roman" panose="02020603050405020304" pitchFamily="18" charset="0"/>
                <a:cs typeface="Times New Roman" panose="02020603050405020304" pitchFamily="18" charset="0"/>
              </a:rPr>
              <a:t>Bimodal waveguide for photonic </a:t>
            </a:r>
            <a:r>
              <a:rPr lang="en-US" sz="2400" i="1" dirty="0" smtClean="0">
                <a:latin typeface="Times New Roman" panose="02020603050405020304" pitchFamily="18" charset="0"/>
                <a:cs typeface="Times New Roman" panose="02020603050405020304" pitchFamily="18" charset="0"/>
              </a:rPr>
              <a:t>biosensor</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17180" t="34912" r="52307" b="41493"/>
          <a:stretch/>
        </p:blipFill>
        <p:spPr bwMode="auto">
          <a:xfrm>
            <a:off x="914400" y="757560"/>
            <a:ext cx="7315200" cy="411924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592756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574105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0"/>
            <a:ext cx="8153400" cy="1143000"/>
          </a:xfrm>
        </p:spPr>
        <p:txBody>
          <a:bodyPr>
            <a:normAutofit fontScale="90000"/>
          </a:bodyPr>
          <a:lstStyle/>
          <a:p>
            <a:pPr algn="l"/>
            <a:r>
              <a:rPr lang="en-US" sz="2700" b="1" dirty="0">
                <a:latin typeface="Arial" panose="020B0604020202020204" pitchFamily="34" charset="0"/>
                <a:cs typeface="Arial" panose="020B0604020202020204" pitchFamily="34" charset="0"/>
              </a:rPr>
              <a:t>Figure 5-18</a:t>
            </a:r>
            <a:r>
              <a:rPr lang="en-US" sz="2700" dirty="0">
                <a:latin typeface="Arial" panose="020B0604020202020204" pitchFamily="34" charset="0"/>
                <a:cs typeface="Arial" panose="020B0604020202020204" pitchFamily="34" charset="0"/>
              </a:rPr>
              <a:t> </a:t>
            </a:r>
            <a:r>
              <a:rPr lang="en-US" sz="2700" i="1" dirty="0">
                <a:latin typeface="Times New Roman" panose="02020603050405020304" pitchFamily="18" charset="0"/>
                <a:cs typeface="Times New Roman" panose="02020603050405020304" pitchFamily="18" charset="0"/>
              </a:rPr>
              <a:t>Left: bimodal waveguide based photonic biosensor. Right: five-sensor chip with light coupled to the chip </a:t>
            </a:r>
            <a:r>
              <a:rPr lang="en-US" sz="2700" i="1" dirty="0" smtClean="0">
                <a:latin typeface="Times New Roman" panose="02020603050405020304" pitchFamily="18" charset="0"/>
                <a:cs typeface="Times New Roman" panose="02020603050405020304" pitchFamily="18" charset="0"/>
              </a:rPr>
              <a:t>through gratings.</a:t>
            </a:r>
            <a:endParaRPr lang="en-US" dirty="0">
              <a:latin typeface="Times New Roman" panose="02020603050405020304" pitchFamily="18" charset="0"/>
              <a:cs typeface="Times New Roman" panose="02020603050405020304" pitchFamily="18" charset="0"/>
            </a:endParaRPr>
          </a:p>
        </p:txBody>
      </p:sp>
      <p:pic>
        <p:nvPicPr>
          <p:cNvPr id="4" name="Content Placeholder 3"/>
          <p:cNvPicPr>
            <a:picLocks noGrp="1"/>
          </p:cNvPicPr>
          <p:nvPr>
            <p:ph idx="1"/>
          </p:nvPr>
        </p:nvPicPr>
        <p:blipFill rotWithShape="1">
          <a:blip r:embed="rId2"/>
          <a:srcRect l="54744" t="21911" r="20256" b="48475"/>
          <a:stretch/>
        </p:blipFill>
        <p:spPr bwMode="auto">
          <a:xfrm>
            <a:off x="457200" y="1335986"/>
            <a:ext cx="4267200" cy="2702614"/>
          </a:xfrm>
          <a:prstGeom prst="rect">
            <a:avLst/>
          </a:prstGeom>
          <a:ln>
            <a:noFill/>
          </a:ln>
          <a:extLst>
            <a:ext uri="{53640926-AAD7-44D8-BBD7-CCE9431645EC}">
              <a14:shadowObscured xmlns:a14="http://schemas.microsoft.com/office/drawing/2010/main"/>
            </a:ext>
          </a:extLst>
        </p:spPr>
      </p:pic>
      <p:pic>
        <p:nvPicPr>
          <p:cNvPr id="5" name="Picture 4"/>
          <p:cNvPicPr/>
          <p:nvPr/>
        </p:nvPicPr>
        <p:blipFill rotWithShape="1">
          <a:blip r:embed="rId3"/>
          <a:srcRect l="56154" t="26439" r="21078" b="44673"/>
          <a:stretch/>
        </p:blipFill>
        <p:spPr bwMode="auto">
          <a:xfrm>
            <a:off x="4800600" y="1295400"/>
            <a:ext cx="3429000" cy="2667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240745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a:latin typeface="Arial" panose="020B0604020202020204" pitchFamily="34" charset="0"/>
                <a:cs typeface="Arial" panose="020B0604020202020204" pitchFamily="34" charset="0"/>
              </a:rPr>
              <a:t>Figure 5-19  </a:t>
            </a:r>
            <a:r>
              <a:rPr lang="en-US" sz="2400" i="1" dirty="0">
                <a:latin typeface="Times New Roman" panose="02020603050405020304" pitchFamily="18" charset="0"/>
                <a:cs typeface="Times New Roman" panose="02020603050405020304" pitchFamily="18" charset="0"/>
              </a:rPr>
              <a:t>Lab-on-a-Chip biosensor </a:t>
            </a:r>
            <a:r>
              <a:rPr lang="en-US" sz="2400" i="1" dirty="0" smtClean="0">
                <a:latin typeface="Times New Roman" panose="02020603050405020304" pitchFamily="18" charset="0"/>
                <a:cs typeface="Times New Roman" panose="02020603050405020304" pitchFamily="18" charset="0"/>
              </a:rPr>
              <a:t>platform</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19487" t="18539" r="21154" b="19342"/>
          <a:stretch/>
        </p:blipFill>
        <p:spPr bwMode="auto">
          <a:xfrm>
            <a:off x="868680" y="799869"/>
            <a:ext cx="7589520" cy="422933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524042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a:latin typeface="Arial" panose="020B0604020202020204" pitchFamily="34" charset="0"/>
                <a:cs typeface="Arial" panose="020B0604020202020204" pitchFamily="34" charset="0"/>
              </a:rPr>
              <a:t>Figure 5-20  </a:t>
            </a:r>
            <a:r>
              <a:rPr lang="en-US" sz="2400" i="1" dirty="0">
                <a:latin typeface="Times New Roman" panose="02020603050405020304" pitchFamily="18" charset="0"/>
                <a:cs typeface="Times New Roman" panose="02020603050405020304" pitchFamily="18" charset="0"/>
              </a:rPr>
              <a:t>Illustration of cantilever </a:t>
            </a:r>
            <a:r>
              <a:rPr lang="en-US" sz="2400" i="1" dirty="0" smtClean="0">
                <a:latin typeface="Times New Roman" panose="02020603050405020304" pitchFamily="18" charset="0"/>
                <a:cs typeface="Times New Roman" panose="02020603050405020304" pitchFamily="18" charset="0"/>
              </a:rPr>
              <a:t>beam</a:t>
            </a:r>
            <a:endParaRPr lang="en-US" sz="2400" dirty="0">
              <a:latin typeface="Times New Roman" panose="02020603050405020304" pitchFamily="18" charset="0"/>
              <a:cs typeface="Times New Roman" panose="02020603050405020304" pitchFamily="18"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92480" y="1600200"/>
            <a:ext cx="7589520" cy="2634224"/>
          </a:xfrm>
        </p:spPr>
      </p:pic>
    </p:spTree>
    <p:extLst>
      <p:ext uri="{BB962C8B-B14F-4D97-AF65-F5344CB8AC3E}">
        <p14:creationId xmlns:p14="http://schemas.microsoft.com/office/powerpoint/2010/main" val="5883867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257800"/>
            <a:ext cx="7010400" cy="1143000"/>
          </a:xfrm>
        </p:spPr>
        <p:txBody>
          <a:bodyPr>
            <a:normAutofit/>
          </a:bodyPr>
          <a:lstStyle/>
          <a:p>
            <a:pPr algn="l"/>
            <a:r>
              <a:rPr lang="en-US" sz="2400" b="1" dirty="0">
                <a:latin typeface="Arial" panose="020B0604020202020204" pitchFamily="34" charset="0"/>
                <a:cs typeface="Arial" panose="020B0604020202020204" pitchFamily="34" charset="0"/>
              </a:rPr>
              <a:t>Figure 5-21  </a:t>
            </a:r>
            <a:r>
              <a:rPr lang="en-US" sz="2400" i="1" dirty="0">
                <a:latin typeface="Times New Roman" panose="02020603050405020304" pitchFamily="18" charset="0"/>
                <a:cs typeface="Times New Roman" panose="02020603050405020304" pitchFamily="18" charset="0"/>
              </a:rPr>
              <a:t>MEMS deformable mirror with a 12 x 12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actuator </a:t>
            </a:r>
            <a:r>
              <a:rPr lang="en-US" sz="2400" i="1" dirty="0">
                <a:latin typeface="Times New Roman" panose="02020603050405020304" pitchFamily="18" charset="0"/>
                <a:cs typeface="Times New Roman" panose="02020603050405020304" pitchFamily="18" charset="0"/>
              </a:rPr>
              <a:t>array. Courtesy of </a:t>
            </a:r>
            <a:r>
              <a:rPr lang="en-US" sz="2400" i="1" dirty="0" err="1">
                <a:latin typeface="Times New Roman" panose="02020603050405020304" pitchFamily="18" charset="0"/>
                <a:cs typeface="Times New Roman" panose="02020603050405020304" pitchFamily="18" charset="0"/>
              </a:rPr>
              <a:t>Thorlabs</a:t>
            </a:r>
            <a:r>
              <a:rPr lang="en-US" sz="2400" i="1"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bwMode="auto">
          <a:xfrm>
            <a:off x="838200" y="1483073"/>
            <a:ext cx="7467600" cy="34699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782459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a:latin typeface="Arial" panose="020B0604020202020204" pitchFamily="34" charset="0"/>
                <a:cs typeface="Arial" panose="020B0604020202020204" pitchFamily="34" charset="0"/>
              </a:rPr>
              <a:t>Figure 5-22  </a:t>
            </a:r>
            <a:r>
              <a:rPr lang="en-US" sz="2400" i="1" dirty="0">
                <a:latin typeface="Times New Roman" panose="02020603050405020304" pitchFamily="18" charset="0"/>
                <a:cs typeface="Times New Roman" panose="02020603050405020304" pitchFamily="18" charset="0"/>
              </a:rPr>
              <a:t>Steerable </a:t>
            </a:r>
            <a:r>
              <a:rPr lang="en-US" sz="2400" i="1" dirty="0" err="1">
                <a:latin typeface="Times New Roman" panose="02020603050405020304" pitchFamily="18" charset="0"/>
                <a:cs typeface="Times New Roman" panose="02020603050405020304" pitchFamily="18" charset="0"/>
              </a:rPr>
              <a:t>micromirror</a:t>
            </a:r>
            <a:r>
              <a:rPr lang="en-US" sz="2400" i="1" dirty="0">
                <a:latin typeface="Times New Roman" panose="02020603050405020304" pitchFamily="18" charset="0"/>
                <a:cs typeface="Times New Roman" panose="02020603050405020304" pitchFamily="18" charset="0"/>
              </a:rPr>
              <a:t> array </a:t>
            </a:r>
            <a:r>
              <a:rPr lang="en-US" sz="2400" i="1" dirty="0" smtClean="0">
                <a:latin typeface="Times New Roman" panose="02020603050405020304" pitchFamily="18" charset="0"/>
                <a:cs typeface="Times New Roman" panose="02020603050405020304" pitchFamily="18" charset="0"/>
              </a:rPr>
              <a:t>illustration</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2286000" y="575145"/>
            <a:ext cx="4572000" cy="466554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56541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990600"/>
          </a:xfrm>
        </p:spPr>
        <p:txBody>
          <a:bodyPr>
            <a:normAutofit/>
          </a:bodyPr>
          <a:lstStyle/>
          <a:p>
            <a:r>
              <a:rPr lang="en-US" sz="2400" b="1" dirty="0">
                <a:latin typeface="Arial" panose="020B0604020202020204" pitchFamily="34" charset="0"/>
                <a:cs typeface="Arial" panose="020B0604020202020204" pitchFamily="34" charset="0"/>
              </a:rPr>
              <a:t>Figure 5-23  </a:t>
            </a:r>
            <a:r>
              <a:rPr lang="en-US" sz="2400" i="1" dirty="0">
                <a:latin typeface="Times New Roman" panose="02020603050405020304" pitchFamily="18" charset="0"/>
                <a:cs typeface="Times New Roman" panose="02020603050405020304" pitchFamily="18" charset="0"/>
              </a:rPr>
              <a:t>Cantilever beam on-off optical switch</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44311"/>
          <a:stretch/>
        </p:blipFill>
        <p:spPr>
          <a:xfrm>
            <a:off x="381000" y="1591574"/>
            <a:ext cx="4172968" cy="2904226"/>
          </a:xfrm>
        </p:spPr>
      </p:pic>
      <p:pic>
        <p:nvPicPr>
          <p:cNvPr id="5"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t="55413"/>
          <a:stretch/>
        </p:blipFill>
        <p:spPr>
          <a:xfrm>
            <a:off x="4648200" y="2018142"/>
            <a:ext cx="4172968" cy="2325258"/>
          </a:xfrm>
          <a:prstGeom prst="rect">
            <a:avLst/>
          </a:prstGeom>
        </p:spPr>
      </p:pic>
    </p:spTree>
    <p:extLst>
      <p:ext uri="{BB962C8B-B14F-4D97-AF65-F5344CB8AC3E}">
        <p14:creationId xmlns:p14="http://schemas.microsoft.com/office/powerpoint/2010/main" val="41641285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5-1  </a:t>
            </a:r>
            <a:r>
              <a:rPr lang="en-US" sz="2400" i="1" dirty="0">
                <a:latin typeface="Times New Roman" panose="02020603050405020304" pitchFamily="18" charset="0"/>
                <a:cs typeface="Times New Roman" panose="02020603050405020304" pitchFamily="18" charset="0"/>
              </a:rPr>
              <a:t>Optical transmitter device</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44040" y="914400"/>
            <a:ext cx="5394960" cy="4049333"/>
          </a:xfrm>
        </p:spPr>
      </p:pic>
    </p:spTree>
    <p:extLst>
      <p:ext uri="{BB962C8B-B14F-4D97-AF65-F5344CB8AC3E}">
        <p14:creationId xmlns:p14="http://schemas.microsoft.com/office/powerpoint/2010/main" val="16229831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fontScale="90000"/>
          </a:bodyPr>
          <a:lstStyle/>
          <a:p>
            <a:pPr algn="l"/>
            <a:r>
              <a:rPr lang="en-US" sz="2700" b="1" dirty="0">
                <a:latin typeface="Arial" panose="020B0604020202020204" pitchFamily="34" charset="0"/>
                <a:cs typeface="Arial" panose="020B0604020202020204" pitchFamily="34" charset="0"/>
              </a:rPr>
              <a:t>Figure 5-2 </a:t>
            </a:r>
            <a:r>
              <a:rPr lang="en-US" sz="2700" i="1" dirty="0">
                <a:latin typeface="Arial" panose="020B0604020202020204" pitchFamily="34" charset="0"/>
                <a:cs typeface="Arial" panose="020B0604020202020204" pitchFamily="34" charset="0"/>
              </a:rPr>
              <a:t> </a:t>
            </a:r>
            <a:r>
              <a:rPr lang="en-US" sz="2700" i="1" dirty="0">
                <a:latin typeface="Times New Roman" panose="02020603050405020304" pitchFamily="18" charset="0"/>
                <a:cs typeface="Times New Roman" panose="02020603050405020304" pitchFamily="18" charset="0"/>
              </a:rPr>
              <a:t>Ten-channel LS-PIC transmitter architecture. Direction of propagation of light is from right to left. Courtesy of </a:t>
            </a:r>
            <a:r>
              <a:rPr lang="en-US" sz="2700" i="1" dirty="0" err="1" smtClean="0">
                <a:latin typeface="Times New Roman" panose="02020603050405020304" pitchFamily="18" charset="0"/>
                <a:cs typeface="Times New Roman" panose="02020603050405020304" pitchFamily="18" charset="0"/>
              </a:rPr>
              <a:t>Infinera</a:t>
            </a:r>
            <a:endParaRPr lang="en-US"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84960" y="762000"/>
            <a:ext cx="6035040" cy="4213292"/>
          </a:xfrm>
        </p:spPr>
      </p:pic>
    </p:spTree>
    <p:extLst>
      <p:ext uri="{BB962C8B-B14F-4D97-AF65-F5344CB8AC3E}">
        <p14:creationId xmlns:p14="http://schemas.microsoft.com/office/powerpoint/2010/main" val="19755079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1026" t="32023" r="52564" b="17656"/>
          <a:stretch/>
        </p:blipFill>
        <p:spPr bwMode="auto">
          <a:xfrm>
            <a:off x="990600" y="304800"/>
            <a:ext cx="7086600" cy="4876799"/>
          </a:xfrm>
          <a:prstGeom prst="rect">
            <a:avLst/>
          </a:prstGeom>
          <a:ln>
            <a:noFill/>
          </a:ln>
          <a:extLst>
            <a:ext uri="{53640926-AAD7-44D8-BBD7-CCE9431645EC}">
              <a14:shadowObscured xmlns:a14="http://schemas.microsoft.com/office/drawing/2010/main"/>
            </a:ext>
          </a:extLst>
        </p:spPr>
      </p:pic>
      <p:sp>
        <p:nvSpPr>
          <p:cNvPr id="5" name="Title 4"/>
          <p:cNvSpPr>
            <a:spLocks noGrp="1"/>
          </p:cNvSpPr>
          <p:nvPr>
            <p:ph type="title"/>
          </p:nvPr>
        </p:nvSpPr>
        <p:spPr>
          <a:xfrm>
            <a:off x="457200" y="5257800"/>
            <a:ext cx="8229600" cy="1143000"/>
          </a:xfrm>
        </p:spPr>
        <p:txBody>
          <a:bodyPr>
            <a:noAutofit/>
          </a:bodyPr>
          <a:lstStyle/>
          <a:p>
            <a:pPr algn="l"/>
            <a:r>
              <a:rPr lang="en-US" sz="2400" b="1" dirty="0">
                <a:latin typeface="Arial" panose="020B0604020202020204" pitchFamily="34" charset="0"/>
                <a:cs typeface="Arial" panose="020B0604020202020204" pitchFamily="34" charset="0"/>
              </a:rPr>
              <a:t>Figure 5-3</a:t>
            </a:r>
            <a:r>
              <a:rPr lang="en-US" sz="2400" dirty="0">
                <a:latin typeface="Arial" panose="020B0604020202020204" pitchFamily="34" charset="0"/>
                <a:cs typeface="Arial" panose="020B0604020202020204" pitchFamily="34" charset="0"/>
              </a:rPr>
              <a:t>  </a:t>
            </a:r>
            <a:r>
              <a:rPr lang="en-US" sz="2400" i="1" dirty="0">
                <a:latin typeface="Times New Roman" panose="02020603050405020304" pitchFamily="18" charset="0"/>
                <a:cs typeface="Times New Roman" panose="02020603050405020304" pitchFamily="18" charset="0"/>
              </a:rPr>
              <a:t>Spectrum of the output light from a transmitter chip, showing the ten channels </a:t>
            </a:r>
            <a:r>
              <a:rPr lang="en-US" sz="2400" i="1" dirty="0" smtClean="0">
                <a:latin typeface="Times New Roman" panose="02020603050405020304" pitchFamily="18" charset="0"/>
                <a:cs typeface="Times New Roman" panose="02020603050405020304" pitchFamily="18" charset="0"/>
              </a:rPr>
              <a:t>separated </a:t>
            </a:r>
            <a:r>
              <a:rPr lang="en-US" sz="2400" i="1" dirty="0">
                <a:latin typeface="Times New Roman" panose="02020603050405020304" pitchFamily="18" charset="0"/>
                <a:cs typeface="Times New Roman" panose="02020603050405020304" pitchFamily="18" charset="0"/>
              </a:rPr>
              <a:t>by 200 GHz. Courtesy of </a:t>
            </a:r>
            <a:r>
              <a:rPr lang="en-US" sz="2400" i="1" dirty="0" err="1">
                <a:latin typeface="Times New Roman" panose="02020603050405020304" pitchFamily="18" charset="0"/>
                <a:cs typeface="Times New Roman" panose="02020603050405020304" pitchFamily="18" charset="0"/>
              </a:rPr>
              <a:t>Infiner</a:t>
            </a:r>
            <a:r>
              <a:rPr lang="en-US" sz="2400" i="1"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2575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181600"/>
            <a:ext cx="8001000" cy="1143000"/>
          </a:xfrm>
        </p:spPr>
        <p:txBody>
          <a:bodyPr>
            <a:noAutofit/>
          </a:bodyPr>
          <a:lstStyle/>
          <a:p>
            <a:pPr algn="l"/>
            <a:r>
              <a:rPr lang="en-US" sz="2400" b="1" dirty="0">
                <a:latin typeface="Arial" panose="020B0604020202020204" pitchFamily="34" charset="0"/>
                <a:cs typeface="Arial" panose="020B0604020202020204" pitchFamily="34" charset="0"/>
              </a:rPr>
              <a:t>Figure 5-4  </a:t>
            </a:r>
            <a:r>
              <a:rPr lang="en-US" sz="2400" i="1" dirty="0">
                <a:latin typeface="Times New Roman" panose="02020603050405020304" pitchFamily="18" charset="0"/>
                <a:cs typeface="Times New Roman" panose="02020603050405020304" pitchFamily="18" charset="0"/>
              </a:rPr>
              <a:t>Spectrum of the output light from transmitter chip with equal power in </a:t>
            </a:r>
            <a:r>
              <a:rPr lang="en-US" sz="2400" i="1" dirty="0" smtClean="0">
                <a:latin typeface="Times New Roman" panose="02020603050405020304" pitchFamily="18" charset="0"/>
                <a:cs typeface="Times New Roman" panose="02020603050405020304" pitchFamily="18" charset="0"/>
              </a:rPr>
              <a:t>the </a:t>
            </a:r>
            <a:r>
              <a:rPr lang="en-US" sz="2400" i="1" dirty="0">
                <a:latin typeface="Times New Roman" panose="02020603050405020304" pitchFamily="18" charset="0"/>
                <a:cs typeface="Times New Roman" panose="02020603050405020304" pitchFamily="18" charset="0"/>
              </a:rPr>
              <a:t>ten channels. Courtesy of </a:t>
            </a:r>
            <a:r>
              <a:rPr lang="en-US" sz="2400" i="1" dirty="0" err="1" smtClean="0">
                <a:latin typeface="Times New Roman" panose="02020603050405020304" pitchFamily="18" charset="0"/>
                <a:cs typeface="Times New Roman" panose="02020603050405020304" pitchFamily="18" charset="0"/>
              </a:rPr>
              <a:t>Infinera</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11540" t="24077" r="52130" b="28304"/>
          <a:stretch/>
        </p:blipFill>
        <p:spPr bwMode="auto">
          <a:xfrm>
            <a:off x="1478280" y="1026981"/>
            <a:ext cx="6217920" cy="407841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93902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a:bodyPr>
          <a:lstStyle/>
          <a:p>
            <a:r>
              <a:rPr lang="en-US" sz="2400" b="1" dirty="0">
                <a:latin typeface="Arial" panose="020B0604020202020204" pitchFamily="34" charset="0"/>
                <a:cs typeface="Arial" panose="020B0604020202020204" pitchFamily="34" charset="0"/>
              </a:rPr>
              <a:t>Figure 5-5  </a:t>
            </a:r>
            <a:r>
              <a:rPr lang="en-US" sz="2400" i="1" dirty="0">
                <a:latin typeface="Times New Roman" panose="02020603050405020304" pitchFamily="18" charset="0"/>
                <a:cs typeface="Times New Roman" panose="02020603050405020304" pitchFamily="18" charset="0"/>
              </a:rPr>
              <a:t>Optical receiver </a:t>
            </a:r>
            <a:r>
              <a:rPr lang="en-US" sz="2400" i="1" dirty="0" smtClean="0">
                <a:latin typeface="Times New Roman" panose="02020603050405020304" pitchFamily="18" charset="0"/>
                <a:cs typeface="Times New Roman" panose="02020603050405020304" pitchFamily="18" charset="0"/>
              </a:rPr>
              <a:t>device</a:t>
            </a:r>
            <a:endParaRPr lang="en-US" sz="2400"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65258" t="20893" r="4819" b="15252"/>
          <a:stretch/>
        </p:blipFill>
        <p:spPr bwMode="auto">
          <a:xfrm>
            <a:off x="1905000" y="865632"/>
            <a:ext cx="5394960" cy="431596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744618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81600"/>
            <a:ext cx="7848600" cy="1143000"/>
          </a:xfrm>
        </p:spPr>
        <p:txBody>
          <a:bodyPr>
            <a:normAutofit fontScale="90000"/>
          </a:bodyPr>
          <a:lstStyle/>
          <a:p>
            <a:pPr algn="l"/>
            <a:r>
              <a:rPr lang="en-US" sz="2700" b="1" dirty="0">
                <a:latin typeface="Arial" panose="020B0604020202020204" pitchFamily="34" charset="0"/>
                <a:cs typeface="Arial" panose="020B0604020202020204" pitchFamily="34" charset="0"/>
              </a:rPr>
              <a:t>Figure 5-6  </a:t>
            </a:r>
            <a:r>
              <a:rPr lang="en-US" sz="2700" i="1" dirty="0">
                <a:latin typeface="Times New Roman" panose="02020603050405020304" pitchFamily="18" charset="0"/>
                <a:cs typeface="Times New Roman" panose="02020603050405020304" pitchFamily="18" charset="0"/>
              </a:rPr>
              <a:t>Spectrum of the receiver chip output showing the </a:t>
            </a:r>
            <a:r>
              <a:rPr lang="en-US" sz="2700" i="1" dirty="0" smtClean="0">
                <a:latin typeface="Times New Roman" panose="02020603050405020304" pitchFamily="18" charset="0"/>
                <a:cs typeface="Times New Roman" panose="02020603050405020304" pitchFamily="18" charset="0"/>
              </a:rPr>
              <a:t/>
            </a:r>
            <a:br>
              <a:rPr lang="en-US" sz="2700" i="1" dirty="0" smtClean="0">
                <a:latin typeface="Times New Roman" panose="02020603050405020304" pitchFamily="18" charset="0"/>
                <a:cs typeface="Times New Roman" panose="02020603050405020304" pitchFamily="18" charset="0"/>
              </a:rPr>
            </a:br>
            <a:r>
              <a:rPr lang="en-US" sz="2700" i="1" dirty="0" smtClean="0">
                <a:latin typeface="Times New Roman" panose="02020603050405020304" pitchFamily="18" charset="0"/>
                <a:cs typeface="Times New Roman" panose="02020603050405020304" pitchFamily="18" charset="0"/>
              </a:rPr>
              <a:t>ten </a:t>
            </a:r>
            <a:r>
              <a:rPr lang="en-US" sz="2700" i="1" dirty="0">
                <a:latin typeface="Times New Roman" panose="02020603050405020304" pitchFamily="18" charset="0"/>
                <a:cs typeface="Times New Roman" panose="02020603050405020304" pitchFamily="18" charset="0"/>
              </a:rPr>
              <a:t>channels separated by 200 GHz. Courtesy of </a:t>
            </a:r>
            <a:r>
              <a:rPr lang="en-US" sz="2700" i="1" dirty="0" err="1" smtClean="0">
                <a:latin typeface="Times New Roman" panose="02020603050405020304" pitchFamily="18" charset="0"/>
                <a:cs typeface="Times New Roman" panose="02020603050405020304" pitchFamily="18" charset="0"/>
              </a:rPr>
              <a:t>Infinera</a:t>
            </a:r>
            <a:endParaRPr lang="en-US"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11396" t="32906" r="51993" b="17588"/>
          <a:stretch/>
        </p:blipFill>
        <p:spPr bwMode="auto">
          <a:xfrm>
            <a:off x="1371600" y="581025"/>
            <a:ext cx="6400800" cy="460057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703325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05400"/>
            <a:ext cx="7162800" cy="1143000"/>
          </a:xfrm>
        </p:spPr>
        <p:txBody>
          <a:bodyPr>
            <a:noAutofit/>
          </a:bodyPr>
          <a:lstStyle/>
          <a:p>
            <a:pPr algn="l"/>
            <a:r>
              <a:rPr lang="en-US" sz="2400" b="1" dirty="0">
                <a:latin typeface="Arial" panose="020B0604020202020204" pitchFamily="34" charset="0"/>
                <a:cs typeface="Arial" panose="020B0604020202020204" pitchFamily="34" charset="0"/>
              </a:rPr>
              <a:t>Figure 5-7  </a:t>
            </a:r>
            <a:r>
              <a:rPr lang="en-US" sz="2400" i="1" dirty="0">
                <a:latin typeface="Times New Roman" panose="02020603050405020304" pitchFamily="18" charset="0"/>
                <a:cs typeface="Times New Roman" panose="02020603050405020304" pitchFamily="18" charset="0"/>
              </a:rPr>
              <a:t>Type I ROADM based on</a:t>
            </a:r>
            <a:r>
              <a:rPr lang="en-US"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planar </a:t>
            </a:r>
            <a:r>
              <a:rPr lang="en-US" sz="2400" i="1" dirty="0" err="1">
                <a:latin typeface="Times New Roman" panose="02020603050405020304" pitchFamily="18" charset="0"/>
                <a:cs typeface="Times New Roman" panose="02020603050405020304" pitchFamily="18" charset="0"/>
              </a:rPr>
              <a:t>lightwave</a:t>
            </a:r>
            <a:r>
              <a:rPr lang="en-US" sz="2400" i="1" dirty="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circuit </a:t>
            </a:r>
            <a:r>
              <a:rPr lang="en-US" sz="2400" i="1" dirty="0">
                <a:latin typeface="Times New Roman" panose="02020603050405020304" pitchFamily="18" charset="0"/>
                <a:cs typeface="Times New Roman" panose="02020603050405020304" pitchFamily="18" charset="0"/>
              </a:rPr>
              <a:t>(PLC) </a:t>
            </a:r>
            <a:r>
              <a:rPr lang="en-US" sz="2400" i="1" dirty="0" smtClean="0">
                <a:latin typeface="Times New Roman" panose="02020603050405020304" pitchFamily="18" charset="0"/>
                <a:cs typeface="Times New Roman" panose="02020603050405020304" pitchFamily="18" charset="0"/>
              </a:rPr>
              <a:t>components</a:t>
            </a:r>
            <a:endParaRPr lang="en-US" sz="2400"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23326" t="28626" r="23402" b="30192"/>
          <a:stretch/>
        </p:blipFill>
        <p:spPr bwMode="auto">
          <a:xfrm>
            <a:off x="1005840" y="945009"/>
            <a:ext cx="7223760" cy="393179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229929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227</TotalTime>
  <Words>280</Words>
  <Application>Microsoft Office PowerPoint</Application>
  <PresentationFormat>On-screen Show (4:3)</PresentationFormat>
  <Paragraphs>44</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Times New Roman</vt:lpstr>
      <vt:lpstr>Office Theme</vt:lpstr>
      <vt:lpstr>PowerPoint Presentation</vt:lpstr>
      <vt:lpstr>PowerPoint Presentation</vt:lpstr>
      <vt:lpstr>Figure 5-1  Optical transmitter device</vt:lpstr>
      <vt:lpstr>Figure 5-2  Ten-channel LS-PIC transmitter architecture. Direction of propagation of light is from right to left. Courtesy of Infinera</vt:lpstr>
      <vt:lpstr>Figure 5-3  Spectrum of the output light from a transmitter chip, showing the ten channels separated by 200 GHz. Courtesy of Infiner.</vt:lpstr>
      <vt:lpstr>Figure 5-4  Spectrum of the output light from transmitter chip with equal power in the ten channels. Courtesy of Infinera</vt:lpstr>
      <vt:lpstr>Figure 5-5  Optical receiver device</vt:lpstr>
      <vt:lpstr>Figure 5-6  Spectrum of the receiver chip output showing the  ten channels separated by 200 GHz. Courtesy of Infinera</vt:lpstr>
      <vt:lpstr>Figure 5-7  Type I ROADM based on planar lightwave  circuit (PLC) components</vt:lpstr>
      <vt:lpstr>Figure 5-8  Transmission for one of the athermal AWG channels at three different temperatures. Courtesy of Enablence</vt:lpstr>
      <vt:lpstr>Figure 5-9  Chip-to-chip bonded silica AWG and polymer switch/VOA array subassembly for type I ROADM.  Courtesy of Enablence.</vt:lpstr>
      <vt:lpstr>Figure 5-10  M x N ROADM based on PLC components</vt:lpstr>
      <vt:lpstr>Figure 5-11  Super high delta silica-on-silicon chip  integrating eight AWGs</vt:lpstr>
      <vt:lpstr>Figure 5-12  Super-high delta polymer chip integrating  switches, VOAs, and taps for photodetectors</vt:lpstr>
      <vt:lpstr>Figure 5-13  Four channel interleaver with phase tuners  in the interferometer arms</vt:lpstr>
      <vt:lpstr>Figure 5-14  Transmission of the four channel  tuned interleaver</vt:lpstr>
      <vt:lpstr>Figure 5-15  Microscope view of monolithically integrated transceiver chip. TX indicates transmitters; RX indicates receivers. Courtesy of Luxtera.</vt:lpstr>
      <vt:lpstr>Figure 5-16  Rib waveguide structure used in  photonic biosensor</vt:lpstr>
      <vt:lpstr>Figure 5-17  Bimodal waveguide for photonic biosensor</vt:lpstr>
      <vt:lpstr>Figure 5-18 Left: bimodal waveguide based photonic biosensor. Right: five-sensor chip with light coupled to the chip through gratings.</vt:lpstr>
      <vt:lpstr>Figure 5-19  Lab-on-a-Chip biosensor platform</vt:lpstr>
      <vt:lpstr>Figure 5-20  Illustration of cantilever beam</vt:lpstr>
      <vt:lpstr>Figure 5-21  MEMS deformable mirror with a 12 x 12  actuator array. Courtesy of Thorlabs.</vt:lpstr>
      <vt:lpstr>Figure 5-22  Steerable micromirror array illustration</vt:lpstr>
      <vt:lpstr>Figure 5-23  Cantilever beam on-off optical switch</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Jayne McElroy</dc:creator>
  <cp:lastModifiedBy>optec</cp:lastModifiedBy>
  <cp:revision>53</cp:revision>
  <dcterms:created xsi:type="dcterms:W3CDTF">2018-06-14T13:31:11Z</dcterms:created>
  <dcterms:modified xsi:type="dcterms:W3CDTF">2019-05-03T21:53:50Z</dcterms:modified>
</cp:coreProperties>
</file>