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5" r:id="rId2"/>
    <p:sldId id="28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38" d="100"/>
          <a:sy n="38" d="100"/>
        </p:scale>
        <p:origin x="1362"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489782B-8FEF-4181-8CF0-4C870A14C25D}"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A56F5-CD05-45E6-9C96-DC8C4DFE9F60}" type="slidenum">
              <a:rPr lang="en-US" smtClean="0"/>
              <a:t>‹#›</a:t>
            </a:fld>
            <a:endParaRPr lang="en-US"/>
          </a:p>
        </p:txBody>
      </p:sp>
    </p:spTree>
    <p:extLst>
      <p:ext uri="{BB962C8B-B14F-4D97-AF65-F5344CB8AC3E}">
        <p14:creationId xmlns:p14="http://schemas.microsoft.com/office/powerpoint/2010/main" val="2329550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89782B-8FEF-4181-8CF0-4C870A14C25D}"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A56F5-CD05-45E6-9C96-DC8C4DFE9F60}" type="slidenum">
              <a:rPr lang="en-US" smtClean="0"/>
              <a:t>‹#›</a:t>
            </a:fld>
            <a:endParaRPr lang="en-US"/>
          </a:p>
        </p:txBody>
      </p:sp>
    </p:spTree>
    <p:extLst>
      <p:ext uri="{BB962C8B-B14F-4D97-AF65-F5344CB8AC3E}">
        <p14:creationId xmlns:p14="http://schemas.microsoft.com/office/powerpoint/2010/main" val="2744183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89782B-8FEF-4181-8CF0-4C870A14C25D}"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A56F5-CD05-45E6-9C96-DC8C4DFE9F60}" type="slidenum">
              <a:rPr lang="en-US" smtClean="0"/>
              <a:t>‹#›</a:t>
            </a:fld>
            <a:endParaRPr lang="en-US"/>
          </a:p>
        </p:txBody>
      </p:sp>
    </p:spTree>
    <p:extLst>
      <p:ext uri="{BB962C8B-B14F-4D97-AF65-F5344CB8AC3E}">
        <p14:creationId xmlns:p14="http://schemas.microsoft.com/office/powerpoint/2010/main" val="744746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89782B-8FEF-4181-8CF0-4C870A14C25D}"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A56F5-CD05-45E6-9C96-DC8C4DFE9F60}" type="slidenum">
              <a:rPr lang="en-US" smtClean="0"/>
              <a:t>‹#›</a:t>
            </a:fld>
            <a:endParaRPr lang="en-US"/>
          </a:p>
        </p:txBody>
      </p:sp>
    </p:spTree>
    <p:extLst>
      <p:ext uri="{BB962C8B-B14F-4D97-AF65-F5344CB8AC3E}">
        <p14:creationId xmlns:p14="http://schemas.microsoft.com/office/powerpoint/2010/main" val="634939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89782B-8FEF-4181-8CF0-4C870A14C25D}"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A56F5-CD05-45E6-9C96-DC8C4DFE9F60}" type="slidenum">
              <a:rPr lang="en-US" smtClean="0"/>
              <a:t>‹#›</a:t>
            </a:fld>
            <a:endParaRPr lang="en-US"/>
          </a:p>
        </p:txBody>
      </p:sp>
    </p:spTree>
    <p:extLst>
      <p:ext uri="{BB962C8B-B14F-4D97-AF65-F5344CB8AC3E}">
        <p14:creationId xmlns:p14="http://schemas.microsoft.com/office/powerpoint/2010/main" val="4293829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489782B-8FEF-4181-8CF0-4C870A14C25D}"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A56F5-CD05-45E6-9C96-DC8C4DFE9F60}" type="slidenum">
              <a:rPr lang="en-US" smtClean="0"/>
              <a:t>‹#›</a:t>
            </a:fld>
            <a:endParaRPr lang="en-US"/>
          </a:p>
        </p:txBody>
      </p:sp>
    </p:spTree>
    <p:extLst>
      <p:ext uri="{BB962C8B-B14F-4D97-AF65-F5344CB8AC3E}">
        <p14:creationId xmlns:p14="http://schemas.microsoft.com/office/powerpoint/2010/main" val="2232621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489782B-8FEF-4181-8CF0-4C870A14C25D}" type="datetimeFigureOut">
              <a:rPr lang="en-US" smtClean="0"/>
              <a:t>4/12/2019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A56F5-CD05-45E6-9C96-DC8C4DFE9F60}" type="slidenum">
              <a:rPr lang="en-US" smtClean="0"/>
              <a:t>‹#›</a:t>
            </a:fld>
            <a:endParaRPr lang="en-US"/>
          </a:p>
        </p:txBody>
      </p:sp>
    </p:spTree>
    <p:extLst>
      <p:ext uri="{BB962C8B-B14F-4D97-AF65-F5344CB8AC3E}">
        <p14:creationId xmlns:p14="http://schemas.microsoft.com/office/powerpoint/2010/main" val="856425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489782B-8FEF-4181-8CF0-4C870A14C25D}" type="datetimeFigureOut">
              <a:rPr lang="en-US" smtClean="0"/>
              <a:t>4/12/2019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A56F5-CD05-45E6-9C96-DC8C4DFE9F60}" type="slidenum">
              <a:rPr lang="en-US" smtClean="0"/>
              <a:t>‹#›</a:t>
            </a:fld>
            <a:endParaRPr lang="en-US"/>
          </a:p>
        </p:txBody>
      </p:sp>
    </p:spTree>
    <p:extLst>
      <p:ext uri="{BB962C8B-B14F-4D97-AF65-F5344CB8AC3E}">
        <p14:creationId xmlns:p14="http://schemas.microsoft.com/office/powerpoint/2010/main" val="3936995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89782B-8FEF-4181-8CF0-4C870A14C25D}" type="datetimeFigureOut">
              <a:rPr lang="en-US" smtClean="0"/>
              <a:t>4/12/2019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A56F5-CD05-45E6-9C96-DC8C4DFE9F60}" type="slidenum">
              <a:rPr lang="en-US" smtClean="0"/>
              <a:t>‹#›</a:t>
            </a:fld>
            <a:endParaRPr lang="en-US"/>
          </a:p>
        </p:txBody>
      </p:sp>
    </p:spTree>
    <p:extLst>
      <p:ext uri="{BB962C8B-B14F-4D97-AF65-F5344CB8AC3E}">
        <p14:creationId xmlns:p14="http://schemas.microsoft.com/office/powerpoint/2010/main" val="3066795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89782B-8FEF-4181-8CF0-4C870A14C25D}"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A56F5-CD05-45E6-9C96-DC8C4DFE9F60}" type="slidenum">
              <a:rPr lang="en-US" smtClean="0"/>
              <a:t>‹#›</a:t>
            </a:fld>
            <a:endParaRPr lang="en-US"/>
          </a:p>
        </p:txBody>
      </p:sp>
    </p:spTree>
    <p:extLst>
      <p:ext uri="{BB962C8B-B14F-4D97-AF65-F5344CB8AC3E}">
        <p14:creationId xmlns:p14="http://schemas.microsoft.com/office/powerpoint/2010/main" val="3286466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89782B-8FEF-4181-8CF0-4C870A14C25D}"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A56F5-CD05-45E6-9C96-DC8C4DFE9F60}" type="slidenum">
              <a:rPr lang="en-US" smtClean="0"/>
              <a:t>‹#›</a:t>
            </a:fld>
            <a:endParaRPr lang="en-US"/>
          </a:p>
        </p:txBody>
      </p:sp>
    </p:spTree>
    <p:extLst>
      <p:ext uri="{BB962C8B-B14F-4D97-AF65-F5344CB8AC3E}">
        <p14:creationId xmlns:p14="http://schemas.microsoft.com/office/powerpoint/2010/main" val="3139262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89782B-8FEF-4181-8CF0-4C870A14C25D}" type="datetimeFigureOut">
              <a:rPr lang="en-US" smtClean="0"/>
              <a:t>4/12/2019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A56F5-CD05-45E6-9C96-DC8C4DFE9F60}" type="slidenum">
              <a:rPr lang="en-US" smtClean="0"/>
              <a:t>‹#›</a:t>
            </a:fld>
            <a:endParaRPr lang="en-US"/>
          </a:p>
        </p:txBody>
      </p:sp>
    </p:spTree>
    <p:extLst>
      <p:ext uri="{BB962C8B-B14F-4D97-AF65-F5344CB8AC3E}">
        <p14:creationId xmlns:p14="http://schemas.microsoft.com/office/powerpoint/2010/main" val="38079413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685800"/>
            <a:ext cx="7315200" cy="4572000"/>
          </a:xfrm>
        </p:spPr>
        <p:txBody>
          <a:bodyPr>
            <a:normAutofit fontScale="25000" lnSpcReduction="20000"/>
          </a:bodyPr>
          <a:lstStyle/>
          <a:p>
            <a:r>
              <a:rPr lang="en-US" sz="11200" b="1" dirty="0">
                <a:solidFill>
                  <a:schemeClr val="tx1"/>
                </a:solidFill>
                <a:latin typeface="Arial" panose="020B0604020202020204" pitchFamily="34" charset="0"/>
                <a:cs typeface="Arial" panose="020B0604020202020204" pitchFamily="34" charset="0"/>
              </a:rPr>
              <a:t>Quality Assurance of Precision </a:t>
            </a:r>
            <a:r>
              <a:rPr lang="en-US" sz="11200" b="1" dirty="0" smtClean="0">
                <a:solidFill>
                  <a:schemeClr val="tx1"/>
                </a:solidFill>
                <a:latin typeface="Arial" panose="020B0604020202020204" pitchFamily="34" charset="0"/>
                <a:cs typeface="Arial" panose="020B0604020202020204" pitchFamily="34" charset="0"/>
              </a:rPr>
              <a:t>Optics</a:t>
            </a:r>
          </a:p>
          <a:p>
            <a:endParaRPr lang="en-US" sz="11200" b="1" dirty="0">
              <a:solidFill>
                <a:schemeClr val="tx1"/>
              </a:solidFill>
              <a:latin typeface="Arial" panose="020B0604020202020204" pitchFamily="34" charset="0"/>
              <a:cs typeface="Arial" panose="020B0604020202020204" pitchFamily="34" charset="0"/>
            </a:endParaRPr>
          </a:p>
          <a:p>
            <a:r>
              <a:rPr lang="en-US" sz="14400" dirty="0" smtClean="0">
                <a:solidFill>
                  <a:schemeClr val="tx1"/>
                </a:solidFill>
                <a:latin typeface="Arial" panose="020B0604020202020204" pitchFamily="34" charset="0"/>
                <a:cs typeface="Arial" panose="020B0604020202020204" pitchFamily="34" charset="0"/>
              </a:rPr>
              <a:t>Figures and Images for Instructors</a:t>
            </a:r>
          </a:p>
          <a:p>
            <a:endParaRPr lang="en-US" sz="12800" dirty="0">
              <a:solidFill>
                <a:schemeClr val="tx1"/>
              </a:solidFill>
              <a:latin typeface="Arial" panose="020B0604020202020204" pitchFamily="34" charset="0"/>
              <a:cs typeface="Arial" panose="020B0604020202020204" pitchFamily="34" charset="0"/>
            </a:endParaRPr>
          </a:p>
          <a:p>
            <a:r>
              <a:rPr lang="en-US" sz="12800" dirty="0" smtClean="0">
                <a:solidFill>
                  <a:schemeClr val="tx1"/>
                </a:solidFill>
                <a:latin typeface="Arial" panose="020B0604020202020204" pitchFamily="34" charset="0"/>
                <a:cs typeface="Arial" panose="020B0604020202020204" pitchFamily="34" charset="0"/>
              </a:rPr>
              <a:t>Module 2</a:t>
            </a:r>
            <a:endParaRPr lang="en-US" sz="12800" dirty="0">
              <a:solidFill>
                <a:schemeClr val="tx1"/>
              </a:solidFill>
              <a:latin typeface="Arial" panose="020B0604020202020204" pitchFamily="34" charset="0"/>
              <a:cs typeface="Arial" panose="020B0604020202020204" pitchFamily="34" charset="0"/>
            </a:endParaRPr>
          </a:p>
          <a:p>
            <a:r>
              <a:rPr lang="en-US" sz="12800" dirty="0" smtClean="0">
                <a:solidFill>
                  <a:schemeClr val="tx1"/>
                </a:solidFill>
                <a:latin typeface="Arial" panose="020B0604020202020204" pitchFamily="34" charset="0"/>
                <a:cs typeface="Arial" panose="020B0604020202020204" pitchFamily="34" charset="0"/>
              </a:rPr>
              <a:t>Characterization of Optical Materials and Precision Optics</a:t>
            </a:r>
          </a:p>
          <a:p>
            <a:r>
              <a:rPr lang="en-US" sz="16000" dirty="0">
                <a:solidFill>
                  <a:schemeClr val="tx1"/>
                </a:solidFill>
                <a:latin typeface="Arial" panose="020B0604020202020204" pitchFamily="34" charset="0"/>
                <a:cs typeface="Arial" panose="020B0604020202020204" pitchFamily="34" charset="0"/>
              </a:rPr>
              <a:t/>
            </a:r>
            <a:br>
              <a:rPr lang="en-US" sz="16000" dirty="0">
                <a:solidFill>
                  <a:schemeClr val="tx1"/>
                </a:solidFill>
                <a:latin typeface="Arial" panose="020B0604020202020204" pitchFamily="34" charset="0"/>
                <a:cs typeface="Arial" panose="020B0604020202020204" pitchFamily="34" charset="0"/>
              </a:rPr>
            </a:br>
            <a:r>
              <a:rPr lang="en-US" sz="9600" dirty="0">
                <a:solidFill>
                  <a:schemeClr val="tx1"/>
                </a:solidFill>
                <a:latin typeface="Arial" panose="020B0604020202020204" pitchFamily="34" charset="0"/>
                <a:cs typeface="Arial" panose="020B0604020202020204" pitchFamily="34" charset="0"/>
              </a:rPr>
              <a:t>Precision Optics Series</a:t>
            </a:r>
          </a:p>
          <a:p>
            <a:r>
              <a:rPr lang="en-US" sz="16000" b="1" dirty="0">
                <a:solidFill>
                  <a:schemeClr val="tx1"/>
                </a:solidFill>
                <a:latin typeface="Arial" panose="020B0604020202020204" pitchFamily="34" charset="0"/>
                <a:cs typeface="Arial" panose="020B0604020202020204" pitchFamily="34" charset="0"/>
              </a:rPr>
              <a:t> </a:t>
            </a:r>
            <a:endParaRPr lang="en-US" sz="16000" dirty="0">
              <a:solidFill>
                <a:schemeClr val="tx1"/>
              </a:solidFill>
              <a:latin typeface="Arial" panose="020B0604020202020204" pitchFamily="34" charset="0"/>
              <a:cs typeface="Arial" panose="020B0604020202020204" pitchFamily="34" charset="0"/>
            </a:endParaRPr>
          </a:p>
          <a:p>
            <a:r>
              <a:rPr lang="en-US" b="1" dirty="0"/>
              <a:t> </a:t>
            </a: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828800" y="5257800"/>
            <a:ext cx="914400" cy="914400"/>
          </a:xfrm>
          <a:prstGeom prst="rect">
            <a:avLst/>
          </a:prstGeom>
          <a:noFill/>
          <a:ln>
            <a:noFill/>
          </a:ln>
        </p:spPr>
      </p:pic>
      <p:pic>
        <p:nvPicPr>
          <p:cNvPr id="5" name="Picture 4" descr="OP-TEC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57800"/>
            <a:ext cx="2743200" cy="856782"/>
          </a:xfrm>
          <a:prstGeom prst="rect">
            <a:avLst/>
          </a:prstGeom>
          <a:noFill/>
          <a:ln>
            <a:noFill/>
          </a:ln>
        </p:spPr>
      </p:pic>
    </p:spTree>
    <p:extLst>
      <p:ext uri="{BB962C8B-B14F-4D97-AF65-F5344CB8AC3E}">
        <p14:creationId xmlns:p14="http://schemas.microsoft.com/office/powerpoint/2010/main" val="15513797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2-8</a:t>
            </a:r>
            <a:r>
              <a:rPr lang="en-US" sz="2200" i="1" dirty="0">
                <a:latin typeface="Arial" panose="020B0604020202020204" pitchFamily="34" charset="0"/>
                <a:cs typeface="Arial" panose="020B0604020202020204" pitchFamily="34" charset="0"/>
              </a:rPr>
              <a:t> Two </a:t>
            </a:r>
            <a:r>
              <a:rPr lang="en-US" sz="2200" i="1" dirty="0" err="1">
                <a:latin typeface="Arial" panose="020B0604020202020204" pitchFamily="34" charset="0"/>
                <a:cs typeface="Arial" panose="020B0604020202020204" pitchFamily="34" charset="0"/>
              </a:rPr>
              <a:t>beamsplitters</a:t>
            </a:r>
            <a:r>
              <a:rPr lang="en-US" sz="2200" i="1" dirty="0">
                <a:latin typeface="Arial" panose="020B0604020202020204" pitchFamily="34" charset="0"/>
                <a:cs typeface="Arial" panose="020B0604020202020204" pitchFamily="34" charset="0"/>
              </a:rPr>
              <a:t>, one with and one without wedge. The laser that reflects from the back surface of the </a:t>
            </a:r>
            <a:r>
              <a:rPr lang="en-US" sz="2200" i="1" dirty="0" err="1">
                <a:latin typeface="Arial" panose="020B0604020202020204" pitchFamily="34" charset="0"/>
                <a:cs typeface="Arial" panose="020B0604020202020204" pitchFamily="34" charset="0"/>
              </a:rPr>
              <a:t>beamsplitter</a:t>
            </a:r>
            <a:r>
              <a:rPr lang="en-US" sz="2200" i="1" dirty="0">
                <a:latin typeface="Arial" panose="020B0604020202020204" pitchFamily="34" charset="0"/>
                <a:cs typeface="Arial" panose="020B0604020202020204" pitchFamily="34" charset="0"/>
              </a:rPr>
              <a:t> without wedge creates a ghost image on camera 1, while the reflection from the back surface of the </a:t>
            </a:r>
            <a:r>
              <a:rPr lang="en-US" sz="2200" i="1" dirty="0" err="1">
                <a:latin typeface="Arial" panose="020B0604020202020204" pitchFamily="34" charset="0"/>
                <a:cs typeface="Arial" panose="020B0604020202020204" pitchFamily="34" charset="0"/>
              </a:rPr>
              <a:t>beamsplitter</a:t>
            </a:r>
            <a:r>
              <a:rPr lang="en-US" sz="2200" i="1" dirty="0">
                <a:latin typeface="Arial" panose="020B0604020202020204" pitchFamily="34" charset="0"/>
                <a:cs typeface="Arial" panose="020B0604020202020204" pitchFamily="34" charset="0"/>
              </a:rPr>
              <a:t> with wedge misses camera 2 completely</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pic>
        <p:nvPicPr>
          <p:cNvPr id="8194" name="Picture 2" descr="P:\03-Curriculum and Products\POT Courses\QAPO\FINAL\QAPO mod images as rgb\Module 2 images rgb\2-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151002"/>
            <a:ext cx="7620000" cy="4728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43143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150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2-9</a:t>
            </a:r>
            <a:r>
              <a:rPr lang="en-US" sz="2200" dirty="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rPr>
              <a:t>A precision optics technician uses an autocollimator to measure the angular deviation of a prism during final polishing</a:t>
            </a:r>
            <a:r>
              <a:rPr lang="en-US" dirty="0"/>
              <a:t/>
            </a:r>
            <a:br>
              <a:rPr lang="en-US" dirty="0"/>
            </a:br>
            <a:endParaRPr lang="en-US" dirty="0"/>
          </a:p>
        </p:txBody>
      </p:sp>
      <p:pic>
        <p:nvPicPr>
          <p:cNvPr id="9218" name="Picture 2" descr="P:\03-Curriculum and Products\POT Courses\QAPO\FINAL\QAPO mod images as rgb\Module 2 images rgb\2-9.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246724"/>
            <a:ext cx="8686800" cy="5004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77239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a:bodyPr>
          <a:lstStyle/>
          <a:p>
            <a:r>
              <a:rPr lang="en-US" sz="2200" b="1" dirty="0">
                <a:latin typeface="Arial" panose="020B0604020202020204" pitchFamily="34" charset="0"/>
                <a:cs typeface="Arial" panose="020B0604020202020204" pitchFamily="34" charset="0"/>
              </a:rPr>
              <a:t>Figure 2-10</a:t>
            </a:r>
            <a:r>
              <a:rPr lang="en-US" sz="2200" dirty="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rPr>
              <a:t>Schematic of a prism angle measurement</a:t>
            </a:r>
            <a:r>
              <a:rPr lang="en-US" dirty="0"/>
              <a:t/>
            </a:r>
            <a:br>
              <a:rPr lang="en-US" dirty="0"/>
            </a:br>
            <a:endParaRPr lang="en-US" dirty="0"/>
          </a:p>
        </p:txBody>
      </p:sp>
      <p:pic>
        <p:nvPicPr>
          <p:cNvPr id="10242" name="Picture 2" descr="P:\03-Curriculum and Products\POT Courses\QAPO\FINAL\QAPO mod images as rgb\Module 2 images rgb\2-1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762000"/>
            <a:ext cx="8686800" cy="3037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68477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2-11</a:t>
            </a:r>
            <a:r>
              <a:rPr lang="en-US" sz="2200" i="1" dirty="0">
                <a:latin typeface="Arial" panose="020B0604020202020204" pitchFamily="34" charset="0"/>
                <a:cs typeface="Arial" panose="020B0604020202020204" pitchFamily="34" charset="0"/>
              </a:rPr>
              <a:t> Technicians use the reticle and crosshairs of an autocollimator to determine a prism’s angular features</a:t>
            </a:r>
            <a:r>
              <a:rPr lang="en-US" dirty="0"/>
              <a:t/>
            </a:r>
            <a:br>
              <a:rPr lang="en-US" dirty="0"/>
            </a:br>
            <a:endParaRPr lang="en-US" dirty="0"/>
          </a:p>
        </p:txBody>
      </p:sp>
      <p:pic>
        <p:nvPicPr>
          <p:cNvPr id="11266" name="Picture 2" descr="P:\03-Curriculum and Products\POT Courses\QAPO\FINAL\QAPO mod images as rgb\Module 2 images rgb\2-1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152403"/>
            <a:ext cx="5486400" cy="5097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15702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2-12 </a:t>
            </a:r>
            <a:r>
              <a:rPr lang="en-US" sz="2000" i="1" dirty="0">
                <a:latin typeface="Arial" panose="020B0604020202020204" pitchFamily="34" charset="0"/>
                <a:cs typeface="Arial" panose="020B0604020202020204" pitchFamily="34" charset="0"/>
              </a:rPr>
              <a:t>Vertical centration of an optic</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1026" name="Picture 2" descr="P:\03-Curriculum and Products\POT Courses\QAPO\FINAL\QAPO mod images as rgb\Module 2 images rgb\2-1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33600" y="76200"/>
            <a:ext cx="4846320" cy="5415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47932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2-13</a:t>
            </a:r>
            <a:r>
              <a:rPr lang="en-US" sz="2200" dirty="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rPr>
              <a:t>In this total indicated runout (TIR) measurement setup, the gauge on the left measures TIR along the edge of the part, and the height gauge on the right ensures that the optical surface of the precision optical element remains in the same plane as it is rotated</a:t>
            </a:r>
            <a:r>
              <a:rPr lang="en-US" dirty="0"/>
              <a:t/>
            </a:r>
            <a:br>
              <a:rPr lang="en-US" dirty="0"/>
            </a:br>
            <a:endParaRPr lang="en-US" dirty="0"/>
          </a:p>
        </p:txBody>
      </p:sp>
      <p:pic>
        <p:nvPicPr>
          <p:cNvPr id="2050" name="Picture 2" descr="P:\03-Curriculum and Products\POT Courses\QAPO\FINAL\QAPO mod images as rgb\Module 2 images rgb\2-13.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152400"/>
            <a:ext cx="6446520" cy="4834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470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2-14</a:t>
            </a:r>
            <a:r>
              <a:rPr lang="en-US" sz="2200" dirty="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rPr>
              <a:t>The bottom surface of a flat window (top optic) is tested against a flat test plate (bottom optic, top surface) under narrowband light. Linear Newton's fringes indicate that there is little curve to the flat surface. In the left figure, there are about ten tilt fringes across the window. When the precision optics technician pushes gently on the window, many more tilt fringes result. The presence of only straight fringes indicates that this part is quite flat with respect to the test plate. (Precision Optical)</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pic>
        <p:nvPicPr>
          <p:cNvPr id="3074" name="Picture 2" descr="P:\03-Curriculum and Products\POT Courses\QAPO\FINAL\QAPO mod images as rgb\Module 2 images rgb\2-14 a.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6200" y="536693"/>
            <a:ext cx="4389120" cy="289230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P:\03-Curriculum and Products\POT Courses\QAPO\FINAL\QAPO mod images as rgb\Module 2 images rgb\2-14 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521361"/>
            <a:ext cx="4480560" cy="2907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70250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2-15</a:t>
            </a:r>
            <a:r>
              <a:rPr lang="en-US" sz="2200" dirty="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rPr>
              <a:t>The surface being tested is moved along an extremely straight radius slide from the position at which its surface figure is measured (top) to the position of "cat's eye" focus, at which point its (virtual) focal point is located directly on the surface under test. The radius is equal to the distance between these two positions. To accurately measure this distance, the technician reflects a thin laser beam from a DMI off the optic's mount.</a:t>
            </a:r>
            <a:r>
              <a:rPr lang="en-US" dirty="0"/>
              <a:t/>
            </a:r>
            <a:br>
              <a:rPr lang="en-US" dirty="0"/>
            </a:br>
            <a:endParaRPr lang="en-US" dirty="0"/>
          </a:p>
        </p:txBody>
      </p:sp>
      <p:pic>
        <p:nvPicPr>
          <p:cNvPr id="4098" name="Picture 2" descr="P:\03-Curriculum and Products\POT Courses\QAPO\FINAL\QAPO mod images as rgb\Module 2 images rgb\2-15 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28600"/>
            <a:ext cx="8321040" cy="209664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P:\03-Curriculum and Products\POT Courses\QAPO\FINAL\QAPO mod images as rgb\Module 2 images rgb\2-15 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 y="2465395"/>
            <a:ext cx="8321040" cy="2106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19560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2-16</a:t>
            </a:r>
            <a:r>
              <a:rPr lang="en-US" sz="2200" i="1" dirty="0">
                <a:latin typeface="Arial" panose="020B0604020202020204" pitchFamily="34" charset="0"/>
                <a:cs typeface="Arial" panose="020B0604020202020204" pitchFamily="34" charset="0"/>
              </a:rPr>
              <a:t> As a </a:t>
            </a:r>
            <a:r>
              <a:rPr lang="en-US" sz="2200" i="1" dirty="0" err="1">
                <a:latin typeface="Arial" panose="020B0604020202020204" pitchFamily="34" charset="0"/>
                <a:cs typeface="Arial" panose="020B0604020202020204" pitchFamily="34" charset="0"/>
              </a:rPr>
              <a:t>wavefront</a:t>
            </a:r>
            <a:r>
              <a:rPr lang="en-US" sz="2200" i="1" dirty="0">
                <a:latin typeface="Arial" panose="020B0604020202020204" pitchFamily="34" charset="0"/>
                <a:cs typeface="Arial" panose="020B0604020202020204" pitchFamily="34" charset="0"/>
              </a:rPr>
              <a:t> of light (represented by the row of dots) approaches a material along a path (the dashed line), the light refracts. That is, its direction bends because the side of the </a:t>
            </a:r>
            <a:r>
              <a:rPr lang="en-US" sz="2200" i="1" dirty="0" err="1">
                <a:latin typeface="Arial" panose="020B0604020202020204" pitchFamily="34" charset="0"/>
                <a:cs typeface="Arial" panose="020B0604020202020204" pitchFamily="34" charset="0"/>
              </a:rPr>
              <a:t>wavefront</a:t>
            </a:r>
            <a:r>
              <a:rPr lang="en-US" sz="2200" i="1" dirty="0">
                <a:latin typeface="Arial" panose="020B0604020202020204" pitchFamily="34" charset="0"/>
                <a:cs typeface="Arial" panose="020B0604020202020204" pitchFamily="34" charset="0"/>
              </a:rPr>
              <a:t> that enters the material first is slowed down. The image on the right shows the difference in direction before (incident) and after (refracted) the </a:t>
            </a:r>
            <a:r>
              <a:rPr lang="en-US" sz="2200" i="1" dirty="0" err="1">
                <a:latin typeface="Arial" panose="020B0604020202020204" pitchFamily="34" charset="0"/>
                <a:cs typeface="Arial" panose="020B0604020202020204" pitchFamily="34" charset="0"/>
              </a:rPr>
              <a:t>wavefront</a:t>
            </a:r>
            <a:r>
              <a:rPr lang="en-US" sz="2200" i="1" dirty="0">
                <a:latin typeface="Arial" panose="020B0604020202020204" pitchFamily="34" charset="0"/>
                <a:cs typeface="Arial" panose="020B0604020202020204" pitchFamily="34" charset="0"/>
              </a:rPr>
              <a:t> enters the material.</a:t>
            </a:r>
            <a:r>
              <a:rPr lang="en-US" dirty="0"/>
              <a:t/>
            </a:r>
            <a:br>
              <a:rPr lang="en-US" dirty="0"/>
            </a:br>
            <a:endParaRPr lang="en-US" dirty="0"/>
          </a:p>
        </p:txBody>
      </p:sp>
      <p:pic>
        <p:nvPicPr>
          <p:cNvPr id="5122" name="Picture 2" descr="P:\03-Curriculum and Products\POT Courses\QAPO\FINAL\QAPO mod images as rgb\Module 2 images rgb\2-1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143000"/>
            <a:ext cx="8686800" cy="2564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5951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2-17</a:t>
            </a:r>
            <a:r>
              <a:rPr lang="en-US" sz="2200" i="1" dirty="0">
                <a:latin typeface="Arial" panose="020B0604020202020204" pitchFamily="34" charset="0"/>
                <a:cs typeface="Arial" panose="020B0604020202020204" pitchFamily="34" charset="0"/>
              </a:rPr>
              <a:t> A graphical representation of Snell's Law of refraction, showing the angle of incidence, θ</a:t>
            </a:r>
            <a:r>
              <a:rPr lang="en-US" sz="2200" i="1" baseline="-25000" dirty="0">
                <a:latin typeface="Arial" panose="020B0604020202020204" pitchFamily="34" charset="0"/>
                <a:cs typeface="Arial" panose="020B0604020202020204" pitchFamily="34" charset="0"/>
              </a:rPr>
              <a:t>1</a:t>
            </a:r>
            <a:r>
              <a:rPr lang="en-US" sz="2200" i="1" dirty="0">
                <a:latin typeface="Arial" panose="020B0604020202020204" pitchFamily="34" charset="0"/>
                <a:cs typeface="Arial" panose="020B0604020202020204" pitchFamily="34" charset="0"/>
              </a:rPr>
              <a:t>, the angle of refraction, θ</a:t>
            </a:r>
            <a:r>
              <a:rPr lang="en-US" sz="2200" i="1" baseline="-25000" dirty="0">
                <a:latin typeface="Arial" panose="020B0604020202020204" pitchFamily="34" charset="0"/>
                <a:cs typeface="Arial" panose="020B0604020202020204" pitchFamily="34" charset="0"/>
              </a:rPr>
              <a:t>2</a:t>
            </a:r>
            <a:r>
              <a:rPr lang="en-US" sz="2200" i="1" dirty="0">
                <a:latin typeface="Arial" panose="020B0604020202020204" pitchFamily="34" charset="0"/>
                <a:cs typeface="Arial" panose="020B0604020202020204" pitchFamily="34" charset="0"/>
              </a:rPr>
              <a:t>, the refractive index of the incident material, n</a:t>
            </a:r>
            <a:r>
              <a:rPr lang="en-US" sz="2200" i="1" baseline="-25000" dirty="0">
                <a:latin typeface="Arial" panose="020B0604020202020204" pitchFamily="34" charset="0"/>
                <a:cs typeface="Arial" panose="020B0604020202020204" pitchFamily="34" charset="0"/>
              </a:rPr>
              <a:t>1</a:t>
            </a:r>
            <a:r>
              <a:rPr lang="en-US" sz="2200" i="1" dirty="0">
                <a:latin typeface="Arial" panose="020B0604020202020204" pitchFamily="34" charset="0"/>
                <a:cs typeface="Arial" panose="020B0604020202020204" pitchFamily="34" charset="0"/>
              </a:rPr>
              <a:t>, and the refractive index of the refracting material, n</a:t>
            </a:r>
            <a:r>
              <a:rPr lang="en-US" sz="2200" i="1" baseline="-25000" dirty="0">
                <a:latin typeface="Arial" panose="020B0604020202020204" pitchFamily="34" charset="0"/>
                <a:cs typeface="Arial" panose="020B0604020202020204" pitchFamily="34" charset="0"/>
              </a:rPr>
              <a:t>2</a:t>
            </a:r>
            <a:r>
              <a:rPr lang="en-US" dirty="0"/>
              <a:t/>
            </a:r>
            <a:br>
              <a:rPr lang="en-US" dirty="0"/>
            </a:br>
            <a:endParaRPr lang="en-US" dirty="0"/>
          </a:p>
        </p:txBody>
      </p:sp>
      <p:pic>
        <p:nvPicPr>
          <p:cNvPr id="6146" name="Picture 2" descr="P:\03-Curriculum and Products\POT Courses\QAPO\FINAL\QAPO mod images as rgb\Module 2 images rgb\2-17.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63605" y="228600"/>
            <a:ext cx="4216789"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8758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42781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2-18</a:t>
            </a:r>
            <a:r>
              <a:rPr lang="en-US" sz="2200" i="1" dirty="0">
                <a:latin typeface="Arial" panose="020B0604020202020204" pitchFamily="34" charset="0"/>
                <a:cs typeface="Arial" panose="020B0604020202020204" pitchFamily="34" charset="0"/>
              </a:rPr>
              <a:t> The operation of a refractometer</a:t>
            </a:r>
            <a:r>
              <a:rPr lang="en-US" dirty="0"/>
              <a:t/>
            </a:r>
            <a:br>
              <a:rPr lang="en-US" dirty="0"/>
            </a:br>
            <a:endParaRPr lang="en-US" dirty="0"/>
          </a:p>
        </p:txBody>
      </p:sp>
      <p:pic>
        <p:nvPicPr>
          <p:cNvPr id="7170" name="Picture 2" descr="P:\03-Curriculum and Products\POT Courses\QAPO\FINAL\QAPO mod images as rgb\Module 2 images rgb\2-18 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7400" y="152399"/>
            <a:ext cx="4937760" cy="3850094"/>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P:\03-Curriculum and Products\POT Courses\QAPO\FINAL\QAPO mod images as rgb\Module 2 images rgb\2-18 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 y="4139066"/>
            <a:ext cx="7680960" cy="1804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0061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2-19</a:t>
            </a:r>
            <a:r>
              <a:rPr lang="en-US" sz="2200" i="1" dirty="0">
                <a:latin typeface="Arial" panose="020B0604020202020204" pitchFamily="34" charset="0"/>
                <a:cs typeface="Arial" panose="020B0604020202020204" pitchFamily="34" charset="0"/>
              </a:rPr>
              <a:t> A precision optics technician operates a refractometer to precisely measure the refractive index of a glass sample </a:t>
            </a:r>
            <a:r>
              <a:rPr lang="en-US" dirty="0"/>
              <a:t/>
            </a:r>
            <a:br>
              <a:rPr lang="en-US" dirty="0"/>
            </a:br>
            <a:endParaRPr lang="en-US" dirty="0"/>
          </a:p>
        </p:txBody>
      </p:sp>
      <p:pic>
        <p:nvPicPr>
          <p:cNvPr id="8194" name="Picture 2" descr="P:\03-Curriculum and Products\POT Courses\QAPO\FINAL\QAPO mod images as rgb\Module 2 images rgb\2-19.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76200"/>
            <a:ext cx="7955280" cy="5279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68360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2-20</a:t>
            </a:r>
            <a:r>
              <a:rPr lang="en-US" sz="2200" i="1" dirty="0">
                <a:latin typeface="Arial" panose="020B0604020202020204" pitchFamily="34" charset="0"/>
                <a:cs typeface="Arial" panose="020B0604020202020204" pitchFamily="34" charset="0"/>
              </a:rPr>
              <a:t> Birefringence measurements using polarimetry and </a:t>
            </a:r>
            <a:r>
              <a:rPr lang="en-US" sz="2200" i="1" dirty="0" err="1">
                <a:latin typeface="Arial" panose="020B0604020202020204" pitchFamily="34" charset="0"/>
                <a:cs typeface="Arial" panose="020B0604020202020204" pitchFamily="34" charset="0"/>
              </a:rPr>
              <a:t>ellipsometry</a:t>
            </a:r>
            <a:r>
              <a:rPr lang="en-US" sz="2200" i="1" dirty="0">
                <a:latin typeface="Arial" panose="020B0604020202020204" pitchFamily="34" charset="0"/>
                <a:cs typeface="Arial" panose="020B0604020202020204" pitchFamily="34" charset="0"/>
              </a:rPr>
              <a:t> </a:t>
            </a:r>
            <a:r>
              <a:rPr lang="en-US" dirty="0"/>
              <a:t/>
            </a:r>
            <a:br>
              <a:rPr lang="en-US" dirty="0"/>
            </a:br>
            <a:endParaRPr lang="en-US" dirty="0"/>
          </a:p>
        </p:txBody>
      </p:sp>
      <p:pic>
        <p:nvPicPr>
          <p:cNvPr id="9218" name="Picture 2" descr="P:\03-Curriculum and Products\POT Courses\QAPO\FINAL\QAPO mod images as rgb\Module 2 images rgb\2-2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304800"/>
            <a:ext cx="8778240" cy="445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90955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2-21</a:t>
            </a:r>
            <a:r>
              <a:rPr lang="en-US" sz="2200" i="1" dirty="0">
                <a:latin typeface="Arial" panose="020B0604020202020204" pitchFamily="34" charset="0"/>
                <a:cs typeface="Arial" panose="020B0604020202020204" pitchFamily="34" charset="0"/>
              </a:rPr>
              <a:t> A variable-angle spectroscopic </a:t>
            </a:r>
            <a:r>
              <a:rPr lang="en-US" sz="2200" i="1" dirty="0" err="1">
                <a:latin typeface="Arial" panose="020B0604020202020204" pitchFamily="34" charset="0"/>
                <a:cs typeface="Arial" panose="020B0604020202020204" pitchFamily="34" charset="0"/>
              </a:rPr>
              <a:t>ellipsometer</a:t>
            </a:r>
            <a:r>
              <a:rPr lang="en-US" sz="2200" i="1" dirty="0">
                <a:latin typeface="Arial" panose="020B0604020202020204" pitchFamily="34" charset="0"/>
                <a:cs typeface="Arial" panose="020B0604020202020204" pitchFamily="34" charset="0"/>
              </a:rPr>
              <a:t> by J.A. </a:t>
            </a:r>
            <a:r>
              <a:rPr lang="en-US" sz="2200" i="1" dirty="0" err="1">
                <a:latin typeface="Arial" panose="020B0604020202020204" pitchFamily="34" charset="0"/>
                <a:cs typeface="Arial" panose="020B0604020202020204" pitchFamily="34" charset="0"/>
              </a:rPr>
              <a:t>Woollam</a:t>
            </a:r>
            <a:r>
              <a:rPr lang="en-US" sz="2200" i="1" dirty="0">
                <a:latin typeface="Arial" panose="020B0604020202020204" pitchFamily="34" charset="0"/>
                <a:cs typeface="Arial" panose="020B0604020202020204" pitchFamily="34" charset="0"/>
              </a:rPr>
              <a:t> Company </a:t>
            </a:r>
            <a:r>
              <a:rPr lang="en-US" dirty="0"/>
              <a:t/>
            </a:r>
            <a:br>
              <a:rPr lang="en-US" dirty="0"/>
            </a:br>
            <a:endParaRPr lang="en-US" dirty="0"/>
          </a:p>
        </p:txBody>
      </p:sp>
      <p:pic>
        <p:nvPicPr>
          <p:cNvPr id="10242" name="Picture 2" descr="P:\03-Curriculum and Products\POT Courses\QAPO\FINAL\QAPO mod images as rgb\Module 2 images rgb\2-2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762000"/>
            <a:ext cx="8686800" cy="4216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62549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2-22</a:t>
            </a:r>
            <a:r>
              <a:rPr lang="en-US" sz="2200" i="1" dirty="0">
                <a:latin typeface="Arial" panose="020B0604020202020204" pitchFamily="34" charset="0"/>
                <a:cs typeface="Arial" panose="020B0604020202020204" pitchFamily="34" charset="0"/>
              </a:rPr>
              <a:t> Spatial transmission into a material due to Beer-Lambert attenuation</a:t>
            </a:r>
            <a:r>
              <a:rPr lang="en-US" dirty="0"/>
              <a:t/>
            </a:r>
            <a:br>
              <a:rPr lang="en-US" dirty="0"/>
            </a:br>
            <a:endParaRPr lang="en-US" dirty="0"/>
          </a:p>
        </p:txBody>
      </p:sp>
      <p:pic>
        <p:nvPicPr>
          <p:cNvPr id="11266" name="Picture 2" descr="P:\03-Curriculum and Products\POT Courses\QAPO\FINAL\QAPO mod images as rgb\Module 2 images rgb\2-2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07720" y="219903"/>
            <a:ext cx="7498080" cy="5342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00473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1143000"/>
          </a:xfrm>
        </p:spPr>
        <p:txBody>
          <a:bodyPr>
            <a:noAutofit/>
          </a:bodyPr>
          <a:lstStyle/>
          <a:p>
            <a:r>
              <a:rPr lang="en-US" sz="2000" b="1" dirty="0">
                <a:latin typeface="Arial" panose="020B0604020202020204" pitchFamily="34" charset="0"/>
                <a:cs typeface="Arial" panose="020B0604020202020204" pitchFamily="34" charset="0"/>
              </a:rPr>
              <a:t>Figure 2-23</a:t>
            </a:r>
            <a:r>
              <a:rPr lang="en-US" sz="2000" i="1" dirty="0">
                <a:latin typeface="Arial" panose="020B0604020202020204" pitchFamily="34" charset="0"/>
                <a:cs typeface="Arial" panose="020B0604020202020204" pitchFamily="34" charset="0"/>
              </a:rPr>
              <a:t> The objects shown fluoresce reds, oranges, yellows, and greens when illuminated in violet light. (The two objects between the stars are fluorescent crystals.)</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12290" name="Picture 2" descr="P:\03-Curriculum and Products\POT Courses\QAPO\FINAL\QAPO mod images as rgb\Module 2 images rgb\2-23 a.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914410"/>
            <a:ext cx="4038504" cy="3108960"/>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P:\03-Curriculum and Products\POT Courses\QAPO\FINAL\QAPO mod images as rgb\Module 2 images rgb\2-23 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899229"/>
            <a:ext cx="4114800" cy="3139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31118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pPr hangingPunct="0"/>
            <a:r>
              <a:rPr lang="en-US" sz="2200" b="1" dirty="0">
                <a:latin typeface="Arial" panose="020B0604020202020204" pitchFamily="34" charset="0"/>
                <a:cs typeface="Arial" panose="020B0604020202020204" pitchFamily="34" charset="0"/>
              </a:rPr>
              <a:t>Figure 2-24</a:t>
            </a:r>
            <a:r>
              <a:rPr lang="en-US" sz="2200" i="1" dirty="0">
                <a:latin typeface="Arial" panose="020B0604020202020204" pitchFamily="34" charset="0"/>
                <a:cs typeface="Arial" panose="020B0604020202020204" pitchFamily="34" charset="0"/>
              </a:rPr>
              <a:t> A dual-beam transmissivity-measurement configuration for a spectrophotometer or </a:t>
            </a:r>
            <a:r>
              <a:rPr lang="en-US" sz="2200" i="1" dirty="0" err="1">
                <a:latin typeface="Arial" panose="020B0604020202020204" pitchFamily="34" charset="0"/>
                <a:cs typeface="Arial" panose="020B0604020202020204" pitchFamily="34" charset="0"/>
              </a:rPr>
              <a:t>spectroradiometer</a:t>
            </a:r>
            <a:r>
              <a:rPr lang="en-US" sz="2200" i="1" dirty="0">
                <a:latin typeface="Arial" panose="020B0604020202020204" pitchFamily="34" charset="0"/>
                <a:cs typeface="Arial" panose="020B0604020202020204" pitchFamily="34" charset="0"/>
              </a:rPr>
              <a:t>, used to measure the transmissivity of a witness sample relative to a calibrated reference standard. In the case shown, the grating is allowing green light to be tested. Other wavelengths may pass through the slit by moving the grating. </a:t>
            </a:r>
            <a:r>
              <a:rPr lang="en-US" dirty="0"/>
              <a:t/>
            </a:r>
            <a:br>
              <a:rPr lang="en-US" dirty="0"/>
            </a:br>
            <a:r>
              <a:rPr lang="en-US" dirty="0"/>
              <a:t> </a:t>
            </a:r>
            <a:br>
              <a:rPr lang="en-US" dirty="0"/>
            </a:br>
            <a:endParaRPr lang="en-US" dirty="0"/>
          </a:p>
        </p:txBody>
      </p:sp>
      <p:pic>
        <p:nvPicPr>
          <p:cNvPr id="13314" name="Picture 2" descr="P:\03-Curriculum and Products\POT Courses\QAPO\FINAL\QAPO mod images as rgb\Module 2 images rgb\2-24.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143000"/>
            <a:ext cx="8686800" cy="2564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1988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2-25</a:t>
            </a:r>
            <a:r>
              <a:rPr lang="en-US" sz="2200" i="1" dirty="0">
                <a:latin typeface="Arial" panose="020B0604020202020204" pitchFamily="34" charset="0"/>
                <a:cs typeface="Arial" panose="020B0604020202020204" pitchFamily="34" charset="0"/>
              </a:rPr>
              <a:t> A single-beam reflectivity-measurement configuration for a spectrophotometer or </a:t>
            </a:r>
            <a:r>
              <a:rPr lang="en-US" sz="2200" i="1" dirty="0" err="1">
                <a:latin typeface="Arial" panose="020B0604020202020204" pitchFamily="34" charset="0"/>
                <a:cs typeface="Arial" panose="020B0604020202020204" pitchFamily="34" charset="0"/>
              </a:rPr>
              <a:t>spectroradiometer</a:t>
            </a:r>
            <a:r>
              <a:rPr lang="en-US" sz="2200" i="1" dirty="0">
                <a:latin typeface="Arial" panose="020B0604020202020204" pitchFamily="34" charset="0"/>
                <a:cs typeface="Arial" panose="020B0604020202020204" pitchFamily="34" charset="0"/>
              </a:rPr>
              <a:t>, used to measure the reflectivity of a witness sample or reference standard at various angles of incidence (achieved by adjusting the mirrors). This single-beam setup requires that the reference standard and the witness sample are interchanged, and their data can be later compared using the instrument's software.</a:t>
            </a:r>
            <a:r>
              <a:rPr lang="en-US" dirty="0"/>
              <a:t/>
            </a:r>
            <a:br>
              <a:rPr lang="en-US" dirty="0"/>
            </a:br>
            <a:endParaRPr lang="en-US" dirty="0"/>
          </a:p>
        </p:txBody>
      </p:sp>
      <p:pic>
        <p:nvPicPr>
          <p:cNvPr id="14338" name="Picture 2" descr="P:\03-Curriculum and Products\POT Courses\QAPO\FINAL\QAPO mod images as rgb\Module 2 images rgb\2-2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685800"/>
            <a:ext cx="8686800" cy="30612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3645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2-26</a:t>
            </a:r>
            <a:r>
              <a:rPr lang="en-US" sz="2200" i="1" dirty="0">
                <a:latin typeface="Arial" panose="020B0604020202020204" pitchFamily="34" charset="0"/>
                <a:cs typeface="Arial" panose="020B0604020202020204" pitchFamily="34" charset="0"/>
              </a:rPr>
              <a:t> This </a:t>
            </a:r>
            <a:r>
              <a:rPr lang="en-US" sz="2200" i="1" dirty="0" err="1">
                <a:latin typeface="Arial" panose="020B0604020202020204" pitchFamily="34" charset="0"/>
                <a:cs typeface="Arial" panose="020B0604020202020204" pitchFamily="34" charset="0"/>
              </a:rPr>
              <a:t>spectroradiometer</a:t>
            </a:r>
            <a:r>
              <a:rPr lang="en-US" sz="2200" i="1" dirty="0">
                <a:latin typeface="Arial" panose="020B0604020202020204" pitchFamily="34" charset="0"/>
                <a:cs typeface="Arial" panose="020B0604020202020204" pitchFamily="34" charset="0"/>
              </a:rPr>
              <a:t> measures optical properties in the infrared from 1 to 15 micrometers </a:t>
            </a:r>
            <a:r>
              <a:rPr lang="en-US" dirty="0"/>
              <a:t/>
            </a:r>
            <a:br>
              <a:rPr lang="en-US" dirty="0"/>
            </a:br>
            <a:endParaRPr lang="en-US" dirty="0"/>
          </a:p>
        </p:txBody>
      </p:sp>
      <p:pic>
        <p:nvPicPr>
          <p:cNvPr id="15362" name="Picture 2" descr="P:\03-Curriculum and Products\POT Courses\QAPO\FINAL\QAPO mod images as rgb\Module 2 images rgb\2-2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536234"/>
            <a:ext cx="8229600" cy="4215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26239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2-27</a:t>
            </a:r>
            <a:r>
              <a:rPr lang="en-US" sz="2200" i="1" dirty="0">
                <a:latin typeface="Arial" panose="020B0604020202020204" pitchFamily="34" charset="0"/>
                <a:cs typeface="Arial" panose="020B0604020202020204" pitchFamily="34" charset="0"/>
              </a:rPr>
              <a:t> This FTIR spectrometer is capable of measuring the spectral properties of materials from wavelengths ranging from 2 to 25 micrometers. A microscope accessory (on the left) is able to measure extremely small samples.</a:t>
            </a:r>
            <a:r>
              <a:rPr lang="en-US" dirty="0"/>
              <a:t/>
            </a:r>
            <a:br>
              <a:rPr lang="en-US" dirty="0"/>
            </a:br>
            <a:endParaRPr lang="en-US" dirty="0"/>
          </a:p>
        </p:txBody>
      </p:sp>
      <p:pic>
        <p:nvPicPr>
          <p:cNvPr id="16386" name="Picture 2" descr="P:\03-Curriculum and Products\POT Courses\QAPO\FINAL\QAPO mod images as rgb\Module 2 images rgb\2-27.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64920" y="152400"/>
            <a:ext cx="6583680" cy="4937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00723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2-1</a:t>
            </a:r>
            <a:r>
              <a:rPr lang="en-US" sz="2200" i="1" dirty="0">
                <a:latin typeface="Arial" panose="020B0604020202020204" pitchFamily="34" charset="0"/>
                <a:cs typeface="Arial" panose="020B0604020202020204" pitchFamily="34" charset="0"/>
              </a:rPr>
              <a:t> This illustration differentiates p-polarized light (left figure) from s-polarized light (right figure). In each case, the angle of incidence is given by the parameter </a:t>
            </a:r>
            <a:r>
              <a:rPr lang="en-US" sz="2200" i="1" dirty="0" err="1">
                <a:latin typeface="Arial" panose="020B0604020202020204" pitchFamily="34" charset="0"/>
                <a:cs typeface="Arial" panose="020B0604020202020204" pitchFamily="34" charset="0"/>
              </a:rPr>
              <a:t>θ</a:t>
            </a:r>
            <a:r>
              <a:rPr lang="en-US" sz="2200" i="1" baseline="-25000" dirty="0" err="1">
                <a:latin typeface="Arial" panose="020B0604020202020204" pitchFamily="34" charset="0"/>
                <a:cs typeface="Arial" panose="020B0604020202020204" pitchFamily="34" charset="0"/>
              </a:rPr>
              <a:t>i</a:t>
            </a:r>
            <a:r>
              <a:rPr lang="en-US" sz="2200" i="1" dirty="0">
                <a:latin typeface="Arial" panose="020B0604020202020204" pitchFamily="34" charset="0"/>
                <a:cs typeface="Arial" panose="020B0604020202020204" pitchFamily="34" charset="0"/>
              </a:rPr>
              <a:t>. It is simple to represent p-polarized light vibrating in the plane of the page as a wave, but s-polarized light vibrates in and out of the page, so it is represented by arrowheads </a:t>
            </a:r>
            <a:r>
              <a:rPr lang="en-US" sz="2200" i="1" dirty="0">
                <a:latin typeface="Arial" panose="020B0604020202020204" pitchFamily="34" charset="0"/>
                <a:cs typeface="Arial" panose="020B0604020202020204" pitchFamily="34" charset="0"/>
                <a:sym typeface="Wingdings"/>
              </a:rPr>
              <a:t></a:t>
            </a:r>
            <a:r>
              <a:rPr lang="en-US" sz="2200" i="1" dirty="0">
                <a:latin typeface="Arial" panose="020B0604020202020204" pitchFamily="34" charset="0"/>
                <a:cs typeface="Arial" panose="020B0604020202020204" pitchFamily="34" charset="0"/>
              </a:rPr>
              <a:t> and </a:t>
            </a:r>
            <a:r>
              <a:rPr lang="en-US" sz="2200" i="1" dirty="0" err="1">
                <a:latin typeface="Arial" panose="020B0604020202020204" pitchFamily="34" charset="0"/>
                <a:cs typeface="Arial" panose="020B0604020202020204" pitchFamily="34" charset="0"/>
              </a:rPr>
              <a:t>arrowtails</a:t>
            </a:r>
            <a:r>
              <a:rPr lang="en-US" sz="2200" i="1" dirty="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sym typeface="Symbol"/>
              </a:rPr>
              <a:t></a:t>
            </a:r>
            <a:r>
              <a:rPr lang="en-US" sz="2200" i="1"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pic>
        <p:nvPicPr>
          <p:cNvPr id="1026" name="Picture 2" descr="P:\03-Curriculum and Products\POT Courses\QAPO\FINAL\QAPO mod images as rgb\Module 2 images rgb\2-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3360" y="990600"/>
            <a:ext cx="8778240" cy="2379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51305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2000" b="1" dirty="0">
                <a:latin typeface="Arial" panose="020B0604020202020204" pitchFamily="34" charset="0"/>
                <a:cs typeface="Arial" panose="020B0604020202020204" pitchFamily="34" charset="0"/>
              </a:rPr>
              <a:t>Figure 2-2</a:t>
            </a:r>
            <a:r>
              <a:rPr lang="en-US" sz="2000" i="1" dirty="0">
                <a:latin typeface="Arial" panose="020B0604020202020204" pitchFamily="34" charset="0"/>
                <a:cs typeface="Arial" panose="020B0604020202020204" pitchFamily="34" charset="0"/>
              </a:rPr>
              <a:t> Digital calipers on a granite-slab workbench </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2050" name="Picture 2" descr="P:\03-Curriculum and Products\POT Courses\QAPO\FINAL\QAPO mod images as rgb\Module 2 images rgb\2-2.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762000"/>
            <a:ext cx="8686800" cy="3137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7334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2000" b="1" dirty="0">
                <a:latin typeface="Arial" panose="020B0604020202020204" pitchFamily="34" charset="0"/>
                <a:cs typeface="Arial" panose="020B0604020202020204" pitchFamily="34" charset="0"/>
              </a:rPr>
              <a:t>Figure 2-3</a:t>
            </a:r>
            <a:r>
              <a:rPr lang="en-US" sz="2000" i="1" dirty="0">
                <a:latin typeface="Arial" panose="020B0604020202020204" pitchFamily="34" charset="0"/>
                <a:cs typeface="Arial" panose="020B0604020202020204" pitchFamily="34" charset="0"/>
              </a:rPr>
              <a:t> This precision optics technician is using a micrometer to measure the diameter of a precision retroreflector </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3074" name="Picture 2" descr="P:\03-Curriculum and Products\POT Courses\QAPO\FINAL\QAPO mod images as rgb\Module 2 images rgb\2-3.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667000" y="228600"/>
            <a:ext cx="3687624" cy="4937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54492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a:bodyPr>
          <a:lstStyle/>
          <a:p>
            <a:r>
              <a:rPr lang="en-US" sz="2000" b="1" dirty="0">
                <a:latin typeface="Arial" panose="020B0604020202020204" pitchFamily="34" charset="0"/>
                <a:cs typeface="Arial" panose="020B0604020202020204" pitchFamily="34" charset="0"/>
              </a:rPr>
              <a:t>Figure 2-4</a:t>
            </a:r>
            <a:r>
              <a:rPr lang="en-US" sz="2000" i="1" dirty="0">
                <a:latin typeface="Arial" panose="020B0604020202020204" pitchFamily="34" charset="0"/>
                <a:cs typeface="Arial" panose="020B0604020202020204" pitchFamily="34" charset="0"/>
              </a:rPr>
              <a:t> A digital height gauge measures precision prisms relative to a flat granite-slab workbench </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4098" name="Picture 2" descr="P:\03-Curriculum and Products\POT Courses\QAPO\FINAL\QAPO mod images as rgb\Module 2 images rgb\2-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683393" y="228600"/>
            <a:ext cx="3777213"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24459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054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2-5</a:t>
            </a:r>
            <a:r>
              <a:rPr lang="en-US" sz="2200" i="1" dirty="0">
                <a:latin typeface="Arial" panose="020B0604020202020204" pitchFamily="34" charset="0"/>
                <a:cs typeface="Arial" panose="020B0604020202020204" pitchFamily="34" charset="0"/>
              </a:rPr>
              <a:t> A precision optics technician uses a manual height gauge to measure prisms’ lengths </a:t>
            </a:r>
            <a:r>
              <a:rPr lang="en-US" dirty="0"/>
              <a:t/>
            </a:r>
            <a:br>
              <a:rPr lang="en-US" dirty="0"/>
            </a:br>
            <a:endParaRPr lang="en-US" dirty="0"/>
          </a:p>
        </p:txBody>
      </p:sp>
      <p:pic>
        <p:nvPicPr>
          <p:cNvPr id="5122" name="Picture 2" descr="P:\03-Curriculum and Products\POT Courses\QAPO\FINAL\QAPO mod images as rgb\Module 2 images rgb\2-5.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271448" y="228600"/>
            <a:ext cx="4601103"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1205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1143000"/>
          </a:xfrm>
        </p:spPr>
        <p:txBody>
          <a:bodyPr>
            <a:normAutofit/>
          </a:bodyPr>
          <a:lstStyle/>
          <a:p>
            <a:pPr hangingPunct="0"/>
            <a:r>
              <a:rPr lang="en-US" sz="2000" b="1" dirty="0">
                <a:latin typeface="Arial" panose="020B0604020202020204" pitchFamily="34" charset="0"/>
                <a:cs typeface="Arial" panose="020B0604020202020204" pitchFamily="34" charset="0"/>
              </a:rPr>
              <a:t>Figure 2-6</a:t>
            </a:r>
            <a:r>
              <a:rPr lang="en-US" sz="2000" i="1" dirty="0">
                <a:latin typeface="Arial" panose="020B0604020202020204" pitchFamily="34" charset="0"/>
                <a:cs typeface="Arial" panose="020B0604020202020204" pitchFamily="34" charset="0"/>
              </a:rPr>
              <a:t> Length features of a cross section of a precision optic</a:t>
            </a:r>
            <a:endParaRPr lang="en-US" sz="2000" dirty="0">
              <a:latin typeface="Arial" panose="020B0604020202020204" pitchFamily="34" charset="0"/>
              <a:cs typeface="Arial" panose="020B0604020202020204" pitchFamily="34" charset="0"/>
            </a:endParaRPr>
          </a:p>
        </p:txBody>
      </p:sp>
      <p:pic>
        <p:nvPicPr>
          <p:cNvPr id="6146" name="Picture 2" descr="P:\03-Curriculum and Products\POT Courses\QAPO\FINAL\QAPO mod images as rgb\Module 2 images rgb\2-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52400"/>
            <a:ext cx="7680960" cy="5098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36933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a:bodyPr>
          <a:lstStyle/>
          <a:p>
            <a:r>
              <a:rPr lang="en-US" sz="2000" b="1" dirty="0">
                <a:latin typeface="Arial" panose="020B0604020202020204" pitchFamily="34" charset="0"/>
                <a:cs typeface="Arial" panose="020B0604020202020204" pitchFamily="34" charset="0"/>
              </a:rPr>
              <a:t>Figure 2-7</a:t>
            </a:r>
            <a:r>
              <a:rPr lang="en-US" sz="2000" i="1" dirty="0">
                <a:latin typeface="Arial" panose="020B0604020202020204" pitchFamily="34" charset="0"/>
                <a:cs typeface="Arial" panose="020B0604020202020204" pitchFamily="34" charset="0"/>
              </a:rPr>
              <a:t> Lens tilt, exaggerated, due to improper edging relative to the optical faces</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7170" name="Picture 2" descr="P:\03-Curriculum and Products\POT Courses\QAPO\FINAL\QAPO mod images as rgb\Module 2 images rgb\2-7.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0" y="152400"/>
            <a:ext cx="4480560" cy="5039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1238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TotalTime>
  <Words>668</Words>
  <Application>Microsoft Office PowerPoint</Application>
  <PresentationFormat>On-screen Show (4:3)</PresentationFormat>
  <Paragraphs>48</Paragraphs>
  <Slides>29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Symbol</vt:lpstr>
      <vt:lpstr>Times New Roman</vt:lpstr>
      <vt:lpstr>Wingdings</vt:lpstr>
      <vt:lpstr>Office Theme</vt:lpstr>
      <vt:lpstr>PowerPoint Presentation</vt:lpstr>
      <vt:lpstr>PowerPoint Presentation</vt:lpstr>
      <vt:lpstr>Figure 2-1 This illustration differentiates p-polarized light (left figure) from s-polarized light (right figure). In each case, the angle of incidence is given by the parameter θi. It is simple to represent p-polarized light vibrating in the plane of the page as a wave, but s-polarized light vibrates in and out of the page, so it is represented by arrowheads  and arrowtails . </vt:lpstr>
      <vt:lpstr>Figure 2-2 Digital calipers on a granite-slab workbench  </vt:lpstr>
      <vt:lpstr>Figure 2-3 This precision optics technician is using a micrometer to measure the diameter of a precision retroreflector  </vt:lpstr>
      <vt:lpstr>Figure 2-4 A digital height gauge measures precision prisms relative to a flat granite-slab workbench  </vt:lpstr>
      <vt:lpstr> Figure 2-5 A precision optics technician uses a manual height gauge to measure prisms’ lengths  </vt:lpstr>
      <vt:lpstr>Figure 2-6 Length features of a cross section of a precision optic</vt:lpstr>
      <vt:lpstr>Figure 2-7 Lens tilt, exaggerated, due to improper edging relative to the optical faces </vt:lpstr>
      <vt:lpstr>Figure 2-8 Two beamsplitters, one with and one without wedge. The laser that reflects from the back surface of the beamsplitter without wedge creates a ghost image on camera 1, while the reflection from the back surface of the beamsplitter with wedge misses camera 2 completely </vt:lpstr>
      <vt:lpstr>Figure 2-9 A precision optics technician uses an autocollimator to measure the angular deviation of a prism during final polishing </vt:lpstr>
      <vt:lpstr>Figure 2-10 Schematic of a prism angle measurement </vt:lpstr>
      <vt:lpstr>Figure 2-11 Technicians use the reticle and crosshairs of an autocollimator to determine a prism’s angular features </vt:lpstr>
      <vt:lpstr> Figure 2-12 Vertical centration of an optic </vt:lpstr>
      <vt:lpstr>  Figure 2-13 In this total indicated runout (TIR) measurement setup, the gauge on the left measures TIR along the edge of the part, and the height gauge on the right ensures that the optical surface of the precision optical element remains in the same plane as it is rotated </vt:lpstr>
      <vt:lpstr>Figure 2-14 The bottom surface of a flat window (top optic) is tested against a flat test plate (bottom optic, top surface) under narrowband light. Linear Newton's fringes indicate that there is little curve to the flat surface. In the left figure, there are about ten tilt fringes across the window. When the precision optics technician pushes gently on the window, many more tilt fringes result. The presence of only straight fringes indicates that this part is quite flat with respect to the test plate. (Precision Optical) </vt:lpstr>
      <vt:lpstr> Figure 2-15 The surface being tested is moved along an extremely straight radius slide from the position at which its surface figure is measured (top) to the position of "cat's eye" focus, at which point its (virtual) focal point is located directly on the surface under test. The radius is equal to the distance between these two positions. To accurately measure this distance, the technician reflects a thin laser beam from a DMI off the optic's mount. </vt:lpstr>
      <vt:lpstr>Figure 2-16 As a wavefront of light (represented by the row of dots) approaches a material along a path (the dashed line), the light refracts. That is, its direction bends because the side of the wavefront that enters the material first is slowed down. The image on the right shows the difference in direction before (incident) and after (refracted) the wavefront enters the material. </vt:lpstr>
      <vt:lpstr>Figure 2-17 A graphical representation of Snell's Law of refraction, showing the angle of incidence, θ1, the angle of refraction, θ2, the refractive index of the incident material, n1, and the refractive index of the refracting material, n2 </vt:lpstr>
      <vt:lpstr>   Figure 2-18 The operation of a refractometer </vt:lpstr>
      <vt:lpstr>  Figure 2-19 A precision optics technician operates a refractometer to precisely measure the refractive index of a glass sample  </vt:lpstr>
      <vt:lpstr>Figure 2-20 Birefringence measurements using polarimetry and ellipsometry  </vt:lpstr>
      <vt:lpstr>Figure 2-21 A variable-angle spectroscopic ellipsometer by J.A. Woollam Company  </vt:lpstr>
      <vt:lpstr>  Figure 2-22 Spatial transmission into a material due to Beer-Lambert attenuation </vt:lpstr>
      <vt:lpstr>Figure 2-23 The objects shown fluoresce reds, oranges, yellows, and greens when illuminated in violet light. (The two objects between the stars are fluorescent crystals.) </vt:lpstr>
      <vt:lpstr>Figure 2-24 A dual-beam transmissivity-measurement configuration for a spectrophotometer or spectroradiometer, used to measure the transmissivity of a witness sample relative to a calibrated reference standard. In the case shown, the grating is allowing green light to be tested. Other wavelengths may pass through the slit by moving the grating.    </vt:lpstr>
      <vt:lpstr>Figure 2-25 A single-beam reflectivity-measurement configuration for a spectrophotometer or spectroradiometer, used to measure the reflectivity of a witness sample or reference standard at various angles of incidence (achieved by adjusting the mirrors). This single-beam setup requires that the reference standard and the witness sample are interchanged, and their data can be later compared using the instrument's software. </vt:lpstr>
      <vt:lpstr>Figure 2-26 This spectroradiometer measures optical properties in the infrared from 1 to 15 micrometers  </vt:lpstr>
      <vt:lpstr>  Figure 2-27 This FTIR spectrometer is capable of measuring the spectral properties of materials from wavelengths ranging from 2 to 25 micrometers. A microscope accessory (on the left) is able to measure extremely small samples. </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Jayne McElroy</dc:creator>
  <cp:lastModifiedBy>optec</cp:lastModifiedBy>
  <cp:revision>61</cp:revision>
  <cp:lastPrinted>2018-02-02T17:17:45Z</cp:lastPrinted>
  <dcterms:created xsi:type="dcterms:W3CDTF">2017-12-20T17:14:36Z</dcterms:created>
  <dcterms:modified xsi:type="dcterms:W3CDTF">2019-04-12T19:13:31Z</dcterms:modified>
</cp:coreProperties>
</file>