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8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E6CD879-A828-49F1-829F-59C2B14AC769}"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2232729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6CD879-A828-49F1-829F-59C2B14AC769}"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206960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6CD879-A828-49F1-829F-59C2B14AC769}"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2944770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6CD879-A828-49F1-829F-59C2B14AC769}"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324095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6CD879-A828-49F1-829F-59C2B14AC769}"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273084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E6CD879-A828-49F1-829F-59C2B14AC769}"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485971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E6CD879-A828-49F1-829F-59C2B14AC769}"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1105114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E6CD879-A828-49F1-829F-59C2B14AC769}"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1091359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6CD879-A828-49F1-829F-59C2B14AC769}"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1924953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6CD879-A828-49F1-829F-59C2B14AC769}"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2624919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6CD879-A828-49F1-829F-59C2B14AC769}"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C2F04-6071-4BC7-9B61-D560F88AF348}" type="slidenum">
              <a:rPr lang="en-US" smtClean="0"/>
              <a:t>‹#›</a:t>
            </a:fld>
            <a:endParaRPr lang="en-US"/>
          </a:p>
        </p:txBody>
      </p:sp>
    </p:spTree>
    <p:extLst>
      <p:ext uri="{BB962C8B-B14F-4D97-AF65-F5344CB8AC3E}">
        <p14:creationId xmlns:p14="http://schemas.microsoft.com/office/powerpoint/2010/main" val="3920878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6CD879-A828-49F1-829F-59C2B14AC769}" type="datetimeFigureOut">
              <a:rPr lang="en-US" smtClean="0"/>
              <a:t>4/12/2019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C2F04-6071-4BC7-9B61-D560F88AF348}" type="slidenum">
              <a:rPr lang="en-US" smtClean="0"/>
              <a:t>‹#›</a:t>
            </a:fld>
            <a:endParaRPr lang="en-US"/>
          </a:p>
        </p:txBody>
      </p:sp>
    </p:spTree>
    <p:extLst>
      <p:ext uri="{BB962C8B-B14F-4D97-AF65-F5344CB8AC3E}">
        <p14:creationId xmlns:p14="http://schemas.microsoft.com/office/powerpoint/2010/main" val="1541999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a:solidFill>
                  <a:schemeClr val="tx1"/>
                </a:solidFill>
                <a:latin typeface="Arial" panose="020B0604020202020204" pitchFamily="34" charset="0"/>
                <a:cs typeface="Arial" panose="020B0604020202020204" pitchFamily="34" charset="0"/>
              </a:rPr>
              <a:t>Quality Assurance of Precision </a:t>
            </a:r>
            <a:r>
              <a:rPr lang="en-US" sz="11200" b="1" dirty="0" smtClean="0">
                <a:solidFill>
                  <a:schemeClr val="tx1"/>
                </a:solidFill>
                <a:latin typeface="Arial" panose="020B0604020202020204" pitchFamily="34" charset="0"/>
                <a:cs typeface="Arial" panose="020B0604020202020204" pitchFamily="34" charset="0"/>
              </a:rPr>
              <a:t>Optics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3</a:t>
            </a:r>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Specifications and Drawings </a:t>
            </a:r>
            <a:br>
              <a:rPr lang="en-US" sz="12800" dirty="0" smtClean="0">
                <a:solidFill>
                  <a:schemeClr val="tx1"/>
                </a:solidFill>
                <a:latin typeface="Arial" panose="020B0604020202020204" pitchFamily="34" charset="0"/>
                <a:cs typeface="Arial" panose="020B0604020202020204" pitchFamily="34" charset="0"/>
              </a:rPr>
            </a:br>
            <a:r>
              <a:rPr lang="en-US" sz="12800" dirty="0" smtClean="0">
                <a:solidFill>
                  <a:schemeClr val="tx1"/>
                </a:solidFill>
                <a:latin typeface="Arial" panose="020B0604020202020204" pitchFamily="34" charset="0"/>
                <a:cs typeface="Arial" panose="020B0604020202020204" pitchFamily="34" charset="0"/>
              </a:rPr>
              <a:t>for Precision Optics</a:t>
            </a:r>
          </a:p>
          <a:p>
            <a:r>
              <a:rPr lang="en-US" sz="16000" dirty="0">
                <a:solidFill>
                  <a:schemeClr val="tx1"/>
                </a:solidFill>
                <a:latin typeface="Arial" panose="020B0604020202020204" pitchFamily="34" charset="0"/>
                <a:cs typeface="Arial" panose="020B0604020202020204" pitchFamily="34" charset="0"/>
              </a:rPr>
              <a:t/>
            </a:r>
            <a:br>
              <a:rPr lang="en-US" sz="16000" dirty="0">
                <a:solidFill>
                  <a:schemeClr val="tx1"/>
                </a:solidFill>
                <a:latin typeface="Arial" panose="020B0604020202020204" pitchFamily="34" charset="0"/>
                <a:cs typeface="Arial" panose="020B0604020202020204" pitchFamily="34" charset="0"/>
              </a:rPr>
            </a:br>
            <a:r>
              <a:rPr lang="en-US" sz="9600" dirty="0">
                <a:solidFill>
                  <a:schemeClr val="tx1"/>
                </a:solidFill>
                <a:latin typeface="Arial" panose="020B0604020202020204" pitchFamily="34" charset="0"/>
                <a:cs typeface="Arial" panose="020B0604020202020204" pitchFamily="34" charset="0"/>
              </a:rPr>
              <a:t>Precision Optics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288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36383147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P:\03-Curriculum and Products\POT Courses\QAPO\FINAL\QAPO mod images as rgb\Module 3 images rgb\3-8 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1620" y="76200"/>
            <a:ext cx="394158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P:\03-Curriculum and Products\POT Courses\QAPO\FINAL\QAPO mod images as rgb\Module 3 images rgb\3-8 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5636" y="2438400"/>
            <a:ext cx="1875364" cy="265176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03-Curriculum and Products\POT Courses\QAPO\FINAL\QAPO mod images as rgb\Module 3 images rgb\3-8 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6301" y="2438400"/>
            <a:ext cx="2206953" cy="26517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6200" y="5410200"/>
            <a:ext cx="8991600" cy="1015663"/>
          </a:xfrm>
          <a:prstGeom prst="rect">
            <a:avLst/>
          </a:prstGeom>
        </p:spPr>
        <p:txBody>
          <a:bodyPr wrap="square">
            <a:spAutoFit/>
          </a:bodyPr>
          <a:lstStyle/>
          <a:p>
            <a:pPr algn="ctr" hangingPunct="0"/>
            <a:r>
              <a:rPr lang="en-US" sz="2000" b="1" dirty="0">
                <a:latin typeface="Arial" panose="020B0604020202020204" pitchFamily="34" charset="0"/>
                <a:cs typeface="Arial" panose="020B0604020202020204" pitchFamily="34" charset="0"/>
              </a:rPr>
              <a:t>Figure 3-8</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The top image shows a shadowgraph being used in an industrial setting. </a:t>
            </a:r>
            <a:r>
              <a:rPr lang="en-US" sz="2000" i="1" dirty="0" smtClean="0">
                <a:latin typeface="Arial" panose="020B0604020202020204" pitchFamily="34" charset="0"/>
                <a:cs typeface="Arial" panose="020B0604020202020204" pitchFamily="34" charset="0"/>
              </a:rPr>
              <a:t>The </a:t>
            </a:r>
            <a:r>
              <a:rPr lang="en-US" sz="2000" i="1" dirty="0">
                <a:latin typeface="Arial" panose="020B0604020202020204" pitchFamily="34" charset="0"/>
                <a:cs typeface="Arial" panose="020B0604020202020204" pitchFamily="34" charset="0"/>
              </a:rPr>
              <a:t>lower left image show almost no </a:t>
            </a:r>
            <a:r>
              <a:rPr lang="en-US" sz="2000" i="1" dirty="0" err="1">
                <a:latin typeface="Arial" panose="020B0604020202020204" pitchFamily="34" charset="0"/>
                <a:cs typeface="Arial" panose="020B0604020202020204" pitchFamily="34" charset="0"/>
              </a:rPr>
              <a:t>striae</a:t>
            </a:r>
            <a:r>
              <a:rPr lang="en-US" sz="2000" i="1" dirty="0">
                <a:latin typeface="Arial" panose="020B0604020202020204" pitchFamily="34" charset="0"/>
                <a:cs typeface="Arial" panose="020B0604020202020204" pitchFamily="34" charset="0"/>
              </a:rPr>
              <a:t> (class 5 / grade A), while the lower right images shows high </a:t>
            </a:r>
            <a:r>
              <a:rPr lang="en-US" sz="2000" i="1" dirty="0" err="1">
                <a:latin typeface="Arial" panose="020B0604020202020204" pitchFamily="34" charset="0"/>
                <a:cs typeface="Arial" panose="020B0604020202020204" pitchFamily="34" charset="0"/>
              </a:rPr>
              <a:t>striae</a:t>
            </a:r>
            <a:r>
              <a:rPr lang="en-US" sz="2000" i="1" dirty="0">
                <a:latin typeface="Arial" panose="020B0604020202020204" pitchFamily="34" charset="0"/>
                <a:cs typeface="Arial" panose="020B0604020202020204" pitchFamily="34" charset="0"/>
              </a:rPr>
              <a:t> (class 1 / grade </a:t>
            </a:r>
            <a:r>
              <a:rPr lang="en-US" sz="2000" i="1" dirty="0" smtClean="0">
                <a:latin typeface="Arial" panose="020B0604020202020204" pitchFamily="34" charset="0"/>
                <a:cs typeface="Arial" panose="020B0604020202020204" pitchFamily="34" charset="0"/>
              </a:rPr>
              <a:t>D).</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19173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3-9 </a:t>
            </a:r>
            <a:r>
              <a:rPr lang="en-US" sz="2200" i="1" dirty="0">
                <a:latin typeface="Arial" panose="020B0604020202020204" pitchFamily="34" charset="0"/>
                <a:cs typeface="Arial" panose="020B0604020202020204" pitchFamily="34" charset="0"/>
              </a:rPr>
              <a:t>Homogeneity Class Standards for Precision Optical Materials, per Standard ISO 10110-4</a:t>
            </a:r>
            <a:r>
              <a:rPr lang="en-US" dirty="0"/>
              <a:t/>
            </a:r>
            <a:br>
              <a:rPr lang="en-US" dirty="0"/>
            </a:br>
            <a:endParaRPr lang="en-US" dirty="0"/>
          </a:p>
        </p:txBody>
      </p:sp>
      <p:pic>
        <p:nvPicPr>
          <p:cNvPr id="5" name="Content Placeholder 4"/>
          <p:cNvPicPr>
            <a:picLocks noGrp="1"/>
          </p:cNvPicPr>
          <p:nvPr>
            <p:ph idx="1"/>
          </p:nvPr>
        </p:nvPicPr>
        <p:blipFill>
          <a:blip r:embed="rId2" cstate="print"/>
          <a:stretch>
            <a:fillRect/>
          </a:stretch>
        </p:blipFill>
        <p:spPr>
          <a:xfrm>
            <a:off x="1524000" y="304800"/>
            <a:ext cx="6035040" cy="3840480"/>
          </a:xfrm>
          <a:prstGeom prst="rect">
            <a:avLst/>
          </a:prstGeom>
        </p:spPr>
      </p:pic>
    </p:spTree>
    <p:extLst>
      <p:ext uri="{BB962C8B-B14F-4D97-AF65-F5344CB8AC3E}">
        <p14:creationId xmlns:p14="http://schemas.microsoft.com/office/powerpoint/2010/main" val="20749773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3-10 </a:t>
            </a:r>
            <a:r>
              <a:rPr lang="en-US" sz="2200" i="1" dirty="0" err="1">
                <a:latin typeface="Arial" panose="020B0604020202020204" pitchFamily="34" charset="0"/>
                <a:cs typeface="Arial" panose="020B0604020202020204" pitchFamily="34" charset="0"/>
              </a:rPr>
              <a:t>Striae</a:t>
            </a:r>
            <a:r>
              <a:rPr lang="en-US" sz="2200" i="1" dirty="0">
                <a:latin typeface="Arial" panose="020B0604020202020204" pitchFamily="34" charset="0"/>
                <a:cs typeface="Arial" panose="020B0604020202020204" pitchFamily="34" charset="0"/>
              </a:rPr>
              <a:t> Class Standards for Precision Optical Materials, per Standard ISO 10110-4</a:t>
            </a:r>
            <a:r>
              <a:rPr lang="en-US" dirty="0"/>
              <a:t/>
            </a:r>
            <a:br>
              <a:rPr lang="en-US" dirty="0"/>
            </a:br>
            <a:endParaRPr lang="en-US" dirty="0"/>
          </a:p>
        </p:txBody>
      </p:sp>
      <p:pic>
        <p:nvPicPr>
          <p:cNvPr id="4" name="Content Placeholder 3" descr="ISO 10110-4 striae.jpg"/>
          <p:cNvPicPr>
            <a:picLocks noGrp="1"/>
          </p:cNvPicPr>
          <p:nvPr>
            <p:ph idx="1"/>
          </p:nvPr>
        </p:nvPicPr>
        <p:blipFill>
          <a:blip r:embed="rId2" cstate="print"/>
          <a:stretch>
            <a:fillRect/>
          </a:stretch>
        </p:blipFill>
        <p:spPr>
          <a:xfrm>
            <a:off x="1295400" y="685800"/>
            <a:ext cx="6492240" cy="3017520"/>
          </a:xfrm>
          <a:prstGeom prst="rect">
            <a:avLst/>
          </a:prstGeom>
        </p:spPr>
      </p:pic>
    </p:spTree>
    <p:extLst>
      <p:ext uri="{BB962C8B-B14F-4D97-AF65-F5344CB8AC3E}">
        <p14:creationId xmlns:p14="http://schemas.microsoft.com/office/powerpoint/2010/main" val="16500668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3-11</a:t>
            </a:r>
            <a:r>
              <a:rPr lang="en-US" sz="2200" i="1" dirty="0">
                <a:latin typeface="Arial" panose="020B0604020202020204" pitchFamily="34" charset="0"/>
                <a:cs typeface="Arial" panose="020B0604020202020204" pitchFamily="34" charset="0"/>
              </a:rPr>
              <a:t> The flat surface in the middle of this figure has an error in it of depth </a:t>
            </a:r>
            <a:r>
              <a:rPr lang="en-US" sz="2200" b="1" dirty="0">
                <a:latin typeface="Arial" panose="020B0604020202020204" pitchFamily="34" charset="0"/>
                <a:cs typeface="Arial" panose="020B0604020202020204" pitchFamily="34" charset="0"/>
              </a:rPr>
              <a:t>d</a:t>
            </a:r>
            <a:r>
              <a:rPr lang="en-US" sz="2200" i="1" dirty="0">
                <a:latin typeface="Arial" panose="020B0604020202020204" pitchFamily="34" charset="0"/>
                <a:cs typeface="Arial" panose="020B0604020202020204" pitchFamily="34" charset="0"/>
              </a:rPr>
              <a:t>, so the light (represented by the lines on the left) will have to travel a distance of </a:t>
            </a:r>
            <a:r>
              <a:rPr lang="en-US" sz="2200" b="1" dirty="0">
                <a:latin typeface="Arial" panose="020B0604020202020204" pitchFamily="34" charset="0"/>
                <a:cs typeface="Arial" panose="020B0604020202020204" pitchFamily="34" charset="0"/>
              </a:rPr>
              <a:t>2d</a:t>
            </a:r>
            <a:r>
              <a:rPr lang="en-US" sz="2200" i="1" dirty="0">
                <a:latin typeface="Arial" panose="020B0604020202020204" pitchFamily="34" charset="0"/>
                <a:cs typeface="Arial" panose="020B0604020202020204" pitchFamily="34" charset="0"/>
              </a:rPr>
              <a:t> when reflected from this surface. This shows that RWFE is twice the surface figure error. </a:t>
            </a:r>
            <a:r>
              <a:rPr lang="en-US" dirty="0"/>
              <a:t/>
            </a:r>
            <a:br>
              <a:rPr lang="en-US" dirty="0"/>
            </a:br>
            <a:endParaRPr lang="en-US" dirty="0"/>
          </a:p>
        </p:txBody>
      </p:sp>
      <p:pic>
        <p:nvPicPr>
          <p:cNvPr id="9218" name="Picture 2" descr="P:\03-Curriculum and Products\POT Courses\QAPO\FINAL\QAPO mod images as rgb\Module 3 images rgb\3-1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71800" y="76200"/>
            <a:ext cx="320040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18965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3-12 </a:t>
            </a:r>
            <a:r>
              <a:rPr lang="en-US" sz="2200" i="1" dirty="0">
                <a:latin typeface="Arial" panose="020B0604020202020204" pitchFamily="34" charset="0"/>
                <a:cs typeface="Arial" panose="020B0604020202020204" pitchFamily="34" charset="0"/>
              </a:rPr>
              <a:t>An example of a setup for surface figure or RWFE measurement of a precision optic’s convex surface</a:t>
            </a:r>
            <a:r>
              <a:rPr lang="en-US" dirty="0"/>
              <a:t/>
            </a:r>
            <a:br>
              <a:rPr lang="en-US" dirty="0"/>
            </a:br>
            <a:endParaRPr lang="en-US" dirty="0"/>
          </a:p>
        </p:txBody>
      </p:sp>
      <p:pic>
        <p:nvPicPr>
          <p:cNvPr id="10242" name="Picture 2" descr="P:\03-Curriculum and Products\POT Courses\QAPO\FINAL\QAPO mod images as rgb\Module 3 images rgb\3-12_Page_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686800" cy="4987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18623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3-13 </a:t>
            </a:r>
            <a:r>
              <a:rPr lang="en-US" sz="2200" i="1" dirty="0">
                <a:latin typeface="Arial" panose="020B0604020202020204" pitchFamily="34" charset="0"/>
                <a:cs typeface="Arial" panose="020B0604020202020204" pitchFamily="34" charset="0"/>
              </a:rPr>
              <a:t>An example of a surface map showing the highs and lows of a precision optical surface, as measured by an interferometer; plan view on the left, isometric view on the right</a:t>
            </a:r>
            <a:r>
              <a:rPr lang="en-US" dirty="0"/>
              <a:t/>
            </a:r>
            <a:br>
              <a:rPr lang="en-US" dirty="0"/>
            </a:br>
            <a:endParaRPr lang="en-US" dirty="0"/>
          </a:p>
        </p:txBody>
      </p:sp>
      <p:pic>
        <p:nvPicPr>
          <p:cNvPr id="11266" name="Picture 2" descr="P:\03-Curriculum and Products\POT Courses\QAPO\FINAL\QAPO mod images as rgb\Module 3 images rgb\3-13 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8120" y="1205822"/>
            <a:ext cx="2926080" cy="268037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P:\03-Curriculum and Products\POT Courses\QAPO\FINAL\QAPO mod images as rgb\Module 3 images rgb\3-13 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9722" y="1207008"/>
            <a:ext cx="5701878" cy="2679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840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3-14</a:t>
            </a:r>
            <a:r>
              <a:rPr lang="en-US" sz="2200" i="1" dirty="0">
                <a:latin typeface="Arial" panose="020B0604020202020204" pitchFamily="34" charset="0"/>
                <a:cs typeface="Arial" panose="020B0604020202020204" pitchFamily="34" charset="0"/>
              </a:rPr>
              <a:t> An example of a setup for TWFE measurement of a precision lens or </a:t>
            </a:r>
            <a:r>
              <a:rPr lang="en-US" sz="2200" i="1" dirty="0" err="1">
                <a:latin typeface="Arial" panose="020B0604020202020204" pitchFamily="34" charset="0"/>
                <a:cs typeface="Arial" panose="020B0604020202020204" pitchFamily="34" charset="0"/>
              </a:rPr>
              <a:t>multielement</a:t>
            </a:r>
            <a:r>
              <a:rPr lang="en-US" sz="2200" i="1" dirty="0">
                <a:latin typeface="Arial" panose="020B0604020202020204" pitchFamily="34" charset="0"/>
                <a:cs typeface="Arial" panose="020B0604020202020204" pitchFamily="34" charset="0"/>
              </a:rPr>
              <a:t> optical system</a:t>
            </a:r>
            <a:r>
              <a:rPr lang="en-US" dirty="0"/>
              <a:t/>
            </a:r>
            <a:br>
              <a:rPr lang="en-US" dirty="0"/>
            </a:br>
            <a:endParaRPr lang="en-US" dirty="0"/>
          </a:p>
        </p:txBody>
      </p:sp>
      <p:pic>
        <p:nvPicPr>
          <p:cNvPr id="12290" name="Picture 2" descr="P:\03-Curriculum and Products\POT Courses\QAPO\FINAL\QAPO mod images as rgb\Module 3 images rgb\3-1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457200"/>
            <a:ext cx="8778240" cy="3952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2012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3-15</a:t>
            </a:r>
            <a:r>
              <a:rPr lang="en-US" sz="2200" i="1" dirty="0">
                <a:latin typeface="Arial" panose="020B0604020202020204" pitchFamily="34" charset="0"/>
                <a:cs typeface="Arial" panose="020B0604020202020204" pitchFamily="34" charset="0"/>
              </a:rPr>
              <a:t> Examples of scratches on precision optics, as seen under microscope inspection </a:t>
            </a:r>
            <a:r>
              <a:rPr lang="en-US" dirty="0"/>
              <a:t/>
            </a:r>
            <a:br>
              <a:rPr lang="en-US" dirty="0"/>
            </a:br>
            <a:endParaRPr lang="en-US" dirty="0"/>
          </a:p>
        </p:txBody>
      </p:sp>
      <p:pic>
        <p:nvPicPr>
          <p:cNvPr id="13314" name="Picture 2" descr="P:\03-Curriculum and Products\POT Courses\QAPO\FINAL\QAPO mod images as rgb\Module 3 images rgb\3-1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053015"/>
            <a:ext cx="8686800" cy="3197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6456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3-16 </a:t>
            </a:r>
            <a:r>
              <a:rPr lang="en-US" sz="2200" i="1" dirty="0">
                <a:latin typeface="Arial" panose="020B0604020202020204" pitchFamily="34" charset="0"/>
                <a:cs typeface="Arial" panose="020B0604020202020204" pitchFamily="34" charset="0"/>
              </a:rPr>
              <a:t>An interferometric and optical profile has two beam paths: one beam measures a smooth reference mirror surface, and the other measures a witness sample surface. The resulting </a:t>
            </a:r>
            <a:r>
              <a:rPr lang="en-US" sz="2200" i="1" dirty="0" err="1">
                <a:latin typeface="Arial" panose="020B0604020202020204" pitchFamily="34" charset="0"/>
                <a:cs typeface="Arial" panose="020B0604020202020204" pitchFamily="34" charset="0"/>
              </a:rPr>
              <a:t>interferogram</a:t>
            </a:r>
            <a:r>
              <a:rPr lang="en-US" sz="2200" i="1" dirty="0">
                <a:latin typeface="Arial" panose="020B0604020202020204" pitchFamily="34" charset="0"/>
                <a:cs typeface="Arial" panose="020B0604020202020204" pitchFamily="34" charset="0"/>
              </a:rPr>
              <a:t> at each sample point provides a measure of the witness sample roughness. </a:t>
            </a:r>
            <a:r>
              <a:rPr lang="en-US" dirty="0"/>
              <a:t/>
            </a:r>
            <a:br>
              <a:rPr lang="en-US" dirty="0"/>
            </a:br>
            <a:endParaRPr lang="en-US" dirty="0"/>
          </a:p>
        </p:txBody>
      </p:sp>
      <p:pic>
        <p:nvPicPr>
          <p:cNvPr id="14338" name="Picture 2" descr="P:\03-Curriculum and Products\POT Courses\QAPO\FINAL\QAPO mod images as rgb\Module 3 images rgb\3-16.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152400"/>
            <a:ext cx="6492240" cy="4576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6303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3-17 </a:t>
            </a:r>
            <a:r>
              <a:rPr lang="en-US" sz="2200" i="1" dirty="0">
                <a:latin typeface="Arial" panose="020B0604020202020204" pitchFamily="34" charset="0"/>
                <a:cs typeface="Arial" panose="020B0604020202020204" pitchFamily="34" charset="0"/>
              </a:rPr>
              <a:t>Per ISO 10110-8, this is the indicator for surface texture and its parameters</a:t>
            </a:r>
            <a:r>
              <a:rPr lang="en-US" dirty="0"/>
              <a:t/>
            </a:r>
            <a:br>
              <a:rPr lang="en-US" dirty="0"/>
            </a:br>
            <a:endParaRPr lang="en-US" dirty="0"/>
          </a:p>
        </p:txBody>
      </p:sp>
      <p:pic>
        <p:nvPicPr>
          <p:cNvPr id="15362" name="Picture 2" descr="P:\03-Curriculum and Products\POT Courses\QAPO\FINAL\QAPO mod images as rgb\Module 3 images rgb\3-1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04800"/>
            <a:ext cx="8229600" cy="4968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11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90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3-18</a:t>
            </a:r>
            <a:r>
              <a:rPr lang="en-US" sz="2200" i="1" dirty="0">
                <a:latin typeface="Arial" panose="020B0604020202020204" pitchFamily="34" charset="0"/>
                <a:cs typeface="Arial" panose="020B0604020202020204" pitchFamily="34" charset="0"/>
              </a:rPr>
              <a:t> ISO 10110-11 drawing specifications for non-</a:t>
            </a:r>
            <a:r>
              <a:rPr lang="en-US" sz="2200" i="1" dirty="0" err="1">
                <a:latin typeface="Arial" panose="020B0604020202020204" pitchFamily="34" charset="0"/>
                <a:cs typeface="Arial" panose="020B0604020202020204" pitchFamily="34" charset="0"/>
              </a:rPr>
              <a:t>toleranced</a:t>
            </a:r>
            <a:r>
              <a:rPr lang="en-US" sz="2200" i="1" dirty="0">
                <a:latin typeface="Arial" panose="020B0604020202020204" pitchFamily="34" charset="0"/>
                <a:cs typeface="Arial" panose="020B0604020202020204" pitchFamily="34" charset="0"/>
              </a:rPr>
              <a:t> data</a:t>
            </a:r>
            <a:r>
              <a:rPr lang="en-US" dirty="0"/>
              <a:t/>
            </a:r>
            <a:br>
              <a:rPr lang="en-US" dirty="0"/>
            </a:br>
            <a:endParaRPr lang="en-US" dirty="0"/>
          </a:p>
        </p:txBody>
      </p:sp>
      <p:pic>
        <p:nvPicPr>
          <p:cNvPr id="4" name="Content Placeholder 3" descr="ISO 10110-11 untoleranced.jpg"/>
          <p:cNvPicPr>
            <a:picLocks noGrp="1"/>
          </p:cNvPicPr>
          <p:nvPr>
            <p:ph idx="1"/>
          </p:nvPr>
        </p:nvPicPr>
        <p:blipFill>
          <a:blip r:embed="rId2" cstate="print"/>
          <a:stretch>
            <a:fillRect/>
          </a:stretch>
        </p:blipFill>
        <p:spPr>
          <a:xfrm>
            <a:off x="1600200" y="228600"/>
            <a:ext cx="5852160" cy="4937760"/>
          </a:xfrm>
          <a:prstGeom prst="rect">
            <a:avLst/>
          </a:prstGeom>
        </p:spPr>
      </p:pic>
    </p:spTree>
    <p:extLst>
      <p:ext uri="{BB962C8B-B14F-4D97-AF65-F5344CB8AC3E}">
        <p14:creationId xmlns:p14="http://schemas.microsoft.com/office/powerpoint/2010/main" val="19820663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3-19 </a:t>
            </a:r>
            <a:r>
              <a:rPr lang="en-US" sz="2200" i="1" dirty="0">
                <a:latin typeface="Arial" panose="020B0604020202020204" pitchFamily="34" charset="0"/>
                <a:cs typeface="Arial" panose="020B0604020202020204" pitchFamily="34" charset="0"/>
              </a:rPr>
              <a:t>Cleanroom Cleanliness Standards for Precision Optics, per ISO Standard 14644-1</a:t>
            </a:r>
            <a:r>
              <a:rPr lang="en-US" dirty="0"/>
              <a:t/>
            </a:r>
            <a:br>
              <a:rPr lang="en-US" dirty="0"/>
            </a:br>
            <a:endParaRPr lang="en-US" dirty="0"/>
          </a:p>
        </p:txBody>
      </p:sp>
      <p:pic>
        <p:nvPicPr>
          <p:cNvPr id="5" name="Content Placeholder 4" descr="cleanroom cleanliness table.jpg"/>
          <p:cNvPicPr>
            <a:picLocks noGrp="1"/>
          </p:cNvPicPr>
          <p:nvPr>
            <p:ph idx="1"/>
          </p:nvPr>
        </p:nvPicPr>
        <p:blipFill>
          <a:blip r:embed="rId2" cstate="print"/>
          <a:stretch>
            <a:fillRect/>
          </a:stretch>
        </p:blipFill>
        <p:spPr>
          <a:xfrm>
            <a:off x="228600" y="1503128"/>
            <a:ext cx="8686800" cy="2434107"/>
          </a:xfrm>
          <a:prstGeom prst="rect">
            <a:avLst/>
          </a:prstGeom>
        </p:spPr>
      </p:pic>
    </p:spTree>
    <p:extLst>
      <p:ext uri="{BB962C8B-B14F-4D97-AF65-F5344CB8AC3E}">
        <p14:creationId xmlns:p14="http://schemas.microsoft.com/office/powerpoint/2010/main" val="16373489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410200"/>
            <a:ext cx="8839200" cy="1143000"/>
          </a:xfrm>
        </p:spPr>
        <p:txBody>
          <a:bodyPr>
            <a:normAutofit fontScale="90000"/>
          </a:bodyPr>
          <a:lstStyle/>
          <a:p>
            <a:r>
              <a:rPr lang="en-US" sz="2200" b="1" dirty="0"/>
              <a:t>Figure 3-20 </a:t>
            </a:r>
            <a:r>
              <a:rPr lang="en-US" sz="2200" i="1" dirty="0"/>
              <a:t>Cleanliness Standards for Optical Surfaces, per Standard MIL-1246C</a:t>
            </a:r>
            <a:r>
              <a:rPr lang="en-US" dirty="0"/>
              <a:t/>
            </a:r>
            <a:br>
              <a:rPr lang="en-US" dirty="0"/>
            </a:br>
            <a:endParaRPr lang="en-US" dirty="0"/>
          </a:p>
        </p:txBody>
      </p:sp>
      <p:pic>
        <p:nvPicPr>
          <p:cNvPr id="4" name="Content Placeholder 3" descr="surface cleanliness table.jpg"/>
          <p:cNvPicPr>
            <a:picLocks noGrp="1"/>
          </p:cNvPicPr>
          <p:nvPr>
            <p:ph idx="1"/>
          </p:nvPr>
        </p:nvPicPr>
        <p:blipFill>
          <a:blip r:embed="rId2" cstate="print"/>
          <a:stretch>
            <a:fillRect/>
          </a:stretch>
        </p:blipFill>
        <p:spPr>
          <a:xfrm>
            <a:off x="2667000" y="457200"/>
            <a:ext cx="3749040" cy="4663440"/>
          </a:xfrm>
          <a:prstGeom prst="rect">
            <a:avLst/>
          </a:prstGeom>
        </p:spPr>
      </p:pic>
    </p:spTree>
    <p:extLst>
      <p:ext uri="{BB962C8B-B14F-4D97-AF65-F5344CB8AC3E}">
        <p14:creationId xmlns:p14="http://schemas.microsoft.com/office/powerpoint/2010/main" val="33367018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3-21</a:t>
            </a:r>
            <a:r>
              <a:rPr lang="en-US" sz="2200" i="1" dirty="0">
                <a:latin typeface="Arial" panose="020B0604020202020204" pitchFamily="34" charset="0"/>
                <a:cs typeface="Arial" panose="020B0604020202020204" pitchFamily="34" charset="0"/>
              </a:rPr>
              <a:t> Environmental chambers like these are used to test precision optics by changing the ambient temperature and pressure and by simulating the conditions, such as humidity and salinity, of their application </a:t>
            </a:r>
            <a:r>
              <a:rPr lang="en-US" dirty="0"/>
              <a:t/>
            </a:r>
            <a:br>
              <a:rPr lang="en-US" dirty="0"/>
            </a:br>
            <a:endParaRPr lang="en-US" dirty="0"/>
          </a:p>
        </p:txBody>
      </p:sp>
      <p:pic>
        <p:nvPicPr>
          <p:cNvPr id="17410" name="Picture 2" descr="P:\03-Curriculum and Products\POT Courses\QAPO\FINAL\QAPO mod images as rgb\Module 3 images rgb\3-21 a.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533400"/>
            <a:ext cx="3919728" cy="2602992"/>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descr="P:\03-Curriculum and Products\POT Courses\QAPO\FINAL\QAPO mod images as rgb\Module 3 images rgb\3-21 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3463" y="533400"/>
            <a:ext cx="3919537" cy="260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7712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3-22</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Schematic of an Interferometer</a:t>
            </a:r>
            <a:r>
              <a:rPr lang="en-US" b="1" i="1" dirty="0"/>
              <a:t/>
            </a:r>
            <a:br>
              <a:rPr lang="en-US" b="1" i="1" dirty="0"/>
            </a:br>
            <a:endParaRPr lang="en-US" dirty="0"/>
          </a:p>
        </p:txBody>
      </p:sp>
      <p:pic>
        <p:nvPicPr>
          <p:cNvPr id="18434" name="Picture 2" descr="P:\03-Curriculum and Products\POT Courses\QAPO\FINAL\QAPO mod images as rgb\Module 3 images rgb\3-2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49563" y="76200"/>
            <a:ext cx="7203837" cy="5212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734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a:bodyPr>
          <a:lstStyle/>
          <a:p>
            <a:r>
              <a:rPr lang="en-US" sz="2000" b="1" dirty="0">
                <a:latin typeface="Arial" panose="020B0604020202020204" pitchFamily="34" charset="0"/>
                <a:cs typeface="Arial" panose="020B0604020202020204" pitchFamily="34" charset="0"/>
              </a:rPr>
              <a:t>Figure 3-23</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Blemishes found on Substrate Surface Serial #3A</a:t>
            </a:r>
            <a:endParaRPr lang="en-US" sz="2000" dirty="0">
              <a:latin typeface="Arial" panose="020B0604020202020204" pitchFamily="34" charset="0"/>
              <a:cs typeface="Arial" panose="020B0604020202020204" pitchFamily="34" charset="0"/>
            </a:endParaRPr>
          </a:p>
        </p:txBody>
      </p:sp>
      <p:pic>
        <p:nvPicPr>
          <p:cNvPr id="19458" name="Picture 2" descr="P:\03-Curriculum and Products\POT Courses\QAPO\FINAL\QAPO mod images as rgb\Module 3 images rgb\3-2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66332" y="152400"/>
            <a:ext cx="7363268" cy="539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2679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3-1</a:t>
            </a:r>
            <a:r>
              <a:rPr lang="en-US" sz="2200" i="1" dirty="0">
                <a:latin typeface="Arial" panose="020B0604020202020204" pitchFamily="34" charset="0"/>
                <a:cs typeface="Arial" panose="020B0604020202020204" pitchFamily="34" charset="0"/>
              </a:rPr>
              <a:t> Comparison of the first-angle projection view to the third-angle projection view of the same object</a:t>
            </a:r>
            <a:r>
              <a:rPr lang="en-US" dirty="0"/>
              <a:t/>
            </a:r>
            <a:br>
              <a:rPr lang="en-US" dirty="0"/>
            </a:b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990600" y="228600"/>
            <a:ext cx="7132320" cy="4846320"/>
          </a:xfrm>
          <a:prstGeom prst="rect">
            <a:avLst/>
          </a:prstGeom>
        </p:spPr>
      </p:pic>
    </p:spTree>
    <p:extLst>
      <p:ext uri="{BB962C8B-B14F-4D97-AF65-F5344CB8AC3E}">
        <p14:creationId xmlns:p14="http://schemas.microsoft.com/office/powerpoint/2010/main" val="13990230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3-2</a:t>
            </a:r>
            <a:r>
              <a:rPr lang="en-US" sz="2200" i="1" dirty="0">
                <a:latin typeface="Arial" panose="020B0604020202020204" pitchFamily="34" charset="0"/>
                <a:cs typeface="Arial" panose="020B0604020202020204" pitchFamily="34" charset="0"/>
              </a:rPr>
              <a:t> ISO 10110 drawing example: doublet lens</a:t>
            </a:r>
            <a:r>
              <a:rPr lang="en-US" dirty="0"/>
              <a:t/>
            </a:r>
            <a:br>
              <a:rPr lang="en-US" dirty="0"/>
            </a:br>
            <a:endParaRPr lang="en-US" dirty="0"/>
          </a:p>
        </p:txBody>
      </p:sp>
      <p:pic>
        <p:nvPicPr>
          <p:cNvPr id="1026" name="Picture 2" descr="P:\03-Curriculum and Products\POT Courses\QAPO\FINAL\QAPO mod images as rgb\Module 3 images rgb\Figure 3-1, edit rh CMYK.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0"/>
            <a:ext cx="7797320" cy="5956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20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3-3</a:t>
            </a:r>
            <a:r>
              <a:rPr lang="en-US" sz="2200" i="1" dirty="0">
                <a:latin typeface="Arial" panose="020B0604020202020204" pitchFamily="34" charset="0"/>
                <a:cs typeface="Arial" panose="020B0604020202020204" pitchFamily="34" charset="0"/>
              </a:rPr>
              <a:t> ISO 10110 drawing specification structure</a:t>
            </a:r>
            <a:r>
              <a:rPr lang="en-US" dirty="0"/>
              <a:t/>
            </a:r>
            <a:br>
              <a:rPr lang="en-US" dirty="0"/>
            </a:br>
            <a:endParaRPr lang="en-US" dirty="0"/>
          </a:p>
        </p:txBody>
      </p:sp>
      <p:pic>
        <p:nvPicPr>
          <p:cNvPr id="2050" name="Picture 2" descr="P:\03-Curriculum and Products\POT Courses\QAPO\FINAL\QAPO mod images as rgb\Module 3 images rgb\3-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76200"/>
            <a:ext cx="8686800" cy="5796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995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3-4</a:t>
            </a:r>
            <a:r>
              <a:rPr lang="en-US" sz="2200" i="1" dirty="0">
                <a:latin typeface="Arial" panose="020B0604020202020204" pitchFamily="34" charset="0"/>
                <a:cs typeface="Arial" panose="020B0604020202020204" pitchFamily="34" charset="0"/>
              </a:rPr>
              <a:t> This precision optics technician is adding a chamfer to the edge of a prism. The prism corner in the foreground of the right image has been chamfered </a:t>
            </a:r>
            <a:r>
              <a:rPr lang="en-US" dirty="0"/>
              <a:t/>
            </a:r>
            <a:br>
              <a:rPr lang="en-US" dirty="0"/>
            </a:br>
            <a:endParaRPr lang="en-US" dirty="0"/>
          </a:p>
        </p:txBody>
      </p:sp>
      <p:pic>
        <p:nvPicPr>
          <p:cNvPr id="3074" name="Picture 2" descr="P:\03-Curriculum and Products\POT Courses\QAPO\FINAL\QAPO mod images as rgb\Module 3 images rgb\3-4 a.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799" y="152404"/>
            <a:ext cx="4480560" cy="399330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P:\03-Curriculum and Products\POT Courses\QAPO\FINAL\QAPO mod images as rgb\Module 3 images rgb\3-4 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4440" y="152400"/>
            <a:ext cx="3792217" cy="3995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5642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3-5</a:t>
            </a:r>
            <a:r>
              <a:rPr lang="en-US" sz="2200" i="1" dirty="0">
                <a:latin typeface="Arial" panose="020B0604020202020204" pitchFamily="34" charset="0"/>
                <a:cs typeface="Arial" panose="020B0604020202020204" pitchFamily="34" charset="0"/>
              </a:rPr>
              <a:t> Basic stress–strain curve, showing regions of elastic and plastic deformation as stress is applied, until the material ultimately fractures</a:t>
            </a:r>
            <a:r>
              <a:rPr lang="en-US" dirty="0"/>
              <a:t/>
            </a:r>
            <a:br>
              <a:rPr lang="en-US" dirty="0"/>
            </a:br>
            <a:endParaRPr lang="en-US" dirty="0"/>
          </a:p>
        </p:txBody>
      </p:sp>
      <p:pic>
        <p:nvPicPr>
          <p:cNvPr id="4098" name="Picture 2" descr="P:\03-Curriculum and Products\POT Courses\QAPO\FINAL\QAPO mod images as rgb\Module 3 images rgb\3-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0800" y="76200"/>
            <a:ext cx="3931920" cy="4871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500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03-Curriculum and Products\POT Courses\QAPO\FINAL\QAPO mod images as rgb\Module 3 images rgb\3-6 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5640" y="152402"/>
            <a:ext cx="2651760" cy="237555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P:\03-Curriculum and Products\POT Courses\QAPO\FINAL\QAPO mod images as rgb\Module 3 images rgb\3-6 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5156" y="2621280"/>
            <a:ext cx="2738244" cy="237744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P:\03-Curriculum and Products\POT Courses\QAPO\FINAL\QAPO mod images as rgb\Module 3 images rgb\3-6 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2651760"/>
            <a:ext cx="2618458" cy="23774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6000" y="5602069"/>
            <a:ext cx="4572000" cy="707886"/>
          </a:xfrm>
          <a:prstGeom prst="rect">
            <a:avLst/>
          </a:prstGeom>
        </p:spPr>
        <p:txBody>
          <a:bodyPr>
            <a:spAutoFit/>
          </a:bodyPr>
          <a:lstStyle/>
          <a:p>
            <a:pPr algn="ctr" hangingPunct="0"/>
            <a:r>
              <a:rPr lang="en-US" sz="2000" b="1" dirty="0">
                <a:latin typeface="Arial" panose="020B0604020202020204" pitchFamily="34" charset="0"/>
                <a:cs typeface="Arial" panose="020B0604020202020204" pitchFamily="34" charset="0"/>
              </a:rPr>
              <a:t>Figure 3-6</a:t>
            </a:r>
            <a:r>
              <a:rPr lang="en-US" sz="2000" i="1" dirty="0">
                <a:latin typeface="Arial" panose="020B0604020202020204" pitchFamily="34" charset="0"/>
                <a:cs typeface="Arial" panose="020B0604020202020204" pitchFamily="34" charset="0"/>
              </a:rPr>
              <a:t> Various optical materials under polarized light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4295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3-7</a:t>
            </a:r>
            <a:r>
              <a:rPr lang="en-US" sz="2200" i="1" dirty="0">
                <a:latin typeface="Arial" panose="020B0604020202020204" pitchFamily="34" charset="0"/>
                <a:cs typeface="Arial" panose="020B0604020202020204" pitchFamily="34" charset="0"/>
              </a:rPr>
              <a:t> Stress birefringence is given by the indicator 0/ followed by the OPD induced by stress</a:t>
            </a:r>
            <a:r>
              <a:rPr lang="en-US" dirty="0"/>
              <a:t/>
            </a:r>
            <a:br>
              <a:rPr lang="en-US" dirty="0"/>
            </a:br>
            <a:endParaRPr lang="en-US" dirty="0"/>
          </a:p>
        </p:txBody>
      </p:sp>
      <p:pic>
        <p:nvPicPr>
          <p:cNvPr id="6146" name="Picture 2" descr="P:\03-Curriculum and Products\POT Courses\QAPO\FINAL\QAPO mod images as rgb\Module 3 images rgb\3-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02806"/>
            <a:ext cx="5669280" cy="5154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89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TotalTime>
  <Words>402</Words>
  <Application>Microsoft Office PowerPoint</Application>
  <PresentationFormat>On-screen Show (4:3)</PresentationFormat>
  <Paragraphs>44</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Office Theme</vt:lpstr>
      <vt:lpstr>PowerPoint Presentation</vt:lpstr>
      <vt:lpstr>PowerPoint Presentation</vt:lpstr>
      <vt:lpstr>  Figure 3-1 Comparison of the first-angle projection view to the third-angle projection view of the same object </vt:lpstr>
      <vt:lpstr>   Figure 3-2 ISO 10110 drawing example: doublet lens </vt:lpstr>
      <vt:lpstr>   Figure 3-3 ISO 10110 drawing specification structure </vt:lpstr>
      <vt:lpstr>Figure 3-4 This precision optics technician is adding a chamfer to the edge of a prism. The prism corner in the foreground of the right image has been chamfered  </vt:lpstr>
      <vt:lpstr>Figure 3-5 Basic stress–strain curve, showing regions of elastic and plastic deformation as stress is applied, until the material ultimately fractures </vt:lpstr>
      <vt:lpstr>PowerPoint Presentation</vt:lpstr>
      <vt:lpstr>Figure 3-7 Stress birefringence is given by the indicator 0/ followed by the OPD induced by stress </vt:lpstr>
      <vt:lpstr>PowerPoint Presentation</vt:lpstr>
      <vt:lpstr>Figure 3-9 Homogeneity Class Standards for Precision Optical Materials, per Standard ISO 10110-4 </vt:lpstr>
      <vt:lpstr>Figure 3-10 Striae Class Standards for Precision Optical Materials, per Standard ISO 10110-4 </vt:lpstr>
      <vt:lpstr>Figure 3-11 The flat surface in the middle of this figure has an error in it of depth d, so the light (represented by the lines on the left) will have to travel a distance of 2d when reflected from this surface. This shows that RWFE is twice the surface figure error.  </vt:lpstr>
      <vt:lpstr>Figure 3-12 An example of a setup for surface figure or RWFE measurement of a precision optic’s convex surface </vt:lpstr>
      <vt:lpstr>Figure 3-13 An example of a surface map showing the highs and lows of a precision optical surface, as measured by an interferometer; plan view on the left, isometric view on the right </vt:lpstr>
      <vt:lpstr>Figure 3-14 An example of a setup for TWFE measurement of a precision lens or multielement optical system </vt:lpstr>
      <vt:lpstr>Figure 3-15 Examples of scratches on precision optics, as seen under microscope inspection  </vt:lpstr>
      <vt:lpstr> Figure 3-16 An interferometric and optical profile has two beam paths: one beam measures a smooth reference mirror surface, and the other measures a witness sample surface. The resulting interferogram at each sample point provides a measure of the witness sample roughness.  </vt:lpstr>
      <vt:lpstr>Figure 3-17 Per ISO 10110-8, this is the indicator for surface texture and its parameters </vt:lpstr>
      <vt:lpstr>   Figure 3-18 ISO 10110-11 drawing specifications for non-toleranced data </vt:lpstr>
      <vt:lpstr>Figure 3-19 Cleanroom Cleanliness Standards for Precision Optics, per ISO Standard 14644-1 </vt:lpstr>
      <vt:lpstr>Figure 3-20 Cleanliness Standards for Optical Surfaces, per Standard MIL-1246C </vt:lpstr>
      <vt:lpstr>Figure 3-21 Environmental chambers like these are used to test precision optics by changing the ambient temperature and pressure and by simulating the conditions, such as humidity and salinity, of their application  </vt:lpstr>
      <vt:lpstr>  Figure 3-22 Schematic of an Interferometer </vt:lpstr>
      <vt:lpstr>Figure 3-23 Blemishes found on Substrate Surface Serial #3A</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57</cp:revision>
  <cp:lastPrinted>2017-12-21T17:52:15Z</cp:lastPrinted>
  <dcterms:created xsi:type="dcterms:W3CDTF">2017-12-21T15:14:01Z</dcterms:created>
  <dcterms:modified xsi:type="dcterms:W3CDTF">2019-04-12T19:11:23Z</dcterms:modified>
</cp:coreProperties>
</file>