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9" r:id="rId2"/>
    <p:sldId id="2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 id="283" r:id="rId28"/>
    <p:sldId id="284" r:id="rId29"/>
    <p:sldId id="285" r:id="rId30"/>
    <p:sldId id="286" r:id="rId31"/>
    <p:sldId id="287"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38" d="100"/>
          <a:sy n="38" d="100"/>
        </p:scale>
        <p:origin x="1362"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2DFE22-2F76-46FF-808D-32A24B14D6CF}"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4222054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2DFE22-2F76-46FF-808D-32A24B14D6CF}"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83997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2DFE22-2F76-46FF-808D-32A24B14D6CF}"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2355224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2DFE22-2F76-46FF-808D-32A24B14D6CF}"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1626720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2DFE22-2F76-46FF-808D-32A24B14D6CF}"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93353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2DFE22-2F76-46FF-808D-32A24B14D6CF}"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3983983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2DFE22-2F76-46FF-808D-32A24B14D6CF}" type="datetimeFigureOut">
              <a:rPr lang="en-US" smtClean="0"/>
              <a:t>4/12/2019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3035468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2DFE22-2F76-46FF-808D-32A24B14D6CF}" type="datetimeFigureOut">
              <a:rPr lang="en-US" smtClean="0"/>
              <a:t>4/12/2019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3548211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2DFE22-2F76-46FF-808D-32A24B14D6CF}" type="datetimeFigureOut">
              <a:rPr lang="en-US" smtClean="0"/>
              <a:t>4/12/2019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3278480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2DFE22-2F76-46FF-808D-32A24B14D6CF}"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965642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2DFE22-2F76-46FF-808D-32A24B14D6CF}"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4012822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2DFE22-2F76-46FF-808D-32A24B14D6CF}" type="datetimeFigureOut">
              <a:rPr lang="en-US" smtClean="0"/>
              <a:t>4/12/2019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EC4CF7-48D3-4586-8740-0669F9030350}" type="slidenum">
              <a:rPr lang="en-US" smtClean="0"/>
              <a:t>‹#›</a:t>
            </a:fld>
            <a:endParaRPr lang="en-US"/>
          </a:p>
        </p:txBody>
      </p:sp>
    </p:spTree>
    <p:extLst>
      <p:ext uri="{BB962C8B-B14F-4D97-AF65-F5344CB8AC3E}">
        <p14:creationId xmlns:p14="http://schemas.microsoft.com/office/powerpoint/2010/main" val="19983101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685800"/>
            <a:ext cx="7315200" cy="4572000"/>
          </a:xfrm>
        </p:spPr>
        <p:txBody>
          <a:bodyPr>
            <a:normAutofit fontScale="25000" lnSpcReduction="20000"/>
          </a:bodyPr>
          <a:lstStyle/>
          <a:p>
            <a:r>
              <a:rPr lang="en-US" sz="11200" b="1" dirty="0">
                <a:solidFill>
                  <a:schemeClr val="tx1"/>
                </a:solidFill>
                <a:latin typeface="Arial" panose="020B0604020202020204" pitchFamily="34" charset="0"/>
                <a:cs typeface="Arial" panose="020B0604020202020204" pitchFamily="34" charset="0"/>
              </a:rPr>
              <a:t>Quality Assurance of Precision </a:t>
            </a:r>
            <a:r>
              <a:rPr lang="en-US" sz="11200" b="1" dirty="0" smtClean="0">
                <a:solidFill>
                  <a:schemeClr val="tx1"/>
                </a:solidFill>
                <a:latin typeface="Arial" panose="020B0604020202020204" pitchFamily="34" charset="0"/>
                <a:cs typeface="Arial" panose="020B0604020202020204" pitchFamily="34" charset="0"/>
              </a:rPr>
              <a:t>Optics</a:t>
            </a:r>
          </a:p>
          <a:p>
            <a:endParaRPr lang="en-US" sz="11200" b="1" dirty="0">
              <a:solidFill>
                <a:schemeClr val="tx1"/>
              </a:solidFill>
              <a:latin typeface="Arial" panose="020B0604020202020204" pitchFamily="34" charset="0"/>
              <a:cs typeface="Arial" panose="020B0604020202020204" pitchFamily="34" charset="0"/>
            </a:endParaRPr>
          </a:p>
          <a:p>
            <a:r>
              <a:rPr lang="en-US" sz="14400" dirty="0" smtClean="0">
                <a:solidFill>
                  <a:schemeClr val="tx1"/>
                </a:solidFill>
                <a:latin typeface="Arial" panose="020B0604020202020204" pitchFamily="34" charset="0"/>
                <a:cs typeface="Arial" panose="020B0604020202020204" pitchFamily="34" charset="0"/>
              </a:rPr>
              <a:t>Figures and Images for Instructors</a:t>
            </a:r>
          </a:p>
          <a:p>
            <a:endParaRPr lang="en-US" sz="12800" dirty="0">
              <a:solidFill>
                <a:schemeClr val="tx1"/>
              </a:solidFill>
              <a:latin typeface="Arial" panose="020B0604020202020204" pitchFamily="34" charset="0"/>
              <a:cs typeface="Arial" panose="020B0604020202020204" pitchFamily="34" charset="0"/>
            </a:endParaRPr>
          </a:p>
          <a:p>
            <a:r>
              <a:rPr lang="en-US" sz="12800" dirty="0" smtClean="0">
                <a:solidFill>
                  <a:schemeClr val="tx1"/>
                </a:solidFill>
                <a:latin typeface="Arial" panose="020B0604020202020204" pitchFamily="34" charset="0"/>
                <a:cs typeface="Arial" panose="020B0604020202020204" pitchFamily="34" charset="0"/>
              </a:rPr>
              <a:t>Module 1</a:t>
            </a:r>
            <a:endParaRPr lang="en-US" sz="12800" dirty="0">
              <a:solidFill>
                <a:schemeClr val="tx1"/>
              </a:solidFill>
              <a:latin typeface="Arial" panose="020B0604020202020204" pitchFamily="34" charset="0"/>
              <a:cs typeface="Arial" panose="020B0604020202020204" pitchFamily="34" charset="0"/>
            </a:endParaRPr>
          </a:p>
          <a:p>
            <a:r>
              <a:rPr lang="en-US" sz="12800" dirty="0" smtClean="0">
                <a:solidFill>
                  <a:schemeClr val="tx1"/>
                </a:solidFill>
                <a:latin typeface="Arial" panose="020B0604020202020204" pitchFamily="34" charset="0"/>
                <a:cs typeface="Arial" panose="020B0604020202020204" pitchFamily="34" charset="0"/>
              </a:rPr>
              <a:t>Fabrication of</a:t>
            </a:r>
            <a:br>
              <a:rPr lang="en-US" sz="12800" dirty="0" smtClean="0">
                <a:solidFill>
                  <a:schemeClr val="tx1"/>
                </a:solidFill>
                <a:latin typeface="Arial" panose="020B0604020202020204" pitchFamily="34" charset="0"/>
                <a:cs typeface="Arial" panose="020B0604020202020204" pitchFamily="34" charset="0"/>
              </a:rPr>
            </a:br>
            <a:r>
              <a:rPr lang="en-US" sz="12800" dirty="0" smtClean="0">
                <a:solidFill>
                  <a:schemeClr val="tx1"/>
                </a:solidFill>
                <a:latin typeface="Arial" panose="020B0604020202020204" pitchFamily="34" charset="0"/>
                <a:cs typeface="Arial" panose="020B0604020202020204" pitchFamily="34" charset="0"/>
              </a:rPr>
              <a:t>Precision Optics</a:t>
            </a:r>
          </a:p>
          <a:p>
            <a:r>
              <a:rPr lang="en-US" sz="16000" dirty="0">
                <a:solidFill>
                  <a:schemeClr val="tx1"/>
                </a:solidFill>
                <a:latin typeface="Arial" panose="020B0604020202020204" pitchFamily="34" charset="0"/>
                <a:cs typeface="Arial" panose="020B0604020202020204" pitchFamily="34" charset="0"/>
              </a:rPr>
              <a:t/>
            </a:r>
            <a:br>
              <a:rPr lang="en-US" sz="16000" dirty="0">
                <a:solidFill>
                  <a:schemeClr val="tx1"/>
                </a:solidFill>
                <a:latin typeface="Arial" panose="020B0604020202020204" pitchFamily="34" charset="0"/>
                <a:cs typeface="Arial" panose="020B0604020202020204" pitchFamily="34" charset="0"/>
              </a:rPr>
            </a:br>
            <a:r>
              <a:rPr lang="en-US" sz="9600" dirty="0">
                <a:solidFill>
                  <a:schemeClr val="tx1"/>
                </a:solidFill>
                <a:latin typeface="Arial" panose="020B0604020202020204" pitchFamily="34" charset="0"/>
                <a:cs typeface="Arial" panose="020B0604020202020204" pitchFamily="34" charset="0"/>
              </a:rPr>
              <a:t>Precision Optics Series</a:t>
            </a:r>
          </a:p>
          <a:p>
            <a:r>
              <a:rPr lang="en-US" sz="16000" b="1" dirty="0">
                <a:solidFill>
                  <a:schemeClr val="tx1"/>
                </a:solidFill>
                <a:latin typeface="Arial" panose="020B0604020202020204" pitchFamily="34" charset="0"/>
                <a:cs typeface="Arial" panose="020B0604020202020204" pitchFamily="34" charset="0"/>
              </a:rPr>
              <a:t> </a:t>
            </a:r>
            <a:endParaRPr lang="en-US" sz="16000" dirty="0">
              <a:solidFill>
                <a:schemeClr val="tx1"/>
              </a:solidFill>
              <a:latin typeface="Arial" panose="020B0604020202020204" pitchFamily="34" charset="0"/>
              <a:cs typeface="Arial" panose="020B0604020202020204" pitchFamily="34" charset="0"/>
            </a:endParaRPr>
          </a:p>
          <a:p>
            <a:r>
              <a:rPr lang="en-US" b="1" dirty="0"/>
              <a:t> </a:t>
            </a: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828800" y="5257800"/>
            <a:ext cx="914400" cy="914400"/>
          </a:xfrm>
          <a:prstGeom prst="rect">
            <a:avLst/>
          </a:prstGeom>
          <a:noFill/>
          <a:ln>
            <a:noFill/>
          </a:ln>
        </p:spPr>
      </p:pic>
      <p:pic>
        <p:nvPicPr>
          <p:cNvPr id="5" name="Picture 4" descr="OP-TEC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57800"/>
            <a:ext cx="2743200" cy="856782"/>
          </a:xfrm>
          <a:prstGeom prst="rect">
            <a:avLst/>
          </a:prstGeom>
          <a:noFill/>
          <a:ln>
            <a:noFill/>
          </a:ln>
        </p:spPr>
      </p:pic>
    </p:spTree>
    <p:extLst>
      <p:ext uri="{BB962C8B-B14F-4D97-AF65-F5344CB8AC3E}">
        <p14:creationId xmlns:p14="http://schemas.microsoft.com/office/powerpoint/2010/main" val="14549738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1-8 </a:t>
            </a:r>
            <a:r>
              <a:rPr lang="en-US" sz="2200" i="1" dirty="0">
                <a:latin typeface="Arial" panose="020B0604020202020204" pitchFamily="34" charset="0"/>
                <a:cs typeface="Arial" panose="020B0604020202020204" pitchFamily="34" charset="0"/>
              </a:rPr>
              <a:t>Precision polished optical surfaces</a:t>
            </a:r>
            <a:r>
              <a:rPr lang="en-US" sz="2200" dirty="0">
                <a:latin typeface="Arial" panose="020B0604020202020204" pitchFamily="34" charset="0"/>
                <a:cs typeface="Arial" panose="020B0604020202020204" pitchFamily="34" charset="0"/>
              </a:rPr>
              <a:t/>
            </a:r>
            <a:br>
              <a:rPr lang="en-US" sz="2200" dirty="0">
                <a:latin typeface="Arial" panose="020B0604020202020204" pitchFamily="34" charset="0"/>
                <a:cs typeface="Arial" panose="020B0604020202020204" pitchFamily="34" charset="0"/>
              </a:rPr>
            </a:br>
            <a:endParaRPr lang="en-US" sz="2200" dirty="0">
              <a:latin typeface="Arial" panose="020B0604020202020204" pitchFamily="34" charset="0"/>
              <a:cs typeface="Arial" panose="020B0604020202020204" pitchFamily="34" charset="0"/>
            </a:endParaRPr>
          </a:p>
        </p:txBody>
      </p:sp>
      <p:pic>
        <p:nvPicPr>
          <p:cNvPr id="8194" name="Picture 2" descr="P:\03-Curriculum and Products\POT Courses\QAPO\FINAL\QAPO mod images as rgb\Module 1 images rgb\Figure 1-8.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87680" y="152400"/>
            <a:ext cx="8046720" cy="5344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16754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066800"/>
          </a:xfrm>
        </p:spPr>
        <p:txBody>
          <a:bodyPr>
            <a:normAutofit/>
          </a:bodyPr>
          <a:lstStyle/>
          <a:p>
            <a:r>
              <a:rPr lang="en-US" sz="2000" b="1" dirty="0">
                <a:latin typeface="Arial" panose="020B0604020202020204" pitchFamily="34" charset="0"/>
                <a:cs typeface="Arial" panose="020B0604020202020204" pitchFamily="34" charset="0"/>
              </a:rPr>
              <a:t>Figure 1-9</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Prisms painted to protect finished optical surfaces</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9218" name="Picture 2" descr="P:\03-Curriculum and Products\POT Courses\QAPO\FINAL\QAPO mod images as rgb\Module 1 images rgb\Figure 1-9.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52400"/>
            <a:ext cx="8046720" cy="5344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43057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05400"/>
            <a:ext cx="8229600" cy="1143000"/>
          </a:xfrm>
        </p:spPr>
        <p:txBody>
          <a:bodyPr>
            <a:normAutofit/>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
            </a:r>
            <a:br>
              <a:rPr lang="en-US" sz="2000" b="1" dirty="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1-10</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Optics blocked in pitch</a:t>
            </a:r>
            <a:endParaRPr lang="en-US" sz="2000" dirty="0">
              <a:latin typeface="Arial" panose="020B0604020202020204" pitchFamily="34" charset="0"/>
              <a:cs typeface="Arial" panose="020B0604020202020204" pitchFamily="34" charset="0"/>
            </a:endParaRPr>
          </a:p>
        </p:txBody>
      </p:sp>
      <p:pic>
        <p:nvPicPr>
          <p:cNvPr id="10242" name="Picture 2" descr="P:\03-Curriculum and Products\POT Courses\QAPO\FINAL\QAPO mod images as rgb\Module 1 images rgb\Figure 1-10.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91440"/>
            <a:ext cx="8122741" cy="5394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95801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a:bodyPr>
          <a:lstStyle/>
          <a:p>
            <a:r>
              <a:rPr lang="en-US" sz="2000" b="1" dirty="0">
                <a:latin typeface="Arial" panose="020B0604020202020204" pitchFamily="34" charset="0"/>
                <a:cs typeface="Arial" panose="020B0604020202020204" pitchFamily="34" charset="0"/>
              </a:rPr>
              <a:t>Figure 1-11</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Optics blocked in plaster</a:t>
            </a:r>
            <a:endParaRPr lang="en-US" sz="2000" dirty="0">
              <a:latin typeface="Arial" panose="020B0604020202020204" pitchFamily="34" charset="0"/>
              <a:cs typeface="Arial" panose="020B0604020202020204" pitchFamily="34" charset="0"/>
            </a:endParaRPr>
          </a:p>
        </p:txBody>
      </p:sp>
      <p:pic>
        <p:nvPicPr>
          <p:cNvPr id="11266" name="Picture 2" descr="P:\03-Curriculum and Products\POT Courses\QAPO\FINAL\QAPO mod images as rgb\Module 1 images rgb\Figure 1-1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228600"/>
            <a:ext cx="7772400" cy="5162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16001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2000" b="1" dirty="0">
                <a:latin typeface="Arial" panose="020B0604020202020204" pitchFamily="34" charset="0"/>
                <a:cs typeface="Arial" panose="020B0604020202020204" pitchFamily="34" charset="0"/>
              </a:rPr>
              <a:t>Figure 1-12 </a:t>
            </a:r>
            <a:r>
              <a:rPr lang="en-US" sz="2000" i="1" dirty="0" err="1">
                <a:latin typeface="Arial" panose="020B0604020202020204" pitchFamily="34" charset="0"/>
                <a:cs typeface="Arial" panose="020B0604020202020204" pitchFamily="34" charset="0"/>
              </a:rPr>
              <a:t>Deblocking</a:t>
            </a:r>
            <a:r>
              <a:rPr lang="en-US" sz="2000" i="1" dirty="0">
                <a:latin typeface="Arial" panose="020B0604020202020204" pitchFamily="34" charset="0"/>
                <a:cs typeface="Arial" panose="020B0604020202020204" pitchFamily="34" charset="0"/>
              </a:rPr>
              <a:t> a plaster block</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12290" name="Picture 2" descr="P:\03-Curriculum and Products\POT Courses\QAPO\FINAL\QAPO mod images as rgb\Module 1 images rgb\Figure 1-12.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152400"/>
            <a:ext cx="7589520" cy="5040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25890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1-13 </a:t>
            </a:r>
            <a:r>
              <a:rPr lang="en-US" sz="2000" i="1" dirty="0">
                <a:latin typeface="Arial" panose="020B0604020202020204" pitchFamily="34" charset="0"/>
                <a:cs typeface="Arial" panose="020B0604020202020204" pitchFamily="34" charset="0"/>
              </a:rPr>
              <a:t>Basket of paint-protected optics being loaded into a degreasing machine to remove pitch and </a:t>
            </a:r>
            <a:r>
              <a:rPr lang="en-US" sz="2000" i="1" dirty="0" smtClean="0">
                <a:latin typeface="Arial" panose="020B0604020202020204" pitchFamily="34" charset="0"/>
                <a:cs typeface="Arial" panose="020B0604020202020204" pitchFamily="34" charset="0"/>
              </a:rPr>
              <a:t>plaster</a:t>
            </a:r>
            <a:endParaRPr lang="en-US" sz="2000" dirty="0">
              <a:latin typeface="Arial" panose="020B0604020202020204" pitchFamily="34" charset="0"/>
              <a:cs typeface="Arial" panose="020B0604020202020204" pitchFamily="34" charset="0"/>
            </a:endParaRPr>
          </a:p>
        </p:txBody>
      </p:sp>
      <p:pic>
        <p:nvPicPr>
          <p:cNvPr id="13314" name="Picture 2" descr="P:\03-Curriculum and Products\POT Courses\QAPO\FINAL\QAPO mod images as rgb\Module 1 images rgb\Figure 1-13.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152400"/>
            <a:ext cx="8138160" cy="5405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8298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a:bodyPr>
          <a:lstStyle/>
          <a:p>
            <a:r>
              <a:rPr lang="en-US" sz="2000" b="1" dirty="0">
                <a:latin typeface="Arial" panose="020B0604020202020204" pitchFamily="34" charset="0"/>
                <a:cs typeface="Arial" panose="020B0604020202020204" pitchFamily="34" charset="0"/>
              </a:rPr>
              <a:t>Figure 1-14 </a:t>
            </a:r>
            <a:r>
              <a:rPr lang="en-US" sz="2000" i="1" dirty="0">
                <a:latin typeface="Arial" panose="020B0604020202020204" pitchFamily="34" charset="0"/>
                <a:cs typeface="Arial" panose="020B0604020202020204" pitchFamily="34" charset="0"/>
              </a:rPr>
              <a:t>Tooling optics in degreasing basket</a:t>
            </a:r>
            <a:endParaRPr lang="en-US" sz="2000" dirty="0">
              <a:latin typeface="Arial" panose="020B0604020202020204" pitchFamily="34" charset="0"/>
              <a:cs typeface="Arial" panose="020B0604020202020204" pitchFamily="34" charset="0"/>
            </a:endParaRPr>
          </a:p>
        </p:txBody>
      </p:sp>
      <p:pic>
        <p:nvPicPr>
          <p:cNvPr id="14338" name="Picture 2" descr="P:\03-Curriculum and Products\POT Courses\QAPO\FINAL\QAPO mod images as rgb\Module 1 images rgb\Figure 1-1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152400"/>
            <a:ext cx="3474720" cy="5231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13746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rmAutofit/>
          </a:bodyPr>
          <a:lstStyle/>
          <a:p>
            <a:r>
              <a:rPr lang="en-US" sz="2000" b="1" dirty="0">
                <a:latin typeface="Arial" panose="020B0604020202020204" pitchFamily="34" charset="0"/>
                <a:cs typeface="Arial" panose="020B0604020202020204" pitchFamily="34" charset="0"/>
              </a:rPr>
              <a:t>Figure 1-15</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Optical plastic injection mold</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15362" name="Picture 2" descr="P:\03-Curriculum and Products\POT Courses\QAPO\FINAL\QAPO mod images as rgb\Module 1 images rgb\Figure 1-15.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514600" y="76200"/>
            <a:ext cx="4046220" cy="5394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2851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rmAutofit/>
          </a:bodyPr>
          <a:lstStyle/>
          <a:p>
            <a:r>
              <a:rPr lang="en-US" sz="2000" b="1" dirty="0">
                <a:latin typeface="Arial" panose="020B0604020202020204" pitchFamily="34" charset="0"/>
                <a:cs typeface="Arial" panose="020B0604020202020204" pitchFamily="34" charset="0"/>
              </a:rPr>
              <a:t>Figure 1-16 </a:t>
            </a:r>
            <a:r>
              <a:rPr lang="en-US" sz="2000" i="1" dirty="0">
                <a:latin typeface="Arial" panose="020B0604020202020204" pitchFamily="34" charset="0"/>
                <a:cs typeface="Arial" panose="020B0604020202020204" pitchFamily="34" charset="0"/>
              </a:rPr>
              <a:t>Single-point diamond turning (SPDT) system cutting a plastic lens </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16386" name="Picture 2" descr="P:\03-Curriculum and Products\POT Courses\QAPO\FINAL\QAPO mod images as rgb\Module 1 images rgb\Figure 1-1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38400" y="152400"/>
            <a:ext cx="4297680" cy="5274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24644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rmAutofit fontScale="90000"/>
          </a:bodyPr>
          <a:lstStyle/>
          <a:p>
            <a:r>
              <a:rPr lang="en-US" sz="2200" b="1" dirty="0" smtClean="0"/>
              <a:t/>
            </a:r>
            <a:br>
              <a:rPr lang="en-US" sz="2200" b="1" dirty="0" smtClean="0"/>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1-17</a:t>
            </a:r>
            <a:r>
              <a:rPr lang="en-US" sz="2200" dirty="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rPr>
              <a:t>A precision assembly technician applying optical adhesive to the hypotenuse surface of a right-angle prism before bonding it to another right-angle prism to create a </a:t>
            </a:r>
            <a:r>
              <a:rPr lang="en-US" sz="2200" i="1" dirty="0" err="1">
                <a:latin typeface="Arial" panose="020B0604020202020204" pitchFamily="34" charset="0"/>
                <a:cs typeface="Arial" panose="020B0604020202020204" pitchFamily="34" charset="0"/>
              </a:rPr>
              <a:t>beamsplitter</a:t>
            </a:r>
            <a:r>
              <a:rPr lang="en-US" sz="2200" i="1" dirty="0">
                <a:latin typeface="Arial" panose="020B0604020202020204" pitchFamily="34" charset="0"/>
                <a:cs typeface="Arial" panose="020B0604020202020204" pitchFamily="34" charset="0"/>
              </a:rPr>
              <a:t> cube</a:t>
            </a:r>
            <a:r>
              <a:rPr lang="en-US" sz="2200" dirty="0">
                <a:latin typeface="Arial" panose="020B0604020202020204" pitchFamily="34" charset="0"/>
                <a:cs typeface="Arial" panose="020B0604020202020204" pitchFamily="34" charset="0"/>
              </a:rPr>
              <a:t/>
            </a:r>
            <a:br>
              <a:rPr lang="en-US" sz="2200" dirty="0">
                <a:latin typeface="Arial" panose="020B0604020202020204" pitchFamily="34" charset="0"/>
                <a:cs typeface="Arial" panose="020B0604020202020204" pitchFamily="34" charset="0"/>
              </a:rPr>
            </a:br>
            <a:endParaRPr lang="en-US" sz="2200" dirty="0">
              <a:latin typeface="Arial" panose="020B0604020202020204" pitchFamily="34" charset="0"/>
              <a:cs typeface="Arial" panose="020B0604020202020204" pitchFamily="34" charset="0"/>
            </a:endParaRPr>
          </a:p>
        </p:txBody>
      </p:sp>
      <p:pic>
        <p:nvPicPr>
          <p:cNvPr id="17410" name="Picture 2" descr="P:\03-Curriculum and Products\POT Courses\QAPO\FINAL\QAPO mod images as rgb\Module 1 images rgb\Figure 1-17.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40080" y="110996"/>
            <a:ext cx="7863840" cy="5223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02963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804876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rmAutofit/>
          </a:bodyPr>
          <a:lstStyle/>
          <a:p>
            <a:r>
              <a:rPr lang="en-US" sz="2000" b="1" dirty="0">
                <a:latin typeface="Arial" panose="020B0604020202020204" pitchFamily="34" charset="0"/>
                <a:cs typeface="Arial" panose="020B0604020202020204" pitchFamily="34" charset="0"/>
              </a:rPr>
              <a:t>Figure 1-18 </a:t>
            </a:r>
            <a:r>
              <a:rPr lang="en-US" sz="2000" i="1" dirty="0">
                <a:latin typeface="Arial" panose="020B0604020202020204" pitchFamily="34" charset="0"/>
                <a:cs typeface="Arial" panose="020B0604020202020204" pitchFamily="34" charset="0"/>
              </a:rPr>
              <a:t>Shielding for a coating chamber, contaminated after multiple coating runs</a:t>
            </a:r>
            <a:r>
              <a:rPr lang="en-US" sz="2200" dirty="0">
                <a:latin typeface="Arial" panose="020B0604020202020204" pitchFamily="34" charset="0"/>
                <a:cs typeface="Arial" panose="020B0604020202020204" pitchFamily="34" charset="0"/>
              </a:rPr>
              <a:t/>
            </a:r>
            <a:br>
              <a:rPr lang="en-US" sz="2200" dirty="0">
                <a:latin typeface="Arial" panose="020B0604020202020204" pitchFamily="34" charset="0"/>
                <a:cs typeface="Arial" panose="020B0604020202020204" pitchFamily="34" charset="0"/>
              </a:rPr>
            </a:br>
            <a:endParaRPr lang="en-US" sz="2200" dirty="0">
              <a:latin typeface="Arial" panose="020B0604020202020204" pitchFamily="34" charset="0"/>
              <a:cs typeface="Arial" panose="020B0604020202020204" pitchFamily="34" charset="0"/>
            </a:endParaRPr>
          </a:p>
        </p:txBody>
      </p:sp>
      <p:pic>
        <p:nvPicPr>
          <p:cNvPr id="18434" name="Picture 2" descr="P:\03-Curriculum and Products\POT Courses\QAPO\FINAL\QAPO mod images as rgb\Module 1 images rgb\Figure 1-18.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76200"/>
            <a:ext cx="8046720" cy="5344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25201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8229600" cy="1143000"/>
          </a:xfrm>
        </p:spPr>
        <p:txBody>
          <a:bodyPr>
            <a:normAutofit/>
          </a:bodyPr>
          <a:lstStyle/>
          <a:p>
            <a:r>
              <a:rPr lang="en-US" sz="2000" b="1" dirty="0">
                <a:latin typeface="Arial" panose="020B0604020202020204" pitchFamily="34" charset="0"/>
                <a:cs typeface="Arial" panose="020B0604020202020204" pitchFamily="34" charset="0"/>
              </a:rPr>
              <a:t>Figure 1-19</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Specular versus diffuse reflection</a:t>
            </a:r>
            <a:r>
              <a:rPr lang="en-US" sz="2000" dirty="0"/>
              <a:t/>
            </a:r>
            <a:br>
              <a:rPr lang="en-US" sz="2000" dirty="0"/>
            </a:br>
            <a:endParaRPr lang="en-US" sz="2000" dirty="0"/>
          </a:p>
        </p:txBody>
      </p:sp>
      <p:pic>
        <p:nvPicPr>
          <p:cNvPr id="19458" name="Picture 2" descr="P:\03-Curriculum and Products\POT Courses\QAPO\FINAL\QAPO mod images as rgb\Module 1 images rgb\Figure 1-19.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457199"/>
            <a:ext cx="8773382"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9129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2000" b="1" dirty="0">
                <a:latin typeface="Arial" panose="020B0604020202020204" pitchFamily="34" charset="0"/>
                <a:cs typeface="Arial" panose="020B0604020202020204" pitchFamily="34" charset="0"/>
              </a:rPr>
              <a:t>Figure 1-20 </a:t>
            </a:r>
            <a:r>
              <a:rPr lang="en-US" sz="2000" i="1" dirty="0">
                <a:latin typeface="Arial" panose="020B0604020202020204" pitchFamily="34" charset="0"/>
                <a:cs typeface="Arial" panose="020B0604020202020204" pitchFamily="34" charset="0"/>
              </a:rPr>
              <a:t>Graphical definition of focal length and radius</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20482" name="Picture 2" descr="P:\03-Curriculum and Products\POT Courses\QAPO\FINAL\QAPO mod images as rgb\Module 1 images rgb\Figure 1-2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609601"/>
            <a:ext cx="8686800" cy="3565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8934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1-21 </a:t>
            </a:r>
            <a:r>
              <a:rPr lang="en-US" sz="2200" i="1" dirty="0">
                <a:latin typeface="Arial" panose="020B0604020202020204" pitchFamily="34" charset="0"/>
                <a:cs typeface="Arial" panose="020B0604020202020204" pitchFamily="34" charset="0"/>
              </a:rPr>
              <a:t>Light propagating through cylindrical lenses</a:t>
            </a:r>
            <a:r>
              <a:rPr lang="en-US" dirty="0"/>
              <a:t/>
            </a:r>
            <a:br>
              <a:rPr lang="en-US" dirty="0"/>
            </a:br>
            <a:endParaRPr lang="en-US" dirty="0"/>
          </a:p>
        </p:txBody>
      </p:sp>
      <p:pic>
        <p:nvPicPr>
          <p:cNvPr id="21506" name="Picture 2" descr="P:\03-Curriculum and Products\POT Courses\QAPO\FINAL\QAPO mod images as rgb\Module 1 images rgb\Figure 1-2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8686800" cy="4958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53655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rmAutofit/>
          </a:bodyPr>
          <a:lstStyle/>
          <a:p>
            <a:r>
              <a:rPr lang="en-US" sz="2000" b="1" dirty="0">
                <a:latin typeface="Arial" panose="020B0604020202020204" pitchFamily="34" charset="0"/>
                <a:cs typeface="Arial" panose="020B0604020202020204" pitchFamily="34" charset="0"/>
              </a:rPr>
              <a:t>Figure 1-22 </a:t>
            </a:r>
            <a:r>
              <a:rPr lang="en-US" sz="2000" i="1" dirty="0">
                <a:latin typeface="Arial" panose="020B0604020202020204" pitchFamily="34" charset="0"/>
                <a:cs typeface="Arial" panose="020B0604020202020204" pitchFamily="34" charset="0"/>
              </a:rPr>
              <a:t>Lens types</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6870" y="762000"/>
            <a:ext cx="7370260" cy="4525963"/>
          </a:xfrm>
        </p:spPr>
      </p:pic>
    </p:spTree>
    <p:extLst>
      <p:ext uri="{BB962C8B-B14F-4D97-AF65-F5344CB8AC3E}">
        <p14:creationId xmlns:p14="http://schemas.microsoft.com/office/powerpoint/2010/main" val="24877728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1-23 </a:t>
            </a:r>
            <a:r>
              <a:rPr lang="en-US" sz="2200" i="1" dirty="0">
                <a:latin typeface="Arial" panose="020B0604020202020204" pitchFamily="34" charset="0"/>
                <a:cs typeface="Arial" panose="020B0604020202020204" pitchFamily="34" charset="0"/>
              </a:rPr>
              <a:t>Four different slices through a cone pair create the four types of conic sections that are used to make aspheric optical surfaces</a:t>
            </a:r>
            <a:r>
              <a:rPr lang="en-US" dirty="0"/>
              <a:t/>
            </a:r>
            <a:br>
              <a:rPr lang="en-US" dirty="0"/>
            </a:br>
            <a:endParaRPr lang="en-US" dirty="0"/>
          </a:p>
        </p:txBody>
      </p:sp>
      <p:pic>
        <p:nvPicPr>
          <p:cNvPr id="23554" name="Picture 2" descr="P:\03-Curriculum and Products\POT Courses\QAPO\FINAL\QAPO mod images as rgb\Module 1 images rgb\Figure 1-23.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67000" y="152400"/>
            <a:ext cx="3840480" cy="51500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84164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fontScale="90000"/>
          </a:bodyPr>
          <a:lstStyle/>
          <a:p>
            <a:r>
              <a:rPr lang="en-US" sz="2200" b="1" dirty="0">
                <a:latin typeface="Arial" panose="020B0604020202020204" pitchFamily="34" charset="0"/>
                <a:cs typeface="Arial" panose="020B0604020202020204" pitchFamily="34" charset="0"/>
              </a:rPr>
              <a:t>Figure 1-24 </a:t>
            </a:r>
            <a:r>
              <a:rPr lang="en-US" sz="2200" i="1" dirty="0">
                <a:latin typeface="Arial" panose="020B0604020202020204" pitchFamily="34" charset="0"/>
                <a:cs typeface="Arial" panose="020B0604020202020204" pitchFamily="34" charset="0"/>
              </a:rPr>
              <a:t>Comparison of the images formed of a distant object by a spherical and </a:t>
            </a:r>
            <a:r>
              <a:rPr lang="en-US" sz="2200" i="1" dirty="0" err="1" smtClean="0">
                <a:latin typeface="Arial" panose="020B0604020202020204" pitchFamily="34" charset="0"/>
                <a:cs typeface="Arial" panose="020B0604020202020204" pitchFamily="34" charset="0"/>
              </a:rPr>
              <a:t>paraboloidal</a:t>
            </a:r>
            <a:r>
              <a:rPr lang="en-US" sz="2200" i="1" dirty="0" smtClean="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rPr>
              <a:t>mirror</a:t>
            </a:r>
            <a:r>
              <a:rPr lang="en-US" dirty="0"/>
              <a:t/>
            </a:r>
            <a:br>
              <a:rPr lang="en-US" dirty="0"/>
            </a:br>
            <a:endParaRPr lang="en-US" dirty="0"/>
          </a:p>
        </p:txBody>
      </p:sp>
      <p:pic>
        <p:nvPicPr>
          <p:cNvPr id="24578" name="Picture 2" descr="P:\03-Curriculum and Products\POT Courses\QAPO\FINAL\QAPO mod images as rgb\Module 1 images rgb\Figure 1-24.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5864" y="381000"/>
            <a:ext cx="8379535" cy="48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4986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2000" b="1" dirty="0">
                <a:latin typeface="Arial" panose="020B0604020202020204" pitchFamily="34" charset="0"/>
                <a:cs typeface="Arial" panose="020B0604020202020204" pitchFamily="34" charset="0"/>
              </a:rPr>
              <a:t>Figure 1-25 </a:t>
            </a:r>
            <a:r>
              <a:rPr lang="en-US" sz="2000" i="1" dirty="0">
                <a:latin typeface="Arial" panose="020B0604020202020204" pitchFamily="34" charset="0"/>
                <a:cs typeface="Arial" panose="020B0604020202020204" pitchFamily="34" charset="0"/>
              </a:rPr>
              <a:t>Elliptical whispering gallery</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25602" name="Picture 2" descr="P:\03-Curriculum and Products\POT Courses\QAPO\FINAL\QAPO mod images as rgb\Module 1 images rgb\Figure 1-2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304800"/>
            <a:ext cx="8686800" cy="4472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73530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1-26 </a:t>
            </a:r>
            <a:r>
              <a:rPr lang="en-US" sz="2200" i="1" dirty="0">
                <a:latin typeface="Arial" panose="020B0604020202020204" pitchFamily="34" charset="0"/>
                <a:cs typeface="Arial" panose="020B0604020202020204" pitchFamily="34" charset="0"/>
              </a:rPr>
              <a:t>Graphical definition of surface sag</a:t>
            </a:r>
            <a:r>
              <a:rPr lang="en-US" dirty="0"/>
              <a:t/>
            </a:r>
            <a:br>
              <a:rPr lang="en-US" dirty="0"/>
            </a:br>
            <a:endParaRPr lang="en-US" dirty="0"/>
          </a:p>
        </p:txBody>
      </p:sp>
      <p:pic>
        <p:nvPicPr>
          <p:cNvPr id="26626" name="Picture 2" descr="P:\03-Curriculum and Products\POT Courses\QAPO\FINAL\QAPO mod images as rgb\Module 1 images rgb\Figure 1-26.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33600" y="152400"/>
            <a:ext cx="4846320" cy="5365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4890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P:\03-Curriculum and Products\POT Courses\QAPO\FINAL\QAPO mod images as rgb\Module 1 images rgb\Figure 1-27 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60" y="2612440"/>
            <a:ext cx="2377440" cy="3452951"/>
          </a:xfrm>
          <a:prstGeom prst="rect">
            <a:avLst/>
          </a:prstGeom>
          <a:noFill/>
          <a:extLst>
            <a:ext uri="{909E8E84-426E-40DD-AFC4-6F175D3DCCD1}">
              <a14:hiddenFill xmlns:a14="http://schemas.microsoft.com/office/drawing/2010/main">
                <a:solidFill>
                  <a:srgbClr val="FFFFFF"/>
                </a:solidFill>
              </a14:hiddenFill>
            </a:ext>
          </a:extLst>
        </p:spPr>
      </p:pic>
      <p:pic>
        <p:nvPicPr>
          <p:cNvPr id="27651" name="Picture 3" descr="P:\03-Curriculum and Products\POT Courses\QAPO\FINAL\QAPO mod images as rgb\Module 1 images rgb\Figure 1-27 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7880" y="2617202"/>
            <a:ext cx="2468880" cy="314324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771346" y="6153090"/>
            <a:ext cx="4455066" cy="400110"/>
          </a:xfrm>
          <a:prstGeom prst="rect">
            <a:avLst/>
          </a:prstGeom>
        </p:spPr>
        <p:txBody>
          <a:bodyPr wrap="none">
            <a:spAutoFit/>
          </a:bodyPr>
          <a:lstStyle/>
          <a:p>
            <a:r>
              <a:rPr lang="en-US" sz="2000" b="1" dirty="0">
                <a:latin typeface="Arial" panose="020B0604020202020204" pitchFamily="34" charset="0"/>
                <a:cs typeface="Arial" panose="020B0604020202020204" pitchFamily="34" charset="0"/>
              </a:rPr>
              <a:t>Figure 1-27</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Common types of prisms</a:t>
            </a:r>
            <a:endParaRPr lang="en-US" sz="2000" dirty="0">
              <a:latin typeface="Arial" panose="020B0604020202020204" pitchFamily="34" charset="0"/>
              <a:cs typeface="Arial" panose="020B0604020202020204" pitchFamily="34" charset="0"/>
            </a:endParaRPr>
          </a:p>
        </p:txBody>
      </p:sp>
      <p:pic>
        <p:nvPicPr>
          <p:cNvPr id="27652" name="Picture 4" descr="P:\03-Curriculum and Products\POT Courses\QAPO\FINAL\QAPO mod images as rgb\Module 1 images rgb\prism typ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1680" y="113408"/>
            <a:ext cx="5120640" cy="2499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0977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a:bodyPr>
          <a:lstStyle/>
          <a:p>
            <a:r>
              <a:rPr lang="en-US" sz="2000" b="1" dirty="0">
                <a:latin typeface="Arial" panose="020B0604020202020204" pitchFamily="34" charset="0"/>
                <a:cs typeface="Arial" panose="020B0604020202020204" pitchFamily="34" charset="0"/>
              </a:rPr>
              <a:t>Figure 1-1 </a:t>
            </a:r>
            <a:r>
              <a:rPr lang="en-US" sz="2000" i="1" dirty="0">
                <a:latin typeface="Arial" panose="020B0604020202020204" pitchFamily="34" charset="0"/>
                <a:cs typeface="Arial" panose="020B0604020202020204" pitchFamily="34" charset="0"/>
              </a:rPr>
              <a:t>Large band saw for initial cutting of raw material</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1026" name="Picture 2" descr="P:\03-Curriculum and Products\POT Courses\QAPO\FINAL\QAPO mod images as rgb\Module 1 images rgb\Figure 1-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99160" y="304797"/>
            <a:ext cx="7406640" cy="4919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87560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a:latin typeface="Arial" panose="020B0604020202020204" pitchFamily="34" charset="0"/>
                <a:cs typeface="Arial" panose="020B0604020202020204" pitchFamily="34" charset="0"/>
              </a:rPr>
              <a:t/>
            </a:r>
            <a:br>
              <a:rPr lang="en-US" sz="2200" b="1" dirty="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1-28</a:t>
            </a:r>
            <a:r>
              <a:rPr lang="en-US" sz="2200" dirty="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rPr>
              <a:t>Shadowgraph</a:t>
            </a:r>
            <a:r>
              <a:rPr lang="en-US" dirty="0"/>
              <a:t/>
            </a:r>
            <a:br>
              <a:rPr lang="en-US" dirty="0"/>
            </a:b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9279" y="731837"/>
            <a:ext cx="7285441" cy="4525963"/>
          </a:xfrm>
        </p:spPr>
      </p:pic>
    </p:spTree>
    <p:extLst>
      <p:ext uri="{BB962C8B-B14F-4D97-AF65-F5344CB8AC3E}">
        <p14:creationId xmlns:p14="http://schemas.microsoft.com/office/powerpoint/2010/main" val="19316320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6388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1-29 </a:t>
            </a:r>
            <a:r>
              <a:rPr lang="en-US" sz="2200" i="1" dirty="0">
                <a:latin typeface="Arial" panose="020B0604020202020204" pitchFamily="34" charset="0"/>
                <a:cs typeface="Arial" panose="020B0604020202020204" pitchFamily="34" charset="0"/>
              </a:rPr>
              <a:t>Experiment coatings</a:t>
            </a:r>
            <a:r>
              <a:rPr lang="en-US" dirty="0"/>
              <a:t/>
            </a:r>
            <a:br>
              <a:rPr lang="en-US" dirty="0"/>
            </a:br>
            <a:endParaRPr lang="en-US" dirty="0"/>
          </a:p>
        </p:txBody>
      </p:sp>
      <p:pic>
        <p:nvPicPr>
          <p:cNvPr id="29698" name="Picture 2" descr="P:\03-Curriculum and Products\POT Courses\QAPO\FINAL\QAPO mod images as rgb\Module 1 images rgb\Figure 1-29.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4360" y="152400"/>
            <a:ext cx="7863840" cy="5385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4690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05400"/>
            <a:ext cx="8229600" cy="1143000"/>
          </a:xfrm>
        </p:spPr>
        <p:txBody>
          <a:bodyPr>
            <a:normAutofit fontScale="90000"/>
          </a:bodyPr>
          <a:lstStyle/>
          <a:p>
            <a:r>
              <a:rPr lang="en-US" sz="2200" b="1" dirty="0" smtClean="0">
                <a:latin typeface="Arial" panose="020B0604020202020204" pitchFamily="34" charset="0"/>
                <a:cs typeface="Arial" panose="020B0604020202020204" pitchFamily="34" charset="0"/>
              </a:rPr>
              <a:t/>
            </a:r>
            <a:br>
              <a:rPr lang="en-US" sz="2200" b="1" dirty="0" smtClean="0">
                <a:latin typeface="Arial" panose="020B0604020202020204" pitchFamily="34" charset="0"/>
                <a:cs typeface="Arial" panose="020B0604020202020204" pitchFamily="34" charset="0"/>
              </a:rPr>
            </a:br>
            <a:r>
              <a:rPr lang="en-US" sz="2200" b="1" dirty="0" smtClean="0">
                <a:latin typeface="Arial" panose="020B0604020202020204" pitchFamily="34" charset="0"/>
                <a:cs typeface="Arial" panose="020B0604020202020204" pitchFamily="34" charset="0"/>
              </a:rPr>
              <a:t>Figure </a:t>
            </a:r>
            <a:r>
              <a:rPr lang="en-US" sz="2200" b="1" dirty="0">
                <a:latin typeface="Arial" panose="020B0604020202020204" pitchFamily="34" charset="0"/>
                <a:cs typeface="Arial" panose="020B0604020202020204" pitchFamily="34" charset="0"/>
              </a:rPr>
              <a:t>1-2</a:t>
            </a:r>
            <a:r>
              <a:rPr lang="en-US" sz="2200" dirty="0">
                <a:latin typeface="Arial" panose="020B0604020202020204" pitchFamily="34" charset="0"/>
                <a:cs typeface="Arial" panose="020B0604020202020204" pitchFamily="34" charset="0"/>
              </a:rPr>
              <a:t> </a:t>
            </a:r>
            <a:r>
              <a:rPr lang="en-US" sz="2200" i="1" dirty="0">
                <a:latin typeface="Arial" panose="020B0604020202020204" pitchFamily="34" charset="0"/>
                <a:cs typeface="Arial" panose="020B0604020202020204" pitchFamily="34" charset="0"/>
              </a:rPr>
              <a:t>Circular saw for intermediate precision cutting</a:t>
            </a:r>
            <a:r>
              <a:rPr lang="en-US" dirty="0"/>
              <a:t/>
            </a:r>
            <a:br>
              <a:rPr lang="en-US" dirty="0"/>
            </a:br>
            <a:endParaRPr lang="en-US" dirty="0"/>
          </a:p>
        </p:txBody>
      </p:sp>
      <p:pic>
        <p:nvPicPr>
          <p:cNvPr id="2050" name="Picture 2" descr="P:\03-Curriculum and Products\POT Courses\QAPO\FINAL\QAPO mod images as rgb\Module 1 images rgb\Figure 1-2.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64814" y="457200"/>
            <a:ext cx="6814371"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2880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000" b="1" dirty="0">
                <a:latin typeface="Arial" panose="020B0604020202020204" pitchFamily="34" charset="0"/>
                <a:cs typeface="Arial" panose="020B0604020202020204" pitchFamily="34" charset="0"/>
              </a:rPr>
              <a:t>Figure 1-3</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Wax block on parallel metal plate</a:t>
            </a:r>
            <a:endParaRPr lang="en-US" sz="2000" dirty="0">
              <a:latin typeface="Arial" panose="020B0604020202020204" pitchFamily="34" charset="0"/>
              <a:cs typeface="Arial" panose="020B0604020202020204" pitchFamily="34" charset="0"/>
            </a:endParaRPr>
          </a:p>
        </p:txBody>
      </p:sp>
      <p:pic>
        <p:nvPicPr>
          <p:cNvPr id="3074" name="Picture 2" descr="P:\03-Curriculum and Products\POT Courses\QAPO\FINAL\QAPO mod images as rgb\Module 1 images rgb\Figure 1-3.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64815" y="122238"/>
            <a:ext cx="6814369" cy="4525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32032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000" b="1" dirty="0">
                <a:latin typeface="Arial" panose="020B0604020202020204" pitchFamily="34" charset="0"/>
                <a:cs typeface="Arial" panose="020B0604020202020204" pitchFamily="34" charset="0"/>
              </a:rPr>
              <a:t>Figure 1-4</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Setup of a parallel machining operation</a:t>
            </a:r>
            <a:endParaRPr lang="en-US" sz="2000" dirty="0">
              <a:latin typeface="Arial" panose="020B0604020202020204" pitchFamily="34" charset="0"/>
              <a:cs typeface="Arial" panose="020B0604020202020204" pitchFamily="34" charset="0"/>
            </a:endParaRPr>
          </a:p>
        </p:txBody>
      </p:sp>
      <p:pic>
        <p:nvPicPr>
          <p:cNvPr id="4098" name="Picture 2" descr="P:\03-Curriculum and Products\POT Courses\QAPO\FINAL\QAPO mod images as rgb\Module 1 images rgb\Figure 1-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152400"/>
            <a:ext cx="3383280" cy="5093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26692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a:bodyPr>
          <a:lstStyle/>
          <a:p>
            <a:r>
              <a:rPr lang="en-US" sz="2000" b="1" dirty="0">
                <a:latin typeface="Arial" panose="020B0604020202020204" pitchFamily="34" charset="0"/>
                <a:cs typeface="Arial" panose="020B0604020202020204" pitchFamily="34" charset="0"/>
              </a:rPr>
              <a:t>Figure 1-5</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Mirror substrate being edged to diameter using diamond wheel and edging machine</a:t>
            </a:r>
            <a:r>
              <a:rPr lang="en-US" sz="2200" dirty="0">
                <a:latin typeface="Arial" panose="020B0604020202020204" pitchFamily="34" charset="0"/>
                <a:cs typeface="Arial" panose="020B0604020202020204" pitchFamily="34" charset="0"/>
              </a:rPr>
              <a:t/>
            </a:r>
            <a:br>
              <a:rPr lang="en-US" sz="2200" dirty="0">
                <a:latin typeface="Arial" panose="020B0604020202020204" pitchFamily="34" charset="0"/>
                <a:cs typeface="Arial" panose="020B0604020202020204" pitchFamily="34" charset="0"/>
              </a:rPr>
            </a:br>
            <a:endParaRPr lang="en-US" sz="2200" dirty="0">
              <a:latin typeface="Arial" panose="020B0604020202020204" pitchFamily="34" charset="0"/>
              <a:cs typeface="Arial" panose="020B0604020202020204" pitchFamily="34" charset="0"/>
            </a:endParaRPr>
          </a:p>
        </p:txBody>
      </p:sp>
      <p:pic>
        <p:nvPicPr>
          <p:cNvPr id="5122" name="Picture 2" descr="P:\03-Curriculum and Products\POT Courses\QAPO\FINAL\QAPO mod images as rgb\Module 1 images rgb\Figure 1-5.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52400"/>
            <a:ext cx="6858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4948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2000" b="1" dirty="0">
                <a:latin typeface="Arial" panose="020B0604020202020204" pitchFamily="34" charset="0"/>
                <a:cs typeface="Arial" panose="020B0604020202020204" pitchFamily="34" charset="0"/>
              </a:rPr>
              <a:t>Figure 1-6</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Mirror substrate before and after edging</a:t>
            </a:r>
            <a:r>
              <a:rPr lang="en-US" sz="2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2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sz="2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146" name="Picture 2" descr="P:\03-Curriculum and Products\POT Courses\QAPO\FINAL\QAPO mod images as rgb\Module 1 images rgb\Figure 1-6.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10640" y="228600"/>
            <a:ext cx="6461760" cy="4846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12197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P:\03-Curriculum and Products\POT Courses\QAPO\FINAL\QAPO mod images as rgb\Module 1 images rgb\Figure 1-7 B.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0200" y="130641"/>
            <a:ext cx="3474720" cy="2307759"/>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P:\03-Curriculum and Products\POT Courses\QAPO\FINAL\QAPO mod images as rgb\Module 1 images rgb\Figure 1-7 C.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1280" y="2590800"/>
            <a:ext cx="3931920" cy="261141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33400" y="5477470"/>
            <a:ext cx="8001000" cy="1323439"/>
          </a:xfrm>
          <a:prstGeom prst="rect">
            <a:avLst/>
          </a:prstGeom>
        </p:spPr>
        <p:txBody>
          <a:bodyPr wrap="square">
            <a:spAutoFit/>
          </a:bodyPr>
          <a:lstStyle/>
          <a:p>
            <a:pPr algn="ctr" hangingPunct="0"/>
            <a:r>
              <a:rPr lang="en-US" sz="2000" b="1" dirty="0">
                <a:latin typeface="Arial" panose="020B0604020202020204" pitchFamily="34" charset="0"/>
                <a:cs typeface="Arial" panose="020B0604020202020204" pitchFamily="34" charset="0"/>
              </a:rPr>
              <a:t>Figure 1-7</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Upper left: Hand grinding a block of prisms</a:t>
            </a:r>
            <a:endParaRPr lang="en-US" sz="2000" dirty="0">
              <a:latin typeface="Arial" panose="020B0604020202020204" pitchFamily="34" charset="0"/>
              <a:cs typeface="Arial" panose="020B0604020202020204" pitchFamily="34" charset="0"/>
            </a:endParaRPr>
          </a:p>
          <a:p>
            <a:pPr algn="ctr" hangingPunct="0"/>
            <a:r>
              <a:rPr lang="en-US" sz="2000" i="1" dirty="0">
                <a:latin typeface="Arial" panose="020B0604020202020204" pitchFamily="34" charset="0"/>
                <a:cs typeface="Arial" panose="020B0604020202020204" pitchFamily="34" charset="0"/>
              </a:rPr>
              <a:t>Upper right: Precision hand grinding an individual prism</a:t>
            </a:r>
            <a:endParaRPr lang="en-US" sz="2000" dirty="0">
              <a:latin typeface="Arial" panose="020B0604020202020204" pitchFamily="34" charset="0"/>
              <a:cs typeface="Arial" panose="020B0604020202020204" pitchFamily="34" charset="0"/>
            </a:endParaRPr>
          </a:p>
          <a:p>
            <a:pPr algn="ctr"/>
            <a:r>
              <a:rPr lang="en-US" sz="2000" i="1" dirty="0">
                <a:latin typeface="Arial" panose="020B0604020202020204" pitchFamily="34" charset="0"/>
                <a:cs typeface="Arial" panose="020B0604020202020204" pitchFamily="34" charset="0"/>
              </a:rPr>
              <a:t>Bottom: Continuous polishing machine that is pitch-polishing various substrates</a:t>
            </a:r>
            <a:endParaRPr lang="en-US" sz="20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39228"/>
          <a:stretch/>
        </p:blipFill>
        <p:spPr>
          <a:xfrm>
            <a:off x="1066800" y="76201"/>
            <a:ext cx="2581657" cy="2362199"/>
          </a:xfrm>
          <a:prstGeom prst="rect">
            <a:avLst/>
          </a:prstGeom>
        </p:spPr>
      </p:pic>
    </p:spTree>
    <p:extLst>
      <p:ext uri="{BB962C8B-B14F-4D97-AF65-F5344CB8AC3E}">
        <p14:creationId xmlns:p14="http://schemas.microsoft.com/office/powerpoint/2010/main" val="9663128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TotalTime>
  <Words>207</Words>
  <Application>Microsoft Office PowerPoint</Application>
  <PresentationFormat>On-screen Show (4:3)</PresentationFormat>
  <Paragraphs>52</Paragraphs>
  <Slides>31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Times New Roman</vt:lpstr>
      <vt:lpstr>Office Theme</vt:lpstr>
      <vt:lpstr>PowerPoint Presentation</vt:lpstr>
      <vt:lpstr>PowerPoint Presentation</vt:lpstr>
      <vt:lpstr>Figure 1-1 Large band saw for initial cutting of raw material </vt:lpstr>
      <vt:lpstr> Figure 1-2 Circular saw for intermediate precision cutting </vt:lpstr>
      <vt:lpstr>Figure 1-3 Wax block on parallel metal plate</vt:lpstr>
      <vt:lpstr>Figure 1-4 Setup of a parallel machining operation</vt:lpstr>
      <vt:lpstr>Figure 1-5 Mirror substrate being edged to diameter using diamond wheel and edging machine </vt:lpstr>
      <vt:lpstr>Figure 1-6 Mirror substrate before and after edging </vt:lpstr>
      <vt:lpstr>PowerPoint Presentation</vt:lpstr>
      <vt:lpstr>  Figure 1-8 Precision polished optical surfaces </vt:lpstr>
      <vt:lpstr>Figure 1-9 Prisms painted to protect finished optical surfaces </vt:lpstr>
      <vt:lpstr>  Figure 1-10 Optics blocked in pitch</vt:lpstr>
      <vt:lpstr>Figure 1-11 Optics blocked in plaster</vt:lpstr>
      <vt:lpstr>Figure 1-12 Deblocking a plaster block </vt:lpstr>
      <vt:lpstr> Figure 1-13 Basket of paint-protected optics being loaded into a degreasing machine to remove pitch and plaster</vt:lpstr>
      <vt:lpstr>Figure 1-14 Tooling optics in degreasing basket</vt:lpstr>
      <vt:lpstr>Figure 1-15 Optical plastic injection mold </vt:lpstr>
      <vt:lpstr>Figure 1-16 Single-point diamond turning (SPDT) system cutting a plastic lens  </vt:lpstr>
      <vt:lpstr> Figure 1-17 A precision assembly technician applying optical adhesive to the hypotenuse surface of a right-angle prism before bonding it to another right-angle prism to create a beamsplitter cube </vt:lpstr>
      <vt:lpstr>Figure 1-18 Shielding for a coating chamber, contaminated after multiple coating runs </vt:lpstr>
      <vt:lpstr>Figure 1-19 Specular versus diffuse reflection </vt:lpstr>
      <vt:lpstr>Figure 1-20 Graphical definition of focal length and radius </vt:lpstr>
      <vt:lpstr> Figure 1-21 Light propagating through cylindrical lenses </vt:lpstr>
      <vt:lpstr>Figure 1-22 Lens types </vt:lpstr>
      <vt:lpstr> Figure 1-23 Four different slices through a cone pair create the four types of conic sections that are used to make aspheric optical surfaces </vt:lpstr>
      <vt:lpstr>Figure 1-24 Comparison of the images formed of a distant object by a spherical and paraboloidal mirror </vt:lpstr>
      <vt:lpstr>Figure 1-25 Elliptical whispering gallery </vt:lpstr>
      <vt:lpstr> Figure 1-26 Graphical definition of surface sag </vt:lpstr>
      <vt:lpstr>PowerPoint Presentation</vt:lpstr>
      <vt:lpstr>  Figure 1-28 Shadowgraph </vt:lpstr>
      <vt:lpstr> Figure 1-29 Experiment coatings </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Jayne McElroy</dc:creator>
  <cp:lastModifiedBy>optec</cp:lastModifiedBy>
  <cp:revision>61</cp:revision>
  <dcterms:created xsi:type="dcterms:W3CDTF">2017-12-20T14:30:31Z</dcterms:created>
  <dcterms:modified xsi:type="dcterms:W3CDTF">2019-04-12T19:12:31Z</dcterms:modified>
</cp:coreProperties>
</file>