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10" r:id="rId5"/>
    <p:sldMasterId id="2147483722" r:id="rId6"/>
    <p:sldMasterId id="2147483736" r:id="rId7"/>
    <p:sldMasterId id="2147483856" r:id="rId8"/>
  </p:sldMasterIdLst>
  <p:notesMasterIdLst>
    <p:notesMasterId r:id="rId158"/>
  </p:notesMasterIdLst>
  <p:sldIdLst>
    <p:sldId id="256" r:id="rId9"/>
    <p:sldId id="257" r:id="rId10"/>
    <p:sldId id="316" r:id="rId11"/>
    <p:sldId id="302" r:id="rId12"/>
    <p:sldId id="304" r:id="rId13"/>
    <p:sldId id="305" r:id="rId14"/>
    <p:sldId id="306" r:id="rId15"/>
    <p:sldId id="307" r:id="rId16"/>
    <p:sldId id="308" r:id="rId17"/>
    <p:sldId id="303" r:id="rId18"/>
    <p:sldId id="258" r:id="rId19"/>
    <p:sldId id="319" r:id="rId20"/>
    <p:sldId id="309" r:id="rId21"/>
    <p:sldId id="311" r:id="rId22"/>
    <p:sldId id="259" r:id="rId23"/>
    <p:sldId id="277" r:id="rId24"/>
    <p:sldId id="312" r:id="rId25"/>
    <p:sldId id="313" r:id="rId26"/>
    <p:sldId id="317" r:id="rId27"/>
    <p:sldId id="318"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385" r:id="rId93"/>
    <p:sldId id="386" r:id="rId94"/>
    <p:sldId id="387" r:id="rId95"/>
    <p:sldId id="388" r:id="rId96"/>
    <p:sldId id="389"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3" r:id="rId121"/>
    <p:sldId id="414" r:id="rId122"/>
    <p:sldId id="415" r:id="rId123"/>
    <p:sldId id="416" r:id="rId124"/>
    <p:sldId id="417" r:id="rId125"/>
    <p:sldId id="418" r:id="rId126"/>
    <p:sldId id="419" r:id="rId127"/>
    <p:sldId id="420" r:id="rId128"/>
    <p:sldId id="421" r:id="rId129"/>
    <p:sldId id="422" r:id="rId130"/>
    <p:sldId id="423" r:id="rId131"/>
    <p:sldId id="424" r:id="rId132"/>
    <p:sldId id="425" r:id="rId133"/>
    <p:sldId id="426" r:id="rId134"/>
    <p:sldId id="427" r:id="rId135"/>
    <p:sldId id="428" r:id="rId136"/>
    <p:sldId id="429" r:id="rId137"/>
    <p:sldId id="430" r:id="rId138"/>
    <p:sldId id="431" r:id="rId139"/>
    <p:sldId id="432" r:id="rId140"/>
    <p:sldId id="433" r:id="rId141"/>
    <p:sldId id="434" r:id="rId142"/>
    <p:sldId id="435" r:id="rId143"/>
    <p:sldId id="436" r:id="rId144"/>
    <p:sldId id="437" r:id="rId145"/>
    <p:sldId id="438" r:id="rId146"/>
    <p:sldId id="439" r:id="rId147"/>
    <p:sldId id="440" r:id="rId148"/>
    <p:sldId id="441" r:id="rId149"/>
    <p:sldId id="442" r:id="rId150"/>
    <p:sldId id="443" r:id="rId151"/>
    <p:sldId id="444" r:id="rId152"/>
    <p:sldId id="445" r:id="rId153"/>
    <p:sldId id="446" r:id="rId154"/>
    <p:sldId id="447" r:id="rId155"/>
    <p:sldId id="448" r:id="rId156"/>
    <p:sldId id="449" r:id="rId1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Hardin" initials="KH" lastIdx="1" clrIdx="0"/>
  <p:cmAuthor id="2" name="Kristin Hardin" initials="KH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1B6FD"/>
    <a:srgbClr val="3389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8000F-02FD-46FD-A1D6-86BB59BF0C95}" v="558" dt="2019-07-10T19:28:01.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58" autoAdjust="0"/>
    <p:restoredTop sz="84319" autoAdjust="0"/>
  </p:normalViewPr>
  <p:slideViewPr>
    <p:cSldViewPr snapToGrid="0" snapToObjects="1">
      <p:cViewPr varScale="1">
        <p:scale>
          <a:sx n="78" d="100"/>
          <a:sy n="78" d="100"/>
        </p:scale>
        <p:origin x="824" y="44"/>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84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commentAuthors" Target="commentAuthor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presProps" Target="presProps.xml"/><Relationship Id="rId165" Type="http://schemas.microsoft.com/office/2016/11/relationships/changesInfo" Target="changesInfos/changesInfo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Antonsen" userId="S::lars.antonsen@skagit.edu::01d429b4-af0d-464f-bb12-446358c3d154" providerId="AD" clId="Web-{3B00C5F8-DC2F-0CB0-4B4B-FD611FE538B8}"/>
    <pc:docChg chg="modSld">
      <pc:chgData name="Lars Antonsen" userId="S::lars.antonsen@skagit.edu::01d429b4-af0d-464f-bb12-446358c3d154" providerId="AD" clId="Web-{3B00C5F8-DC2F-0CB0-4B4B-FD611FE538B8}" dt="2019-08-26T20:28:47.258" v="0" actId="1076"/>
      <pc:docMkLst>
        <pc:docMk/>
      </pc:docMkLst>
      <pc:sldChg chg="modSp">
        <pc:chgData name="Lars Antonsen" userId="S::lars.antonsen@skagit.edu::01d429b4-af0d-464f-bb12-446358c3d154" providerId="AD" clId="Web-{3B00C5F8-DC2F-0CB0-4B4B-FD611FE538B8}" dt="2019-08-26T20:28:47.258" v="0" actId="1076"/>
        <pc:sldMkLst>
          <pc:docMk/>
          <pc:sldMk cId="991270489" sldId="256"/>
        </pc:sldMkLst>
        <pc:spChg chg="mod">
          <ac:chgData name="Lars Antonsen" userId="S::lars.antonsen@skagit.edu::01d429b4-af0d-464f-bb12-446358c3d154" providerId="AD" clId="Web-{3B00C5F8-DC2F-0CB0-4B4B-FD611FE538B8}" dt="2019-08-26T20:28:47.258" v="0" actId="1076"/>
          <ac:spMkLst>
            <pc:docMk/>
            <pc:sldMk cId="991270489" sldId="256"/>
            <ac:spMk id="5" creationId="{00000000-0000-0000-0000-000000000000}"/>
          </ac:spMkLst>
        </pc:spChg>
      </pc:sldChg>
    </pc:docChg>
  </pc:docChgLst>
  <pc:docChgLst>
    <pc:chgData name="Lars Antonsen" userId="01d429b4-af0d-464f-bb12-446358c3d154" providerId="ADAL" clId="{84F8000F-02FD-46FD-A1D6-86BB59BF0C95}"/>
    <pc:docChg chg="modSld">
      <pc:chgData name="Lars Antonsen" userId="01d429b4-af0d-464f-bb12-446358c3d154" providerId="ADAL" clId="{84F8000F-02FD-46FD-A1D6-86BB59BF0C95}" dt="2019-07-10T19:28:01.639" v="554"/>
      <pc:docMkLst>
        <pc:docMk/>
      </pc:docMkLst>
      <pc:sldChg chg="modNotes">
        <pc:chgData name="Lars Antonsen" userId="01d429b4-af0d-464f-bb12-446358c3d154" providerId="ADAL" clId="{84F8000F-02FD-46FD-A1D6-86BB59BF0C95}" dt="2019-07-10T18:45:53.230" v="11" actId="207"/>
        <pc:sldMkLst>
          <pc:docMk/>
          <pc:sldMk cId="1878092845" sldId="259"/>
        </pc:sldMkLst>
      </pc:sldChg>
      <pc:sldChg chg="modSp">
        <pc:chgData name="Lars Antonsen" userId="01d429b4-af0d-464f-bb12-446358c3d154" providerId="ADAL" clId="{84F8000F-02FD-46FD-A1D6-86BB59BF0C95}" dt="2019-07-10T18:34:35.467" v="4" actId="207"/>
        <pc:sldMkLst>
          <pc:docMk/>
          <pc:sldMk cId="657077054" sldId="302"/>
        </pc:sldMkLst>
        <pc:spChg chg="mod">
          <ac:chgData name="Lars Antonsen" userId="01d429b4-af0d-464f-bb12-446358c3d154" providerId="ADAL" clId="{84F8000F-02FD-46FD-A1D6-86BB59BF0C95}" dt="2019-07-10T18:34:35.467" v="4" actId="207"/>
          <ac:spMkLst>
            <pc:docMk/>
            <pc:sldMk cId="657077054" sldId="302"/>
            <ac:spMk id="3" creationId="{00000000-0000-0000-0000-000000000000}"/>
          </ac:spMkLst>
        </pc:spChg>
      </pc:sldChg>
      <pc:sldChg chg="addSp modSp">
        <pc:chgData name="Lars Antonsen" userId="01d429b4-af0d-464f-bb12-446358c3d154" providerId="ADAL" clId="{84F8000F-02FD-46FD-A1D6-86BB59BF0C95}" dt="2019-07-10T19:23:55.231" v="549" actId="207"/>
        <pc:sldMkLst>
          <pc:docMk/>
          <pc:sldMk cId="3487477507" sldId="317"/>
        </pc:sldMkLst>
        <pc:spChg chg="add mod">
          <ac:chgData name="Lars Antonsen" userId="01d429b4-af0d-464f-bb12-446358c3d154" providerId="ADAL" clId="{84F8000F-02FD-46FD-A1D6-86BB59BF0C95}" dt="2019-07-10T19:23:55.231" v="549" actId="207"/>
          <ac:spMkLst>
            <pc:docMk/>
            <pc:sldMk cId="3487477507" sldId="317"/>
            <ac:spMk id="5" creationId="{0019EC01-1F5E-4A56-808D-07544FDB6659}"/>
          </ac:spMkLst>
        </pc:spChg>
      </pc:sldChg>
      <pc:sldChg chg="addSp modSp">
        <pc:chgData name="Lars Antonsen" userId="01d429b4-af0d-464f-bb12-446358c3d154" providerId="ADAL" clId="{84F8000F-02FD-46FD-A1D6-86BB59BF0C95}" dt="2019-07-10T19:28:01.639" v="554"/>
        <pc:sldMkLst>
          <pc:docMk/>
          <pc:sldMk cId="191691108" sldId="321"/>
        </pc:sldMkLst>
        <pc:spChg chg="mod">
          <ac:chgData name="Lars Antonsen" userId="01d429b4-af0d-464f-bb12-446358c3d154" providerId="ADAL" clId="{84F8000F-02FD-46FD-A1D6-86BB59BF0C95}" dt="2019-07-10T19:25:10.830" v="550" actId="207"/>
          <ac:spMkLst>
            <pc:docMk/>
            <pc:sldMk cId="191691108" sldId="321"/>
            <ac:spMk id="3" creationId="{00000000-0000-0000-0000-000000000000}"/>
          </ac:spMkLst>
        </pc:spChg>
        <pc:graphicFrameChg chg="add mod">
          <ac:chgData name="Lars Antonsen" userId="01d429b4-af0d-464f-bb12-446358c3d154" providerId="ADAL" clId="{84F8000F-02FD-46FD-A1D6-86BB59BF0C95}" dt="2019-07-10T19:28:01.639" v="554"/>
          <ac:graphicFrameMkLst>
            <pc:docMk/>
            <pc:sldMk cId="191691108" sldId="321"/>
            <ac:graphicFrameMk id="5" creationId="{20D79C35-E309-417D-B6F5-310F75737134}"/>
          </ac:graphicFrameMkLst>
        </pc:graphicFrameChg>
      </pc:sldChg>
    </pc:docChg>
  </pc:docChgLst>
  <pc:docChgLst>
    <pc:chgData name="Lars Antonsen" userId="S::lars.antonsen@skagit.edu::01d429b4-af0d-464f-bb12-446358c3d154" providerId="AD" clId="Web-{8D3563B2-1EF8-EF3E-772F-06BF7CDAE5A3}"/>
    <pc:docChg chg="modSld">
      <pc:chgData name="Lars Antonsen" userId="S::lars.antonsen@skagit.edu::01d429b4-af0d-464f-bb12-446358c3d154" providerId="AD" clId="Web-{8D3563B2-1EF8-EF3E-772F-06BF7CDAE5A3}" dt="2019-07-19T16:06:08.786" v="3"/>
      <pc:docMkLst>
        <pc:docMk/>
      </pc:docMkLst>
      <pc:sldChg chg="addSp delSp modSp">
        <pc:chgData name="Lars Antonsen" userId="S::lars.antonsen@skagit.edu::01d429b4-af0d-464f-bb12-446358c3d154" providerId="AD" clId="Web-{8D3563B2-1EF8-EF3E-772F-06BF7CDAE5A3}" dt="2019-07-19T16:06:08.786" v="3"/>
        <pc:sldMkLst>
          <pc:docMk/>
          <pc:sldMk cId="991270489" sldId="256"/>
        </pc:sldMkLst>
        <pc:spChg chg="add del mod">
          <ac:chgData name="Lars Antonsen" userId="S::lars.antonsen@skagit.edu::01d429b4-af0d-464f-bb12-446358c3d154" providerId="AD" clId="Web-{8D3563B2-1EF8-EF3E-772F-06BF7CDAE5A3}" dt="2019-07-19T16:06:08.786" v="3"/>
          <ac:spMkLst>
            <pc:docMk/>
            <pc:sldMk cId="991270489" sldId="256"/>
            <ac:spMk id="2" creationId="{F8ECD4C4-424A-4F03-8B72-CFAB2918201A}"/>
          </ac:spMkLst>
        </pc:spChg>
      </pc:sldChg>
    </pc:docChg>
  </pc:docChgLst>
  <pc:docChgLst>
    <pc:chgData name="Lars Antonsen" userId="S::lars.antonsen@skagit.edu::01d429b4-af0d-464f-bb12-446358c3d154" providerId="AD" clId="Web-{085E7743-C435-49B2-ADEC-FD7081921DC7}"/>
    <pc:docChg chg="addSld delSld modSld">
      <pc:chgData name="Lars Antonsen" userId="S::lars.antonsen@skagit.edu::01d429b4-af0d-464f-bb12-446358c3d154" providerId="AD" clId="Web-{085E7743-C435-49B2-ADEC-FD7081921DC7}" dt="2019-07-19T16:05:29.013" v="2"/>
      <pc:docMkLst>
        <pc:docMk/>
      </pc:docMkLst>
      <pc:sldChg chg="modSp add del">
        <pc:chgData name="Lars Antonsen" userId="S::lars.antonsen@skagit.edu::01d429b4-af0d-464f-bb12-446358c3d154" providerId="AD" clId="Web-{085E7743-C435-49B2-ADEC-FD7081921DC7}" dt="2019-07-19T16:05:29.013" v="2"/>
        <pc:sldMkLst>
          <pc:docMk/>
          <pc:sldMk cId="3093341110" sldId="322"/>
        </pc:sldMkLst>
        <pc:spChg chg="mod">
          <ac:chgData name="Lars Antonsen" userId="S::lars.antonsen@skagit.edu::01d429b4-af0d-464f-bb12-446358c3d154" providerId="AD" clId="Web-{085E7743-C435-49B2-ADEC-FD7081921DC7}" dt="2019-07-19T16:04:20.059" v="1" actId="20577"/>
          <ac:spMkLst>
            <pc:docMk/>
            <pc:sldMk cId="3093341110" sldId="322"/>
            <ac:spMk id="2" creationId="{00000000-0000-0000-0000-000000000000}"/>
          </ac:spMkLst>
        </pc:spChg>
      </pc:sldChg>
    </pc:docChg>
  </pc:docChgLst>
  <pc:docChgLst>
    <pc:chgData name="Robin Ballard" userId="S::robin.ballard_edcc.edu#ext#@skagit.edu::1981f456-079f-42de-bec0-30d34e916124" providerId="AD" clId="Web-{6DA08686-7225-44C0-932C-E0A95C9DED12}"/>
    <pc:docChg chg="modSld">
      <pc:chgData name="Robin Ballard" userId="S::robin.ballard_edcc.edu#ext#@skagit.edu::1981f456-079f-42de-bec0-30d34e916124" providerId="AD" clId="Web-{6DA08686-7225-44C0-932C-E0A95C9DED12}" dt="2019-08-20T00:41:30.318" v="0" actId="1076"/>
      <pc:docMkLst>
        <pc:docMk/>
      </pc:docMkLst>
      <pc:sldChg chg="modSp">
        <pc:chgData name="Robin Ballard" userId="S::robin.ballard_edcc.edu#ext#@skagit.edu::1981f456-079f-42de-bec0-30d34e916124" providerId="AD" clId="Web-{6DA08686-7225-44C0-932C-E0A95C9DED12}" dt="2019-08-20T00:41:30.318" v="0" actId="1076"/>
        <pc:sldMkLst>
          <pc:docMk/>
          <pc:sldMk cId="991270489" sldId="256"/>
        </pc:sldMkLst>
        <pc:spChg chg="mod">
          <ac:chgData name="Robin Ballard" userId="S::robin.ballard_edcc.edu#ext#@skagit.edu::1981f456-079f-42de-bec0-30d34e916124" providerId="AD" clId="Web-{6DA08686-7225-44C0-932C-E0A95C9DED12}" dt="2019-08-20T00:41:30.318" v="0" actId="1076"/>
          <ac:spMkLst>
            <pc:docMk/>
            <pc:sldMk cId="991270489" sldId="256"/>
            <ac:spMk id="5"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Amount</a:t>
            </a:r>
            <a:r>
              <a:rPr lang="en-US" baseline="0" dirty="0"/>
              <a:t> of Plastics ‘Waste’ Recycled</a:t>
            </a:r>
            <a:endParaRPr lang="en-US" dirty="0"/>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2"/>
            <c:bubble3D val="0"/>
            <c:explosion val="36"/>
            <c:extLst>
              <c:ext xmlns:c16="http://schemas.microsoft.com/office/drawing/2014/chart" uri="{C3380CC4-5D6E-409C-BE32-E72D297353CC}">
                <c16:uniqueId val="{00000001-7D6D-497E-B294-0AF90F0ACADD}"/>
              </c:ext>
            </c:extLst>
          </c:dPt>
          <c:cat>
            <c:strRef>
              <c:f>Sheet1!$A$2:$A$5</c:f>
              <c:strCache>
                <c:ptCount val="3"/>
                <c:pt idx="0">
                  <c:v>Recycled</c:v>
                </c:pt>
                <c:pt idx="1">
                  <c:v>Energy Recovery</c:v>
                </c:pt>
                <c:pt idx="2">
                  <c:v>Landfilled</c:v>
                </c:pt>
              </c:strCache>
            </c:strRef>
          </c:cat>
          <c:val>
            <c:numRef>
              <c:f>Sheet1!$B$2:$B$5</c:f>
              <c:numCache>
                <c:formatCode>General</c:formatCode>
                <c:ptCount val="4"/>
                <c:pt idx="0">
                  <c:v>6.5</c:v>
                </c:pt>
                <c:pt idx="1">
                  <c:v>8</c:v>
                </c:pt>
                <c:pt idx="2">
                  <c:v>85.5</c:v>
                </c:pt>
              </c:numCache>
            </c:numRef>
          </c:val>
          <c:extLst>
            <c:ext xmlns:c16="http://schemas.microsoft.com/office/drawing/2014/chart" uri="{C3380CC4-5D6E-409C-BE32-E72D297353CC}">
              <c16:uniqueId val="{00000002-7D6D-497E-B294-0AF90F0ACADD}"/>
            </c:ext>
          </c:extLst>
        </c:ser>
        <c:dLbls>
          <c:showLegendKey val="0"/>
          <c:showVal val="0"/>
          <c:showCatName val="0"/>
          <c:showSerName val="0"/>
          <c:showPercent val="0"/>
          <c:showBubbleSize val="0"/>
          <c:showLeaderLines val="1"/>
        </c:dLbls>
      </c:pie3DChart>
    </c:plotArea>
    <c:legend>
      <c:legendPos val="r"/>
      <c:legendEntry>
        <c:idx val="3"/>
        <c:delete val="1"/>
      </c:legendEntry>
      <c:layout>
        <c:manualLayout>
          <c:xMode val="edge"/>
          <c:yMode val="edge"/>
          <c:x val="0.58363495206770299"/>
          <c:y val="0.23464220705057001"/>
          <c:w val="0.39676304574983801"/>
          <c:h val="0.6743079066518460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Municipal</a:t>
            </a:r>
            <a:r>
              <a:rPr lang="en-US" baseline="0" dirty="0"/>
              <a:t> Solid Waste (MSW) Generated</a:t>
            </a:r>
            <a:endParaRPr lang="en-US" dirty="0"/>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2"/>
            <c:bubble3D val="0"/>
            <c:explosion val="30"/>
            <c:extLst>
              <c:ext xmlns:c16="http://schemas.microsoft.com/office/drawing/2014/chart" uri="{C3380CC4-5D6E-409C-BE32-E72D297353CC}">
                <c16:uniqueId val="{00000000-29B7-4A31-8D40-0B3232FC3E89}"/>
              </c:ext>
            </c:extLst>
          </c:dPt>
          <c:cat>
            <c:strRef>
              <c:f>Sheet1!$A$2:$A$5</c:f>
              <c:strCache>
                <c:ptCount val="3"/>
                <c:pt idx="0">
                  <c:v>PET, HDPE</c:v>
                </c:pt>
                <c:pt idx="1">
                  <c:v>Other Plastics</c:v>
                </c:pt>
                <c:pt idx="2">
                  <c:v>Non Plastic</c:v>
                </c:pt>
              </c:strCache>
            </c:strRef>
          </c:cat>
          <c:val>
            <c:numRef>
              <c:f>Sheet1!$B$2:$B$5</c:f>
              <c:numCache>
                <c:formatCode>General</c:formatCode>
                <c:ptCount val="4"/>
                <c:pt idx="0">
                  <c:v>9</c:v>
                </c:pt>
                <c:pt idx="1">
                  <c:v>3</c:v>
                </c:pt>
                <c:pt idx="2">
                  <c:v>88</c:v>
                </c:pt>
              </c:numCache>
            </c:numRef>
          </c:val>
          <c:extLst>
            <c:ext xmlns:c16="http://schemas.microsoft.com/office/drawing/2014/chart" uri="{C3380CC4-5D6E-409C-BE32-E72D297353CC}">
              <c16:uniqueId val="{00000001-29B7-4A31-8D40-0B3232FC3E89}"/>
            </c:ext>
          </c:extLst>
        </c:ser>
        <c:dLbls>
          <c:showLegendKey val="0"/>
          <c:showVal val="0"/>
          <c:showCatName val="0"/>
          <c:showSerName val="0"/>
          <c:showPercent val="0"/>
          <c:showBubbleSize val="0"/>
          <c:showLeaderLines val="1"/>
        </c:dLbls>
      </c:pie3DChart>
    </c:plotArea>
    <c:legend>
      <c:legendPos val="r"/>
      <c:legendEntry>
        <c:idx val="3"/>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Amount</a:t>
            </a:r>
            <a:r>
              <a:rPr lang="en-US" baseline="0" dirty="0"/>
              <a:t> of Plastics ‘Waste’ Recycled</a:t>
            </a:r>
            <a:endParaRPr lang="en-US" dirty="0"/>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2"/>
            <c:bubble3D val="0"/>
            <c:explosion val="36"/>
            <c:extLst>
              <c:ext xmlns:c16="http://schemas.microsoft.com/office/drawing/2014/chart" uri="{C3380CC4-5D6E-409C-BE32-E72D297353CC}">
                <c16:uniqueId val="{00000000-6C02-4BE2-A425-57769D4A1323}"/>
              </c:ext>
            </c:extLst>
          </c:dPt>
          <c:cat>
            <c:strRef>
              <c:f>Sheet1!$A$2:$A$5</c:f>
              <c:strCache>
                <c:ptCount val="3"/>
                <c:pt idx="0">
                  <c:v>Recycled</c:v>
                </c:pt>
                <c:pt idx="1">
                  <c:v>Energy Recovery</c:v>
                </c:pt>
                <c:pt idx="2">
                  <c:v>Landfilled</c:v>
                </c:pt>
              </c:strCache>
            </c:strRef>
          </c:cat>
          <c:val>
            <c:numRef>
              <c:f>Sheet1!$B$2:$B$5</c:f>
              <c:numCache>
                <c:formatCode>General</c:formatCode>
                <c:ptCount val="4"/>
                <c:pt idx="0">
                  <c:v>6.5</c:v>
                </c:pt>
                <c:pt idx="1">
                  <c:v>8</c:v>
                </c:pt>
                <c:pt idx="2">
                  <c:v>85.5</c:v>
                </c:pt>
              </c:numCache>
            </c:numRef>
          </c:val>
          <c:extLst>
            <c:ext xmlns:c16="http://schemas.microsoft.com/office/drawing/2014/chart" uri="{C3380CC4-5D6E-409C-BE32-E72D297353CC}">
              <c16:uniqueId val="{00000001-6C02-4BE2-A425-57769D4A1323}"/>
            </c:ext>
          </c:extLst>
        </c:ser>
        <c:dLbls>
          <c:showLegendKey val="0"/>
          <c:showVal val="0"/>
          <c:showCatName val="0"/>
          <c:showSerName val="0"/>
          <c:showPercent val="0"/>
          <c:showBubbleSize val="0"/>
          <c:showLeaderLines val="1"/>
        </c:dLbls>
      </c:pie3DChart>
    </c:plotArea>
    <c:legend>
      <c:legendPos val="r"/>
      <c:legendEntry>
        <c:idx val="3"/>
        <c:delete val="1"/>
      </c:legendEntry>
      <c:layout>
        <c:manualLayout>
          <c:xMode val="edge"/>
          <c:yMode val="edge"/>
          <c:x val="0.58363495206770299"/>
          <c:y val="0.23464220705057001"/>
          <c:w val="0.39676304574983801"/>
          <c:h val="0.67430790665184603"/>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BA894-6B5A-4B4C-80A3-EDCDBB648D5D}" type="datetimeFigureOut">
              <a:rPr lang="en-US" smtClean="0"/>
              <a:t>9/30/2019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A983E-271A-334C-84E4-FDF5D20F5824}" type="slidenum">
              <a:rPr lang="en-US" smtClean="0"/>
              <a:t>‹#›</a:t>
            </a:fld>
            <a:endParaRPr lang="en-US" dirty="0"/>
          </a:p>
        </p:txBody>
      </p:sp>
    </p:spTree>
    <p:extLst>
      <p:ext uri="{BB962C8B-B14F-4D97-AF65-F5344CB8AC3E}">
        <p14:creationId xmlns:p14="http://schemas.microsoft.com/office/powerpoint/2010/main" val="154471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ompositesworld.com/suppliers/MILLEDC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compositesmanufacturingmagazine.com/2015/11/yamaha-carbon-fiber-chassis-could-change-how-cars-are-made/"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composites? Composites is an interesting term because it does not refer to a specific material or process. Rather, it refers to the resulting combination of differ materials or constituents in which the each of the constituents remain separate and distinct in the final structure, and in which the final structure exhibits greater physical properties than any of the individual materials. Or, to put it more simply, composites are two or more different materials that when combined exhibit greater physical properties than any of individual materials. </a:t>
            </a:r>
          </a:p>
          <a:p>
            <a:endParaRPr lang="en-US" b="1" dirty="0"/>
          </a:p>
          <a:p>
            <a:r>
              <a:rPr lang="en-US" b="1" dirty="0"/>
              <a:t>The component materials don’t completely blend or lose their individual identities; they combine and contribute their most useful traits to improve the outcome or final product. Composites are typically designed with a particular use in mind, such as added strength, efficiency or durability.</a:t>
            </a:r>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4</a:t>
            </a:fld>
            <a:endParaRPr lang="en-US" dirty="0"/>
          </a:p>
        </p:txBody>
      </p:sp>
    </p:spTree>
    <p:extLst>
      <p:ext uri="{BB962C8B-B14F-4D97-AF65-F5344CB8AC3E}">
        <p14:creationId xmlns:p14="http://schemas.microsoft.com/office/powerpoint/2010/main" val="268878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We can also classify composites on the category of their structural components (the reinforcement) and the matrix. Composites can be classified based on the structural components used as,</a:t>
            </a:r>
            <a:r>
              <a:rPr lang="en-US" b="1" dirty="0"/>
              <a:t> such as:</a:t>
            </a:r>
          </a:p>
          <a:p>
            <a:r>
              <a:rPr lang="en-US" b="1" dirty="0">
                <a:effectLst/>
              </a:rPr>
              <a:t>1) Fibrous (composed of fibers in a matrix) composites</a:t>
            </a:r>
            <a:endParaRPr lang="en-US" b="1" dirty="0"/>
          </a:p>
          <a:p>
            <a:r>
              <a:rPr lang="en-US" b="1" dirty="0">
                <a:effectLst/>
              </a:rPr>
              <a:t>2) Laminar (composed of layers of materials) composites</a:t>
            </a:r>
            <a:endParaRPr lang="en-US" b="1" dirty="0"/>
          </a:p>
          <a:p>
            <a:r>
              <a:rPr lang="en-US" b="1" dirty="0">
                <a:effectLst/>
              </a:rPr>
              <a:t>3) Particulate (composed of layers of materials ) composites</a:t>
            </a:r>
            <a:endParaRPr lang="en-US" b="1" dirty="0"/>
          </a:p>
          <a:p>
            <a:r>
              <a:rPr lang="en-US" b="1" dirty="0">
                <a:effectLst/>
              </a:rPr>
              <a:t>     Particulate composites can be further subdivided into,</a:t>
            </a:r>
            <a:r>
              <a:rPr lang="en-US" b="1" dirty="0"/>
              <a:t> </a:t>
            </a:r>
          </a:p>
          <a:p>
            <a:r>
              <a:rPr lang="en-US" b="1" dirty="0">
                <a:effectLst/>
              </a:rPr>
              <a:t>               1. Flake ( flat flakes in a matrix)</a:t>
            </a:r>
            <a:endParaRPr lang="en-US" b="1" dirty="0"/>
          </a:p>
          <a:p>
            <a:r>
              <a:rPr lang="en-US" b="1" dirty="0">
                <a:effectLst/>
              </a:rPr>
              <a:t>               2. Skeletal (composed of a continuous skeletal matrix filled by Second material).</a:t>
            </a:r>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13</a:t>
            </a:fld>
            <a:endParaRPr lang="en-US" dirty="0"/>
          </a:p>
        </p:txBody>
      </p:sp>
    </p:spTree>
    <p:extLst>
      <p:ext uri="{BB962C8B-B14F-4D97-AF65-F5344CB8AC3E}">
        <p14:creationId xmlns:p14="http://schemas.microsoft.com/office/powerpoint/2010/main" val="20435781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109</a:t>
            </a:fld>
            <a:endParaRPr lang="en-US" dirty="0"/>
          </a:p>
        </p:txBody>
      </p:sp>
    </p:spTree>
    <p:extLst>
      <p:ext uri="{BB962C8B-B14F-4D97-AF65-F5344CB8AC3E}">
        <p14:creationId xmlns:p14="http://schemas.microsoft.com/office/powerpoint/2010/main" val="1215557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Crystalline thermoplastics, usually translucent with molecular mechanical impact resistance. </a:t>
            </a:r>
            <a:endParaRPr lang="en-US" dirty="0"/>
          </a:p>
          <a:p>
            <a:r>
              <a:rPr lang="en-US" dirty="0"/>
              <a:t>Crystalline structures are generally very ordered, which is what gives them strength and rigidity. Think of diamond or steel as examples. A crystalline polymer, where the molecular chains are largely locked in place against one another, is similar. Apply a load and it will break rather than bend.</a:t>
            </a:r>
          </a:p>
          <a:p>
            <a:endParaRPr lang="en-US" b="1" dirty="0">
              <a:cs typeface="Calibri"/>
            </a:endParaRPr>
          </a:p>
          <a:p>
            <a:r>
              <a:rPr lang="en-US" b="1" dirty="0"/>
              <a:t>Usually translucent with molecular chains which present a regular arrangement.</a:t>
            </a:r>
            <a:endParaRPr lang="en-US" dirty="0"/>
          </a:p>
          <a:p>
            <a:r>
              <a:rPr lang="en-US" b="1" dirty="0"/>
              <a:t>Compared </a:t>
            </a:r>
            <a:r>
              <a:rPr lang="en-US" sz="1200" b="1" dirty="0"/>
              <a:t>to other types, these polymers have more</a:t>
            </a:r>
            <a:r>
              <a:rPr lang="en-US" b="1" dirty="0"/>
              <a:t> mechanical impact resistance. </a:t>
            </a:r>
            <a:r>
              <a:rPr lang="en-US" b="1" dirty="0">
                <a:cs typeface="+mn-lt"/>
              </a:rPr>
              <a:t/>
            </a:r>
            <a:br>
              <a:rPr lang="en-US" b="1" dirty="0">
                <a:cs typeface="+mn-lt"/>
              </a:rPr>
            </a:br>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116</a:t>
            </a:fld>
            <a:endParaRPr lang="en-US" dirty="0"/>
          </a:p>
        </p:txBody>
      </p:sp>
    </p:spTree>
    <p:extLst>
      <p:ext uri="{BB962C8B-B14F-4D97-AF65-F5344CB8AC3E}">
        <p14:creationId xmlns:p14="http://schemas.microsoft.com/office/powerpoint/2010/main" val="37155327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Amorphous thermoplastics, usually transparent with the molecules arranged randomly. Compared to other types, these polymers have more mechanical impact resistance. PMMA is often used as a shatter-resistant substitute for glass.</a:t>
            </a:r>
          </a:p>
          <a:p>
            <a:pPr>
              <a:defRPr/>
            </a:pPr>
            <a:r>
              <a:rPr lang="en-US" dirty="0"/>
              <a:t>Amorphous polymers are the opposite. Rather than being rigid, the random molecular jumble lets the chains move across each other when the polymer is pushed or pulled. In short, amorphous polymers have flexibility and elasticity.</a:t>
            </a:r>
            <a:endParaRPr lang="en-US" dirty="0">
              <a:cs typeface="Calibri"/>
            </a:endParaRPr>
          </a:p>
          <a:p>
            <a:pPr>
              <a:defRPr/>
            </a:pPr>
            <a:r>
              <a:rPr lang="en-US" dirty="0"/>
              <a:t>In reality the distinction is not black or white. Within virtually all polymers there’s a mix of crystalline and amorphous structures. The proportion of each is influenced by how the polymer is processed, it’s composition, and temperature. An amorphous polymer might still contain 10% crystalline structures while one that’s crystalline might actually only have 80% of its structure truly ordered in a crystalline manner.</a:t>
            </a:r>
            <a:endParaRPr lang="en-US" dirty="0">
              <a:cs typeface="Calibri"/>
            </a:endParaRPr>
          </a:p>
          <a:p>
            <a:pPr>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a:spcBef>
                <a:spcPts val="0"/>
              </a:spcBef>
              <a:buFontTx/>
              <a:buNone/>
            </a:pPr>
            <a:endParaRPr lang="en-US" sz="1200" b="1" dirty="0"/>
          </a:p>
          <a:p>
            <a:pPr>
              <a:spcBef>
                <a:spcPts val="0"/>
              </a:spcBef>
              <a:buFontTx/>
              <a:buNone/>
            </a:pPr>
            <a:endParaRPr lang="en-US" sz="1200"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117</a:t>
            </a:fld>
            <a:endParaRPr lang="en-US" dirty="0"/>
          </a:p>
        </p:txBody>
      </p:sp>
    </p:spTree>
    <p:extLst>
      <p:ext uri="{BB962C8B-B14F-4D97-AF65-F5344CB8AC3E}">
        <p14:creationId xmlns:p14="http://schemas.microsoft.com/office/powerpoint/2010/main" val="15235412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Amorphous Thermoplastics:</a:t>
            </a:r>
          </a:p>
          <a:p>
            <a:pPr>
              <a:defRPr/>
            </a:pPr>
            <a:r>
              <a:rPr lang="en-US" dirty="0"/>
              <a:t>These are most of your clear plastics. They include </a:t>
            </a:r>
            <a:r>
              <a:rPr lang="en-US" b="1" dirty="0"/>
              <a:t>polycarbonate, acrylic, PETG, ABS</a:t>
            </a:r>
            <a:r>
              <a:rPr lang="en-US" dirty="0"/>
              <a:t> and </a:t>
            </a:r>
            <a:r>
              <a:rPr lang="en-US" b="1" dirty="0"/>
              <a:t>polysulfone</a:t>
            </a:r>
            <a:r>
              <a:rPr lang="en-US" dirty="0"/>
              <a:t>. </a:t>
            </a:r>
          </a:p>
          <a:p>
            <a:pPr>
              <a:defRPr/>
            </a:pPr>
            <a:r>
              <a:rPr lang="en-US" dirty="0"/>
              <a:t>Advantages of these plastics are that they are easy to thermoform, they soften over a range of temperatures, and they bond well using adhesives. </a:t>
            </a:r>
          </a:p>
          <a:p>
            <a:pPr>
              <a:defRPr/>
            </a:pPr>
            <a:r>
              <a:rPr lang="en-US" dirty="0"/>
              <a:t>When compared to semi-crystalline thermoplastics of a similar grade, amorphous plastics tend to have better dimensional stability and impact resistance. </a:t>
            </a:r>
          </a:p>
          <a:p>
            <a:pPr>
              <a:defRPr/>
            </a:pPr>
            <a:r>
              <a:rPr lang="en-US" dirty="0"/>
              <a:t>Drawbacks include amorphous plastics having poor fatigue resistance and are prone to stress cracking.</a:t>
            </a:r>
            <a:endParaRPr lang="en-US" dirty="0">
              <a:cs typeface="Calibri"/>
            </a:endParaRPr>
          </a:p>
          <a:p>
            <a:pPr>
              <a:defRPr/>
            </a:pPr>
            <a:endParaRPr lang="en-US" dirty="0"/>
          </a:p>
          <a:p>
            <a:pPr>
              <a:defRPr/>
            </a:pPr>
            <a:r>
              <a:rPr lang="en-US" dirty="0"/>
              <a:t>Semi-Crystalline Thermoplastics:</a:t>
            </a:r>
            <a:endParaRPr lang="en-US" dirty="0">
              <a:cs typeface="Calibri" panose="020F0502020204030204"/>
            </a:endParaRPr>
          </a:p>
          <a:p>
            <a:pPr>
              <a:defRPr/>
            </a:pPr>
            <a:r>
              <a:rPr lang="en-US" dirty="0"/>
              <a:t>These are most of your traditional plastics when you think of plastic “parts”. They include the </a:t>
            </a:r>
            <a:r>
              <a:rPr lang="en-US" b="1" dirty="0"/>
              <a:t>polyethylene family (LDPE, HDPE, UHMW-PE), Polypropylene, nylon, acetal</a:t>
            </a:r>
            <a:r>
              <a:rPr lang="en-US" dirty="0"/>
              <a:t> and </a:t>
            </a:r>
            <a:r>
              <a:rPr lang="en-US" b="1" dirty="0"/>
              <a:t>fluoropolymers</a:t>
            </a:r>
            <a:r>
              <a:rPr lang="en-US" dirty="0"/>
              <a:t>. </a:t>
            </a:r>
          </a:p>
          <a:p>
            <a:pPr>
              <a:defRPr/>
            </a:pPr>
            <a:r>
              <a:rPr lang="en-US" dirty="0"/>
              <a:t>Advantages of these plastics are that they are excellent for bearing, wear and structural applications. </a:t>
            </a:r>
            <a:endParaRPr lang="en-US" dirty="0">
              <a:cs typeface="Calibri" panose="020F0502020204030204"/>
            </a:endParaRPr>
          </a:p>
          <a:p>
            <a:pPr>
              <a:defRPr/>
            </a:pPr>
            <a:r>
              <a:rPr lang="en-US" dirty="0"/>
              <a:t>When compared to amorphous thermoplastics, these semi-crystallines tend to have better chemical resistance, electrical properties and a lower coefficient of friction. </a:t>
            </a:r>
          </a:p>
          <a:p>
            <a:pPr>
              <a:defRPr/>
            </a:pPr>
            <a:r>
              <a:rPr lang="en-US" dirty="0"/>
              <a:t>Drawbacks include semi-crystalline plastics being difficult to thermoform, difficult to bond, have a sharp melting point and only average impact resistance.</a:t>
            </a:r>
            <a:endParaRPr lang="en-US" dirty="0">
              <a:cs typeface="Calibri"/>
            </a:endParaRPr>
          </a:p>
          <a:p>
            <a:pPr>
              <a:spcBef>
                <a:spcPts val="0"/>
              </a:spcBef>
              <a:buFontTx/>
              <a:buNone/>
            </a:pPr>
            <a:endParaRPr lang="en-US" sz="1200" b="1" dirty="0">
              <a:cs typeface="Calibri"/>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118</a:t>
            </a:fld>
            <a:endParaRPr lang="en-US" dirty="0"/>
          </a:p>
        </p:txBody>
      </p:sp>
    </p:spTree>
    <p:extLst>
      <p:ext uri="{BB962C8B-B14F-4D97-AF65-F5344CB8AC3E}">
        <p14:creationId xmlns:p14="http://schemas.microsoft.com/office/powerpoint/2010/main" val="36071119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Polybutylene Terephthalate (PBT) is a crystalline, high molecular weight polymer that has a balance of properties and processing characteristics. Because the material crystallizes rapidly, mold cycles are short and molding temperatures can be lower than for many engineering plastics. This thermoplastic polyester has very good dimensional stability. It also exhibits high heat resistance, chemical resistance and good electricals. </a:t>
            </a:r>
            <a:endParaRPr lang="en-US" dirty="0"/>
          </a:p>
          <a:p>
            <a:endParaRPr lang="en-US" b="1" dirty="0"/>
          </a:p>
          <a:p>
            <a:r>
              <a:rPr lang="en-US" b="1" dirty="0"/>
              <a:t>In general, PBT materials exhibit higher tensile, flexural and dielectric strengths and faster, more economical molding characteristics than many thermosets.</a:t>
            </a:r>
            <a:endParaRPr lang="en-US" dirty="0"/>
          </a:p>
          <a:p>
            <a:endParaRPr lang="en-US" b="1" dirty="0"/>
          </a:p>
          <a:p>
            <a:r>
              <a:rPr lang="en-US" b="1" dirty="0"/>
              <a:t>Polyamides (PA) are semi-crystalline polymers. They have very good mechanical properties, are particularly tough and have excellent sliding and wear characteristics. Properties vary from the hard and tough PA 6.6 to the soft and flexible PA 12. Depending on the type, polyamides absorb different amounts of moisture, which also affect the mechanical characteristics as well as the dimensional accuracy.</a:t>
            </a:r>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119</a:t>
            </a:fld>
            <a:endParaRPr lang="en-US" dirty="0"/>
          </a:p>
        </p:txBody>
      </p:sp>
    </p:spTree>
    <p:extLst>
      <p:ext uri="{BB962C8B-B14F-4D97-AF65-F5344CB8AC3E}">
        <p14:creationId xmlns:p14="http://schemas.microsoft.com/office/powerpoint/2010/main" val="36341614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050" b="1" dirty="0"/>
              <a:t>Density is a very important parameter because it reveals information about the intrinsic strength of the construction that is supposed to be created, as in the case of ﬂax reinforcement when PP and LDPE are the best choices (because of their low density) since its purpose is to produce a composite that is as light as possible. </a:t>
            </a:r>
            <a:endParaRPr lang="en-US" dirty="0"/>
          </a:p>
          <a:p>
            <a:pPr lvl="1"/>
            <a:endParaRPr lang="en-US" sz="3050" b="1" dirty="0"/>
          </a:p>
          <a:p>
            <a:pPr lvl="1"/>
            <a:r>
              <a:rPr lang="en-US" b="1" dirty="0"/>
              <a:t>Heat most crystalline structures and there’s a clear point at which they suddenly become liquid. This of course is the melting point. Amorphous polymers have no clear melting point. Instead they have a glass transition temperature of Tg. This is where the polymer transitions from rigid or solid to being soft and pliable. </a:t>
            </a:r>
            <a:r>
              <a:rPr lang="en-US" sz="3050" b="1" dirty="0"/>
              <a:t>The glass transition temperature (Tg) is another characteristic that is very important when studying polymer mechanical properties, because the ﬂexibility of amorphous polymers is reduced drastically when they are cooled below Tg. At these temperatures, there are no dimensional changes or segmental motion in the polymer.</a:t>
            </a:r>
            <a:endParaRPr lang="en-US" dirty="0"/>
          </a:p>
          <a:p>
            <a:pPr lvl="1"/>
            <a:endParaRPr lang="en-US" sz="3050" b="1" dirty="0"/>
          </a:p>
          <a:p>
            <a:pPr lvl="1"/>
            <a:r>
              <a:rPr lang="en-US" sz="3050" b="1" dirty="0"/>
              <a:t> Also, the mechanical properties are very important in the case of thermoplastic polymers, mostly the tensile strength (important for their performance under stress) and tensile modulus (the resistance of polymers to elastic deformation)</a:t>
            </a:r>
            <a:endParaRPr lang="en-US" dirty="0">
              <a:cs typeface="Calibri"/>
            </a:endParaRPr>
          </a:p>
          <a:p>
            <a:pPr>
              <a:buFontTx/>
              <a:buNone/>
            </a:pPr>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120</a:t>
            </a:fld>
            <a:endParaRPr lang="en-US" dirty="0"/>
          </a:p>
        </p:txBody>
      </p:sp>
    </p:spTree>
    <p:extLst>
      <p:ext uri="{BB962C8B-B14F-4D97-AF65-F5344CB8AC3E}">
        <p14:creationId xmlns:p14="http://schemas.microsoft.com/office/powerpoint/2010/main" val="40055129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sz="1800" b="1" dirty="0">
                <a:solidFill>
                  <a:schemeClr val="tx2"/>
                </a:solidFill>
              </a:rPr>
              <a:t>The plastic manufacturing cost is lower due to its simple mass production </a:t>
            </a:r>
          </a:p>
          <a:p>
            <a:pPr>
              <a:spcBef>
                <a:spcPts val="0"/>
              </a:spcBef>
              <a:buFont typeface="Wingdings" panose="05000000000000000000" pitchFamily="2" charset="2"/>
              <a:buChar char="§"/>
            </a:pPr>
            <a:r>
              <a:rPr lang="en-US" sz="1800" b="1" dirty="0">
                <a:solidFill>
                  <a:schemeClr val="tx2"/>
                </a:solidFill>
              </a:rPr>
              <a:t>The main reasons which make the thermoplastic polymers used in various applications are: </a:t>
            </a:r>
          </a:p>
          <a:p>
            <a:pPr lvl="2">
              <a:spcBef>
                <a:spcPts val="0"/>
              </a:spcBef>
              <a:buFont typeface="Wingdings" panose="05000000000000000000" pitchFamily="2" charset="2"/>
              <a:buChar char="§"/>
            </a:pPr>
            <a:r>
              <a:rPr lang="en-US" sz="1800" b="1" dirty="0">
                <a:solidFill>
                  <a:schemeClr val="tx2"/>
                </a:solidFill>
              </a:rPr>
              <a:t>The thermoplastic polymers can be processed by several methods leading to various kinds of plastic products</a:t>
            </a:r>
          </a:p>
          <a:p>
            <a:pPr lvl="2">
              <a:spcBef>
                <a:spcPts val="0"/>
              </a:spcBef>
              <a:buFont typeface="Wingdings" panose="05000000000000000000" pitchFamily="2" charset="2"/>
              <a:buChar char="§"/>
            </a:pPr>
            <a:r>
              <a:rPr lang="en-US" sz="1800" b="1" dirty="0">
                <a:solidFill>
                  <a:schemeClr val="tx2"/>
                </a:solidFill>
              </a:rPr>
              <a:t>They are used for a speciﬁc application: several compounding, operating condition, additives, ﬁllers, and reinforcements</a:t>
            </a:r>
          </a:p>
          <a:p>
            <a:pPr lvl="2">
              <a:spcBef>
                <a:spcPts val="0"/>
              </a:spcBef>
              <a:buFont typeface="Wingdings" panose="05000000000000000000" pitchFamily="2" charset="2"/>
              <a:buChar char="§"/>
            </a:pPr>
            <a:r>
              <a:rPr lang="en-US" sz="1800" b="1" dirty="0">
                <a:solidFill>
                  <a:schemeClr val="tx2"/>
                </a:solidFill>
              </a:rPr>
              <a:t>Several manufacturing systems are used at this moment to produce plastic items with the lowest cost range</a:t>
            </a:r>
            <a:endParaRPr lang="en-US" sz="1800" b="1"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121</a:t>
            </a:fld>
            <a:endParaRPr lang="en-US" dirty="0"/>
          </a:p>
        </p:txBody>
      </p:sp>
    </p:spTree>
    <p:extLst>
      <p:ext uri="{BB962C8B-B14F-4D97-AF65-F5344CB8AC3E}">
        <p14:creationId xmlns:p14="http://schemas.microsoft.com/office/powerpoint/2010/main" val="7462981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The natural  degradation of plastic begins with photodegradation due to the UV light from the sun which provides  the activation energy required to initiate the incorporation of oxygen atoms into the polymer, leading  to thermo‐oxidative degradation. In this step, the plastic becomes brittle and its fracturing into  smaller pieces until the polymer chains reach sufficiently low molecular weight to be metabolized by  microorganisms. The microorganisms convert the carbon of the polymer chains to carbon dioxide or  incorporate it into biomolecules, but this process will take at least 50 years [36]. A solution to these  problems will be the recycling, because most commodity plastics are relatively stable, making  monomer recovery poor.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Photodegradation is the process by which a substance is altered via photons, especially those found in the wavelengths of the sun’s rays. Though photodegradation does eventually degrade plastic, this is a very slow and inefficient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Thermal degradation of polymers is molecular deterioration as a result of overheating. At high temperatures the components of the long chain backbone of the polymer can begin to be broken (chain scission) and react with one another to change the properties of the polymer.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Hydrolytic Degradation: This process occurs in polymers that are water sensitive active groups, especially those that take a lot of moisture. Polymers that have an ability for hydrolytic destruction usually have heteroatoms in the main or side chain. Hydrolysis : the scission of chemical functional groups by reaction with water. Some polymers are very stable to hydrolysis.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Different steps of plastic degradation by microorganisms</a:t>
            </a:r>
            <a:endParaRPr lang="en-US" dirty="0"/>
          </a:p>
          <a:p>
            <a:r>
              <a:rPr lang="en-US" dirty="0"/>
              <a:t>Several steps occur in the plastic biodegradation process and could be identified by specific terminology:</a:t>
            </a:r>
            <a:endParaRPr lang="en-US" dirty="0">
              <a:cs typeface="Calibri"/>
            </a:endParaRPr>
          </a:p>
          <a:p>
            <a:r>
              <a:rPr lang="en-US" b="1" dirty="0"/>
              <a:t>-Bio-deterioration </a:t>
            </a:r>
          </a:p>
          <a:p>
            <a:pPr lvl="1"/>
            <a:r>
              <a:rPr lang="en-US" b="1" dirty="0"/>
              <a:t>Defines the action of microbial communities and other decomposer organisms responsible for the physical and chemical deterioration that resulted in a superficial degradation that modifies the mechanical, physical and chemical properties of the plastic.</a:t>
            </a:r>
          </a:p>
          <a:p>
            <a:r>
              <a:rPr lang="en-US" b="1" dirty="0"/>
              <a:t>-Bio-fragmentation </a:t>
            </a:r>
          </a:p>
          <a:p>
            <a:pPr lvl="1"/>
            <a:r>
              <a:rPr lang="en-US" b="1" dirty="0"/>
              <a:t>Refers to the catalytic actions that cleave polymeric plastics into oligomers, dimers or monomers by ecto-enzymes or free-radicals secreted by microorganisms.</a:t>
            </a:r>
          </a:p>
          <a:p>
            <a:r>
              <a:rPr lang="en-US" b="1" dirty="0"/>
              <a:t>-Assimilation </a:t>
            </a:r>
          </a:p>
          <a:p>
            <a:pPr lvl="1"/>
            <a:r>
              <a:rPr lang="en-US" b="1" dirty="0"/>
              <a:t>Characterizes to the integration of molecules transported in the cytoplasm in the microbial metabolism.</a:t>
            </a:r>
          </a:p>
          <a:p>
            <a:r>
              <a:rPr lang="en-US" b="1" dirty="0"/>
              <a:t>-Mineralization </a:t>
            </a:r>
          </a:p>
          <a:p>
            <a:pPr lvl="1"/>
            <a:r>
              <a:rPr lang="en-US" b="1" dirty="0"/>
              <a:t>Refers to the complete degradation of molecules that resulted in the excretion of completely oxidized metabolites (CO</a:t>
            </a:r>
            <a:r>
              <a:rPr lang="en-US" b="1" baseline="-25000" dirty="0"/>
              <a:t>2</a:t>
            </a:r>
            <a:r>
              <a:rPr lang="en-US" b="1" dirty="0"/>
              <a:t>, N</a:t>
            </a:r>
            <a:r>
              <a:rPr lang="en-US" b="1" baseline="-25000" dirty="0"/>
              <a:t>2</a:t>
            </a:r>
            <a:r>
              <a:rPr lang="en-US" b="1" dirty="0"/>
              <a:t>, CH</a:t>
            </a:r>
            <a:r>
              <a:rPr lang="en-US" b="1" baseline="-25000" dirty="0"/>
              <a:t>4</a:t>
            </a:r>
            <a:r>
              <a:rPr lang="en-US" b="1" dirty="0"/>
              <a:t>, H</a:t>
            </a:r>
            <a:r>
              <a:rPr lang="en-US" b="1" baseline="-25000" dirty="0"/>
              <a:t>2</a:t>
            </a:r>
            <a:r>
              <a:rPr lang="en-US" b="1"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123</a:t>
            </a:fld>
            <a:endParaRPr lang="en-US" dirty="0"/>
          </a:p>
        </p:txBody>
      </p:sp>
    </p:spTree>
    <p:extLst>
      <p:ext uri="{BB962C8B-B14F-4D97-AF65-F5344CB8AC3E}">
        <p14:creationId xmlns:p14="http://schemas.microsoft.com/office/powerpoint/2010/main" val="37373700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None/>
            </a:pPr>
            <a:r>
              <a:rPr lang="en-US" sz="1400" b="1" dirty="0">
                <a:solidFill>
                  <a:schemeClr val="tx2"/>
                </a:solidFill>
              </a:rPr>
              <a:t>Primary Recycling  </a:t>
            </a:r>
          </a:p>
          <a:p>
            <a:pPr lvl="1"/>
            <a:r>
              <a:rPr lang="en-US" sz="1200" b="1" dirty="0"/>
              <a:t>The most popular process is represented by the primary recycling due to their simplicity and  low cost. </a:t>
            </a:r>
            <a:endParaRPr lang="en-US" sz="1200" b="1" dirty="0">
              <a:cs typeface="Calibri" panose="020F0502020204030204"/>
            </a:endParaRPr>
          </a:p>
          <a:p>
            <a:pPr lvl="1"/>
            <a:r>
              <a:rPr lang="en-US" sz="1200" b="1" dirty="0"/>
              <a:t>This process refers to the reuse of products in their original structure. </a:t>
            </a:r>
            <a:endParaRPr lang="en-US" sz="1200" b="1" dirty="0">
              <a:cs typeface="Calibri" panose="020F0502020204030204"/>
            </a:endParaRPr>
          </a:p>
          <a:p>
            <a:pPr lvl="1"/>
            <a:r>
              <a:rPr lang="en-US" sz="1200" b="1" dirty="0"/>
              <a:t>The disadvantage of  this process is represented by the existence of a limit on the number of cycles for each material.</a:t>
            </a:r>
            <a:endParaRPr lang="en-US" sz="1200" b="1" dirty="0">
              <a:cs typeface="Calibri" panose="020F0502020204030204"/>
            </a:endParaRPr>
          </a:p>
          <a:p>
            <a:pPr marL="85725" indent="0">
              <a:buNone/>
            </a:pPr>
            <a:r>
              <a:rPr lang="en-US" sz="1400" b="1" dirty="0">
                <a:solidFill>
                  <a:schemeClr val="tx2"/>
                </a:solidFill>
              </a:rPr>
              <a:t>Secondary Recycling or Mechanical Recycling </a:t>
            </a:r>
            <a:r>
              <a:rPr lang="en-US" sz="1200" b="1" dirty="0"/>
              <a:t> </a:t>
            </a:r>
          </a:p>
          <a:p>
            <a:pPr lvl="1"/>
            <a:r>
              <a:rPr lang="en-US" sz="1200" b="1" dirty="0"/>
              <a:t>In this process, only the thermoplastic polymers can be used, because they can be re‐melted and  reprocessed into end products. </a:t>
            </a:r>
            <a:endParaRPr lang="en-US" sz="1200" b="1" dirty="0">
              <a:cs typeface="Calibri" panose="020F0502020204030204"/>
            </a:endParaRPr>
          </a:p>
          <a:p>
            <a:pPr lvl="1"/>
            <a:r>
              <a:rPr lang="en-US" sz="1200" b="1" dirty="0"/>
              <a:t>The mechanical recycling does not involve the alteration of the  polymer during the process.  </a:t>
            </a:r>
            <a:endParaRPr lang="en-US" sz="1200" b="1" dirty="0">
              <a:cs typeface="Calibri" panose="020F0502020204030204"/>
            </a:endParaRPr>
          </a:p>
          <a:p>
            <a:pPr lvl="1"/>
            <a:r>
              <a:rPr lang="en-US" sz="1200" b="1" dirty="0"/>
              <a:t>This process is represented by a physical method, in which the plastic wastes will be formed by  cutting,  shredding  or  washing  into  granulates,  flakes  or  pellets  of  appropriate  quality  for  manufacturing, and then melted to make the new product by extrusion. </a:t>
            </a:r>
            <a:endParaRPr lang="en-US" sz="1200" b="1" dirty="0">
              <a:cs typeface="Calibri" panose="020F0502020204030204"/>
            </a:endParaRPr>
          </a:p>
          <a:p>
            <a:pPr lvl="1"/>
            <a:r>
              <a:rPr lang="en-US" sz="1200" b="1" dirty="0"/>
              <a:t>The  reprocessed  material can be blended with virgin material to obtain superior results. </a:t>
            </a:r>
            <a:endParaRPr lang="en-US" sz="1200" b="1" dirty="0">
              <a:cs typeface="Calibri" panose="020F0502020204030204"/>
            </a:endParaRPr>
          </a:p>
          <a:p>
            <a:pPr lvl="1"/>
            <a:r>
              <a:rPr lang="en-US" sz="1200" b="1" dirty="0"/>
              <a:t>After the plastic is sorted,  cleaned, dried and then directly processed into end products, the quantity of the waste plastic will  be dramatically reduced. </a:t>
            </a:r>
            <a:endParaRPr lang="en-US" sz="1200" b="1" dirty="0">
              <a:cs typeface="Calibri" panose="020F0502020204030204"/>
            </a:endParaRPr>
          </a:p>
          <a:p>
            <a:pPr lvl="1"/>
            <a:r>
              <a:rPr lang="en-US" sz="1200" b="1" dirty="0"/>
              <a:t>The disadvantages of this method refer to the heterogeneity of  the solid waste and the deterioration of product’s properties in each cycle which occurs due to the  low molecular weight of the recycled resin. </a:t>
            </a:r>
            <a:endParaRPr lang="en-US" sz="1200" b="1" dirty="0">
              <a:cs typeface="Calibri" panose="020F0502020204030204"/>
            </a:endParaRPr>
          </a:p>
          <a:p>
            <a:pPr lvl="1"/>
            <a:r>
              <a:rPr lang="en-US" sz="1200" b="1" dirty="0"/>
              <a:t>It happens because of chain‐scission reactions caused by  the presence of water and traces acidic impurities and to avoid lowering molecular weight intensive  drying  is  recommended,  the  use  of  chain  extender  compounds  or  reprocessing  with  vacuum  degassing. This method is relatively inexpensive but needs substantial initial investment </a:t>
            </a:r>
            <a:endParaRPr lang="en-US" sz="1200" b="1"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124</a:t>
            </a:fld>
            <a:endParaRPr lang="en-US" dirty="0"/>
          </a:p>
        </p:txBody>
      </p:sp>
    </p:spTree>
    <p:extLst>
      <p:ext uri="{BB962C8B-B14F-4D97-AF65-F5344CB8AC3E}">
        <p14:creationId xmlns:p14="http://schemas.microsoft.com/office/powerpoint/2010/main" val="17824622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125</a:t>
            </a:fld>
            <a:endParaRPr lang="en-US" dirty="0"/>
          </a:p>
        </p:txBody>
      </p:sp>
    </p:spTree>
    <p:extLst>
      <p:ext uri="{BB962C8B-B14F-4D97-AF65-F5344CB8AC3E}">
        <p14:creationId xmlns:p14="http://schemas.microsoft.com/office/powerpoint/2010/main" val="45086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type, distribution, size, shape, orientation, and arrangement of the reinforcement will determine the properties of the composite material and its anisotropy.</a:t>
            </a:r>
          </a:p>
        </p:txBody>
      </p:sp>
      <p:sp>
        <p:nvSpPr>
          <p:cNvPr id="4" name="Slide Number Placeholder 3"/>
          <p:cNvSpPr>
            <a:spLocks noGrp="1"/>
          </p:cNvSpPr>
          <p:nvPr>
            <p:ph type="sldNum" sz="quarter" idx="10"/>
          </p:nvPr>
        </p:nvSpPr>
        <p:spPr/>
        <p:txBody>
          <a:bodyPr/>
          <a:lstStyle/>
          <a:p>
            <a:fld id="{3D6A983E-271A-334C-84E4-FDF5D20F5824}" type="slidenum">
              <a:rPr lang="en-US" smtClean="0"/>
              <a:t>14</a:t>
            </a:fld>
            <a:endParaRPr lang="en-US" dirty="0"/>
          </a:p>
        </p:txBody>
      </p:sp>
    </p:spTree>
    <p:extLst>
      <p:ext uri="{BB962C8B-B14F-4D97-AF65-F5344CB8AC3E}">
        <p14:creationId xmlns:p14="http://schemas.microsoft.com/office/powerpoint/2010/main" val="40697436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None/>
            </a:pPr>
            <a:r>
              <a:rPr lang="en-US" sz="1200" b="1" dirty="0">
                <a:solidFill>
                  <a:schemeClr val="tx2"/>
                </a:solidFill>
              </a:rPr>
              <a:t>This process can be used with mechanical recycling as a complementation. </a:t>
            </a:r>
          </a:p>
          <a:p>
            <a:pPr marL="85725"/>
            <a:r>
              <a:rPr lang="en-US" sz="1200" b="1" dirty="0">
                <a:solidFill>
                  <a:schemeClr val="tx2"/>
                </a:solidFill>
              </a:rPr>
              <a:t>Chemical recycling is deﬁned as the process in which polymers are chemically converted to monomers</a:t>
            </a:r>
            <a:r>
              <a:rPr lang="en-US" b="1" dirty="0">
                <a:solidFill>
                  <a:schemeClr val="tx2"/>
                </a:solidFill>
              </a:rPr>
              <a:t> (</a:t>
            </a:r>
            <a:r>
              <a:rPr lang="en-US" b="1" dirty="0"/>
              <a:t>a molecule that can be bonded to other identical molecules to form a polymer)</a:t>
            </a:r>
            <a:r>
              <a:rPr lang="en-US" b="1" dirty="0">
                <a:solidFill>
                  <a:schemeClr val="tx2"/>
                </a:solidFill>
              </a:rPr>
              <a:t> </a:t>
            </a:r>
            <a:r>
              <a:rPr lang="en-US" sz="1200" b="1" dirty="0">
                <a:solidFill>
                  <a:schemeClr val="tx2"/>
                </a:solidFill>
              </a:rPr>
              <a:t>or partially depolymerized to oligomers </a:t>
            </a:r>
            <a:r>
              <a:rPr lang="en-US" b="1" dirty="0">
                <a:solidFill>
                  <a:schemeClr val="tx2"/>
                </a:solidFill>
              </a:rPr>
              <a:t>(</a:t>
            </a:r>
            <a:r>
              <a:rPr lang="en-US" b="1" dirty="0"/>
              <a:t>a polymer whose molecules consist of relatively few repeating units</a:t>
            </a:r>
            <a:r>
              <a:rPr lang="en-US" dirty="0"/>
              <a:t>)</a:t>
            </a:r>
            <a:r>
              <a:rPr lang="en-US" dirty="0">
                <a:solidFill>
                  <a:srgbClr val="000000"/>
                </a:solidFill>
              </a:rPr>
              <a:t> </a:t>
            </a:r>
            <a:r>
              <a:rPr lang="en-US" b="1" dirty="0">
                <a:solidFill>
                  <a:schemeClr val="tx2"/>
                </a:solidFill>
              </a:rPr>
              <a:t>through</a:t>
            </a:r>
            <a:r>
              <a:rPr lang="en-US" sz="1200" b="1" dirty="0">
                <a:solidFill>
                  <a:schemeClr val="tx2"/>
                </a:solidFill>
              </a:rPr>
              <a:t> a chemical reaction (a change occurs to the chemical structure of the polymer).</a:t>
            </a:r>
            <a:r>
              <a:rPr lang="en-US" b="1" dirty="0">
                <a:solidFill>
                  <a:schemeClr val="tx2"/>
                </a:solidFill>
              </a:rPr>
              <a:t> </a:t>
            </a:r>
            <a:endParaRPr lang="en-US" sz="1200" b="1" dirty="0">
              <a:solidFill>
                <a:schemeClr val="tx2"/>
              </a:solidFill>
              <a:cs typeface="Calibri"/>
            </a:endParaRPr>
          </a:p>
          <a:p>
            <a:pPr marL="85725" indent="0">
              <a:buNone/>
            </a:pPr>
            <a:r>
              <a:rPr lang="en-US" sz="1200" b="1" dirty="0">
                <a:solidFill>
                  <a:schemeClr val="tx2"/>
                </a:solidFill>
              </a:rPr>
              <a:t>The resulted monomers can be used for new polymerizations to reproduce the original or a related polymeric product. This method is able to transform the plastic material into smaller molecules, suitable for use as feedstock material starting with monomers, oligomers, or mixtures of other hydrocarbon compounds</a:t>
            </a:r>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126</a:t>
            </a:fld>
            <a:endParaRPr lang="en-US" dirty="0"/>
          </a:p>
        </p:txBody>
      </p:sp>
    </p:spTree>
    <p:extLst>
      <p:ext uri="{BB962C8B-B14F-4D97-AF65-F5344CB8AC3E}">
        <p14:creationId xmlns:p14="http://schemas.microsoft.com/office/powerpoint/2010/main" val="7217954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a:r>
              <a:rPr lang="en-US" sz="1200" b="1" dirty="0">
                <a:solidFill>
                  <a:schemeClr val="tx2"/>
                </a:solidFill>
              </a:rPr>
              <a:t>The chemical reactions </a:t>
            </a:r>
            <a:r>
              <a:rPr lang="en-US" b="1" dirty="0">
                <a:solidFill>
                  <a:schemeClr val="tx2"/>
                </a:solidFill>
              </a:rPr>
              <a:t>and methods used</a:t>
            </a:r>
            <a:r>
              <a:rPr lang="en-US" sz="1200" b="1" dirty="0">
                <a:solidFill>
                  <a:schemeClr val="tx2"/>
                </a:solidFill>
              </a:rPr>
              <a:t> for decomposition of polymers into monomers are:</a:t>
            </a:r>
          </a:p>
          <a:p>
            <a:pPr>
              <a:buFontTx/>
              <a:buChar char="-"/>
            </a:pPr>
            <a:r>
              <a:rPr lang="en-US" sz="1200" b="1" dirty="0">
                <a:solidFill>
                  <a:schemeClr val="tx2"/>
                </a:solidFill>
              </a:rPr>
              <a:t>Hydrogenation </a:t>
            </a:r>
          </a:p>
          <a:p>
            <a:pPr>
              <a:buFontTx/>
              <a:buChar char="-"/>
            </a:pPr>
            <a:r>
              <a:rPr lang="en-US" sz="1200" b="1" dirty="0">
                <a:solidFill>
                  <a:schemeClr val="tx2"/>
                </a:solidFill>
              </a:rPr>
              <a:t> Glycolysis  </a:t>
            </a:r>
          </a:p>
          <a:p>
            <a:pPr>
              <a:buFontTx/>
              <a:buChar char="-"/>
            </a:pPr>
            <a:r>
              <a:rPr lang="en-US" sz="1200" b="1" dirty="0">
                <a:solidFill>
                  <a:schemeClr val="tx2"/>
                </a:solidFill>
              </a:rPr>
              <a:t>Gasiﬁcation </a:t>
            </a:r>
          </a:p>
          <a:p>
            <a:pPr>
              <a:buFontTx/>
              <a:buChar char="-"/>
            </a:pPr>
            <a:r>
              <a:rPr lang="en-US" sz="1200" b="1" dirty="0">
                <a:solidFill>
                  <a:schemeClr val="tx2"/>
                </a:solidFill>
              </a:rPr>
              <a:t>Hydrolysis </a:t>
            </a:r>
          </a:p>
          <a:p>
            <a:pPr>
              <a:buFontTx/>
              <a:buChar char="-"/>
            </a:pPr>
            <a:r>
              <a:rPr lang="en-US" sz="1200" b="1" dirty="0">
                <a:solidFill>
                  <a:schemeClr val="tx2"/>
                </a:solidFill>
              </a:rPr>
              <a:t>Pyrolysis  </a:t>
            </a:r>
          </a:p>
          <a:p>
            <a:pPr>
              <a:buFontTx/>
              <a:buChar char="-"/>
            </a:pPr>
            <a:r>
              <a:rPr lang="en-US" sz="1200" b="1" dirty="0">
                <a:solidFill>
                  <a:schemeClr val="tx2"/>
                </a:solidFill>
              </a:rPr>
              <a:t>Methanolysis  </a:t>
            </a:r>
          </a:p>
          <a:p>
            <a:pPr>
              <a:buFontTx/>
              <a:buChar char="-"/>
            </a:pPr>
            <a:r>
              <a:rPr lang="en-US" sz="1200" b="1" dirty="0">
                <a:solidFill>
                  <a:schemeClr val="tx2"/>
                </a:solidFill>
              </a:rPr>
              <a:t>Chemical depolymerization  </a:t>
            </a:r>
          </a:p>
          <a:p>
            <a:pPr>
              <a:buFontTx/>
              <a:buChar char="-"/>
            </a:pPr>
            <a:r>
              <a:rPr lang="en-US" sz="1200" b="1" dirty="0">
                <a:solidFill>
                  <a:schemeClr val="tx2"/>
                </a:solidFill>
              </a:rPr>
              <a:t>Thermal cracking  </a:t>
            </a:r>
          </a:p>
          <a:p>
            <a:pPr>
              <a:buFontTx/>
              <a:buChar char="-"/>
            </a:pPr>
            <a:r>
              <a:rPr lang="en-US" sz="1200" b="1" dirty="0">
                <a:solidFill>
                  <a:schemeClr val="tx2"/>
                </a:solidFill>
              </a:rPr>
              <a:t>Catalytic cracking and reforming  </a:t>
            </a:r>
          </a:p>
          <a:p>
            <a:pPr>
              <a:buFontTx/>
              <a:buChar char="-"/>
            </a:pPr>
            <a:r>
              <a:rPr lang="en-US" sz="1200" b="1" dirty="0">
                <a:solidFill>
                  <a:schemeClr val="tx2"/>
                </a:solidFill>
              </a:rPr>
              <a:t>Photodegradation </a:t>
            </a:r>
          </a:p>
          <a:p>
            <a:pPr>
              <a:buFontTx/>
              <a:buChar char="-"/>
            </a:pPr>
            <a:r>
              <a:rPr lang="en-US" sz="1200" b="1" dirty="0">
                <a:solidFill>
                  <a:schemeClr val="tx2"/>
                </a:solidFill>
              </a:rPr>
              <a:t>Ultrasound degradation  </a:t>
            </a:r>
          </a:p>
          <a:p>
            <a:pPr>
              <a:buFontTx/>
              <a:buChar char="-"/>
            </a:pPr>
            <a:r>
              <a:rPr lang="en-US" sz="1200" b="1" dirty="0">
                <a:solidFill>
                  <a:schemeClr val="tx2"/>
                </a:solidFill>
              </a:rPr>
              <a:t>Degradation in microwave reactor</a:t>
            </a:r>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127</a:t>
            </a:fld>
            <a:endParaRPr lang="en-US" dirty="0"/>
          </a:p>
        </p:txBody>
      </p:sp>
    </p:spTree>
    <p:extLst>
      <p:ext uri="{BB962C8B-B14F-4D97-AF65-F5344CB8AC3E}">
        <p14:creationId xmlns:p14="http://schemas.microsoft.com/office/powerpoint/2010/main" val="4095402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Chemical</a:t>
            </a:r>
            <a:r>
              <a:rPr lang="en-US" sz="1200" b="1" dirty="0">
                <a:solidFill>
                  <a:schemeClr val="tx2"/>
                </a:solidFill>
              </a:rPr>
              <a:t> recycling is not fully developed,</a:t>
            </a:r>
            <a:r>
              <a:rPr lang="en-US" b="1" dirty="0">
                <a:solidFill>
                  <a:schemeClr val="tx2"/>
                </a:solidFill>
              </a:rPr>
              <a:t> </a:t>
            </a:r>
            <a:r>
              <a:rPr lang="en-US" sz="1200" b="1" dirty="0">
                <a:solidFill>
                  <a:schemeClr val="tx2"/>
                </a:solidFill>
              </a:rPr>
              <a:t>only a few companies are working on it because this method needs a lot of investment and expert personnel. At this moment, numerous methods </a:t>
            </a:r>
            <a:r>
              <a:rPr lang="en-US" b="1" dirty="0">
                <a:solidFill>
                  <a:schemeClr val="tx2"/>
                </a:solidFill>
              </a:rPr>
              <a:t>for feedstock and chemical recycling are</a:t>
            </a:r>
            <a:r>
              <a:rPr lang="en-US" sz="1200" b="1" dirty="0">
                <a:solidFill>
                  <a:schemeClr val="tx2"/>
                </a:solidFill>
              </a:rPr>
              <a:t> under investigation; for example, the gasiﬁcation and pyrolysis method is under extensive research to establish the suitable conditions</a:t>
            </a:r>
            <a:r>
              <a:rPr lang="en-US" b="1" dirty="0">
                <a:solidFill>
                  <a:schemeClr val="tx2"/>
                </a:solidFill>
              </a:rPr>
              <a:t>.</a:t>
            </a:r>
            <a:r>
              <a:rPr lang="en-US" sz="1200" b="1" dirty="0">
                <a:solidFill>
                  <a:schemeClr val="tx2"/>
                </a:solidFill>
              </a:rPr>
              <a:t> </a:t>
            </a:r>
            <a:r>
              <a:rPr lang="en-US" b="1" dirty="0">
                <a:solidFill>
                  <a:schemeClr val="tx2"/>
                </a:solidFill>
              </a:rPr>
              <a:t>The</a:t>
            </a:r>
            <a:r>
              <a:rPr lang="en-US" sz="1200" b="1" dirty="0">
                <a:solidFill>
                  <a:schemeClr val="tx2"/>
                </a:solidFill>
              </a:rPr>
              <a:t> processes that have reached commercial maturity at this moment are glycolysis and methanolysis</a:t>
            </a:r>
            <a:r>
              <a:rPr lang="en-US" b="1" dirty="0">
                <a:solidFill>
                  <a:schemeClr val="tx2"/>
                </a:solidFill>
              </a:rPr>
              <a:t>.</a:t>
            </a:r>
            <a:r>
              <a:rPr lang="en-US" sz="1200" b="1" dirty="0">
                <a:solidFill>
                  <a:schemeClr val="tx2"/>
                </a:solidFill>
              </a:rPr>
              <a:t> For example, PET (polyethylene terephthalate) can be cleaved by some reagents, like water (hydrolysis), acids (acidolysis), glycols (glycolysis) or alcohols (alcoholysis). According to the reagent used, different products are obtained</a:t>
            </a:r>
            <a:r>
              <a:rPr lang="en-US" b="1" dirty="0">
                <a:solidFill>
                  <a:schemeClr val="tx2"/>
                </a:solidFill>
              </a:rPr>
              <a:t>.</a:t>
            </a:r>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128</a:t>
            </a:fld>
            <a:endParaRPr lang="en-US" dirty="0"/>
          </a:p>
        </p:txBody>
      </p:sp>
    </p:spTree>
    <p:extLst>
      <p:ext uri="{BB962C8B-B14F-4D97-AF65-F5344CB8AC3E}">
        <p14:creationId xmlns:p14="http://schemas.microsoft.com/office/powerpoint/2010/main" val="25067846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Hydrolysis is a recycling method that involves a reaction of PET with water in an acid, alkaline or neutral environment</a:t>
            </a:r>
          </a:p>
          <a:p>
            <a:r>
              <a:rPr lang="en-US" sz="2800" b="1" dirty="0"/>
              <a:t>This leads to total depolymerization into its monomers. </a:t>
            </a:r>
          </a:p>
          <a:p>
            <a:r>
              <a:rPr lang="en-US" sz="2800" b="1" dirty="0"/>
              <a:t>The disadvantages are represented by:</a:t>
            </a:r>
          </a:p>
          <a:p>
            <a:pPr lvl="2"/>
            <a:r>
              <a:rPr lang="en-US" sz="2500" b="1" dirty="0"/>
              <a:t>The high temperatures (between 200 and 250◦C)</a:t>
            </a:r>
          </a:p>
          <a:p>
            <a:pPr lvl="2"/>
            <a:r>
              <a:rPr lang="en-US" sz="2500" b="1" dirty="0"/>
              <a:t>By pressures (between 1.4 and 2 MPa) </a:t>
            </a:r>
          </a:p>
          <a:p>
            <a:pPr lvl="2"/>
            <a:r>
              <a:rPr lang="en-US" sz="2500" b="1" dirty="0"/>
              <a:t>And by the long time needed to complete depolymerization. </a:t>
            </a:r>
          </a:p>
          <a:p>
            <a:pPr lvl="2"/>
            <a:r>
              <a:rPr lang="en-US" sz="2500" b="1" dirty="0"/>
              <a:t>This method is not widely used, because of the high cost. </a:t>
            </a:r>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129</a:t>
            </a:fld>
            <a:endParaRPr lang="en-US" dirty="0"/>
          </a:p>
        </p:txBody>
      </p:sp>
    </p:spTree>
    <p:extLst>
      <p:ext uri="{BB962C8B-B14F-4D97-AF65-F5344CB8AC3E}">
        <p14:creationId xmlns:p14="http://schemas.microsoft.com/office/powerpoint/2010/main" val="38428264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Hydrolysis of PET ﬂakes can be carried out by:</a:t>
            </a:r>
          </a:p>
          <a:p>
            <a:pPr lvl="2"/>
            <a:r>
              <a:rPr lang="en-US" sz="3000" b="1" dirty="0"/>
              <a:t>Alkalinehydrolysis, which uses an aqueous alkaline solution of NaOHorKOH, of a concentration of 4–20wt%. In a study, PET from post-consumer soft-drink bottles was cut into small pieces and then subjected to alkaline hydrolysis. After that, an autoclave was used; the temperature ranged from 120–200◦C with aqueous NaOH solutions and at 110–120 ◦C with a nonaqueous solution of KOH in methyl cellosolve. Sulfuric acid was used to separate terephthalic acid (TPA) of high purity. It was reported that it was obtained about 2% admixture of isophthalic acid together with the pure 98% TPA and the activation energy calculated was 99 kJ/mol [42]. Also, it was demonstrated by alkaline hydrolysis the possibility of simultaneously recycling PET and PVC from PVC-coated woven fabrics </a:t>
            </a:r>
          </a:p>
          <a:p>
            <a:pPr lvl="2"/>
            <a:r>
              <a:rPr lang="en-US" sz="3000" b="1" dirty="0"/>
              <a:t>Acid hydrolysis used concentrated sulfuric acid and also other mineral acids like nitric or phosphoric acid. In several studies, it was reported that the depolymerization of PET powder from waste bottles using nitric acid was carried out at temperatures between 70 and 100◦C. Also, it was reported the hydrolysis of PET using sulfuric acid (96 </a:t>
            </a:r>
            <a:r>
              <a:rPr lang="en-US" sz="3000" b="1" dirty="0" smtClean="0"/>
              <a:t>wt. </a:t>
            </a:r>
            <a:r>
              <a:rPr lang="en-US" sz="3000" b="1" dirty="0"/>
              <a:t>%) at room temperature (30 ◦C) </a:t>
            </a:r>
          </a:p>
          <a:p>
            <a:pPr lvl="2"/>
            <a:r>
              <a:rPr lang="en-US" sz="3000" b="1" dirty="0"/>
              <a:t>Neutral hydrolysis, using hot water or steam, high-pressure autoclaves at temperatures between 200 and 300 ◦C and pressures of 1–4 MPa. It was reported that this method is more effective at temperatures higher than 245◦C, with complete depolymerization taking place at 275◦C and its TPA yield being usually above 95%.</a:t>
            </a:r>
          </a:p>
          <a:p>
            <a:pPr lvl="1"/>
            <a:r>
              <a:rPr lang="en-US" sz="3150" b="1" dirty="0"/>
              <a:t>Of all these methods of hydrolysis, the neutral hydrolysis gets an increased interest because it is considered more environmentally friendly, but this method presents a main disadvantage namely that all mechanical impurities present in PET are left in the TPA, thus the product can be considered of lower purity than the product of acid or alkaline hydrolysis.</a:t>
            </a:r>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130</a:t>
            </a:fld>
            <a:endParaRPr lang="en-US" dirty="0"/>
          </a:p>
        </p:txBody>
      </p:sp>
    </p:spTree>
    <p:extLst>
      <p:ext uri="{BB962C8B-B14F-4D97-AF65-F5344CB8AC3E}">
        <p14:creationId xmlns:p14="http://schemas.microsoft.com/office/powerpoint/2010/main" val="38906283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solidFill>
                  <a:srgbClr val="C00000"/>
                </a:solidFill>
              </a:rPr>
              <a:t>Chemical recycling of PET by glycolysis involves…</a:t>
            </a:r>
          </a:p>
          <a:p>
            <a:pPr lvl="1"/>
            <a:r>
              <a:rPr lang="en-US" sz="2650" b="1" dirty="0">
                <a:solidFill>
                  <a:schemeClr val="tx2"/>
                </a:solidFill>
              </a:rPr>
              <a:t>Ethylene glycol insertion into PET chains to give bis(hydroxyethyl) terephthalate (BHET), which is a substrate for PET synthesis and other oligomers. </a:t>
            </a:r>
          </a:p>
          <a:p>
            <a:pPr lvl="1"/>
            <a:r>
              <a:rPr lang="en-US" sz="2650" b="1" dirty="0">
                <a:solidFill>
                  <a:schemeClr val="tx2"/>
                </a:solidFill>
              </a:rPr>
              <a:t>In a study, it was found that the puriﬁcation process of the products in the glycolysis catalyzed by ionic liquids was simpler than that catalyzed by traditional compounds (metal acetate). </a:t>
            </a:r>
          </a:p>
          <a:p>
            <a:pPr lvl="1"/>
            <a:r>
              <a:rPr lang="en-US" sz="2650" b="1" dirty="0">
                <a:solidFill>
                  <a:schemeClr val="tx2"/>
                </a:solidFill>
              </a:rPr>
              <a:t>Also, it was reported that the reactivity order of different glycols varies according to the conditions of temperature and catalysis. </a:t>
            </a:r>
          </a:p>
          <a:p>
            <a:pPr lvl="1"/>
            <a:r>
              <a:rPr lang="en-US" sz="2650" b="1" dirty="0">
                <a:solidFill>
                  <a:schemeClr val="tx2"/>
                </a:solidFill>
              </a:rPr>
              <a:t>The global reactivity depends on the chemical reactivity of the glycol and on its physicochemical properties such as the polarity of the reaction mixture and ability to solvate the solid polyesters. </a:t>
            </a:r>
          </a:p>
        </p:txBody>
      </p:sp>
      <p:sp>
        <p:nvSpPr>
          <p:cNvPr id="4" name="Slide Number Placeholder 3"/>
          <p:cNvSpPr>
            <a:spLocks noGrp="1"/>
          </p:cNvSpPr>
          <p:nvPr>
            <p:ph type="sldNum" sz="quarter" idx="10"/>
          </p:nvPr>
        </p:nvSpPr>
        <p:spPr/>
        <p:txBody>
          <a:bodyPr/>
          <a:lstStyle/>
          <a:p>
            <a:fld id="{3D6A983E-271A-334C-84E4-FDF5D20F5824}" type="slidenum">
              <a:rPr lang="en-US" smtClean="0"/>
              <a:t>134</a:t>
            </a:fld>
            <a:endParaRPr lang="en-US" dirty="0"/>
          </a:p>
        </p:txBody>
      </p:sp>
    </p:spTree>
    <p:extLst>
      <p:ext uri="{BB962C8B-B14F-4D97-AF65-F5344CB8AC3E}">
        <p14:creationId xmlns:p14="http://schemas.microsoft.com/office/powerpoint/2010/main" val="13348141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solidFill>
                  <a:srgbClr val="C00000"/>
                </a:solidFill>
              </a:rPr>
              <a:t>Chemical recycling of PET by methanolysis involves…</a:t>
            </a:r>
          </a:p>
          <a:p>
            <a:pPr lvl="1"/>
            <a:r>
              <a:rPr lang="en-US" sz="2650" b="1" dirty="0">
                <a:solidFill>
                  <a:schemeClr val="tx2"/>
                </a:solidFill>
              </a:rPr>
              <a:t>In the case of pyrolysis, a higher decomposition in PP, followed by LDPE and ﬁnally HDPE. The less crystalline or more branched polymers are less stable in thermal degradation. </a:t>
            </a:r>
            <a:endParaRPr lang="en-US" sz="2650" b="1" dirty="0">
              <a:solidFill>
                <a:schemeClr val="tx2"/>
              </a:solidFill>
              <a:cs typeface="Calibri"/>
            </a:endParaRPr>
          </a:p>
          <a:p>
            <a:pPr lvl="1"/>
            <a:r>
              <a:rPr lang="en-US" sz="2650" b="1" dirty="0">
                <a:solidFill>
                  <a:schemeClr val="tx2"/>
                </a:solidFill>
              </a:rPr>
              <a:t>The degradation of PS in various supercritical solvents (benzene, toluene, ethylbenzene) at 310–370 ◦C and 6.0 MPa pressure was studied. It was reported that PS had been successfully depolymerized; toluene was more effective than other solvents for the recovery of styrene from PS. Also, the highest yield of styrene was obtained from PS in toluene at 360◦C for 20 min.</a:t>
            </a:r>
            <a:endParaRPr lang="en-US" sz="2250" b="1"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135</a:t>
            </a:fld>
            <a:endParaRPr lang="en-US" dirty="0"/>
          </a:p>
        </p:txBody>
      </p:sp>
    </p:spTree>
    <p:extLst>
      <p:ext uri="{BB962C8B-B14F-4D97-AF65-F5344CB8AC3E}">
        <p14:creationId xmlns:p14="http://schemas.microsoft.com/office/powerpoint/2010/main" val="34996421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650" b="1" dirty="0">
                <a:solidFill>
                  <a:schemeClr val="tx2"/>
                </a:solidFill>
              </a:rPr>
              <a:t>The recycling of LDPE, HDPE and PP by </a:t>
            </a:r>
            <a:r>
              <a:rPr lang="en-US" sz="2650" b="1" u="sng" dirty="0">
                <a:solidFill>
                  <a:schemeClr val="tx2"/>
                </a:solidFill>
              </a:rPr>
              <a:t>both </a:t>
            </a:r>
            <a:r>
              <a:rPr lang="en-US" sz="2650" b="1" dirty="0">
                <a:solidFill>
                  <a:schemeClr val="tx2"/>
                </a:solidFill>
              </a:rPr>
              <a:t>a dissolution/reprecipitation technique (mechanical recycling) and pyrolysis (chemical/feedstock recycling). </a:t>
            </a:r>
          </a:p>
          <a:p>
            <a:pPr lvl="1"/>
            <a:r>
              <a:rPr lang="en-US" sz="2650" b="1" dirty="0">
                <a:solidFill>
                  <a:schemeClr val="tx2"/>
                </a:solidFill>
              </a:rPr>
              <a:t>It was observed that mechanical recycling leads to high recovery of pure polymer with the disadvantage of using large amounts of organic solvents, while chemical recycling resulted to be the most promising technique.</a:t>
            </a:r>
          </a:p>
          <a:p>
            <a:pPr lvl="1"/>
            <a:r>
              <a:rPr lang="en-US" sz="2650" b="1" dirty="0">
                <a:solidFill>
                  <a:schemeClr val="tx2"/>
                </a:solidFill>
              </a:rPr>
              <a:t>In the case of pyrolysis, a higher decomposition in PP, followed by LDPE and ﬁnally HDPE, was observed and also it was reported that the less crystalline or more branched polymers are less stable in thermal degradation. </a:t>
            </a:r>
          </a:p>
          <a:p>
            <a:pPr lvl="1"/>
            <a:r>
              <a:rPr lang="en-US" sz="2650" b="1" dirty="0">
                <a:solidFill>
                  <a:schemeClr val="tx2"/>
                </a:solidFill>
              </a:rPr>
              <a:t>The degradation of PS in various supercritical solvents (benzene, toluene, ethylbenzene) at 310–370 ◦C and 6.0 MPa pressure was studied. It was reported that PS had been successfully depolymerized; toluene was more effective than other solvents for the recovery of styrene from PS. Also, the highest yield of styrene was obtained from PS in toluene at 360◦C for 20 min.</a:t>
            </a:r>
            <a:endParaRPr lang="en-US" sz="2250" b="1"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136</a:t>
            </a:fld>
            <a:endParaRPr lang="en-US" dirty="0"/>
          </a:p>
        </p:txBody>
      </p:sp>
    </p:spTree>
    <p:extLst>
      <p:ext uri="{BB962C8B-B14F-4D97-AF65-F5344CB8AC3E}">
        <p14:creationId xmlns:p14="http://schemas.microsoft.com/office/powerpoint/2010/main" val="14865268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solidFill>
                  <a:schemeClr val="tx2"/>
                </a:solidFill>
              </a:rPr>
              <a:t>This method refers to the recovery of the plastic’s energy content.</a:t>
            </a:r>
          </a:p>
          <a:p>
            <a:r>
              <a:rPr lang="en-US" sz="2800" b="1" dirty="0">
                <a:solidFill>
                  <a:schemeClr val="tx2"/>
                </a:solidFill>
              </a:rPr>
              <a:t>The most effective way to reduce the volume of organic materials which involves the recovery of energy is represented by incineration. </a:t>
            </a:r>
          </a:p>
          <a:p>
            <a:r>
              <a:rPr lang="en-US" sz="2800" b="1" dirty="0">
                <a:solidFill>
                  <a:schemeClr val="tx2"/>
                </a:solidFill>
              </a:rPr>
              <a:t>This method is a good solution because it generates considerable energy from polymers</a:t>
            </a:r>
          </a:p>
          <a:p>
            <a:r>
              <a:rPr lang="en-US" sz="2800" b="1" dirty="0">
                <a:solidFill>
                  <a:schemeClr val="tx2"/>
                </a:solidFill>
              </a:rPr>
              <a:t>There is the potential for not being ecologically acceptable because of the health risk from airborne toxic substances</a:t>
            </a:r>
          </a:p>
          <a:p>
            <a:r>
              <a:rPr lang="en-US" sz="2800" b="1" dirty="0">
                <a:solidFill>
                  <a:schemeClr val="tx2"/>
                </a:solidFill>
              </a:rPr>
              <a:t>For example,</a:t>
            </a:r>
          </a:p>
          <a:p>
            <a:pPr lvl="1"/>
            <a:r>
              <a:rPr lang="en-US" sz="2650" b="1" dirty="0">
                <a:solidFill>
                  <a:schemeClr val="tx2"/>
                </a:solidFill>
              </a:rPr>
              <a:t>Dioxins (in the case of heavy metals, chlorine-containing polymers, toxic carbon, and oxygen-based free radicals). </a:t>
            </a:r>
          </a:p>
          <a:p>
            <a:pPr lvl="1"/>
            <a:r>
              <a:rPr lang="en-US" sz="2650" b="1" dirty="0">
                <a:solidFill>
                  <a:schemeClr val="tx2"/>
                </a:solidFill>
              </a:rPr>
              <a:t>Among the recycling techniques, the only one acceptable according to the principles of sustainable development is chemical recycling, because this method leads to the formation of the monomers from which the polymer is made.</a:t>
            </a:r>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137</a:t>
            </a:fld>
            <a:endParaRPr lang="en-US" dirty="0"/>
          </a:p>
        </p:txBody>
      </p:sp>
    </p:spTree>
    <p:extLst>
      <p:ext uri="{BB962C8B-B14F-4D97-AF65-F5344CB8AC3E}">
        <p14:creationId xmlns:p14="http://schemas.microsoft.com/office/powerpoint/2010/main" val="30997816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total production of plastics in 2015 was more than 322 million tons per year, which will increase to 400 million tons in 2020</a:t>
            </a:r>
          </a:p>
          <a:p>
            <a:r>
              <a:rPr lang="en-US" sz="1200" b="1" dirty="0"/>
              <a:t>In 2015, global plastic’s production grew by 3.4% compared to 2014.</a:t>
            </a:r>
          </a:p>
          <a:p>
            <a:r>
              <a:rPr lang="en-US" sz="1200" b="1" dirty="0"/>
              <a:t>The increasing consumption of polymer products in various ﬁelds generates a lot of waste materials, which equates to more than 12% of the urban solid waste stream. </a:t>
            </a:r>
          </a:p>
          <a:p>
            <a:r>
              <a:rPr lang="en-US" sz="1200" b="1" dirty="0"/>
              <a:t>9 countries in Europe reached until 2015 a recovery ratio of more than 95% of the post-consumer plastic waste because of the landﬁll ban being well managed. </a:t>
            </a:r>
          </a:p>
          <a:p>
            <a:r>
              <a:rPr lang="en-US" sz="1200" b="1" dirty="0"/>
              <a:t>Over the years, it was observed that the recycling process is the best technique to treat waste polymer products, and the old-style methods, such as combustion of waste polymers or burying underground, lead to negative inﬂuences on the environment via the formation of dust, fumes and toxic gases or the pollution of underground water and other resources. The innovations in recycling technologies are represented by detectors and recognition software that collectively increase the accuracy and productivity of automatic sorting such as Fourier Transform Near-Infrared (FT-NIR) detectors which can operate for up to 8000 h between faults in the detectors.</a:t>
            </a:r>
          </a:p>
          <a:p>
            <a:endParaRPr lang="en-US" sz="1200" b="1" dirty="0"/>
          </a:p>
          <a:p>
            <a:endParaRPr lang="en-US" sz="1200" b="1"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140</a:t>
            </a:fld>
            <a:endParaRPr lang="en-US" dirty="0"/>
          </a:p>
        </p:txBody>
      </p:sp>
    </p:spTree>
    <p:extLst>
      <p:ext uri="{BB962C8B-B14F-4D97-AF65-F5344CB8AC3E}">
        <p14:creationId xmlns:p14="http://schemas.microsoft.com/office/powerpoint/2010/main" val="315886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take a look at where composites are used. They are a surprisingly prevalent number of composite products that we use everyday. FRP (Fiber Reinforced Plastic) composites are no longer considered "space-age" materials utilized only for stealth bombers and space shuttles. This versatile material system has become a part of everyday life.</a:t>
            </a:r>
          </a:p>
          <a:p>
            <a:r>
              <a:rPr lang="en-US" b="1" dirty="0"/>
              <a:t>	</a:t>
            </a:r>
            <a:r>
              <a:rPr lang="en-US" b="1" i="1" dirty="0">
                <a:solidFill>
                  <a:srgbClr val="C00000"/>
                </a:solidFill>
              </a:rPr>
              <a:t>Aerospace</a:t>
            </a:r>
            <a:r>
              <a:rPr lang="en-US" b="1" dirty="0"/>
              <a:t> Commercial, pleasure and military aircrafts, including components for aerospace and related applications.</a:t>
            </a:r>
          </a:p>
          <a:p>
            <a:r>
              <a:rPr lang="en-US" b="1" dirty="0"/>
              <a:t>	</a:t>
            </a:r>
            <a:r>
              <a:rPr lang="en-US" b="1" i="1" dirty="0">
                <a:solidFill>
                  <a:srgbClr val="C00000"/>
                </a:solidFill>
              </a:rPr>
              <a:t>Appliance/Business </a:t>
            </a:r>
            <a:r>
              <a:rPr lang="en-US" b="1" dirty="0"/>
              <a:t>Composite applications for the household and office including appliances, power tools, business equipment, etc.</a:t>
            </a:r>
          </a:p>
          <a:p>
            <a:r>
              <a:rPr lang="en-US" b="1" dirty="0"/>
              <a:t>	</a:t>
            </a:r>
            <a:r>
              <a:rPr lang="en-US" b="1" i="1" dirty="0">
                <a:solidFill>
                  <a:srgbClr val="C00000"/>
                </a:solidFill>
              </a:rPr>
              <a:t>Automotive/Transportation </a:t>
            </a:r>
            <a:r>
              <a:rPr lang="en-US" b="1" dirty="0"/>
              <a:t>The largest of the markets, products include parts for automobiles, trucks, rail, ships, containers and farm applications. The lightweight nature and strength to weight characteristics lead to fuel savings.</a:t>
            </a:r>
          </a:p>
          <a:p>
            <a:r>
              <a:rPr lang="en-US" b="1" dirty="0"/>
              <a:t>	</a:t>
            </a:r>
            <a:r>
              <a:rPr lang="en-US" b="1" i="1" dirty="0">
                <a:solidFill>
                  <a:srgbClr val="C00000"/>
                </a:solidFill>
              </a:rPr>
              <a:t>Infrastructure</a:t>
            </a:r>
            <a:r>
              <a:rPr lang="en-US" b="1" dirty="0"/>
              <a:t> A relatively new market for composites, these applications include the repair and replacement of civil infrastructure including buildings, roads, bridges, piling, etc.</a:t>
            </a:r>
          </a:p>
          <a:p>
            <a:r>
              <a:rPr lang="en-US" b="1" dirty="0"/>
              <a:t>	</a:t>
            </a:r>
            <a:r>
              <a:rPr lang="en-US" b="1" i="1" dirty="0">
                <a:solidFill>
                  <a:srgbClr val="C00000"/>
                </a:solidFill>
              </a:rPr>
              <a:t>Energy</a:t>
            </a:r>
            <a:r>
              <a:rPr lang="en-US" b="1" dirty="0"/>
              <a:t> Composites are used throughout energy production industries, esp.: Wind Energy. The lightweight features of composite allows for the large (and growing) size of wind turbine blades.</a:t>
            </a:r>
          </a:p>
          <a:p>
            <a:r>
              <a:rPr lang="en-US" b="1" dirty="0"/>
              <a:t>	</a:t>
            </a:r>
            <a:r>
              <a:rPr lang="en-US" b="1" i="1" dirty="0">
                <a:solidFill>
                  <a:srgbClr val="C00000"/>
                </a:solidFill>
              </a:rPr>
              <a:t>Architecture/Construction </a:t>
            </a:r>
            <a:r>
              <a:rPr lang="en-US" b="1" dirty="0"/>
              <a:t>Includes materials for the building of homes, offices, and architectural components. Products include swimming pools, bathroom fixtures, wall panels, roofing, architectural cladding.</a:t>
            </a:r>
          </a:p>
          <a:p>
            <a:r>
              <a:rPr lang="en-US" b="1" dirty="0"/>
              <a:t>	</a:t>
            </a:r>
            <a:r>
              <a:rPr lang="en-US" b="1" i="1" dirty="0">
                <a:solidFill>
                  <a:srgbClr val="C00000"/>
                </a:solidFill>
              </a:rPr>
              <a:t>Recreational and Consumer Products </a:t>
            </a:r>
            <a:r>
              <a:rPr lang="en-US" b="1" dirty="0"/>
              <a:t>These include sports and recreational equipment such as golf clubs, tennis rackets, snowmobiles, skies, mobile campers, furniture, microwave cookware.</a:t>
            </a:r>
          </a:p>
          <a:p>
            <a:r>
              <a:rPr lang="en-US" b="1" dirty="0"/>
              <a:t>	</a:t>
            </a:r>
            <a:r>
              <a:rPr lang="en-US" b="1" i="1" dirty="0">
                <a:solidFill>
                  <a:srgbClr val="C00000"/>
                </a:solidFill>
              </a:rPr>
              <a:t>Pipe and Tank/Corrosion-Resistant Equipment </a:t>
            </a:r>
            <a:r>
              <a:rPr lang="en-US" b="1" dirty="0"/>
              <a:t>Products for chemical-resistant service such as tanks, ducts and hoods, pumps, fans, grating, chemical processing, pulp and paper, oil and gas, and water/wastewater treatment markets.</a:t>
            </a:r>
          </a:p>
          <a:p>
            <a:r>
              <a:rPr lang="en-US" b="1" dirty="0"/>
              <a:t>	</a:t>
            </a:r>
            <a:r>
              <a:rPr lang="en-US" b="1" i="1" dirty="0">
                <a:solidFill>
                  <a:srgbClr val="FF0000"/>
                </a:solidFill>
              </a:rPr>
              <a:t>Electrical</a:t>
            </a:r>
            <a:r>
              <a:rPr lang="en-US" b="1" dirty="0"/>
              <a:t> This encompassing market includes components for both electrical and electronic applications such as pole line hardware, substation equipment, microwave antennas, printed wiring boards, etc.</a:t>
            </a:r>
          </a:p>
          <a:p>
            <a:r>
              <a:rPr lang="en-US" b="1" dirty="0"/>
              <a:t>	</a:t>
            </a:r>
            <a:r>
              <a:rPr lang="en-US" b="1" i="1" dirty="0">
                <a:solidFill>
                  <a:srgbClr val="FF0000"/>
                </a:solidFill>
              </a:rPr>
              <a:t>Marine</a:t>
            </a:r>
            <a:r>
              <a:rPr lang="en-US" b="1" i="1" dirty="0"/>
              <a:t> </a:t>
            </a:r>
            <a:r>
              <a:rPr lang="en-US" b="1" dirty="0"/>
              <a:t>Products for commercial, pleasure and naval boats and ships. Composites perform well in harsh salt water conditions.</a:t>
            </a:r>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15</a:t>
            </a:fld>
            <a:endParaRPr lang="en-US" dirty="0"/>
          </a:p>
        </p:txBody>
      </p:sp>
    </p:spTree>
    <p:extLst>
      <p:ext uri="{BB962C8B-B14F-4D97-AF65-F5344CB8AC3E}">
        <p14:creationId xmlns:p14="http://schemas.microsoft.com/office/powerpoint/2010/main" val="11998365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pPr>
            <a:r>
              <a:rPr lang="en-US" sz="2000" b="1" dirty="0"/>
              <a:t>Disadvantages to Recycling your own scrap:</a:t>
            </a:r>
          </a:p>
          <a:p>
            <a:pPr lvl="2">
              <a:spcBef>
                <a:spcPts val="0"/>
              </a:spcBef>
            </a:pPr>
            <a:r>
              <a:rPr lang="en-US" sz="2000" b="1" dirty="0"/>
              <a:t>Cost of sorting in-house (could be done for less at a different company).</a:t>
            </a:r>
          </a:p>
          <a:p>
            <a:pPr lvl="2">
              <a:spcBef>
                <a:spcPts val="0"/>
              </a:spcBef>
            </a:pPr>
            <a:r>
              <a:rPr lang="en-US" sz="2000" b="1" dirty="0"/>
              <a:t>Creates additional skills for workers</a:t>
            </a:r>
          </a:p>
          <a:p>
            <a:pPr lvl="2">
              <a:spcBef>
                <a:spcPts val="0"/>
              </a:spcBef>
            </a:pPr>
            <a:r>
              <a:rPr lang="en-US" sz="2000" b="1" dirty="0"/>
              <a:t>Storage can be cumbersome</a:t>
            </a:r>
          </a:p>
          <a:p>
            <a:pPr lvl="2">
              <a:spcBef>
                <a:spcPts val="0"/>
              </a:spcBef>
            </a:pPr>
            <a:r>
              <a:rPr lang="en-US" sz="2000" b="1" dirty="0"/>
              <a:t>Your scrap may be of no value to you and/or you cannot determine a use for it.</a:t>
            </a:r>
          </a:p>
          <a:p>
            <a:pPr lvl="2">
              <a:spcBef>
                <a:spcPts val="0"/>
              </a:spcBef>
            </a:pPr>
            <a:r>
              <a:rPr lang="en-US" sz="2000" b="1" dirty="0"/>
              <a:t>Additional investment</a:t>
            </a:r>
          </a:p>
          <a:p>
            <a:pPr lvl="1">
              <a:spcBef>
                <a:spcPts val="0"/>
              </a:spcBef>
            </a:pPr>
            <a:r>
              <a:rPr lang="en-US" sz="2000" b="1" dirty="0"/>
              <a:t>Disadvantages to Recycling your own scrap:</a:t>
            </a:r>
          </a:p>
          <a:p>
            <a:pPr lvl="2">
              <a:spcBef>
                <a:spcPts val="0"/>
              </a:spcBef>
            </a:pPr>
            <a:r>
              <a:rPr lang="en-US" sz="2000" b="1" dirty="0"/>
              <a:t>Cost of sorting in-house (could be done for less at a different company).</a:t>
            </a:r>
          </a:p>
          <a:p>
            <a:pPr lvl="2">
              <a:spcBef>
                <a:spcPts val="0"/>
              </a:spcBef>
            </a:pPr>
            <a:r>
              <a:rPr lang="en-US" sz="2000" b="1" dirty="0"/>
              <a:t>Creates additional skills for workers</a:t>
            </a:r>
          </a:p>
          <a:p>
            <a:pPr lvl="2">
              <a:spcBef>
                <a:spcPts val="0"/>
              </a:spcBef>
            </a:pPr>
            <a:r>
              <a:rPr lang="en-US" sz="2000" b="1" dirty="0"/>
              <a:t>Storage can be cumbersome</a:t>
            </a:r>
          </a:p>
          <a:p>
            <a:pPr lvl="2">
              <a:spcBef>
                <a:spcPts val="0"/>
              </a:spcBef>
            </a:pPr>
            <a:r>
              <a:rPr lang="en-US" sz="2000" b="1" dirty="0"/>
              <a:t>Your scrap may be of no value to you and/or you cannot determine a use for it.</a:t>
            </a:r>
          </a:p>
          <a:p>
            <a:pPr lvl="2">
              <a:spcBef>
                <a:spcPts val="0"/>
              </a:spcBef>
            </a:pPr>
            <a:r>
              <a:rPr lang="en-US" sz="2000" b="1" dirty="0"/>
              <a:t>Additional investment</a:t>
            </a:r>
          </a:p>
          <a:p>
            <a:pPr lvl="2">
              <a:spcBef>
                <a:spcPts val="0"/>
              </a:spcBef>
            </a:pPr>
            <a:endParaRPr lang="en-US" sz="2000" b="1"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142</a:t>
            </a:fld>
            <a:endParaRPr lang="en-US" dirty="0"/>
          </a:p>
        </p:txBody>
      </p:sp>
    </p:spTree>
    <p:extLst>
      <p:ext uri="{BB962C8B-B14F-4D97-AF65-F5344CB8AC3E}">
        <p14:creationId xmlns:p14="http://schemas.microsoft.com/office/powerpoint/2010/main" val="15875479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143</a:t>
            </a:fld>
            <a:endParaRPr lang="en-US" dirty="0"/>
          </a:p>
        </p:txBody>
      </p:sp>
    </p:spTree>
    <p:extLst>
      <p:ext uri="{BB962C8B-B14F-4D97-AF65-F5344CB8AC3E}">
        <p14:creationId xmlns:p14="http://schemas.microsoft.com/office/powerpoint/2010/main" val="10263150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144</a:t>
            </a:fld>
            <a:endParaRPr lang="en-US" dirty="0"/>
          </a:p>
        </p:txBody>
      </p:sp>
    </p:spTree>
    <p:extLst>
      <p:ext uri="{BB962C8B-B14F-4D97-AF65-F5344CB8AC3E}">
        <p14:creationId xmlns:p14="http://schemas.microsoft.com/office/powerpoint/2010/main" val="2372730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145</a:t>
            </a:fld>
            <a:endParaRPr lang="en-US" dirty="0"/>
          </a:p>
        </p:txBody>
      </p:sp>
    </p:spTree>
    <p:extLst>
      <p:ext uri="{BB962C8B-B14F-4D97-AF65-F5344CB8AC3E}">
        <p14:creationId xmlns:p14="http://schemas.microsoft.com/office/powerpoint/2010/main" val="12277580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146</a:t>
            </a:fld>
            <a:endParaRPr lang="en-US" dirty="0"/>
          </a:p>
        </p:txBody>
      </p:sp>
    </p:spTree>
    <p:extLst>
      <p:ext uri="{BB962C8B-B14F-4D97-AF65-F5344CB8AC3E}">
        <p14:creationId xmlns:p14="http://schemas.microsoft.com/office/powerpoint/2010/main" val="20557056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147</a:t>
            </a:fld>
            <a:endParaRPr lang="en-US" dirty="0"/>
          </a:p>
        </p:txBody>
      </p:sp>
    </p:spTree>
    <p:extLst>
      <p:ext uri="{BB962C8B-B14F-4D97-AF65-F5344CB8AC3E}">
        <p14:creationId xmlns:p14="http://schemas.microsoft.com/office/powerpoint/2010/main" val="1309579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148</a:t>
            </a:fld>
            <a:endParaRPr lang="en-US" dirty="0"/>
          </a:p>
        </p:txBody>
      </p:sp>
    </p:spTree>
    <p:extLst>
      <p:ext uri="{BB962C8B-B14F-4D97-AF65-F5344CB8AC3E}">
        <p14:creationId xmlns:p14="http://schemas.microsoft.com/office/powerpoint/2010/main" val="27011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Specific Strength</a:t>
            </a:r>
          </a:p>
          <a:p>
            <a:r>
              <a:rPr lang="en-US" b="1" dirty="0"/>
              <a:t>A material’s strength-to-weight ratio – also called its specific strength – is a comparison of its strength in relation to how much it weighs. The strength of a material divided by its density will give you the specific strength.</a:t>
            </a:r>
          </a:p>
          <a:p>
            <a:pPr marL="171450" indent="-171450">
              <a:buFont typeface="Wingdings" panose="05000000000000000000" pitchFamily="2" charset="2"/>
              <a:buChar char="§"/>
            </a:pPr>
            <a:r>
              <a:rPr lang="en-US" b="1" dirty="0"/>
              <a:t>Engineers, designers and specifiers are increasingly seeking materials with a high specific strength. Some materials are very strong and heavy, such as steel. Other materials can be strong and light, such as bamboo poles. Composites can be designed to be both strong and light. Because they have very high strength-to-weight ratios, composites are an appropriate material for applications where weight is paramount, such as airplanes and cars. Lighter vehicles and planes use less fuel.</a:t>
            </a:r>
          </a:p>
          <a:p>
            <a:pPr marL="0" indent="0">
              <a:buFont typeface="Wingdings" panose="05000000000000000000" pitchFamily="2" charset="2"/>
              <a:buNone/>
            </a:pPr>
            <a:endParaRPr lang="en-US" b="1" dirty="0"/>
          </a:p>
          <a:p>
            <a:r>
              <a:rPr lang="en-US" b="1" dirty="0"/>
              <a:t>Tensile Strength</a:t>
            </a:r>
          </a:p>
          <a:p>
            <a:r>
              <a:rPr lang="en-US" b="1" dirty="0"/>
              <a:t>Tensile strength refers to the amount of stress a material can handle before it breaks, cracks, becomes deformed or otherwise fails. </a:t>
            </a:r>
          </a:p>
          <a:p>
            <a:pPr marL="171450" indent="-171450">
              <a:buFont typeface="Arial" panose="020B0604020202020204" pitchFamily="34" charset="0"/>
              <a:buChar char="•"/>
            </a:pPr>
            <a:r>
              <a:rPr lang="en-US" b="1" dirty="0"/>
              <a:t>One measure of tensile strength is flexural strength – a material or structure’s ability to withstand bending. Tensile strength varies by material and is measured in megapascals (MPa). For example, the ultimate tensile strength of steel ranges from 400 to 690 MPa, while the ultimate strength of carbon fiber reinforced polymer composites ranges from 1,200 to 2,410 MPa, depending on fiber orientation and other design factors.</a:t>
            </a:r>
          </a:p>
          <a:p>
            <a:pPr marL="0" indent="0">
              <a:buFont typeface="Arial" panose="020B0604020202020204" pitchFamily="34" charset="0"/>
              <a:buNone/>
            </a:pPr>
            <a:endParaRPr lang="en-US" b="1" dirty="0"/>
          </a:p>
          <a:p>
            <a:r>
              <a:rPr lang="en-US" b="1" dirty="0"/>
              <a:t>Shear Strength</a:t>
            </a:r>
          </a:p>
          <a:p>
            <a:r>
              <a:rPr lang="en-US" b="1" dirty="0"/>
              <a:t>Shear strength describes how well a material can resist strain when layers shift or slide. </a:t>
            </a:r>
          </a:p>
          <a:p>
            <a:pPr marL="171450" indent="-171450">
              <a:buFont typeface="Arial" panose="020B0604020202020204" pitchFamily="34" charset="0"/>
              <a:buChar char="•"/>
            </a:pPr>
            <a:r>
              <a:rPr lang="en-US" b="1" dirty="0"/>
              <a:t>It’s important to know the maximum amount of shear stress (or force per unit area) a material can handle prior to failure. This lets engineers and designers know the amount of weight – or load – a structure can support and what may happen to the structure when forces are applied in different directions.</a:t>
            </a:r>
          </a:p>
          <a:p>
            <a:pPr marL="171450" indent="-171450">
              <a:buFont typeface="Arial" panose="020B0604020202020204" pitchFamily="34" charset="0"/>
              <a:buChar char="•"/>
            </a:pPr>
            <a:r>
              <a:rPr lang="en-US" b="1" dirty="0"/>
              <a:t>Shear strength in composites varies based on the formulation and design. Composites can be designed so shear stresses are oriented within a plane, transverse to the plane or throughout the layers (interlaminar). There are several ways to control shear properties, including fiber orientation, the sequencing of layers, the type and volume of fibers used, the type and density of core materials and more.</a:t>
            </a:r>
          </a:p>
          <a:p>
            <a:pPr marL="0" indent="0">
              <a:buFont typeface="Arial" panose="020B0604020202020204" pitchFamily="34" charset="0"/>
              <a:buNone/>
            </a:pPr>
            <a:endParaRPr lang="en-US" b="1" dirty="0"/>
          </a:p>
          <a:p>
            <a:r>
              <a:rPr lang="en-US" b="1" dirty="0"/>
              <a:t>Compressive Strength</a:t>
            </a:r>
          </a:p>
          <a:p>
            <a:r>
              <a:rPr lang="en-US" b="1" dirty="0"/>
              <a:t>Compressive strength indicates how a material performs when it’s compressed or flattened by pressure. </a:t>
            </a:r>
          </a:p>
          <a:p>
            <a:pPr marL="171450" indent="-171450">
              <a:buFont typeface="Arial" panose="020B0604020202020204" pitchFamily="34" charset="0"/>
              <a:buChar char="•"/>
            </a:pPr>
            <a:r>
              <a:rPr lang="en-US" b="1" dirty="0"/>
              <a:t>Some materials fracture or break when they hit their compressive strength limit, while others deform permanently.</a:t>
            </a:r>
          </a:p>
          <a:p>
            <a:pPr marL="171450" indent="-171450">
              <a:buFont typeface="Arial" panose="020B0604020202020204" pitchFamily="34" charset="0"/>
              <a:buChar char="•"/>
            </a:pPr>
            <a:r>
              <a:rPr lang="en-US" b="1" dirty="0"/>
              <a:t>Materials such as concrete and ceramics usually have a higher compressive strength, but lower tensile strength. Conversely, composites typically have higher tensile strengths than compressive strengths. Composites loaded in compression may buckle, kink or crush. That’s why it’s important to evaluate compressive loading for the specific fiber and resin combination chosen for an application and adjust the formulation accordingly.</a:t>
            </a:r>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16</a:t>
            </a:fld>
            <a:endParaRPr lang="en-US" dirty="0"/>
          </a:p>
        </p:txBody>
      </p:sp>
    </p:spTree>
    <p:extLst>
      <p:ext uri="{BB962C8B-B14F-4D97-AF65-F5344CB8AC3E}">
        <p14:creationId xmlns:p14="http://schemas.microsoft.com/office/powerpoint/2010/main" val="160167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sz="1200" b="1" i="1" u="none" dirty="0"/>
              <a:t>Light Weight </a:t>
            </a:r>
            <a:r>
              <a:rPr lang="en-US" sz="1200" b="1" dirty="0"/>
              <a:t>- Composites are light in weight, compared to most traditional materials. Their lightness is important in automobiles and aircraft, for example, where less weight means better fuel efficiency (more miles to the gallon). People who design airplanes are greatly concerned with weight, since reducing a craft’s weight reduces the amount of fuel it needs and increases the speeds it can reach. </a:t>
            </a:r>
          </a:p>
          <a:p>
            <a:pPr marL="0" indent="0">
              <a:buFont typeface="Wingdings" panose="05000000000000000000" pitchFamily="2" charset="2"/>
              <a:buNone/>
            </a:pP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i="1" dirty="0">
                <a:effectLst/>
              </a:rPr>
              <a:t>Corrosion Resistance </a:t>
            </a:r>
            <a:r>
              <a:rPr lang="en-US" b="1" dirty="0">
                <a:effectLst/>
              </a:rPr>
              <a:t>- </a:t>
            </a:r>
            <a:r>
              <a:rPr lang="en-US" sz="1200" b="1" dirty="0"/>
              <a:t>Composites resist damage from the weather and from harsh chemicals that can eat away at other materials. Composites are good choices where chemicals are handled or stored. Outdoors, they stand up to severe weather and wide changes in temperature. </a:t>
            </a:r>
            <a:r>
              <a:rPr lang="en-US" b="1" dirty="0">
                <a:effectLst/>
              </a:rPr>
              <a:t>Composites do not rust. There are many examples of glass fiber reinforced polymer ductwork being in service in chemical manufacturing plants for more than 25 years, operating in harsh chemical environments 24 hours a day, seven days a week. Composites offer corrosion-resistant solutions for many industries, including air pollution control, chemical processing, desalination, food and beverage, mineral processing and mining, oil and gas, pulp and paper, solid waste landfill and water and wastewater treatment.</a:t>
            </a:r>
          </a:p>
          <a:p>
            <a:pPr marL="628650" lvl="1" indent="-171450">
              <a:buFont typeface="Arial" panose="020B0604020202020204" pitchFamily="34" charset="0"/>
              <a:buChar char="•"/>
            </a:pPr>
            <a:r>
              <a:rPr lang="en-US" b="1" dirty="0">
                <a:effectLst/>
              </a:rPr>
              <a:t>Corrosion resistance is determined by the choice of resin and reinforcement used within the composite application. There are various resin systems available which provide long-term resistance to nearly every chemical and temperature environment. The choice of reinforcements is much more limited but crucial for certain chemical environments. Properly designed composites have a long service life and minimum maintenance.</a:t>
            </a:r>
          </a:p>
          <a:p>
            <a:pPr marL="457200" lvl="1" indent="0">
              <a:buFont typeface="Arial" panose="020B0604020202020204" pitchFamily="34" charset="0"/>
              <a:buNone/>
            </a:pPr>
            <a:endParaRPr lang="en-US" b="1" dirty="0">
              <a:effectLs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i="1" u="none" dirty="0"/>
              <a:t>Part Consolidation </a:t>
            </a:r>
            <a:r>
              <a:rPr lang="en-US" sz="1200" b="1" dirty="0"/>
              <a:t>- A single piece made of composite materials can replace an entire assembly of metal parts. Reducing the number of parts in a machine or a structure saves time and cuts down on the maintenance needed over the life of the item.</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i="1" u="none" dirty="0"/>
              <a:t>Dimensional Stability </a:t>
            </a:r>
            <a:r>
              <a:rPr lang="en-US" sz="1200" b="1" u="none" dirty="0"/>
              <a:t>- </a:t>
            </a:r>
            <a:r>
              <a:rPr lang="en-US" sz="1200" b="1" dirty="0"/>
              <a:t>Composites retain their shape and size when they are hot or cool, wet or dry. Wood, on the other hand, swells and shrinks as the humidity changes. Composites can be a better choice in situations demanding tight fits that do not vary. They are used in aircraft wings, for example, so that the wing shape and size do not change as the plane gains or loses altitude.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i="1" u="none" dirty="0"/>
              <a:t>Design Flexibility </a:t>
            </a:r>
            <a:r>
              <a:rPr lang="en-US" sz="1200" b="1" dirty="0"/>
              <a:t>- Composites can be molded into complicated shapes more easily than most other materials. This gives designers the freedom to create almost any shape or form. Most recreational boats today, for example, are built from fiberglass composites because these materials can easily be molded into complex shapes, which improve boat design while lowering costs. The surface of composites can also be molded to mimic any surface finish or texture, from smooth to pebbly.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i="1" u="none" dirty="0"/>
              <a:t>Durable</a:t>
            </a:r>
            <a:r>
              <a:rPr lang="en-US" sz="1200" b="1" u="none" dirty="0"/>
              <a:t> - </a:t>
            </a:r>
            <a:r>
              <a:rPr lang="en-US" sz="1200" b="1" dirty="0"/>
              <a:t>Structures made of composites have a long life and need little maintenance. We do not know how long composites last, because we have not come to the end of the life of many original composites. Many composites have been in service for half a century.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i="1" u="none" dirty="0"/>
              <a:t>Radar Transparent </a:t>
            </a:r>
            <a:r>
              <a:rPr lang="en-US" sz="1200" b="1" u="none" dirty="0"/>
              <a:t>- </a:t>
            </a:r>
            <a:r>
              <a:rPr lang="en-US" sz="1200" b="1" dirty="0"/>
              <a:t>Radar signals pass right through composites, a property that makes composites ideal materials for use anywhere radar equipment is operating, whether on the ground or in the air. Composites play a key role in stealth aircraft, such as the U.S. Air Force’s B-2 stealth bomber, which is nearly invisible to radar.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i="1" u="none" dirty="0"/>
              <a:t>Low Thermal Conductivity </a:t>
            </a:r>
            <a:r>
              <a:rPr lang="en-US" sz="1200" b="1" dirty="0"/>
              <a:t>- Composites are good insulators—they do not easily conduct heat or cold. They are used in buildings for doors, panels, and windows where extra protection is needed from severe weather.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i="1" u="sng" kern="1200" dirty="0">
              <a:solidFill>
                <a:schemeClr val="tx1"/>
              </a:solidFill>
              <a:latin typeface="+mn-lt"/>
              <a:ea typeface="+mn-ea"/>
              <a:cs typeface="+mn-cs"/>
            </a:endParaRPr>
          </a:p>
          <a:p>
            <a:pPr marL="171450" indent="-171450">
              <a:buFont typeface="Wingdings" panose="05000000000000000000" pitchFamily="2" charset="2"/>
              <a:buChar char="Ø"/>
            </a:pPr>
            <a:r>
              <a:rPr lang="en-US" sz="1200" b="1" i="1" u="none" dirty="0"/>
              <a:t>Nonconductive</a:t>
            </a:r>
            <a:r>
              <a:rPr lang="en-US" sz="1200" b="1" u="none" dirty="0"/>
              <a:t> </a:t>
            </a:r>
            <a:r>
              <a:rPr lang="en-US" sz="1200" b="1" dirty="0"/>
              <a:t>- Composites are nonconductive, meaning they do not conduct electricity. This property makes them suitable for such items as electrical utility poles and the circuit boards in electronics. If electrical conductivity is needed, it is possible to make some composites conductive.</a:t>
            </a:r>
          </a:p>
          <a:p>
            <a:pPr marL="628650" lvl="1" indent="-171450">
              <a:buFont typeface="Wingdings" panose="05000000000000000000" pitchFamily="2" charset="2"/>
              <a:buChar char="§"/>
            </a:pPr>
            <a:r>
              <a:rPr lang="en-US" sz="1200" b="1" u="sng" dirty="0"/>
              <a:t>Nonmagnetic</a:t>
            </a:r>
            <a:r>
              <a:rPr lang="en-US" sz="1200" b="1" dirty="0"/>
              <a:t> - Composites contain no metals; therefore, they are not magnetic. They can be used around sensitive electronic equipment. The lack of magnetic interference allows large magnets used in MRI (magnetic resonance imaging) equipment to perform better. Composites are used in both the equipment housing and table. In addition, the construction of the room uses composites rebar to reinforced the concrete walls and floors in the hospital.</a:t>
            </a:r>
          </a:p>
          <a:p>
            <a:pPr marL="628650" lvl="1" indent="-171450">
              <a:buFont typeface="Wingdings" panose="05000000000000000000" pitchFamily="2" charset="2"/>
              <a:buChar char="§"/>
            </a:pPr>
            <a:endParaRPr lang="en-US" sz="1200" b="1" dirty="0"/>
          </a:p>
          <a:p>
            <a:pPr marL="171450" indent="-171450">
              <a:buFont typeface="Wingdings" panose="05000000000000000000" pitchFamily="2" charset="2"/>
              <a:buChar char="Ø"/>
            </a:pPr>
            <a:r>
              <a:rPr lang="en-US" b="1" i="1" dirty="0">
                <a:effectLst/>
              </a:rPr>
              <a:t>Lightweight and Easy Installations - </a:t>
            </a:r>
            <a:r>
              <a:rPr lang="en-US" b="1" dirty="0">
                <a:effectLst/>
              </a:rPr>
              <a:t>One of the top advantages of using lightweight composites is that they are simple to handle, transport and install. This saves time on projects. Wolf Trap National Park in Virginia installed a pedestrian bridge with FRP decks in 2012. The bridge was 80 percent lighter than a concrete one, making it faster to lift, move and place by crane. The deck was installed in three days, while a </a:t>
            </a:r>
            <a:r>
              <a:rPr lang="en-US" b="1" i="1" dirty="0">
                <a:effectLst/>
              </a:rPr>
              <a:t>concrete one would’ve taken at least four weeks. Lightweight composites also simplify installations in remote locations, such as utility poles in marshlands or pipelines on mountains.</a:t>
            </a:r>
          </a:p>
          <a:p>
            <a:pPr marL="0" indent="0">
              <a:buFont typeface="Wingdings" panose="05000000000000000000" pitchFamily="2" charset="2"/>
              <a:buNone/>
            </a:pPr>
            <a:endParaRPr lang="en-US" b="1" i="1" dirty="0">
              <a:effectLst/>
            </a:endParaRPr>
          </a:p>
          <a:p>
            <a:pPr marL="171450" indent="-171450">
              <a:buFont typeface="Wingdings" panose="05000000000000000000" pitchFamily="2" charset="2"/>
              <a:buChar char="Ø"/>
            </a:pPr>
            <a:r>
              <a:rPr lang="en-US" b="1" i="1" dirty="0">
                <a:effectLst/>
              </a:rPr>
              <a:t>Reduced Costs - </a:t>
            </a:r>
            <a:r>
              <a:rPr lang="en-US" b="1" dirty="0">
                <a:effectLst/>
              </a:rPr>
              <a:t>Lighter parts and products often save money. And saving on weight </a:t>
            </a:r>
            <a:r>
              <a:rPr lang="en-US" b="1" i="1" dirty="0">
                <a:effectLst/>
              </a:rPr>
              <a:t>and </a:t>
            </a:r>
            <a:r>
              <a:rPr lang="en-US" b="1" dirty="0">
                <a:effectLst/>
              </a:rPr>
              <a:t>cost is music to the ears of many end users. NASA and Boeing recently tested an all-composite cryogenic tank used to carry fuel on deep space missions. The tank, one of the largest and lightest ever manufactured, is the latest step toward the planned 8.4-meter tank that could reduce the weight of rocket tanks by 30 percent and cut launch costs by at least 25 percent.</a:t>
            </a:r>
          </a:p>
          <a:p>
            <a:pPr marL="0" indent="0">
              <a:buFont typeface="Wingdings" panose="05000000000000000000" pitchFamily="2" charset="2"/>
              <a:buNone/>
            </a:pPr>
            <a:endParaRPr lang="en-US" b="1" dirty="0">
              <a:effectLst/>
            </a:endParaRPr>
          </a:p>
          <a:p>
            <a:pPr marL="171450" indent="-171450">
              <a:buFont typeface="Wingdings" panose="05000000000000000000" pitchFamily="2" charset="2"/>
              <a:buChar char="Ø"/>
            </a:pPr>
            <a:r>
              <a:rPr lang="en-US" b="1" i="1" dirty="0">
                <a:effectLst/>
              </a:rPr>
              <a:t>Adherence to Standards - </a:t>
            </a:r>
            <a:r>
              <a:rPr lang="en-US" b="1" dirty="0">
                <a:effectLst/>
              </a:rPr>
              <a:t>Composites are often the answer when applications need to meet specific standards and regulations. The most notable example relates to fuel efficiency. Within the automotive industry, meeting Corporate Average Fuel Efficiency (CAFE) standards of 36.6 mpg by 2017 and 54.5 mpg by 2025 provides impetus for using lightweight materials. Major OEMs have optimistic plans – often involving composites – to drastically reduce the gross weight of vehicles. In 2013, GM introduced the Chevrolet Silverado Cheyenne concept vehicle featuring some carbon fiber-reinforced parts. It’s approximately 200 pounds lighter than the base curb weight of the 5.3L Silverado. Volkswagen created the Transporter, a utility concept truck weighing just 3.5 tons. It saves on diesel consumption and carbon dioxide emissions by providing 40 percent more payload and up to 30 percent savings in shipments.</a:t>
            </a:r>
          </a:p>
          <a:p>
            <a:pPr marL="171450" indent="-171450">
              <a:buFont typeface="Wingdings" panose="05000000000000000000" pitchFamily="2" charset="2"/>
              <a:buChar char="Ø"/>
            </a:pPr>
            <a:endParaRPr lang="en-US" b="1" i="1" dirty="0">
              <a:effectLst/>
            </a:endParaRPr>
          </a:p>
          <a:p>
            <a:pPr marL="171450" indent="-171450">
              <a:buFont typeface="Wingdings" panose="05000000000000000000" pitchFamily="2" charset="2"/>
              <a:buChar char="Ø"/>
            </a:pPr>
            <a:r>
              <a:rPr lang="en-US" b="1" i="1" dirty="0">
                <a:effectLst/>
              </a:rPr>
              <a:t>Innovative Geometries - </a:t>
            </a:r>
            <a:r>
              <a:rPr lang="en-US" b="1" dirty="0">
                <a:effectLst/>
              </a:rPr>
              <a:t>One of the biggest benefits of composites is the ability to mold them into complicated shapes more easily that most other materials. Intricate shapes and contours are possible without the need for high-pressure tools because composites are formed when the resin cures – or solidifies – during production. So composite parts can easily take on many shapes, whether they’re created in low volumes manually or manufactured using high-volume, automated processes.</a:t>
            </a:r>
          </a:p>
          <a:p>
            <a:pPr marL="628650" lvl="1" indent="-171450">
              <a:buFont typeface="Arial" panose="020B0604020202020204" pitchFamily="34" charset="0"/>
              <a:buChar char="•"/>
            </a:pPr>
            <a:r>
              <a:rPr lang="en-US" b="1" dirty="0">
                <a:effectLst/>
              </a:rPr>
              <a:t>Having options when it comes to the shape of parts and products is advantageous for nearly every industry that uses composites. Recreational boats have long been built with FRP composites because these materials can be easily molded into complex shapes, which improve boat design while lowering costs. More recently, high-profile buildings such as the San Francisco Museum of Modern Art have incorporated FRP cladding panels into their facades. None of the 700 undulating panels on the museum are alike, which makes for an eye-catching building.</a:t>
            </a:r>
          </a:p>
          <a:p>
            <a:pPr marL="628650" lvl="1" indent="-171450">
              <a:buFont typeface="Arial" panose="020B0604020202020204" pitchFamily="34" charset="0"/>
              <a:buChar char="•"/>
            </a:pPr>
            <a:endParaRPr lang="en-US" b="1" dirty="0">
              <a:effectLst/>
            </a:endParaRPr>
          </a:p>
          <a:p>
            <a:pPr marL="171450" indent="-171450">
              <a:buFont typeface="Wingdings" panose="05000000000000000000" pitchFamily="2" charset="2"/>
              <a:buChar char="Ø"/>
            </a:pPr>
            <a:r>
              <a:rPr lang="en-US" b="1" i="1" dirty="0">
                <a:effectLst/>
              </a:rPr>
              <a:t>Resistant to Fatigue - </a:t>
            </a:r>
            <a:r>
              <a:rPr lang="en-US" b="1" dirty="0">
                <a:effectLst/>
              </a:rPr>
              <a:t>Composites are strong, allowing them to withstand repeatedly applied loads. This is particularly important for infrastructure applications such as bridge decks, which support traffic 24 hours a day. Many of the nation’s deteriorating bridges are being renovated with FRP decks, including the Broadway Bridge in Portland, Ore. Spanning the Willamette River in the heart of the Portland Harbor, the drawbridge handles 30,000 vehicles per day in addition to pedestrian traffic.</a:t>
            </a:r>
          </a:p>
          <a:p>
            <a:pPr marL="628650" lvl="1" indent="-171450">
              <a:buFont typeface="Arial" panose="020B0604020202020204" pitchFamily="34" charset="0"/>
              <a:buChar char="•"/>
            </a:pPr>
            <a:r>
              <a:rPr lang="en-US" b="1" dirty="0">
                <a:effectLst/>
              </a:rPr>
              <a:t>The first all-composite bridge in the United States – the No Name Creek span in Kansas – was installed nearly 20 years ago. It’s still in service and shows no signs of damage.</a:t>
            </a:r>
          </a:p>
          <a:p>
            <a:pPr marL="628650" lvl="1" indent="-171450">
              <a:buFont typeface="Arial" panose="020B0604020202020204" pitchFamily="34" charset="0"/>
              <a:buChar char="•"/>
            </a:pPr>
            <a:r>
              <a:rPr lang="en-US" b="1" dirty="0">
                <a:effectLst/>
              </a:rPr>
              <a:t>In 1963, a composite gasoline tank was buried at a service station in Chicago. When it was dug up 25 years later, the tank was in good condition, showing no signs of leakage, structural distress or corrosion. Experts predicted the tank could’ve lasted another 25 years. </a:t>
            </a:r>
            <a:r>
              <a:rPr lang="en-US" b="1" dirty="0"/>
              <a:t>equipment to perform better. Composites are used in both the equipment housing and table. In addition, the construction of the room uses composites rebar to reinforced the concrete walls and floors in the hospital.</a:t>
            </a:r>
          </a:p>
          <a:p>
            <a:pPr marL="628650" lvl="1" indent="-171450">
              <a:buFont typeface="Arial" panose="020B0604020202020204" pitchFamily="34" charset="0"/>
              <a:buChar char="•"/>
            </a:pPr>
            <a:endParaRPr lang="en-US" b="1" dirty="0"/>
          </a:p>
          <a:p>
            <a:pPr marL="171450" indent="-171450">
              <a:buFont typeface="Wingdings" panose="05000000000000000000" pitchFamily="2" charset="2"/>
              <a:buChar char="Ø"/>
            </a:pPr>
            <a:r>
              <a:rPr lang="en-US" b="1" i="1" dirty="0">
                <a:effectLst/>
              </a:rPr>
              <a:t>Cost</a:t>
            </a:r>
            <a:r>
              <a:rPr lang="en-US" b="1" dirty="0">
                <a:effectLst/>
              </a:rPr>
              <a:t> – Initial costs may be higher due to material costs and the cost of labor. But, given the lifespan of the part, the reduced amount of maintenance and/or replacement, and, efficiencies and savings gained because of being lightweight, composites are cost effective in the long run.</a:t>
            </a:r>
          </a:p>
          <a:p>
            <a:endParaRPr lang="en-US" b="1" dirty="0">
              <a:effectLst/>
            </a:endParaRPr>
          </a:p>
          <a:p>
            <a:endParaRPr lang="en-US" b="1" dirty="0">
              <a:effectLst/>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17</a:t>
            </a:fld>
            <a:endParaRPr lang="en-US" dirty="0"/>
          </a:p>
        </p:txBody>
      </p:sp>
    </p:spTree>
    <p:extLst>
      <p:ext uri="{BB962C8B-B14F-4D97-AF65-F5344CB8AC3E}">
        <p14:creationId xmlns:p14="http://schemas.microsoft.com/office/powerpoint/2010/main" val="130627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Not often environmentally friendly </a:t>
            </a:r>
            <a:r>
              <a:rPr lang="en-US" sz="1200" b="1" kern="1200" dirty="0">
                <a:solidFill>
                  <a:schemeClr val="tx1"/>
                </a:solidFill>
                <a:effectLst/>
                <a:latin typeface="+mn-lt"/>
                <a:ea typeface="+mn-ea"/>
                <a:cs typeface="+mn-cs"/>
              </a:rPr>
              <a:t>– depending upon the resin system used (in a production setting). Styrene emissions can be an issue. Thermoset resins are difficult to recycle, which has its own environmental cost.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Low recyclability. </a:t>
            </a:r>
            <a:r>
              <a:rPr lang="en-US" sz="1200" b="1" kern="1200" dirty="0">
                <a:solidFill>
                  <a:schemeClr val="tx1"/>
                </a:solidFill>
                <a:effectLst/>
                <a:latin typeface="+mn-lt"/>
                <a:ea typeface="+mn-ea"/>
                <a:cs typeface="+mn-cs"/>
              </a:rPr>
              <a:t>– Reuse can be difficult and processing costs of thermoset resins can be high.</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Cost can fluctuate </a:t>
            </a:r>
            <a:r>
              <a:rPr lang="en-US" sz="1200" b="1" kern="1200" dirty="0">
                <a:solidFill>
                  <a:schemeClr val="tx1"/>
                </a:solidFill>
                <a:effectLst/>
                <a:latin typeface="+mn-lt"/>
                <a:ea typeface="+mn-ea"/>
                <a:cs typeface="+mn-cs"/>
              </a:rPr>
              <a:t>-  Depending on the price of oil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When damaged, repair can be difficult or complex </a:t>
            </a:r>
            <a:r>
              <a:rPr lang="en-US" sz="1200" b="1" kern="1200" dirty="0">
                <a:solidFill>
                  <a:schemeClr val="tx1"/>
                </a:solidFill>
                <a:effectLst/>
                <a:latin typeface="+mn-lt"/>
                <a:ea typeface="+mn-ea"/>
                <a:cs typeface="+mn-cs"/>
              </a:rPr>
              <a:t>– Training can be extensive, and tools required to replicate the manufacturing process can be expensive.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Anisotropic properties </a:t>
            </a:r>
            <a:r>
              <a:rPr lang="en-US" sz="1200" b="1" kern="1200" dirty="0">
                <a:solidFill>
                  <a:schemeClr val="tx1"/>
                </a:solidFill>
                <a:effectLst/>
                <a:latin typeface="+mn-lt"/>
                <a:ea typeface="+mn-ea"/>
                <a:cs typeface="+mn-cs"/>
              </a:rPr>
              <a:t>– The final materials are not homogeneous. Inspection can be more difficult and although this allows great design flexibility, there is not known or published standards of strength values. With the multitude of variations in design, strength is customized taking into consideration and advantage of the anisotropic properties.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Matrix degrades </a:t>
            </a:r>
            <a:r>
              <a:rPr lang="en-US" sz="1200" b="1" kern="1200" dirty="0">
                <a:solidFill>
                  <a:schemeClr val="tx1"/>
                </a:solidFill>
                <a:effectLst/>
                <a:latin typeface="+mn-lt"/>
                <a:ea typeface="+mn-ea"/>
                <a:cs typeface="+mn-cs"/>
              </a:rPr>
              <a:t>– Matrixes can degrade. With additives and the proper resin choices, this degradation can be minimized. UV inhibitors is a common additive.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Low reusability </a:t>
            </a:r>
            <a:r>
              <a:rPr lang="en-US" sz="1200" b="1" kern="1200" dirty="0">
                <a:solidFill>
                  <a:schemeClr val="tx1"/>
                </a:solidFill>
                <a:effectLst/>
                <a:latin typeface="+mn-lt"/>
                <a:ea typeface="+mn-ea"/>
                <a:cs typeface="+mn-cs"/>
              </a:rPr>
              <a:t>– Largely due to the permeance of a thermoset bond</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Delamination </a:t>
            </a:r>
            <a:r>
              <a:rPr lang="en-US" sz="1200" b="1" kern="1200" dirty="0">
                <a:solidFill>
                  <a:schemeClr val="tx1"/>
                </a:solidFill>
                <a:effectLst/>
                <a:latin typeface="+mn-lt"/>
                <a:ea typeface="+mn-ea"/>
                <a:cs typeface="+mn-cs"/>
              </a:rPr>
              <a:t>- Since composites are often constructed of different ply layers into a laminate structure, they can "delaminate" between layers where they are weaker.</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Cost</a:t>
            </a:r>
            <a:r>
              <a:rPr lang="en-US" sz="1200" b="1" kern="1200" dirty="0">
                <a:solidFill>
                  <a:schemeClr val="tx1"/>
                </a:solidFill>
                <a:effectLst/>
                <a:latin typeface="+mn-lt"/>
                <a:ea typeface="+mn-ea"/>
                <a:cs typeface="+mn-cs"/>
              </a:rPr>
              <a:t> – The cost of materials can be high compared to traditional materials.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Complex Fabrication </a:t>
            </a:r>
            <a:r>
              <a:rPr lang="en-US" sz="1200" b="1" kern="1200" dirty="0">
                <a:solidFill>
                  <a:schemeClr val="tx1"/>
                </a:solidFill>
                <a:effectLst/>
                <a:latin typeface="+mn-lt"/>
                <a:ea typeface="+mn-ea"/>
                <a:cs typeface="+mn-cs"/>
              </a:rPr>
              <a:t>- The fabrication process is usually labor intensive and complex, which further increases cost.</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Damage inspection </a:t>
            </a:r>
            <a:r>
              <a:rPr lang="en-US" sz="1200" b="1" kern="1200" dirty="0">
                <a:solidFill>
                  <a:schemeClr val="tx1"/>
                </a:solidFill>
                <a:effectLst/>
                <a:latin typeface="+mn-lt"/>
                <a:ea typeface="+mn-ea"/>
                <a:cs typeface="+mn-cs"/>
              </a:rPr>
              <a:t>- Delamination and cracks in composites are mostly internal and hence require complicated inspection techniques for detection.</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1" i="1" kern="1200" dirty="0">
                <a:solidFill>
                  <a:schemeClr val="tx1"/>
                </a:solidFill>
                <a:effectLst/>
                <a:latin typeface="+mn-lt"/>
                <a:ea typeface="+mn-ea"/>
                <a:cs typeface="+mn-cs"/>
              </a:rPr>
              <a:t>Composite to metal joining </a:t>
            </a:r>
            <a:r>
              <a:rPr lang="en-US" sz="1200" b="1" kern="1200" dirty="0">
                <a:solidFill>
                  <a:schemeClr val="tx1"/>
                </a:solidFill>
                <a:effectLst/>
                <a:latin typeface="+mn-lt"/>
                <a:ea typeface="+mn-ea"/>
                <a:cs typeface="+mn-cs"/>
              </a:rPr>
              <a:t>- Metals expand and contract more on variations in temperature as compared to composites. This may cause an imbalance at joinery and may lead to failure.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D6A983E-271A-334C-84E4-FDF5D20F5824}" type="slidenum">
              <a:rPr lang="en-US" smtClean="0"/>
              <a:t>18</a:t>
            </a:fld>
            <a:endParaRPr lang="en-US" dirty="0"/>
          </a:p>
        </p:txBody>
      </p:sp>
    </p:spTree>
    <p:extLst>
      <p:ext uri="{BB962C8B-B14F-4D97-AF65-F5344CB8AC3E}">
        <p14:creationId xmlns:p14="http://schemas.microsoft.com/office/powerpoint/2010/main" val="437960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r>
              <a:rPr lang="en-US" sz="1200" b="1" i="1" dirty="0"/>
              <a:t>The future is bright! Since 1960, the U.S. composites industry has grown 25 times, </a:t>
            </a:r>
            <a:r>
              <a:rPr lang="en-US" sz="1200" b="1" dirty="0"/>
              <a:t>whereas the steel industry has only grown 1.5 times and the aluminum industry is three times larger, according to market research firm Lucintel. </a:t>
            </a:r>
          </a:p>
        </p:txBody>
      </p:sp>
      <p:sp>
        <p:nvSpPr>
          <p:cNvPr id="4" name="Slide Number Placeholder 3"/>
          <p:cNvSpPr>
            <a:spLocks noGrp="1"/>
          </p:cNvSpPr>
          <p:nvPr>
            <p:ph type="sldNum" sz="quarter" idx="10"/>
          </p:nvPr>
        </p:nvSpPr>
        <p:spPr/>
        <p:txBody>
          <a:bodyPr/>
          <a:lstStyle/>
          <a:p>
            <a:fld id="{3D6A983E-271A-334C-84E4-FDF5D20F5824}" type="slidenum">
              <a:rPr lang="en-US" smtClean="0"/>
              <a:t>19</a:t>
            </a:fld>
            <a:endParaRPr lang="en-US" dirty="0"/>
          </a:p>
        </p:txBody>
      </p:sp>
    </p:spTree>
    <p:extLst>
      <p:ext uri="{BB962C8B-B14F-4D97-AF65-F5344CB8AC3E}">
        <p14:creationId xmlns:p14="http://schemas.microsoft.com/office/powerpoint/2010/main" val="245120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20</a:t>
            </a:fld>
            <a:endParaRPr lang="en-US" dirty="0"/>
          </a:p>
        </p:txBody>
      </p:sp>
    </p:spTree>
    <p:extLst>
      <p:ext uri="{BB962C8B-B14F-4D97-AF65-F5344CB8AC3E}">
        <p14:creationId xmlns:p14="http://schemas.microsoft.com/office/powerpoint/2010/main" val="245120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21</a:t>
            </a:fld>
            <a:endParaRPr lang="en-US" dirty="0"/>
          </a:p>
        </p:txBody>
      </p:sp>
    </p:spTree>
    <p:extLst>
      <p:ext uri="{BB962C8B-B14F-4D97-AF65-F5344CB8AC3E}">
        <p14:creationId xmlns:p14="http://schemas.microsoft.com/office/powerpoint/2010/main" val="2451209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22</a:t>
            </a:fld>
            <a:endParaRPr lang="en-US" dirty="0"/>
          </a:p>
        </p:txBody>
      </p:sp>
    </p:spTree>
    <p:extLst>
      <p:ext uri="{BB962C8B-B14F-4D97-AF65-F5344CB8AC3E}">
        <p14:creationId xmlns:p14="http://schemas.microsoft.com/office/powerpoint/2010/main" val="99001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Typical composites consist of two or more different components or materials. Let’s take a look at some composites that you are already familiar. Take for example a concrete structure. There is two materials, the concrete and the rebar. The concrete is the matrix, and the rebar is the reinforcement. </a:t>
            </a:r>
          </a:p>
        </p:txBody>
      </p:sp>
      <p:sp>
        <p:nvSpPr>
          <p:cNvPr id="4" name="Slide Number Placeholder 3"/>
          <p:cNvSpPr>
            <a:spLocks noGrp="1"/>
          </p:cNvSpPr>
          <p:nvPr>
            <p:ph type="sldNum" sz="quarter" idx="10"/>
          </p:nvPr>
        </p:nvSpPr>
        <p:spPr/>
        <p:txBody>
          <a:bodyPr/>
          <a:lstStyle/>
          <a:p>
            <a:fld id="{3D6A983E-271A-334C-84E4-FDF5D20F5824}" type="slidenum">
              <a:rPr lang="en-US" smtClean="0"/>
              <a:t>5</a:t>
            </a:fld>
            <a:endParaRPr lang="en-US" dirty="0"/>
          </a:p>
        </p:txBody>
      </p:sp>
    </p:spTree>
    <p:extLst>
      <p:ext uri="{BB962C8B-B14F-4D97-AF65-F5344CB8AC3E}">
        <p14:creationId xmlns:p14="http://schemas.microsoft.com/office/powerpoint/2010/main" val="214038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24</a:t>
            </a:fld>
            <a:endParaRPr lang="en-US" dirty="0"/>
          </a:p>
        </p:txBody>
      </p:sp>
    </p:spTree>
    <p:extLst>
      <p:ext uri="{BB962C8B-B14F-4D97-AF65-F5344CB8AC3E}">
        <p14:creationId xmlns:p14="http://schemas.microsoft.com/office/powerpoint/2010/main" val="27076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25</a:t>
            </a:fld>
            <a:endParaRPr lang="en-US" dirty="0"/>
          </a:p>
        </p:txBody>
      </p:sp>
    </p:spTree>
    <p:extLst>
      <p:ext uri="{BB962C8B-B14F-4D97-AF65-F5344CB8AC3E}">
        <p14:creationId xmlns:p14="http://schemas.microsoft.com/office/powerpoint/2010/main" val="1382280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26</a:t>
            </a:fld>
            <a:endParaRPr lang="en-US" dirty="0"/>
          </a:p>
        </p:txBody>
      </p:sp>
    </p:spTree>
    <p:extLst>
      <p:ext uri="{BB962C8B-B14F-4D97-AF65-F5344CB8AC3E}">
        <p14:creationId xmlns:p14="http://schemas.microsoft.com/office/powerpoint/2010/main" val="352231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27</a:t>
            </a:fld>
            <a:endParaRPr lang="en-US" dirty="0"/>
          </a:p>
        </p:txBody>
      </p:sp>
    </p:spTree>
    <p:extLst>
      <p:ext uri="{BB962C8B-B14F-4D97-AF65-F5344CB8AC3E}">
        <p14:creationId xmlns:p14="http://schemas.microsoft.com/office/powerpoint/2010/main" val="2878026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28</a:t>
            </a:fld>
            <a:endParaRPr lang="en-US" dirty="0"/>
          </a:p>
        </p:txBody>
      </p:sp>
    </p:spTree>
    <p:extLst>
      <p:ext uri="{BB962C8B-B14F-4D97-AF65-F5344CB8AC3E}">
        <p14:creationId xmlns:p14="http://schemas.microsoft.com/office/powerpoint/2010/main" val="2216911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29</a:t>
            </a:fld>
            <a:endParaRPr lang="en-US" dirty="0"/>
          </a:p>
        </p:txBody>
      </p:sp>
    </p:spTree>
    <p:extLst>
      <p:ext uri="{BB962C8B-B14F-4D97-AF65-F5344CB8AC3E}">
        <p14:creationId xmlns:p14="http://schemas.microsoft.com/office/powerpoint/2010/main" val="1439207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30</a:t>
            </a:fld>
            <a:endParaRPr lang="en-US" dirty="0"/>
          </a:p>
        </p:txBody>
      </p:sp>
    </p:spTree>
    <p:extLst>
      <p:ext uri="{BB962C8B-B14F-4D97-AF65-F5344CB8AC3E}">
        <p14:creationId xmlns:p14="http://schemas.microsoft.com/office/powerpoint/2010/main" val="3586513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31</a:t>
            </a:fld>
            <a:endParaRPr lang="en-US" dirty="0"/>
          </a:p>
        </p:txBody>
      </p:sp>
    </p:spTree>
    <p:extLst>
      <p:ext uri="{BB962C8B-B14F-4D97-AF65-F5344CB8AC3E}">
        <p14:creationId xmlns:p14="http://schemas.microsoft.com/office/powerpoint/2010/main" val="2496004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It is relatively easy to reclaim aluminum used in an aluminum alloy aileron from an aircraft wing by heating the alloy. The molten elements separate, and established processes can be used to reclaim those elements with predictable levels of purity. A composite, however, can be made from a number of materials that are much more difficult to separate and, in the case of thermoset composites, cannot be reclaimed through a melt process.</a:t>
            </a:r>
          </a:p>
        </p:txBody>
      </p:sp>
      <p:sp>
        <p:nvSpPr>
          <p:cNvPr id="4" name="Slide Number Placeholder 3"/>
          <p:cNvSpPr>
            <a:spLocks noGrp="1"/>
          </p:cNvSpPr>
          <p:nvPr>
            <p:ph type="sldNum" sz="quarter" idx="10"/>
          </p:nvPr>
        </p:nvSpPr>
        <p:spPr/>
        <p:txBody>
          <a:bodyPr/>
          <a:lstStyle/>
          <a:p>
            <a:fld id="{3D6A983E-271A-334C-84E4-FDF5D20F5824}" type="slidenum">
              <a:rPr lang="en-US" smtClean="0"/>
              <a:t>32</a:t>
            </a:fld>
            <a:endParaRPr lang="en-US" dirty="0"/>
          </a:p>
        </p:txBody>
      </p:sp>
    </p:spTree>
    <p:extLst>
      <p:ext uri="{BB962C8B-B14F-4D97-AF65-F5344CB8AC3E}">
        <p14:creationId xmlns:p14="http://schemas.microsoft.com/office/powerpoint/2010/main" val="532097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33</a:t>
            </a:fld>
            <a:endParaRPr lang="en-US" dirty="0"/>
          </a:p>
        </p:txBody>
      </p:sp>
    </p:spTree>
    <p:extLst>
      <p:ext uri="{BB962C8B-B14F-4D97-AF65-F5344CB8AC3E}">
        <p14:creationId xmlns:p14="http://schemas.microsoft.com/office/powerpoint/2010/main" val="84669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Composites can be made from natural materials or synthetic materials (or a combination of both). Historically, the adobe </a:t>
            </a:r>
            <a:r>
              <a:rPr lang="en-US" b="1" dirty="0" smtClean="0"/>
              <a:t>brick </a:t>
            </a:r>
            <a:r>
              <a:rPr lang="en-US" b="1" dirty="0"/>
              <a:t>is perhaps the oldest composite material, consisting of a matrix (the mud) and the reinforcement (the straw). Even a granola bar can be considered a composite. Fruits and grains are the reinforcement and the honey or syrup is the matrix. The purpose of the matrix is to transfer the load between the reinforcements and to protect the reinforcement.  And the purpose of the reinforcement is to provide strength. Ancient Egyptians used composite bricks in the construction of the pyramids.</a:t>
            </a:r>
          </a:p>
        </p:txBody>
      </p:sp>
      <p:sp>
        <p:nvSpPr>
          <p:cNvPr id="4" name="Slide Number Placeholder 3"/>
          <p:cNvSpPr>
            <a:spLocks noGrp="1"/>
          </p:cNvSpPr>
          <p:nvPr>
            <p:ph type="sldNum" sz="quarter" idx="10"/>
          </p:nvPr>
        </p:nvSpPr>
        <p:spPr/>
        <p:txBody>
          <a:bodyPr/>
          <a:lstStyle/>
          <a:p>
            <a:fld id="{3D6A983E-271A-334C-84E4-FDF5D20F5824}" type="slidenum">
              <a:rPr lang="en-US" smtClean="0"/>
              <a:t>6</a:t>
            </a:fld>
            <a:endParaRPr lang="en-US" dirty="0"/>
          </a:p>
        </p:txBody>
      </p:sp>
    </p:spTree>
    <p:extLst>
      <p:ext uri="{BB962C8B-B14F-4D97-AF65-F5344CB8AC3E}">
        <p14:creationId xmlns:p14="http://schemas.microsoft.com/office/powerpoint/2010/main" val="1619359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tx1"/>
                </a:solidFill>
              </a:rPr>
              <a:t>Scrap can be very expensive, since it can be left over materials in excess of those needed for the creation of a product, or it could be an entire batch of parts outside tolerances that need to be reworked or recycled. Or it can be parts that have been made and do not meet quality expectations / customer specifications. </a:t>
            </a:r>
          </a:p>
          <a:p>
            <a:pPr defTabSz="931774">
              <a:defRPr/>
            </a:pPr>
            <a:endParaRPr lang="en-US" b="1" dirty="0">
              <a:cs typeface="Calibri"/>
            </a:endParaRPr>
          </a:p>
          <a:p>
            <a:pPr defTabSz="931774">
              <a:defRPr/>
            </a:pPr>
            <a:r>
              <a:rPr lang="en-US" b="1" dirty="0"/>
              <a:t>The expense of scrap material, the time lost on creating a nonconforming part, the time spent, the time spent storing and dispensation of nonconforming parts, transporting the scrap material, and the time and cost of labor to rework and repair the parts for use can become very costly. </a:t>
            </a:r>
            <a:endParaRPr lang="en-US" b="1" dirty="0">
              <a:cs typeface="Calibri"/>
            </a:endParaRP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34</a:t>
            </a:fld>
            <a:endParaRPr lang="en-US" dirty="0"/>
          </a:p>
        </p:txBody>
      </p:sp>
    </p:spTree>
    <p:extLst>
      <p:ext uri="{BB962C8B-B14F-4D97-AF65-F5344CB8AC3E}">
        <p14:creationId xmlns:p14="http://schemas.microsoft.com/office/powerpoint/2010/main" val="2379657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Businesses are being encouraged  to change the way they perceive and manage waste. They have been given economic motivation, regulations, and public pressure. Faced with complying with regulations, landfill shortages and the need for increased resource efficiency, companies are moving away from the waste treatment approach and towards waste prevention. This includes changes in perspective of “waste” vs. “scrap”.</a:t>
            </a:r>
          </a:p>
          <a:p>
            <a:r>
              <a:rPr lang="en-US" b="1" dirty="0">
                <a:solidFill>
                  <a:schemeClr val="tx1"/>
                </a:solidFill>
              </a:rPr>
              <a:t>A number of waste prevention techniques are available, and they are commonly summarized as the so-called 4Rs: reduction, reuse, recycling and recovery.</a:t>
            </a:r>
          </a:p>
        </p:txBody>
      </p:sp>
      <p:sp>
        <p:nvSpPr>
          <p:cNvPr id="4" name="Slide Number Placeholder 3"/>
          <p:cNvSpPr>
            <a:spLocks noGrp="1"/>
          </p:cNvSpPr>
          <p:nvPr>
            <p:ph type="sldNum" sz="quarter" idx="10"/>
          </p:nvPr>
        </p:nvSpPr>
        <p:spPr/>
        <p:txBody>
          <a:bodyPr/>
          <a:lstStyle/>
          <a:p>
            <a:fld id="{3D6A983E-271A-334C-84E4-FDF5D20F5824}" type="slidenum">
              <a:rPr lang="en-US" smtClean="0"/>
              <a:t>35</a:t>
            </a:fld>
            <a:endParaRPr lang="en-US" dirty="0"/>
          </a:p>
        </p:txBody>
      </p:sp>
    </p:spTree>
    <p:extLst>
      <p:ext uri="{BB962C8B-B14F-4D97-AF65-F5344CB8AC3E}">
        <p14:creationId xmlns:p14="http://schemas.microsoft.com/office/powerpoint/2010/main" val="385639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Reduction, reuse and recycling are known in the industry as the 3Rs. Companies sometimes focus only on the first three in resolving waste management problems. In more innovative companies, 4Rs solutions often emerge as a result of industry benchmarking or technological breakthroughs.</a:t>
            </a:r>
          </a:p>
        </p:txBody>
      </p:sp>
      <p:sp>
        <p:nvSpPr>
          <p:cNvPr id="4" name="Slide Number Placeholder 3"/>
          <p:cNvSpPr>
            <a:spLocks noGrp="1"/>
          </p:cNvSpPr>
          <p:nvPr>
            <p:ph type="sldNum" sz="quarter" idx="10"/>
          </p:nvPr>
        </p:nvSpPr>
        <p:spPr/>
        <p:txBody>
          <a:bodyPr/>
          <a:lstStyle/>
          <a:p>
            <a:fld id="{3D6A983E-271A-334C-84E4-FDF5D20F5824}" type="slidenum">
              <a:rPr lang="en-US" smtClean="0"/>
              <a:t>36</a:t>
            </a:fld>
            <a:endParaRPr lang="en-US" dirty="0"/>
          </a:p>
        </p:txBody>
      </p:sp>
    </p:spTree>
    <p:extLst>
      <p:ext uri="{BB962C8B-B14F-4D97-AF65-F5344CB8AC3E}">
        <p14:creationId xmlns:p14="http://schemas.microsoft.com/office/powerpoint/2010/main" val="3468404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solidFill>
                  <a:schemeClr val="tx1"/>
                </a:solidFill>
              </a:rPr>
              <a:t>Wherever possible, waste reduction is the preferable option. Example:  Nesting parts for more efficient use of material on a ply cutting table. Example: Provide better training and skill growth for production employees so that less mistakes are made. Putting safety first. You cannot have quality if you do not have a culture of safety. Diagnose the root cause for the production of scrap parts and fix it.</a:t>
            </a:r>
          </a:p>
          <a:p>
            <a:endParaRPr lang="en-US" sz="1200" b="1" dirty="0">
              <a:solidFill>
                <a:schemeClr val="tx1"/>
              </a:solidFill>
            </a:endParaRPr>
          </a:p>
          <a:p>
            <a:r>
              <a:rPr lang="en-US" sz="1200" b="1" dirty="0">
                <a:solidFill>
                  <a:schemeClr val="tx1"/>
                </a:solidFill>
              </a:rPr>
              <a:t>If waste is produced, every effort should be made to reuse it if practicable.</a:t>
            </a:r>
          </a:p>
          <a:p>
            <a:r>
              <a:rPr lang="en-US" sz="1200" b="1" dirty="0">
                <a:solidFill>
                  <a:schemeClr val="tx1"/>
                </a:solidFill>
              </a:rPr>
              <a:t>Recycling is the third option in the waste management hierarchy. Although recycling does help to conserve resources and reduce wastes, it is important to remember that there are economic and environmental costs associated with waste collection and recycling. For this reason, recycling should only be considered for waste which cannot be reduced or reused.</a:t>
            </a:r>
          </a:p>
          <a:p>
            <a:r>
              <a:rPr lang="en-US" sz="1200" b="1" dirty="0">
                <a:solidFill>
                  <a:schemeClr val="tx1"/>
                </a:solidFill>
              </a:rPr>
              <a:t>Finally, it may be possible to recover materials or energy from waste which cannot be reduced, reused or recycled.</a:t>
            </a:r>
          </a:p>
          <a:p>
            <a:endParaRPr lang="en-US" sz="1200" b="1" dirty="0">
              <a:solidFill>
                <a:schemeClr val="tx1"/>
              </a:solidFill>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37</a:t>
            </a:fld>
            <a:endParaRPr lang="en-US" dirty="0"/>
          </a:p>
        </p:txBody>
      </p:sp>
    </p:spTree>
    <p:extLst>
      <p:ext uri="{BB962C8B-B14F-4D97-AF65-F5344CB8AC3E}">
        <p14:creationId xmlns:p14="http://schemas.microsoft.com/office/powerpoint/2010/main" val="4269298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38</a:t>
            </a:fld>
            <a:endParaRPr lang="en-US" dirty="0"/>
          </a:p>
        </p:txBody>
      </p:sp>
    </p:spTree>
    <p:extLst>
      <p:ext uri="{BB962C8B-B14F-4D97-AF65-F5344CB8AC3E}">
        <p14:creationId xmlns:p14="http://schemas.microsoft.com/office/powerpoint/2010/main" val="3972371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39</a:t>
            </a:fld>
            <a:endParaRPr lang="en-US" dirty="0"/>
          </a:p>
        </p:txBody>
      </p:sp>
    </p:spTree>
    <p:extLst>
      <p:ext uri="{BB962C8B-B14F-4D97-AF65-F5344CB8AC3E}">
        <p14:creationId xmlns:p14="http://schemas.microsoft.com/office/powerpoint/2010/main" val="3543478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40</a:t>
            </a:fld>
            <a:endParaRPr lang="en-US" dirty="0"/>
          </a:p>
        </p:txBody>
      </p:sp>
    </p:spTree>
    <p:extLst>
      <p:ext uri="{BB962C8B-B14F-4D97-AF65-F5344CB8AC3E}">
        <p14:creationId xmlns:p14="http://schemas.microsoft.com/office/powerpoint/2010/main" val="1641928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41</a:t>
            </a:fld>
            <a:endParaRPr lang="en-US" dirty="0"/>
          </a:p>
        </p:txBody>
      </p:sp>
    </p:spTree>
    <p:extLst>
      <p:ext uri="{BB962C8B-B14F-4D97-AF65-F5344CB8AC3E}">
        <p14:creationId xmlns:p14="http://schemas.microsoft.com/office/powerpoint/2010/main" val="1222905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Economically difficult to overcome, because for immediate costs, there is nothing cheaper than a hole in the ground for disposing of waste.</a:t>
            </a:r>
          </a:p>
        </p:txBody>
      </p:sp>
      <p:sp>
        <p:nvSpPr>
          <p:cNvPr id="4" name="Slide Number Placeholder 3"/>
          <p:cNvSpPr>
            <a:spLocks noGrp="1"/>
          </p:cNvSpPr>
          <p:nvPr>
            <p:ph type="sldNum" sz="quarter" idx="10"/>
          </p:nvPr>
        </p:nvSpPr>
        <p:spPr/>
        <p:txBody>
          <a:bodyPr/>
          <a:lstStyle/>
          <a:p>
            <a:fld id="{3D6A983E-271A-334C-84E4-FDF5D20F5824}" type="slidenum">
              <a:rPr lang="en-US" smtClean="0"/>
              <a:t>42</a:t>
            </a:fld>
            <a:endParaRPr lang="en-US" dirty="0"/>
          </a:p>
        </p:txBody>
      </p:sp>
    </p:spTree>
    <p:extLst>
      <p:ext uri="{BB962C8B-B14F-4D97-AF65-F5344CB8AC3E}">
        <p14:creationId xmlns:p14="http://schemas.microsoft.com/office/powerpoint/2010/main" val="2683928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If you take a look at Lean Manufacturing principles, and the reduction of waste, all of these cost saving are the result of reducing waste. Waste in transportation, storage, movement, overproduction, over processing, scrap, inventory and waiting.</a:t>
            </a:r>
          </a:p>
        </p:txBody>
      </p:sp>
      <p:sp>
        <p:nvSpPr>
          <p:cNvPr id="4" name="Slide Number Placeholder 3"/>
          <p:cNvSpPr>
            <a:spLocks noGrp="1"/>
          </p:cNvSpPr>
          <p:nvPr>
            <p:ph type="sldNum" sz="quarter" idx="10"/>
          </p:nvPr>
        </p:nvSpPr>
        <p:spPr/>
        <p:txBody>
          <a:bodyPr/>
          <a:lstStyle/>
          <a:p>
            <a:fld id="{3D6A983E-271A-334C-84E4-FDF5D20F5824}" type="slidenum">
              <a:rPr lang="en-US" smtClean="0"/>
              <a:t>43</a:t>
            </a:fld>
            <a:endParaRPr lang="en-US" dirty="0"/>
          </a:p>
        </p:txBody>
      </p:sp>
    </p:spTree>
    <p:extLst>
      <p:ext uri="{BB962C8B-B14F-4D97-AF65-F5344CB8AC3E}">
        <p14:creationId xmlns:p14="http://schemas.microsoft.com/office/powerpoint/2010/main" val="330185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the 12th century A.D., Mongol warriors used composite materials (bamboo, silk, sinew, tendons and horns or bone, and pine resin) to craft archery bows that were lighter, more responsive and more powerful than any other bow. </a:t>
            </a:r>
            <a:r>
              <a:rPr lang="en-US" b="1" dirty="0" smtClean="0"/>
              <a:t>The </a:t>
            </a:r>
            <a:r>
              <a:rPr lang="en-US" b="1" dirty="0"/>
              <a:t>Tendons were placed on the tension (outer) side and sheets of horn on the compression (inner) side of the bow over a core of bamboo or birch. Silk was tightly wrapped around it and sealed with pine resin. Testing performed on the remaining bows which are over 900 years old, showed that they were nearly as strong as modern </a:t>
            </a:r>
            <a:r>
              <a:rPr lang="en-US" b="1" dirty="0" smtClean="0"/>
              <a:t>bows,</a:t>
            </a:r>
            <a:r>
              <a:rPr lang="en-US" b="1" baseline="0" dirty="0" smtClean="0"/>
              <a:t> a</a:t>
            </a:r>
            <a:r>
              <a:rPr lang="en-US" b="1" dirty="0" smtClean="0"/>
              <a:t>ccurate </a:t>
            </a:r>
            <a:r>
              <a:rPr lang="en-US" b="1" dirty="0"/>
              <a:t>and could hit targets 490 yards away. </a:t>
            </a:r>
            <a:r>
              <a:rPr lang="en-US" b="1" dirty="0" smtClean="0"/>
              <a:t>The </a:t>
            </a:r>
            <a:r>
              <a:rPr lang="en-US" b="1" dirty="0"/>
              <a:t>layers of material provided all the desired characteristics for a bow,  each one providing its own physical characteristic and performance quality to the bow.</a:t>
            </a:r>
          </a:p>
        </p:txBody>
      </p:sp>
      <p:sp>
        <p:nvSpPr>
          <p:cNvPr id="4" name="Slide Number Placeholder 3"/>
          <p:cNvSpPr>
            <a:spLocks noGrp="1"/>
          </p:cNvSpPr>
          <p:nvPr>
            <p:ph type="sldNum" sz="quarter" idx="10"/>
          </p:nvPr>
        </p:nvSpPr>
        <p:spPr/>
        <p:txBody>
          <a:bodyPr/>
          <a:lstStyle/>
          <a:p>
            <a:fld id="{3D6A983E-271A-334C-84E4-FDF5D20F5824}" type="slidenum">
              <a:rPr lang="en-US" smtClean="0"/>
              <a:t>7</a:t>
            </a:fld>
            <a:endParaRPr lang="en-US" dirty="0"/>
          </a:p>
        </p:txBody>
      </p:sp>
    </p:spTree>
    <p:extLst>
      <p:ext uri="{BB962C8B-B14F-4D97-AF65-F5344CB8AC3E}">
        <p14:creationId xmlns:p14="http://schemas.microsoft.com/office/powerpoint/2010/main" val="4133750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44</a:t>
            </a:fld>
            <a:endParaRPr lang="en-US" dirty="0"/>
          </a:p>
        </p:txBody>
      </p:sp>
    </p:spTree>
    <p:extLst>
      <p:ext uri="{BB962C8B-B14F-4D97-AF65-F5344CB8AC3E}">
        <p14:creationId xmlns:p14="http://schemas.microsoft.com/office/powerpoint/2010/main" val="3487149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45</a:t>
            </a:fld>
            <a:endParaRPr lang="en-US" dirty="0"/>
          </a:p>
        </p:txBody>
      </p:sp>
    </p:spTree>
    <p:extLst>
      <p:ext uri="{BB962C8B-B14F-4D97-AF65-F5344CB8AC3E}">
        <p14:creationId xmlns:p14="http://schemas.microsoft.com/office/powerpoint/2010/main" val="1874313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hlinkClick r:id="rId3"/>
              </a:rPr>
              <a:t>ELG Carbon Fibre Ltd.</a:t>
            </a:r>
            <a:r>
              <a:rPr lang="en-US" b="1" dirty="0">
                <a:solidFill>
                  <a:schemeClr val="tx1"/>
                </a:solidFill>
              </a:rPr>
              <a:t> (ELG, Coseley, West Midlands, UK) and Land Rover BAR (Ben Ainslie Racing) are working together to ensure that the carbon fiber process waste and end-of-use components from the team are recycled as far as possible. ELG will become a technical supplier to the team and will process all carbon fiber manufacturing waste and end-of use parts to recover the high performance carbon fiber they contain. The recovered fibers will be converted into ELG’s milled and chopped fibers which are used to make thermoset and thermoplastic compounds and nonwoven mats that are utilized in the manufacture of composite structures. Both organizations view this collaboration as a vital step in addressing the issue of global carbon consumption and raising awareness of closed loop recycling within the marine industry.</a:t>
            </a:r>
          </a:p>
        </p:txBody>
      </p:sp>
      <p:sp>
        <p:nvSpPr>
          <p:cNvPr id="4" name="Slide Number Placeholder 3"/>
          <p:cNvSpPr>
            <a:spLocks noGrp="1"/>
          </p:cNvSpPr>
          <p:nvPr>
            <p:ph type="sldNum" sz="quarter" idx="10"/>
          </p:nvPr>
        </p:nvSpPr>
        <p:spPr/>
        <p:txBody>
          <a:bodyPr/>
          <a:lstStyle/>
          <a:p>
            <a:fld id="{3D6A983E-271A-334C-84E4-FDF5D20F5824}" type="slidenum">
              <a:rPr lang="en-US" smtClean="0"/>
              <a:t>46</a:t>
            </a:fld>
            <a:endParaRPr lang="en-US" dirty="0"/>
          </a:p>
        </p:txBody>
      </p:sp>
    </p:spTree>
    <p:extLst>
      <p:ext uri="{BB962C8B-B14F-4D97-AF65-F5344CB8AC3E}">
        <p14:creationId xmlns:p14="http://schemas.microsoft.com/office/powerpoint/2010/main" val="2439690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solidFill>
                  <a:schemeClr val="tx1"/>
                </a:solidFill>
              </a:rPr>
              <a:t>Carbon Conversions (Lake City, SC, US) employs pyrolysis and can process “the entire composites waste stream”.</a:t>
            </a:r>
          </a:p>
          <a:p>
            <a:pPr lvl="1"/>
            <a:r>
              <a:rPr lang="en-US" sz="1200" b="1" dirty="0">
                <a:solidFill>
                  <a:schemeClr val="tx1"/>
                </a:solidFill>
              </a:rPr>
              <a:t> That includes continuous tow from various markets, intermediates — dry fiber waste (from fabrics, trimming, braiding) and “wet” uncured prepreg and pultrusion waste</a:t>
            </a:r>
          </a:p>
          <a:p>
            <a:pPr lvl="1"/>
            <a:r>
              <a:rPr lang="en-US" sz="1200" b="1" dirty="0">
                <a:solidFill>
                  <a:schemeClr val="tx1"/>
                </a:solidFill>
              </a:rPr>
              <a:t>And, end-of-life parts from commercial aerospace, recreational and industrial sources. </a:t>
            </a:r>
          </a:p>
          <a:p>
            <a:pPr lvl="1"/>
            <a:r>
              <a:rPr lang="en-US" sz="1200" b="1" dirty="0">
                <a:solidFill>
                  <a:schemeClr val="tx1"/>
                </a:solidFill>
              </a:rPr>
              <a:t>Their claim is that “We’ve built a robust business to take any industry’s waste stream and convert it into any one of our many products.” </a:t>
            </a:r>
          </a:p>
          <a:p>
            <a:pPr lvl="1"/>
            <a:r>
              <a:rPr lang="en-US" sz="1200" b="1" dirty="0">
                <a:solidFill>
                  <a:schemeClr val="tx1"/>
                </a:solidFill>
              </a:rPr>
              <a:t>Hexcel (Stamford, CT, US) recently purchased a minority stake in the company. </a:t>
            </a:r>
          </a:p>
          <a:p>
            <a:pPr lvl="1"/>
            <a:r>
              <a:rPr lang="en-US" sz="1200" b="1" dirty="0">
                <a:solidFill>
                  <a:schemeClr val="tx1"/>
                </a:solidFill>
              </a:rPr>
              <a:t>The company has successfully demonstrated automotive parts, including a floorboard part for an automotive OEM. </a:t>
            </a:r>
            <a:endParaRPr lang="en-US" sz="1200" b="1" dirty="0">
              <a:solidFill>
                <a:schemeClr val="tx1"/>
              </a:solidFill>
              <a:latin typeface="Calibri" charset="0"/>
              <a:ea typeface="Calibri" charset="0"/>
              <a:cs typeface="Times New Roman" charset="0"/>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47</a:t>
            </a:fld>
            <a:endParaRPr lang="en-US" dirty="0"/>
          </a:p>
        </p:txBody>
      </p:sp>
    </p:spTree>
    <p:extLst>
      <p:ext uri="{BB962C8B-B14F-4D97-AF65-F5344CB8AC3E}">
        <p14:creationId xmlns:p14="http://schemas.microsoft.com/office/powerpoint/2010/main" val="35709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solidFill>
                  <a:schemeClr val="tx1"/>
                </a:solidFill>
              </a:rPr>
              <a:t>CFK Valley Recycling (Wischhafen, Germany), part of the Karl Meyer Group, is Europe’s largest composites recycler using pyrolysis, and takes in waste streams from automotive, aerospace and end-of-life sporting goods, says Tim Rademacker, a managing director at the company: “Due to the increasing use of wind turbine blades made with carbon fiber, the quantity of waste from the wind industry has risen </a:t>
            </a:r>
            <a:r>
              <a:rPr lang="en-US" sz="1200" b="1" dirty="0" smtClean="0">
                <a:solidFill>
                  <a:schemeClr val="tx1"/>
                </a:solidFill>
              </a:rPr>
              <a:t>significantly. "With </a:t>
            </a:r>
            <a:r>
              <a:rPr lang="en-US" sz="1200" b="1" dirty="0">
                <a:solidFill>
                  <a:schemeClr val="tx1"/>
                </a:solidFill>
              </a:rPr>
              <a:t>a 1,000 MT per annum yield of recycled fibers, CFK Valley Recycling’s partner company within Karl Meyer AG, CarboNXT (Wischhafen, Germany), distributes the recovered fiber as chopped and milled products as well as wet-laid veils and air-laid nonwoven mats. Rademacker reports that milled recycled carbon fiber is used as a filler in polyurethane (PU) rear and front bumpers on the new Mercedes </a:t>
            </a:r>
            <a:r>
              <a:rPr lang="en-US" sz="1200" b="1" i="1" dirty="0">
                <a:solidFill>
                  <a:schemeClr val="tx1"/>
                </a:solidFill>
              </a:rPr>
              <a:t>AMG GTC</a:t>
            </a:r>
            <a:r>
              <a:rPr lang="en-US" sz="1200" b="1" dirty="0">
                <a:solidFill>
                  <a:schemeClr val="tx1"/>
                </a:solidFill>
              </a:rPr>
              <a:t> roadster.</a:t>
            </a:r>
            <a:endParaRPr lang="en-US" sz="1200" b="1" dirty="0">
              <a:solidFill>
                <a:schemeClr val="tx1"/>
              </a:solidFill>
              <a:latin typeface="Calibri" charset="0"/>
              <a:ea typeface="Calibri" charset="0"/>
              <a:cs typeface="Times New Roman" charset="0"/>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48</a:t>
            </a:fld>
            <a:endParaRPr lang="en-US" dirty="0"/>
          </a:p>
        </p:txBody>
      </p:sp>
    </p:spTree>
    <p:extLst>
      <p:ext uri="{BB962C8B-B14F-4D97-AF65-F5344CB8AC3E}">
        <p14:creationId xmlns:p14="http://schemas.microsoft.com/office/powerpoint/2010/main" val="3547985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solidFill>
                  <a:schemeClr val="tx1"/>
                </a:solidFill>
              </a:rPr>
              <a:t>Adherent Technologies Inc. (ATI, Albuquerque, NM, US) started its recycling business at least 20 years ago. Company president Dr. Ron Allred and Dr. Jan-Michael Gosau, engineering and environmental project manager, chose a wet chemistry process they call </a:t>
            </a:r>
            <a:r>
              <a:rPr lang="en-US" sz="1200" b="1" i="1" dirty="0">
                <a:solidFill>
                  <a:schemeClr val="tx1"/>
                </a:solidFill>
              </a:rPr>
              <a:t>chemolysis</a:t>
            </a:r>
            <a:r>
              <a:rPr lang="en-US" sz="1200" b="1" dirty="0">
                <a:solidFill>
                  <a:schemeClr val="tx1"/>
                </a:solidFill>
              </a:rPr>
              <a:t>, also referred to as tertiary treatment, that uses a liquid transfer fluid and catalyst combined with low heat and pressure to recycle end-of-life parts and recover both carbon fibers as well as resin, without generating airborne emissions. The recovered resin can be reused as fuel or as process chemicals in other industries. ATI has recently formed a partnership with investment group DLC Capital (Melbourne, VC, Australia), owned by Damian Cessario, to commercialize the recycling technology. DLC Capital and ATI have collaborated for years and have now formed a composites company, V Carbon (London, UK), which will reclaim carbon fiber and then use the fibers to manufacture parts within the group.</a:t>
            </a:r>
            <a:endParaRPr lang="en-US" sz="1200" b="1" dirty="0">
              <a:solidFill>
                <a:schemeClr val="tx1"/>
              </a:solidFill>
              <a:latin typeface="Calibri" charset="0"/>
              <a:ea typeface="Calibri" charset="0"/>
              <a:cs typeface="Times New Roman" charset="0"/>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49</a:t>
            </a:fld>
            <a:endParaRPr lang="en-US" dirty="0"/>
          </a:p>
        </p:txBody>
      </p:sp>
    </p:spTree>
    <p:extLst>
      <p:ext uri="{BB962C8B-B14F-4D97-AF65-F5344CB8AC3E}">
        <p14:creationId xmlns:p14="http://schemas.microsoft.com/office/powerpoint/2010/main" val="2706659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solidFill>
                  <a:schemeClr val="tx1"/>
                </a:solidFill>
              </a:rPr>
              <a:t>A new entrant to the recycling community is Vartega (Golden, CO, US), headed by Andrew Maxey, an engineer whose interest in carbon fiber came from cycling: “We’re the new kids on the block, but things are accelerating and the opportunities for recycling are growing.” Vartega currently has a pilot-scale, proprietary and patent-pending low-energy solvolysis process, which treats uncured prepreg and towpreg scrap, from sources including Alchemy Bicycle Co. (Denver, CO, US). The company is developing a path whereby Vartega would eventually provide its process technology to licensees, who would lease modular equipment for in-house, closed-loop recycling on a regional basis, because, says Maxey, “It’s expensive to ship waste!” For now, Vartega is working with Technical Fibre Products (TFP, Schenectady, NY, US), which converts the recovered fibers (some of them continuous, from towpreg process waste), all with known pedigree and source, into nonwoven mat and veil products. The company has released testing data on its recovered fiber (see Learn More), where the tensile strength and modulus of recovered fiber are comparable to virgin fiber controls.</a:t>
            </a:r>
            <a:endParaRPr lang="en-US" sz="1200" b="1" dirty="0">
              <a:solidFill>
                <a:schemeClr val="tx1"/>
              </a:solidFill>
              <a:latin typeface="Calibri" charset="0"/>
              <a:ea typeface="Calibri" charset="0"/>
              <a:cs typeface="Times New Roman" charset="0"/>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50</a:t>
            </a:fld>
            <a:endParaRPr lang="en-US" dirty="0"/>
          </a:p>
        </p:txBody>
      </p:sp>
    </p:spTree>
    <p:extLst>
      <p:ext uri="{BB962C8B-B14F-4D97-AF65-F5344CB8AC3E}">
        <p14:creationId xmlns:p14="http://schemas.microsoft.com/office/powerpoint/2010/main" val="1832660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b="1" dirty="0">
                <a:solidFill>
                  <a:schemeClr val="tx1"/>
                </a:solidFill>
              </a:rPr>
              <a:t>Composite Recycling Technology Center (CRTC, Port Angeles, WA, US). “We’re a nonprofit, and our mission is to inspire, grow and lead the recycling community.” Located in a region of concentrated composites manufacturing, in proximity to Boeing and many Boeing Tier companies Larsen says CRTC wants to drive economic redevelopment and help reduce Port Angeles’ unemployment, while modeling wise use of resources. CRTC combines recycled carbon fiber product development with production processes for high-volume, low-cost production. The company is co-located with Peninsula College and that school’s Composite Work Force Training program, to train future employees for planned growth. CRTC purchases “near first-quality” uncured aerospace prepreg scrap at a nominal rate from partner companies, including Toray Composites (America) Inc. (Tacoma, WA, US), and transforms it to make new, non-aerospace products, such as pickleball paddles. It has no plans to recycle cured composite parts: “We’re taking advantage of the chemistry that’s already there,” says Larsen. “We’re avoiding the need to add energy and cost to the material — carbon fiber already has more than twice the embodied energy of aluminum!”</a:t>
            </a:r>
            <a:endParaRPr lang="en-US" sz="2400" b="1" dirty="0">
              <a:solidFill>
                <a:schemeClr val="tx1"/>
              </a:solidFill>
              <a:latin typeface="Calibri" charset="0"/>
              <a:ea typeface="Calibri" charset="0"/>
              <a:cs typeface="Times New Roman" charset="0"/>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51</a:t>
            </a:fld>
            <a:endParaRPr lang="en-US" dirty="0"/>
          </a:p>
        </p:txBody>
      </p:sp>
    </p:spTree>
    <p:extLst>
      <p:ext uri="{BB962C8B-B14F-4D97-AF65-F5344CB8AC3E}">
        <p14:creationId xmlns:p14="http://schemas.microsoft.com/office/powerpoint/2010/main" val="3878305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52</a:t>
            </a:fld>
            <a:endParaRPr lang="en-US" dirty="0"/>
          </a:p>
        </p:txBody>
      </p:sp>
    </p:spTree>
    <p:extLst>
      <p:ext uri="{BB962C8B-B14F-4D97-AF65-F5344CB8AC3E}">
        <p14:creationId xmlns:p14="http://schemas.microsoft.com/office/powerpoint/2010/main" val="2501485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53</a:t>
            </a:fld>
            <a:endParaRPr lang="en-US" dirty="0"/>
          </a:p>
        </p:txBody>
      </p:sp>
    </p:spTree>
    <p:extLst>
      <p:ext uri="{BB962C8B-B14F-4D97-AF65-F5344CB8AC3E}">
        <p14:creationId xmlns:p14="http://schemas.microsoft.com/office/powerpoint/2010/main" val="325059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last examples were of Ancient Composites, and there is another general classification of composites that is called Modern Composites. Modern composites consist the incorporation of synthetic materials into the construction of parts, resulting in higher strength to weight advantages. Consider this chart and the comparison of different materials (both traditional and composite) and their density to Young’s modulus. Young’s modulus describes tensile elasticity, or the tendency of an object to deform along an axis when opposing forces are applied along that axis. Or the modulus can be defined as the ratio of tensile stress to tensile strain. It is often referred to simply as the elastic modulus. </a:t>
            </a:r>
          </a:p>
        </p:txBody>
      </p:sp>
      <p:sp>
        <p:nvSpPr>
          <p:cNvPr id="4" name="Slide Number Placeholder 3"/>
          <p:cNvSpPr>
            <a:spLocks noGrp="1"/>
          </p:cNvSpPr>
          <p:nvPr>
            <p:ph type="sldNum" sz="quarter" idx="10"/>
          </p:nvPr>
        </p:nvSpPr>
        <p:spPr/>
        <p:txBody>
          <a:bodyPr/>
          <a:lstStyle/>
          <a:p>
            <a:fld id="{3D6A983E-271A-334C-84E4-FDF5D20F5824}" type="slidenum">
              <a:rPr lang="en-US" smtClean="0"/>
              <a:t>8</a:t>
            </a:fld>
            <a:endParaRPr lang="en-US" dirty="0"/>
          </a:p>
        </p:txBody>
      </p:sp>
    </p:spTree>
    <p:extLst>
      <p:ext uri="{BB962C8B-B14F-4D97-AF65-F5344CB8AC3E}">
        <p14:creationId xmlns:p14="http://schemas.microsoft.com/office/powerpoint/2010/main" val="286772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effectLst/>
              </a:rPr>
              <a:t>Global demand for these fibres is expected to double to 120 000 tonnes between 2016 and 2030, and many carbon fibre producers are currently expanding their capacities; for example, Hexcel is spending US$ 250 million on a new production plant at Roussillon in France. However, up to 30% of carbon fibre is wasted during production or cutting and trimming operations to manufacture products.</a:t>
            </a:r>
          </a:p>
          <a:p>
            <a:r>
              <a:rPr lang="en-US" b="1" dirty="0">
                <a:solidFill>
                  <a:schemeClr val="tx1"/>
                </a:solidFill>
                <a:effectLst/>
              </a:rPr>
              <a:t>Also, products that contain carbon fibre are already reaching their end-of-life stage, such as the Boeing 777s and Airbus A320s which comprise up to 20% carbon fibre by weight.</a:t>
            </a:r>
          </a:p>
          <a:p>
            <a:r>
              <a:rPr lang="en-US" b="1" dirty="0">
                <a:solidFill>
                  <a:schemeClr val="tx1"/>
                </a:solidFill>
                <a:effectLst/>
              </a:rPr>
              <a:t>Worldwide, carbon fibre is being recycled by well over a dozen companies that have been founded in the past 20 years. Most of these businesses are located in the USA, Europe and Japan, including America’s Carbon Conversions, Hadeg of Germany, ELG Carbon Fibre of the UK and Japan’s Takayasu.</a:t>
            </a:r>
          </a:p>
          <a:p>
            <a:r>
              <a:rPr lang="en-US" b="1" dirty="0">
                <a:solidFill>
                  <a:schemeClr val="tx1"/>
                </a:solidFill>
                <a:effectLst/>
              </a:rPr>
              <a:t>In 2014, the annual recycling capacity of these companies was estimated at between 3500 and 5000 tonnes but the figures could already be much higher given the rapid development of this industry.</a:t>
            </a:r>
          </a:p>
        </p:txBody>
      </p:sp>
      <p:sp>
        <p:nvSpPr>
          <p:cNvPr id="4" name="Slide Number Placeholder 3"/>
          <p:cNvSpPr>
            <a:spLocks noGrp="1"/>
          </p:cNvSpPr>
          <p:nvPr>
            <p:ph type="sldNum" sz="quarter" idx="10"/>
          </p:nvPr>
        </p:nvSpPr>
        <p:spPr/>
        <p:txBody>
          <a:bodyPr/>
          <a:lstStyle/>
          <a:p>
            <a:fld id="{3D6A983E-271A-334C-84E4-FDF5D20F5824}" type="slidenum">
              <a:rPr lang="en-US" smtClean="0"/>
              <a:t>54</a:t>
            </a:fld>
            <a:endParaRPr lang="en-US" dirty="0"/>
          </a:p>
        </p:txBody>
      </p:sp>
    </p:spTree>
    <p:extLst>
      <p:ext uri="{BB962C8B-B14F-4D97-AF65-F5344CB8AC3E}">
        <p14:creationId xmlns:p14="http://schemas.microsoft.com/office/powerpoint/2010/main" val="2633519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55</a:t>
            </a:fld>
            <a:endParaRPr lang="en-US" dirty="0"/>
          </a:p>
        </p:txBody>
      </p:sp>
    </p:spTree>
    <p:extLst>
      <p:ext uri="{BB962C8B-B14F-4D97-AF65-F5344CB8AC3E}">
        <p14:creationId xmlns:p14="http://schemas.microsoft.com/office/powerpoint/2010/main" val="2994543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56</a:t>
            </a:fld>
            <a:endParaRPr lang="en-US" dirty="0"/>
          </a:p>
        </p:txBody>
      </p:sp>
    </p:spTree>
    <p:extLst>
      <p:ext uri="{BB962C8B-B14F-4D97-AF65-F5344CB8AC3E}">
        <p14:creationId xmlns:p14="http://schemas.microsoft.com/office/powerpoint/2010/main" val="3594521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Those who </a:t>
            </a:r>
            <a:r>
              <a:rPr lang="en-US" b="1" i="1" dirty="0">
                <a:solidFill>
                  <a:schemeClr val="tx1"/>
                </a:solidFill>
              </a:rPr>
              <a:t>have</a:t>
            </a:r>
            <a:r>
              <a:rPr lang="en-US" b="1" dirty="0">
                <a:solidFill>
                  <a:schemeClr val="tx1"/>
                </a:solidFill>
              </a:rPr>
              <a:t> jumped in are employing several recycling strategies, separately or in combination. Most initial efforts have focused on reclamation and reuse of high-quality carbon fiber material waste streams, typically from aerospace manufacturing, because they are relatively easy to work with </a:t>
            </a:r>
            <a:r>
              <a:rPr lang="en-US" b="1" i="1" dirty="0">
                <a:solidFill>
                  <a:schemeClr val="tx1"/>
                </a:solidFill>
              </a:rPr>
              <a:t>and</a:t>
            </a:r>
            <a:r>
              <a:rPr lang="en-US" b="1" dirty="0">
                <a:solidFill>
                  <a:schemeClr val="tx1"/>
                </a:solidFill>
              </a:rPr>
              <a:t> yield high-quality carbon fibers with properties virtually undiminished, albeit in chopped form (continuous fiber can also be recovered, discussed below). Waste sources include off-spec material, cutting/trimming/kitting scraps (dry and prepreg) and bobbin ends, including thermoset and thermoplastic materials.</a:t>
            </a:r>
          </a:p>
          <a:p>
            <a:r>
              <a:rPr lang="en-US" b="1" dirty="0">
                <a:solidFill>
                  <a:schemeClr val="tx1"/>
                </a:solidFill>
              </a:rPr>
              <a:t>Current commercial methods for eliminating the resin from the carbon fibers are </a:t>
            </a:r>
            <a:r>
              <a:rPr lang="en-US" b="1" i="1" dirty="0">
                <a:solidFill>
                  <a:schemeClr val="tx1"/>
                </a:solidFill>
              </a:rPr>
              <a:t>pyrolysis</a:t>
            </a:r>
            <a:r>
              <a:rPr lang="en-US" b="1" dirty="0">
                <a:solidFill>
                  <a:schemeClr val="tx1"/>
                </a:solidFill>
              </a:rPr>
              <a:t> (thermal treatment) and </a:t>
            </a:r>
            <a:r>
              <a:rPr lang="en-US" b="1" i="1" dirty="0">
                <a:solidFill>
                  <a:schemeClr val="tx1"/>
                </a:solidFill>
              </a:rPr>
              <a:t>solvolysis</a:t>
            </a:r>
            <a:r>
              <a:rPr lang="en-US" b="1" dirty="0">
                <a:solidFill>
                  <a:schemeClr val="tx1"/>
                </a:solidFill>
              </a:rPr>
              <a:t> (chemical treatment). Although pyrolysis requires thermal energy to burn off the resin, and can cause fibers to char, the energy of pyrolysis represents only a fraction of the embodied energy of virgin carbon fiber. Some sources say solvolysis requires even more energy than thermal treatment, but it enables recovery of fiber </a:t>
            </a:r>
            <a:r>
              <a:rPr lang="en-US" b="1" i="1" dirty="0">
                <a:solidFill>
                  <a:schemeClr val="tx1"/>
                </a:solidFill>
              </a:rPr>
              <a:t>and</a:t>
            </a:r>
            <a:r>
              <a:rPr lang="en-US" b="1" dirty="0">
                <a:solidFill>
                  <a:schemeClr val="tx1"/>
                </a:solidFill>
              </a:rPr>
              <a:t> resin. In both processes, the recovered fibers transfer well to nonwoven mats or thermoplastic pellets for injection molding, and are a natural fit for automotive part applications.</a:t>
            </a:r>
          </a:p>
          <a:p>
            <a:r>
              <a:rPr lang="en-US" b="1" dirty="0">
                <a:solidFill>
                  <a:schemeClr val="tx1"/>
                </a:solidFill>
              </a:rPr>
              <a:t>More difficult is recycling of end-of-life (EOL) cured parts to complete a true “closed-loop” situation, where materials are recovered from scrapped products and reused in new iterations of those products. Pyrolysis and solvolysis can be applied to cured parts, as can mechanical crushing, typically used for fiberglass parts; the resulting crushed glass/resin material is either reused as a resin filler, burned for energy (waste to energy plants) or co-processed in cement kilns.</a:t>
            </a:r>
          </a:p>
          <a:p>
            <a:r>
              <a:rPr lang="en-US" b="1" dirty="0">
                <a:solidFill>
                  <a:schemeClr val="tx1"/>
                </a:solidFill>
              </a:rPr>
              <a:t>Alternatively, two companies offer recyclable </a:t>
            </a:r>
            <a:r>
              <a:rPr lang="en-US" b="1" i="1" dirty="0">
                <a:solidFill>
                  <a:schemeClr val="tx1"/>
                </a:solidFill>
              </a:rPr>
              <a:t>resin</a:t>
            </a:r>
            <a:r>
              <a:rPr lang="en-US" b="1" dirty="0">
                <a:solidFill>
                  <a:schemeClr val="tx1"/>
                </a:solidFill>
              </a:rPr>
              <a:t> products that can be un-crosslinked in a chemical solution that leaves the original fiber reinforcements intact (more on that below) for closed loop recycling in some sporting goods applications. And, a number of materials suppliers are investigating in-house, closed-loop recycling of scrap and parts, avoiding a recycling middleman.</a:t>
            </a:r>
          </a:p>
        </p:txBody>
      </p:sp>
      <p:sp>
        <p:nvSpPr>
          <p:cNvPr id="4" name="Slide Number Placeholder 3"/>
          <p:cNvSpPr>
            <a:spLocks noGrp="1"/>
          </p:cNvSpPr>
          <p:nvPr>
            <p:ph type="sldNum" sz="quarter" idx="10"/>
          </p:nvPr>
        </p:nvSpPr>
        <p:spPr/>
        <p:txBody>
          <a:bodyPr/>
          <a:lstStyle/>
          <a:p>
            <a:fld id="{3D6A983E-271A-334C-84E4-FDF5D20F5824}" type="slidenum">
              <a:rPr lang="en-US" smtClean="0"/>
              <a:t>57</a:t>
            </a:fld>
            <a:endParaRPr lang="en-US" dirty="0"/>
          </a:p>
        </p:txBody>
      </p:sp>
    </p:spTree>
    <p:extLst>
      <p:ext uri="{BB962C8B-B14F-4D97-AF65-F5344CB8AC3E}">
        <p14:creationId xmlns:p14="http://schemas.microsoft.com/office/powerpoint/2010/main" val="3617093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The perspective of scrap being a solution is embedded in the idea that the identification and viewpoint of scrap (as opposed to seeing it as waste) can result in a reduction of costs, is good for the environment (think of the long term costs of producing waste), and it is the right thing to do.</a:t>
            </a:r>
          </a:p>
          <a:p>
            <a:endParaRPr lang="en-US" b="1" dirty="0">
              <a:solidFill>
                <a:schemeClr val="tx1"/>
              </a:solidFill>
            </a:endParaRPr>
          </a:p>
          <a:p>
            <a:pPr defTabSz="931774">
              <a:defRPr/>
            </a:pPr>
            <a:r>
              <a:rPr lang="en-US" b="1" dirty="0">
                <a:solidFill>
                  <a:schemeClr val="tx1"/>
                </a:solidFill>
              </a:rPr>
              <a:t>Trained technicians can provide support and inspiration for other employees, assist in the identification of and methods to reduce scrap,  and bring creative resolutions to reduce, reuse and recycling scrap. </a:t>
            </a:r>
          </a:p>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58</a:t>
            </a:fld>
            <a:endParaRPr lang="en-US" dirty="0"/>
          </a:p>
        </p:txBody>
      </p:sp>
    </p:spTree>
    <p:extLst>
      <p:ext uri="{BB962C8B-B14F-4D97-AF65-F5344CB8AC3E}">
        <p14:creationId xmlns:p14="http://schemas.microsoft.com/office/powerpoint/2010/main" val="3314890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59</a:t>
            </a:fld>
            <a:endParaRPr lang="en-US" dirty="0"/>
          </a:p>
        </p:txBody>
      </p:sp>
    </p:spTree>
    <p:extLst>
      <p:ext uri="{BB962C8B-B14F-4D97-AF65-F5344CB8AC3E}">
        <p14:creationId xmlns:p14="http://schemas.microsoft.com/office/powerpoint/2010/main" val="322006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60</a:t>
            </a:fld>
            <a:endParaRPr lang="en-US" dirty="0"/>
          </a:p>
        </p:txBody>
      </p:sp>
    </p:spTree>
    <p:extLst>
      <p:ext uri="{BB962C8B-B14F-4D97-AF65-F5344CB8AC3E}">
        <p14:creationId xmlns:p14="http://schemas.microsoft.com/office/powerpoint/2010/main" val="2678309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61</a:t>
            </a:fld>
            <a:endParaRPr lang="en-US" dirty="0"/>
          </a:p>
        </p:txBody>
      </p:sp>
    </p:spTree>
    <p:extLst>
      <p:ext uri="{BB962C8B-B14F-4D97-AF65-F5344CB8AC3E}">
        <p14:creationId xmlns:p14="http://schemas.microsoft.com/office/powerpoint/2010/main" val="2546184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62</a:t>
            </a:fld>
            <a:endParaRPr lang="en-US" dirty="0"/>
          </a:p>
        </p:txBody>
      </p:sp>
    </p:spTree>
    <p:extLst>
      <p:ext uri="{BB962C8B-B14F-4D97-AF65-F5344CB8AC3E}">
        <p14:creationId xmlns:p14="http://schemas.microsoft.com/office/powerpoint/2010/main" val="1177751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54"/>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63</a:t>
            </a:fld>
            <a:endParaRPr lang="en-US" dirty="0"/>
          </a:p>
        </p:txBody>
      </p:sp>
    </p:spTree>
    <p:extLst>
      <p:ext uri="{BB962C8B-B14F-4D97-AF65-F5344CB8AC3E}">
        <p14:creationId xmlns:p14="http://schemas.microsoft.com/office/powerpoint/2010/main" val="1066905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Our third classification of composites is Advanced Composites. Advanced composites is a classification for composites constructed with materials that have higher physical properties and utilized advanced processing techniques. This includes incorporating a combination of carbon fiber, aramids (Kevlar</a:t>
            </a:r>
            <a:r>
              <a:rPr lang="en-US" sz="1200" b="1" dirty="0"/>
              <a:t>®)</a:t>
            </a:r>
            <a:r>
              <a:rPr lang="en-US" b="1" dirty="0"/>
              <a:t> and Nomex</a:t>
            </a:r>
            <a:r>
              <a:rPr lang="en-US" sz="1200" b="1" dirty="0"/>
              <a:t>® </a:t>
            </a:r>
            <a:r>
              <a:rPr lang="en-US" b="1" dirty="0"/>
              <a:t>as reinforcements, honeycomb coring, epoxy and other high end resin systems, laminating with prepreg (reinforcement pre-impregnated with epoxy resin, B-stage cured and frozen and held in status until ready to use), and higher temperature oven curing (including autoclave curing).</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9</a:t>
            </a:fld>
            <a:endParaRPr lang="en-US" dirty="0"/>
          </a:p>
        </p:txBody>
      </p:sp>
    </p:spTree>
    <p:extLst>
      <p:ext uri="{BB962C8B-B14F-4D97-AF65-F5344CB8AC3E}">
        <p14:creationId xmlns:p14="http://schemas.microsoft.com/office/powerpoint/2010/main" val="4288478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54"/>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64</a:t>
            </a:fld>
            <a:endParaRPr lang="en-US" dirty="0"/>
          </a:p>
        </p:txBody>
      </p:sp>
    </p:spTree>
    <p:extLst>
      <p:ext uri="{BB962C8B-B14F-4D97-AF65-F5344CB8AC3E}">
        <p14:creationId xmlns:p14="http://schemas.microsoft.com/office/powerpoint/2010/main" val="1047882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66</a:t>
            </a:fld>
            <a:endParaRPr lang="en-US" dirty="0"/>
          </a:p>
        </p:txBody>
      </p:sp>
    </p:spTree>
    <p:extLst>
      <p:ext uri="{BB962C8B-B14F-4D97-AF65-F5344CB8AC3E}">
        <p14:creationId xmlns:p14="http://schemas.microsoft.com/office/powerpoint/2010/main" val="4094373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Composites World magazine has coverage of composites recycling that dates back over a decade. Their informal statistics still show that only ~2% of composites-related companies are active recyclers. Companies have </a:t>
            </a:r>
            <a:r>
              <a:rPr lang="en-US" b="1" dirty="0">
                <a:effectLst/>
              </a:rPr>
              <a:t>resigned themselves to paying for landfill disposal while metals suppliers touted recyclability to industry. </a:t>
            </a:r>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68</a:t>
            </a:fld>
            <a:endParaRPr lang="en-US" dirty="0"/>
          </a:p>
        </p:txBody>
      </p:sp>
    </p:spTree>
    <p:extLst>
      <p:ext uri="{BB962C8B-B14F-4D97-AF65-F5344CB8AC3E}">
        <p14:creationId xmlns:p14="http://schemas.microsoft.com/office/powerpoint/2010/main" val="6127836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t>
            </a:r>
            <a:r>
              <a:rPr lang="en-US" b="1" dirty="0">
                <a:effectLst/>
              </a:rPr>
              <a:t>least three marketplace realities have converged to drive the growth of composites material recycling, particularly reclamation of carbon fiber:</a:t>
            </a:r>
          </a:p>
          <a:p>
            <a:endParaRPr lang="en-US" b="1" dirty="0">
              <a:effectLst/>
            </a:endParaRPr>
          </a:p>
          <a:p>
            <a:pPr lvl="1"/>
            <a:r>
              <a:rPr lang="en-US" b="1" dirty="0"/>
              <a:t>First, the European Union’s end-of-life-vehicle (ELV) directive </a:t>
            </a:r>
            <a:r>
              <a:rPr lang="en-US" b="1" i="1" dirty="0"/>
              <a:t>requires</a:t>
            </a:r>
            <a:r>
              <a:rPr lang="en-US" b="1" dirty="0"/>
              <a:t> that 85%, by weight, of the materials used in a car or light truck must be reusable or recyclable.</a:t>
            </a:r>
          </a:p>
          <a:p>
            <a:pPr lvl="1"/>
            <a:r>
              <a:rPr lang="en-US" b="1" dirty="0"/>
              <a:t>Second, carbon fiber’s high manufacturing cost and high performance, even in chopped form, make it an attractive recycling target, which is creating market pull for recycled fiber products, most notably, from automotive.</a:t>
            </a:r>
          </a:p>
          <a:p>
            <a:pPr lvl="1"/>
            <a:r>
              <a:rPr lang="en-US" b="1" dirty="0"/>
              <a:t>Third, the newest generations of consumers were raised on environmental awareness, actively support recycling activities and closed-loop manufacturing, and seek out goods with recycled content.</a:t>
            </a:r>
          </a:p>
          <a:p>
            <a:pPr lvl="1"/>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69</a:t>
            </a:fld>
            <a:endParaRPr lang="en-US" dirty="0"/>
          </a:p>
        </p:txBody>
      </p:sp>
    </p:spTree>
    <p:extLst>
      <p:ext uri="{BB962C8B-B14F-4D97-AF65-F5344CB8AC3E}">
        <p14:creationId xmlns:p14="http://schemas.microsoft.com/office/powerpoint/2010/main" val="19712105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b="1" dirty="0"/>
          </a:p>
          <a:p>
            <a:pPr lvl="1"/>
            <a:r>
              <a:rPr lang="en-US" b="1" dirty="0"/>
              <a:t>One reason aluminum and steel remain formidable competitors to composites is their suppliers’ long track records in recycling, which has helped reduce their overall material production costs, says Ed Pilpel, the current recycling committee chairman at the American Composites Manufacturers Assn. (ACMA. “But it took those industries 30-50 years to achieve their current success rate at recycling, which for aluminum is upward of 80%. The composites industry is much younger, and we have years to go,” he admits, “but we’ve got to jump into the deep end of the pool and get going.”</a:t>
            </a:r>
          </a:p>
          <a:p>
            <a:pPr lvl="1"/>
            <a:endParaRPr lang="en-US" b="1" dirty="0"/>
          </a:p>
          <a:p>
            <a:pPr lvl="1"/>
            <a:r>
              <a:rPr lang="en-US" b="1" dirty="0"/>
              <a:t>Most initial efforts have focused on reclamation and reuse of high-quality carbon fiber material waste streams, typically from aerospace manufacturing, because they are relatively easy to work with </a:t>
            </a:r>
            <a:r>
              <a:rPr lang="en-US" b="1" i="1" dirty="0"/>
              <a:t>and</a:t>
            </a:r>
            <a:r>
              <a:rPr lang="en-US" b="1" dirty="0"/>
              <a:t> yield high-quality carbon fibers with properties virtually undiminished, albeit in chopped form (continuous fiber can also be recovered, discussed below). Waste sources include off-spec material, cutting/trimming/kitting scraps (dry and prepreg) and bobbin ends, including thermoset and thermoplastic materials.</a:t>
            </a:r>
          </a:p>
          <a:p>
            <a:pPr lvl="1"/>
            <a:endParaRPr lang="en-US" b="1" dirty="0"/>
          </a:p>
          <a:p>
            <a:r>
              <a:rPr lang="en-US" b="1" dirty="0"/>
              <a:t>Current commercial methods for eliminating the resin from the carbon fibers are </a:t>
            </a:r>
            <a:r>
              <a:rPr lang="en-US" b="1" i="1" dirty="0"/>
              <a:t>pyrolysis</a:t>
            </a:r>
            <a:r>
              <a:rPr lang="en-US" b="1" dirty="0"/>
              <a:t> (thermal treatment) and </a:t>
            </a:r>
            <a:r>
              <a:rPr lang="en-US" b="1" i="1" dirty="0"/>
              <a:t>solvolysis</a:t>
            </a:r>
            <a:r>
              <a:rPr lang="en-US" b="1" dirty="0"/>
              <a:t> (chemical treatment). Although pyrolysis requires thermal energy to burn off the resin, and can cause fibers to char, the energy of pyrolysis represents only a fraction of the embodied energy of virgin carbon fiber. Some sources say solvolysis requires even more energy than thermal treatment, but it enables recovery of fiber </a:t>
            </a:r>
            <a:r>
              <a:rPr lang="en-US" b="1" i="1" dirty="0"/>
              <a:t>and</a:t>
            </a:r>
            <a:r>
              <a:rPr lang="en-US" b="1" dirty="0"/>
              <a:t> resin. In both processes, the recovered fibers transfer well to nonwoven mats or thermoplastic pellets for injection molding, and are a natural fit for automotive part applications.</a:t>
            </a:r>
          </a:p>
          <a:p>
            <a:endParaRPr lang="en-US" b="1" dirty="0"/>
          </a:p>
          <a:p>
            <a:r>
              <a:rPr lang="en-US" b="1" dirty="0"/>
              <a:t>More difficult is recycling of end-of-life (EOL) cured parts to complete a true “closed-loop” situation, where materials are recovered from scrapped products and reused in new iterations of those products. Pyrolysis and solvolysis can be applied to cured parts, as can mechanical crushing, typically used for fiberglass parts; the resulting crushed glass/resin material is either reused as a resin filler, burned for energy (waste to energy plants) or co-processed in cement kilns.</a:t>
            </a:r>
          </a:p>
          <a:p>
            <a:endParaRPr lang="en-US" b="1" dirty="0"/>
          </a:p>
          <a:p>
            <a:r>
              <a:rPr lang="en-US" b="1" dirty="0"/>
              <a:t> “Three years ago, it was a real push to get these materials out into the market. Now, there’s more ‘pull’ and we’re getting more inquiries on how to use recycled carbon. We are now designing products and developing them to meet specific customer requirements,” states Frazer Barnes, managing director at ELG Carbon Fibre Ltd. (ELG CF, Coseley, West Midlands, UK), a subsidiary of German metals recycler ELG Haniel (Duisburg, Germany). ELG CF processes more than 2,000 MT of waste material per year in its patented pyrolysis process, including manufacturing waste and cured parts.</a:t>
            </a:r>
          </a:p>
          <a:p>
            <a:pPr lvl="1"/>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70</a:t>
            </a:fld>
            <a:endParaRPr lang="en-US" dirty="0"/>
          </a:p>
        </p:txBody>
      </p:sp>
    </p:spTree>
    <p:extLst>
      <p:ext uri="{BB962C8B-B14F-4D97-AF65-F5344CB8AC3E}">
        <p14:creationId xmlns:p14="http://schemas.microsoft.com/office/powerpoint/2010/main" val="1067978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Most initial efforts have focused on reclamation and reuse of high-quality carbon fiber material waste streams, typically from aerospace manufacturing, because they are relatively easy to work with </a:t>
            </a:r>
            <a:r>
              <a:rPr lang="en-US" b="1" i="1" dirty="0"/>
              <a:t>and</a:t>
            </a:r>
            <a:r>
              <a:rPr lang="en-US" b="1" dirty="0"/>
              <a:t> yield high-quality carbon fibers with properties virtually undiminished, albeit in chopped form (continuous fiber can also be recovered, discussed below). Waste sources include off-spec material, cutting/trimming/kitting scraps (dry and prepreg) and bobbin ends, including thermoset and thermoplastic materials.</a:t>
            </a:r>
          </a:p>
          <a:p>
            <a:pPr lvl="1"/>
            <a:endParaRPr lang="en-US" b="1" dirty="0"/>
          </a:p>
          <a:p>
            <a:r>
              <a:rPr lang="en-US" b="1" dirty="0"/>
              <a:t>Current commercial methods for eliminating the resin from the carbon fibers are </a:t>
            </a:r>
            <a:r>
              <a:rPr lang="en-US" b="1" i="1" dirty="0"/>
              <a:t>pyrolysis</a:t>
            </a:r>
            <a:r>
              <a:rPr lang="en-US" b="1" dirty="0"/>
              <a:t> (thermal treatment) and </a:t>
            </a:r>
            <a:r>
              <a:rPr lang="en-US" b="1" i="1" dirty="0"/>
              <a:t>solvolysis</a:t>
            </a:r>
            <a:r>
              <a:rPr lang="en-US" b="1" dirty="0"/>
              <a:t> (chemical treatment). Although pyrolysis requires thermal energy to burn off the resin, and can cause fibers to char, the energy of pyrolysis represents only a fraction of the embodied energy of virgin carbon fiber. Some sources say solvolysis requires even more energy than thermal treatment, but it enables recovery of fiber </a:t>
            </a:r>
            <a:r>
              <a:rPr lang="en-US" b="1" i="1" dirty="0"/>
              <a:t>and</a:t>
            </a:r>
            <a:r>
              <a:rPr lang="en-US" b="1" dirty="0"/>
              <a:t> resin. In both processes, the recovered fibers transfer well to nonwoven mats or thermoplastic pellets for injection molding, and are a natural fit for automotive part applications.</a:t>
            </a:r>
          </a:p>
          <a:p>
            <a:endParaRPr lang="en-US" b="1" dirty="0"/>
          </a:p>
          <a:p>
            <a:r>
              <a:rPr lang="en-US" b="1" dirty="0"/>
              <a:t>More difficult is recycling of end-of-life (EOL) cured parts to complete a true “closed-loop” situation, where materials are recovered from scrapped products and reused in new iterations of those products. Pyrolysis and solvolysis can be applied to cured parts, as can mechanical crushing, typically used for fiberglass parts; the resulting crushed glass/resin material is either reused as a resin filler, burned for energy (waste to energy plants) or co-processed in cement kilns.</a:t>
            </a:r>
          </a:p>
          <a:p>
            <a:endParaRPr lang="en-US" b="1" dirty="0"/>
          </a:p>
          <a:p>
            <a:r>
              <a:rPr lang="en-US" b="1" dirty="0"/>
              <a:t> “Three years ago, it was a real push to get these materials out into the market. Now, there’s more ‘pull’ and we’re getting more inquiries on how to use recycled carbon. We are now designing products and developing them to meet specific customer requirements,” states Frazer Barnes, managing director at ELG Carbon Fibre Ltd. (ELG CF, Coseley, West Midlands, UK), a subsidiary of German metals recycler ELG Haniel (Duisburg, Germany). ELG CF processes more than 2,000 MT of waste material per year in its patented pyrolysis process, including manufacturing waste and cured parts.</a:t>
            </a:r>
          </a:p>
          <a:p>
            <a:pPr lvl="1"/>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71</a:t>
            </a:fld>
            <a:endParaRPr lang="en-US" dirty="0"/>
          </a:p>
        </p:txBody>
      </p:sp>
    </p:spTree>
    <p:extLst>
      <p:ext uri="{BB962C8B-B14F-4D97-AF65-F5344CB8AC3E}">
        <p14:creationId xmlns:p14="http://schemas.microsoft.com/office/powerpoint/2010/main" val="4947573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b="1" dirty="0"/>
          </a:p>
          <a:p>
            <a:r>
              <a:rPr lang="en-US" b="1" dirty="0"/>
              <a:t>Current commercial methods for eliminating the resin from the carbon fibers are </a:t>
            </a:r>
            <a:r>
              <a:rPr lang="en-US" b="1" i="1" dirty="0"/>
              <a:t>pyrolysis</a:t>
            </a:r>
            <a:r>
              <a:rPr lang="en-US" b="1" dirty="0"/>
              <a:t> (thermal treatment) and </a:t>
            </a:r>
            <a:r>
              <a:rPr lang="en-US" b="1" i="1" dirty="0"/>
              <a:t>solvolysis</a:t>
            </a:r>
            <a:r>
              <a:rPr lang="en-US" b="1" dirty="0"/>
              <a:t> (chemical treatment). Although pyrolysis requires thermal energy to burn off the resin, and can cause fibers to char, the energy of pyrolysis represents only a fraction of the embodied energy of virgin carbon fiber. Some sources say solvolysis requires even more energy than thermal treatment, but it enables recovery of fiber </a:t>
            </a:r>
            <a:r>
              <a:rPr lang="en-US" b="1" i="1" dirty="0"/>
              <a:t>and</a:t>
            </a:r>
            <a:r>
              <a:rPr lang="en-US" b="1" dirty="0"/>
              <a:t> resin. In both processes, the recovered fibers transfer well to nonwoven mats or thermoplastic pellets for injection molding, and are a natural fit for automotive part applications.</a:t>
            </a:r>
          </a:p>
          <a:p>
            <a:endParaRPr lang="en-US" b="1" dirty="0"/>
          </a:p>
          <a:p>
            <a:r>
              <a:rPr lang="en-US" b="1" dirty="0"/>
              <a:t>More difficult is recycling of end-of-life (EOL) cured parts to complete a true “closed-loop” situation, where materials are recovered from scrapped products and reused in new iterations of those products. Pyrolysis and solvolysis can be applied to cured parts, as can mechanical crushing, typically used for fiberglass parts; the resulting crushed glass/resin material is either reused as a resin filler, burned for energy (waste to energy plants) or co-processed in cement kilns.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Alternatively, two companies offer recyclable </a:t>
            </a:r>
            <a:r>
              <a:rPr lang="en-US" b="1" i="1" dirty="0"/>
              <a:t>resin</a:t>
            </a:r>
            <a:r>
              <a:rPr lang="en-US" b="1" dirty="0"/>
              <a:t> products that can be un-crosslinked in a chemical solution that leaves the original fiber reinforcements intact for closed loop recycling in some sporting goods applications. And, a number of materials suppliers are investigating in-house, closed-loop recycling of scrap and parts, avoiding a recycling middleman.</a:t>
            </a:r>
          </a:p>
          <a:p>
            <a:endParaRPr lang="en-US" b="1" dirty="0"/>
          </a:p>
          <a:p>
            <a:r>
              <a:rPr lang="en-US" b="1" dirty="0"/>
              <a:t>“Three years ago, it was a real push to get these materials out into the market. Now, there’s more ‘pull’ and we’re getting more inquiries on how to use recycled carbon. We are now designing products and developing them to meet specific customer requirements,” states Frazer Barnes, managing director at ELG Carbon Fibre Ltd. (ELG CF, Coseley, West Midlands, UK). ELG CF processes more than 2,000 MT of waste material per year in its patented pyrolysis process, including manufacturing waste and cured parts.</a:t>
            </a:r>
          </a:p>
          <a:p>
            <a:pPr lvl="1"/>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72</a:t>
            </a:fld>
            <a:endParaRPr lang="en-US" dirty="0"/>
          </a:p>
        </p:txBody>
      </p:sp>
    </p:spTree>
    <p:extLst>
      <p:ext uri="{BB962C8B-B14F-4D97-AF65-F5344CB8AC3E}">
        <p14:creationId xmlns:p14="http://schemas.microsoft.com/office/powerpoint/2010/main" val="598814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ffectLst/>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73</a:t>
            </a:fld>
            <a:endParaRPr lang="en-US" dirty="0"/>
          </a:p>
        </p:txBody>
      </p:sp>
    </p:spTree>
    <p:extLst>
      <p:ext uri="{BB962C8B-B14F-4D97-AF65-F5344CB8AC3E}">
        <p14:creationId xmlns:p14="http://schemas.microsoft.com/office/powerpoint/2010/main" val="7905036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Global demand for these fibers is expected to double to 120,000 tonnes in France. However, up to 30% of carbon fiber is wasted during production or cutting and trimming operations to manufacture products. Also, products that contain carbon fiber are already reaching their end-of-life stage, such as the Boeing 777s and Airbus A320s which comprise up to 20% carbon fiber by weight.</a:t>
            </a:r>
          </a:p>
          <a:p>
            <a:endParaRPr lang="en-US" b="1" dirty="0">
              <a:effectLst/>
            </a:endParaRPr>
          </a:p>
          <a:p>
            <a:r>
              <a:rPr lang="en-US" b="1" dirty="0">
                <a:effectLst/>
              </a:rPr>
              <a:t>Worldwide, carbon fiber is being recycled by well over a dozen companies that have been founded in the past 20 years. Most of these businesses are located in the USA, Europe and Japan, including America’s Carbon Conversions, Hadeg of Germany, ELG Carbon Fibre of the UK and Japan’s Takayasu.</a:t>
            </a:r>
          </a:p>
          <a:p>
            <a:endParaRPr lang="en-US" b="1" dirty="0">
              <a:effectLst/>
            </a:endParaRPr>
          </a:p>
          <a:p>
            <a:r>
              <a:rPr lang="en-US" b="1" dirty="0">
                <a:effectLst/>
              </a:rPr>
              <a:t>In 2014, the annual recycling capacity of these companies was estimated at between 3500 and 5000 tonnes but the figures could already be much higher given the rapid development of this industry.</a:t>
            </a:r>
          </a:p>
        </p:txBody>
      </p:sp>
      <p:sp>
        <p:nvSpPr>
          <p:cNvPr id="4" name="Slide Number Placeholder 3"/>
          <p:cNvSpPr>
            <a:spLocks noGrp="1"/>
          </p:cNvSpPr>
          <p:nvPr>
            <p:ph type="sldNum" sz="quarter" idx="10"/>
          </p:nvPr>
        </p:nvSpPr>
        <p:spPr/>
        <p:txBody>
          <a:bodyPr/>
          <a:lstStyle/>
          <a:p>
            <a:fld id="{3D6A983E-271A-334C-84E4-FDF5D20F5824}" type="slidenum">
              <a:rPr lang="en-US" smtClean="0"/>
              <a:t>74</a:t>
            </a:fld>
            <a:endParaRPr lang="en-US" dirty="0"/>
          </a:p>
        </p:txBody>
      </p:sp>
    </p:spTree>
    <p:extLst>
      <p:ext uri="{BB962C8B-B14F-4D97-AF65-F5344CB8AC3E}">
        <p14:creationId xmlns:p14="http://schemas.microsoft.com/office/powerpoint/2010/main" val="37137865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Global demand for these fibers is expected to double to 120,000 tonnes in France. However, up to 30% of carbon fiber is wasted during production or cutting and trimming operations to manufacture products. Also, products that contain carbon fiber are already reaching their end-of-life stage, such as the Boeing 777s and Airbus A320s which comprise up to 20% carbon fiber by weight.</a:t>
            </a:r>
          </a:p>
        </p:txBody>
      </p:sp>
      <p:sp>
        <p:nvSpPr>
          <p:cNvPr id="4" name="Slide Number Placeholder 3"/>
          <p:cNvSpPr>
            <a:spLocks noGrp="1"/>
          </p:cNvSpPr>
          <p:nvPr>
            <p:ph type="sldNum" sz="quarter" idx="10"/>
          </p:nvPr>
        </p:nvSpPr>
        <p:spPr/>
        <p:txBody>
          <a:bodyPr/>
          <a:lstStyle/>
          <a:p>
            <a:fld id="{3D6A983E-271A-334C-84E4-FDF5D20F5824}" type="slidenum">
              <a:rPr lang="en-US" smtClean="0"/>
              <a:t>75</a:t>
            </a:fld>
            <a:endParaRPr lang="en-US" dirty="0"/>
          </a:p>
        </p:txBody>
      </p:sp>
    </p:spTree>
    <p:extLst>
      <p:ext uri="{BB962C8B-B14F-4D97-AF65-F5344CB8AC3E}">
        <p14:creationId xmlns:p14="http://schemas.microsoft.com/office/powerpoint/2010/main" val="20817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 have learned, composites tend to be lightweight and have an impressive strength to weight ratio as compared to traditional materials. For example, if you have a length of traditional rebar at a specific diameter and compared it to a composite piece of rebar (made from fiber reinforced plastic, FRP) at the same size, the traditional rebar would be stronger. But, if you made it to match in weight, the composite rebar would be significantly stronger. It has a greater strength to weight ratio than traditional rebar. This strength to weight ratio provides a strong economic incentive to use composite parts in transportation since reduction in weight is directly linked to better fuel economy. </a:t>
            </a:r>
          </a:p>
        </p:txBody>
      </p:sp>
      <p:sp>
        <p:nvSpPr>
          <p:cNvPr id="4" name="Slide Number Placeholder 3"/>
          <p:cNvSpPr>
            <a:spLocks noGrp="1"/>
          </p:cNvSpPr>
          <p:nvPr>
            <p:ph type="sldNum" sz="quarter" idx="10"/>
          </p:nvPr>
        </p:nvSpPr>
        <p:spPr/>
        <p:txBody>
          <a:bodyPr/>
          <a:lstStyle/>
          <a:p>
            <a:fld id="{3D6A983E-271A-334C-84E4-FDF5D20F5824}" type="slidenum">
              <a:rPr lang="en-US" smtClean="0"/>
              <a:t>10</a:t>
            </a:fld>
            <a:endParaRPr lang="en-US" dirty="0"/>
          </a:p>
        </p:txBody>
      </p:sp>
    </p:spTree>
    <p:extLst>
      <p:ext uri="{BB962C8B-B14F-4D97-AF65-F5344CB8AC3E}">
        <p14:creationId xmlns:p14="http://schemas.microsoft.com/office/powerpoint/2010/main" val="1300217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ffectLst/>
            </a:endParaRPr>
          </a:p>
          <a:p>
            <a:r>
              <a:rPr lang="en-US" b="1" dirty="0">
                <a:effectLst/>
              </a:rPr>
              <a:t>Worldwide, carbon fiber is being recycled by well over a dozen companies that have been founded in the past 20 years. Most of these businesses are located in the USA, Europe and Japan, including America’s Carbon Conversions, Hadeg of Germany, ELG Carbon Fibre of the UK and Japan’s Takayasu.</a:t>
            </a:r>
          </a:p>
          <a:p>
            <a:endParaRPr lang="en-US" b="1" dirty="0">
              <a:effectLst/>
            </a:endParaRPr>
          </a:p>
          <a:p>
            <a:r>
              <a:rPr lang="en-US" b="1" dirty="0">
                <a:effectLst/>
              </a:rPr>
              <a:t>In 2014, the annual recycling capacity of these companies was estimated at between 3500 and 5000 tonnes but the figures could already be much higher given the rapid development of this industry.</a:t>
            </a:r>
          </a:p>
          <a:p>
            <a:endParaRPr lang="en-US" dirty="0">
              <a:effectLst/>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76</a:t>
            </a:fld>
            <a:endParaRPr lang="en-US" dirty="0"/>
          </a:p>
        </p:txBody>
      </p:sp>
    </p:spTree>
    <p:extLst>
      <p:ext uri="{BB962C8B-B14F-4D97-AF65-F5344CB8AC3E}">
        <p14:creationId xmlns:p14="http://schemas.microsoft.com/office/powerpoint/2010/main" val="39609979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perspective of scrap being a solution is embedded in the idea that the identification and viewpoint of scrap (as opposed to seeing it as waste) can result in a reduction of costs, is good for the environment (think of the long term costs of producing waste), and it is the right thing to do.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Trained technicians can </a:t>
            </a:r>
            <a:r>
              <a:rPr lang="en-US" sz="1200" b="1" dirty="0"/>
              <a:t>provide support and inspiration for other employees, assist in the identification of and methods to reduce scrap,  and bring creative resolutions to reduce, reuse and recycling scrap. </a:t>
            </a:r>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77</a:t>
            </a:fld>
            <a:endParaRPr lang="en-US" dirty="0"/>
          </a:p>
        </p:txBody>
      </p:sp>
    </p:spTree>
    <p:extLst>
      <p:ext uri="{BB962C8B-B14F-4D97-AF65-F5344CB8AC3E}">
        <p14:creationId xmlns:p14="http://schemas.microsoft.com/office/powerpoint/2010/main" val="3604591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new concept for processing </a:t>
            </a:r>
            <a:r>
              <a:rPr lang="en-US" b="1" dirty="0" smtClean="0"/>
              <a:t>fiberglass </a:t>
            </a:r>
            <a:r>
              <a:rPr lang="en-US" b="1" dirty="0"/>
              <a:t>and composite industry waste, christened CompoCycle, has been developed by two German companies, Zajons and Holcim (Deutschland) AG. CompoCycle uses a patented process to convert </a:t>
            </a:r>
            <a:r>
              <a:rPr lang="en-US" b="1" dirty="0" smtClean="0"/>
              <a:t>fiberglass </a:t>
            </a:r>
            <a:r>
              <a:rPr lang="en-US" b="1" dirty="0"/>
              <a:t>waste into a raw material for cement manufacture. Fiberline is the first Danish company to take advantage of this process, which will have significance for many industries using </a:t>
            </a:r>
            <a:r>
              <a:rPr lang="en-US" b="1" dirty="0" smtClean="0"/>
              <a:t>fiberglass.</a:t>
            </a:r>
            <a:endParaRPr lang="en-US" b="1" dirty="0"/>
          </a:p>
          <a:p>
            <a:endParaRPr lang="en-US" b="1" dirty="0"/>
          </a:p>
          <a:p>
            <a:r>
              <a:rPr lang="en-US" b="1" dirty="0"/>
              <a:t>In the process, Fiberline sends its </a:t>
            </a:r>
            <a:r>
              <a:rPr lang="en-US" b="1" dirty="0" smtClean="0"/>
              <a:t>fiberglass </a:t>
            </a:r>
            <a:r>
              <a:rPr lang="en-US" b="1" dirty="0"/>
              <a:t>waste to </a:t>
            </a:r>
            <a:r>
              <a:rPr lang="en-US" b="1" dirty="0" smtClean="0"/>
              <a:t>Cajon's.</a:t>
            </a:r>
            <a:r>
              <a:rPr lang="en-US" b="1" dirty="0"/>
              <a:t> At Zajons the </a:t>
            </a:r>
            <a:r>
              <a:rPr lang="en-US" b="1" dirty="0" smtClean="0"/>
              <a:t>fiberglass </a:t>
            </a:r>
            <a:r>
              <a:rPr lang="en-US" b="1" dirty="0"/>
              <a:t>enters a giant grinder where its calorific value is adjusted by the addition of other types of recycling materials in a patented process. The finished recycling mix is sent to Holcim, which feeds the mix to its production kilns in northern Germany which make the finished cement. This saves significant amount of resources and n</a:t>
            </a:r>
            <a:r>
              <a:rPr lang="en-US" sz="1200" b="1" kern="1200" dirty="0">
                <a:solidFill>
                  <a:schemeClr val="tx1"/>
                </a:solidFill>
                <a:effectLst/>
                <a:latin typeface="+mn-lt"/>
                <a:ea typeface="+mn-ea"/>
                <a:cs typeface="+mn-cs"/>
              </a:rPr>
              <a:t>o dusts, ash or other by-products are formed in the process.</a:t>
            </a:r>
          </a:p>
          <a:p>
            <a:endParaRPr lang="en-US" b="1" dirty="0"/>
          </a:p>
          <a:p>
            <a:r>
              <a:rPr lang="en-US" sz="1200" b="1" kern="1200" dirty="0">
                <a:solidFill>
                  <a:schemeClr val="tx1"/>
                </a:solidFill>
                <a:effectLst/>
                <a:latin typeface="+mn-lt"/>
                <a:ea typeface="+mn-ea"/>
                <a:cs typeface="+mn-cs"/>
              </a:rPr>
              <a:t>Material impact: recycling 1000 tonnes of </a:t>
            </a:r>
            <a:r>
              <a:rPr lang="en-US" sz="1200" b="1" kern="1200" dirty="0" smtClean="0">
                <a:solidFill>
                  <a:schemeClr val="tx1"/>
                </a:solidFill>
                <a:effectLst/>
                <a:latin typeface="+mn-lt"/>
                <a:ea typeface="+mn-ea"/>
                <a:cs typeface="+mn-cs"/>
              </a:rPr>
              <a:t>fiberglass </a:t>
            </a:r>
            <a:r>
              <a:rPr lang="en-US" sz="1200" b="1" kern="1200" dirty="0">
                <a:solidFill>
                  <a:schemeClr val="tx1"/>
                </a:solidFill>
                <a:effectLst/>
                <a:latin typeface="+mn-lt"/>
                <a:ea typeface="+mn-ea"/>
                <a:cs typeface="+mn-cs"/>
              </a:rPr>
              <a:t>through the process saves around 450 tonnes of coal, 200 tonnes of chalk, 200 tonnes of sand and 150 tonnes of </a:t>
            </a:r>
            <a:r>
              <a:rPr lang="en-US" sz="1200" b="1" kern="1200" dirty="0" smtClean="0">
                <a:solidFill>
                  <a:schemeClr val="tx1"/>
                </a:solidFill>
                <a:effectLst/>
                <a:latin typeface="+mn-lt"/>
                <a:ea typeface="+mn-ea"/>
                <a:cs typeface="+mn-cs"/>
              </a:rPr>
              <a:t>aluminum </a:t>
            </a:r>
            <a:r>
              <a:rPr lang="en-US" sz="1200" b="1" kern="1200" dirty="0">
                <a:solidFill>
                  <a:schemeClr val="tx1"/>
                </a:solidFill>
                <a:effectLst/>
                <a:latin typeface="+mn-lt"/>
                <a:ea typeface="+mn-ea"/>
                <a:cs typeface="+mn-cs"/>
              </a:rPr>
              <a:t>oxide</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EU Directive 2000/53/EC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Every year, end-of-life vehicles (ELV) generate between 7 and 8 million tonnes of waste in the European. Directive 2000/53/EC on end-of life vehicles, aims at making dismantling and recycling of ELVs more environmentally friendly. It sets clear quantified targets for reuse, recycling and recovery of the ELVs and their components. It also pushes producers to manufacture new vehicles without hazardous substances (in particular lead, mercury, cadmium and hexavalent chromium), thus promoting the reuse, recyclability and recovery of waste vehicles.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b="1" dirty="0"/>
              <a:t>What are CAFE Standards?</a:t>
            </a:r>
            <a:endParaRPr lang="en-US" dirty="0"/>
          </a:p>
          <a:p>
            <a:r>
              <a:rPr lang="en-US" b="1" dirty="0"/>
              <a:t>First enacted by Congress in 1975, the purpose of CAFE is to reduce energy consumption by increasing the fuel economy of cars and light trucks.  The CAFE standards are fleet-wide averages that must be achieved by each automaker for its car and truck fleet, each year, since 1978. When these standards are raised, automakers respond by creating a more fuel-efficient fleet, which improves our nation’s energy security and saves consumers money at the pump, while also reducing greenhouse gas (GHG) emissions.</a:t>
            </a:r>
          </a:p>
          <a:p>
            <a:endParaRPr lang="en-US" b="1" dirty="0"/>
          </a:p>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78</a:t>
            </a:fld>
            <a:endParaRPr lang="en-US" dirty="0"/>
          </a:p>
        </p:txBody>
      </p:sp>
    </p:spTree>
    <p:extLst>
      <p:ext uri="{BB962C8B-B14F-4D97-AF65-F5344CB8AC3E}">
        <p14:creationId xmlns:p14="http://schemas.microsoft.com/office/powerpoint/2010/main" val="5343700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LEED, or Leadership in Energy and Environmental Design, is a green building rating system in the world. Available for virtually all building, community and home project types, LEED provides a framework to create healthy, highly efficient and cost-saving green buildings.</a:t>
            </a:r>
          </a:p>
        </p:txBody>
      </p:sp>
      <p:sp>
        <p:nvSpPr>
          <p:cNvPr id="4" name="Slide Number Placeholder 3"/>
          <p:cNvSpPr>
            <a:spLocks noGrp="1"/>
          </p:cNvSpPr>
          <p:nvPr>
            <p:ph type="sldNum" sz="quarter" idx="10"/>
          </p:nvPr>
        </p:nvSpPr>
        <p:spPr/>
        <p:txBody>
          <a:bodyPr/>
          <a:lstStyle/>
          <a:p>
            <a:fld id="{3D6A983E-271A-334C-84E4-FDF5D20F5824}" type="slidenum">
              <a:rPr lang="en-US" smtClean="0"/>
              <a:t>79</a:t>
            </a:fld>
            <a:endParaRPr lang="en-US" dirty="0"/>
          </a:p>
        </p:txBody>
      </p:sp>
    </p:spTree>
    <p:extLst>
      <p:ext uri="{BB962C8B-B14F-4D97-AF65-F5344CB8AC3E}">
        <p14:creationId xmlns:p14="http://schemas.microsoft.com/office/powerpoint/2010/main" val="1319406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LEED, or Leadership in Energy and Environmental Design, is a green building rating system in the world. Available for virtually all building, community and home project types, LEED provides a framework to create healthy, highly efficient and cost-saving green buildings.</a:t>
            </a:r>
          </a:p>
        </p:txBody>
      </p:sp>
      <p:sp>
        <p:nvSpPr>
          <p:cNvPr id="4" name="Slide Number Placeholder 3"/>
          <p:cNvSpPr>
            <a:spLocks noGrp="1"/>
          </p:cNvSpPr>
          <p:nvPr>
            <p:ph type="sldNum" sz="quarter" idx="10"/>
          </p:nvPr>
        </p:nvSpPr>
        <p:spPr/>
        <p:txBody>
          <a:bodyPr/>
          <a:lstStyle/>
          <a:p>
            <a:fld id="{3D6A983E-271A-334C-84E4-FDF5D20F5824}" type="slidenum">
              <a:rPr lang="en-US" smtClean="0"/>
              <a:t>80</a:t>
            </a:fld>
            <a:endParaRPr lang="en-US" dirty="0"/>
          </a:p>
        </p:txBody>
      </p:sp>
    </p:spTree>
    <p:extLst>
      <p:ext uri="{BB962C8B-B14F-4D97-AF65-F5344CB8AC3E}">
        <p14:creationId xmlns:p14="http://schemas.microsoft.com/office/powerpoint/2010/main" val="19093603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USGBC was established in 1993 with a mission to promote sustainability-focused practices in the building industry. Representatives from around 60 firms and several nonprofits gathered to establish the USGBC. It was then that ideas were shared for an open and balanced coalition spanning the entire building industry and for a green building rating system, which would later become LEED. Since the rating system’s unveiling in 2000, it has become an international standard for environmentally sound buildings, certifying hundreds of thousands of square feet per day.</a:t>
            </a:r>
          </a:p>
        </p:txBody>
      </p:sp>
      <p:sp>
        <p:nvSpPr>
          <p:cNvPr id="4" name="Slide Number Placeholder 3"/>
          <p:cNvSpPr>
            <a:spLocks noGrp="1"/>
          </p:cNvSpPr>
          <p:nvPr>
            <p:ph type="sldNum" sz="quarter" idx="10"/>
          </p:nvPr>
        </p:nvSpPr>
        <p:spPr/>
        <p:txBody>
          <a:bodyPr/>
          <a:lstStyle/>
          <a:p>
            <a:fld id="{3D6A983E-271A-334C-84E4-FDF5D20F5824}" type="slidenum">
              <a:rPr lang="en-US" smtClean="0"/>
              <a:t>81</a:t>
            </a:fld>
            <a:endParaRPr lang="en-US" dirty="0"/>
          </a:p>
        </p:txBody>
      </p:sp>
    </p:spTree>
    <p:extLst>
      <p:ext uri="{BB962C8B-B14F-4D97-AF65-F5344CB8AC3E}">
        <p14:creationId xmlns:p14="http://schemas.microsoft.com/office/powerpoint/2010/main" val="1116493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dirty="0"/>
              <a:t>A Zero Waste System is cyclical, like in nature, and does two fundamental things: It redesigns our systems and resource use—from product design to disposal—to prevent wasteful and polluting practices that lead to waste. It then captures discards and uses them, instead of natural resources, to make new products, creating far less pollution and feeding the local economy.</a:t>
            </a:r>
          </a:p>
        </p:txBody>
      </p:sp>
      <p:sp>
        <p:nvSpPr>
          <p:cNvPr id="4" name="Slide Number Placeholder 3"/>
          <p:cNvSpPr>
            <a:spLocks noGrp="1"/>
          </p:cNvSpPr>
          <p:nvPr>
            <p:ph type="sldNum" sz="quarter" idx="10"/>
          </p:nvPr>
        </p:nvSpPr>
        <p:spPr/>
        <p:txBody>
          <a:bodyPr/>
          <a:lstStyle/>
          <a:p>
            <a:fld id="{3D6A983E-271A-334C-84E4-FDF5D20F5824}" type="slidenum">
              <a:rPr lang="en-US" smtClean="0"/>
              <a:t>82</a:t>
            </a:fld>
            <a:endParaRPr lang="en-US" dirty="0"/>
          </a:p>
        </p:txBody>
      </p:sp>
    </p:spTree>
    <p:extLst>
      <p:ext uri="{BB962C8B-B14F-4D97-AF65-F5344CB8AC3E}">
        <p14:creationId xmlns:p14="http://schemas.microsoft.com/office/powerpoint/2010/main" val="24779408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solidFill>
                  <a:schemeClr val="tx2"/>
                </a:solidFill>
              </a:rPr>
              <a:t>Life-cycle assessment </a:t>
            </a:r>
            <a:r>
              <a:rPr lang="en-US" sz="1800" b="1" dirty="0"/>
              <a:t>has emerged as a valuable data driven decision-support tool for both policy makers and industry in assessing the cradle-to-grave impacts of a product or process. Three forces are driving this evolution. </a:t>
            </a:r>
          </a:p>
          <a:p>
            <a:pPr lvl="1"/>
            <a:r>
              <a:rPr lang="en-US" sz="1800" b="1" i="1" dirty="0"/>
              <a:t>First, </a:t>
            </a:r>
            <a:r>
              <a:rPr lang="en-US" sz="1800" b="1" dirty="0"/>
              <a:t>government regulations are moving in the direction of "life-cycle accountability;" the notion that a manufacturer is responsible not only for direct production impacts, but also for impacts associated with product inputs, use, transport, and disposal. </a:t>
            </a:r>
          </a:p>
          <a:p>
            <a:pPr lvl="1"/>
            <a:r>
              <a:rPr lang="en-US" sz="1800" b="1" i="1" dirty="0"/>
              <a:t>Second, </a:t>
            </a:r>
            <a:r>
              <a:rPr lang="en-US" sz="1800" b="1" dirty="0"/>
              <a:t>business is participating in voluntary initiatives which contain LCA and product stewardship components. These include, for example, ISO 14000 and the Chemical Manufacturer Association's Responsible Care Program, both of which seek to foster continuous improvement through better environmental management systems. </a:t>
            </a:r>
          </a:p>
          <a:p>
            <a:pPr lvl="1"/>
            <a:r>
              <a:rPr lang="en-US" sz="1800" b="1" i="1" dirty="0"/>
              <a:t>Third, </a:t>
            </a:r>
            <a:r>
              <a:rPr lang="en-US" sz="1800" b="1" dirty="0"/>
              <a:t>environmental "preferability" has emerged as a criterion in both consumer markets and government procurement guidelines. Together these developments have placed LCA in a central role as a tool for identifying cradle-to-grave impacts both of products and the materials from which they are made. </a:t>
            </a:r>
          </a:p>
          <a:p>
            <a:r>
              <a:rPr lang="en-US" sz="1800" b="1" dirty="0"/>
              <a:t>The "life-cycle" or "cradle-to-grave" impacts include the extraction of raw materials; the processing, manufacturing, and fabrication of the product; the transportation or distribution of the product to the consumer; the use of the product by the consumer; and the disposal or recovery of the product after its useful life. </a:t>
            </a:r>
          </a:p>
          <a:p>
            <a:endParaRPr lang="en-US" sz="1800" b="1" dirty="0"/>
          </a:p>
          <a:p>
            <a:r>
              <a:rPr lang="en-US" sz="1800" b="1" i="1" dirty="0"/>
              <a:t>There are four linked components of LCA: </a:t>
            </a:r>
          </a:p>
          <a:p>
            <a:pPr lvl="1"/>
            <a:r>
              <a:rPr lang="en-US" sz="1800" b="1" dirty="0"/>
              <a:t>1) Goal definition and scoping: identifying the LCA's purpose and the expected products of the study, and determining the boundaries (what is and is not included in the study) and assumptions based upon the goal definition; </a:t>
            </a:r>
          </a:p>
          <a:p>
            <a:pPr lvl="1"/>
            <a:r>
              <a:rPr lang="en-US" sz="1800" b="1" dirty="0"/>
              <a:t>2) Life-cycle inventory: quantifying the energy and raw material inputs and environmental releases associated with each stage of production; </a:t>
            </a:r>
          </a:p>
          <a:p>
            <a:pPr lvl="1"/>
            <a:r>
              <a:rPr lang="en-US" sz="1800" b="1" dirty="0"/>
              <a:t>3) Impact analysis: assessing the impacts on human health and the environment associated with energy and raw material inputs and environmental releases quantified by the inventory; </a:t>
            </a:r>
          </a:p>
          <a:p>
            <a:pPr lvl="1"/>
            <a:r>
              <a:rPr lang="en-US" sz="1800" b="1" dirty="0"/>
              <a:t>4) Improvement analysis: evaluating opportunities to reduce energy, material inputs, or environmental impacts at each stage of the product life-cycle. </a:t>
            </a:r>
          </a:p>
        </p:txBody>
      </p:sp>
      <p:sp>
        <p:nvSpPr>
          <p:cNvPr id="4" name="Slide Number Placeholder 3"/>
          <p:cNvSpPr>
            <a:spLocks noGrp="1"/>
          </p:cNvSpPr>
          <p:nvPr>
            <p:ph type="sldNum" sz="quarter" idx="10"/>
          </p:nvPr>
        </p:nvSpPr>
        <p:spPr/>
        <p:txBody>
          <a:bodyPr/>
          <a:lstStyle/>
          <a:p>
            <a:fld id="{3D6A983E-271A-334C-84E4-FDF5D20F5824}" type="slidenum">
              <a:rPr lang="en-US" smtClean="0"/>
              <a:t>83</a:t>
            </a:fld>
            <a:endParaRPr lang="en-US" dirty="0"/>
          </a:p>
        </p:txBody>
      </p:sp>
    </p:spTree>
    <p:extLst>
      <p:ext uri="{BB962C8B-B14F-4D97-AF65-F5344CB8AC3E}">
        <p14:creationId xmlns:p14="http://schemas.microsoft.com/office/powerpoint/2010/main" val="1135271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84</a:t>
            </a:fld>
            <a:endParaRPr lang="en-US" dirty="0"/>
          </a:p>
        </p:txBody>
      </p:sp>
    </p:spTree>
    <p:extLst>
      <p:ext uri="{BB962C8B-B14F-4D97-AF65-F5344CB8AC3E}">
        <p14:creationId xmlns:p14="http://schemas.microsoft.com/office/powerpoint/2010/main" val="1376596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85</a:t>
            </a:fld>
            <a:endParaRPr lang="en-US" dirty="0"/>
          </a:p>
        </p:txBody>
      </p:sp>
    </p:spTree>
    <p:extLst>
      <p:ext uri="{BB962C8B-B14F-4D97-AF65-F5344CB8AC3E}">
        <p14:creationId xmlns:p14="http://schemas.microsoft.com/office/powerpoint/2010/main" val="279815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Composites can also be put into two classifications based upon their matrix phase. The two classifications are thermoplastic and thermoset. Thermoplastic plastics or resins can be reheated after they have hardened, be reformed, or heated to a liquid state and reformed, and they are easily recycled.  You are probably familiar with common thermoplastics you find in your home. Polyethylene, acrylic, nylon and polystyrene. Thermoset resins are resins that start as liquids, are initiated or catalyzed which causes the crosslinking of polymer chains (polymerization or esterification). This crosslinking is not easily reversible, and it is because of the crosslinking that thermoset resins cannot be melted, reshaped or reformed, and are difficult to recycle. </a:t>
            </a:r>
          </a:p>
        </p:txBody>
      </p:sp>
      <p:sp>
        <p:nvSpPr>
          <p:cNvPr id="4" name="Slide Number Placeholder 3"/>
          <p:cNvSpPr>
            <a:spLocks noGrp="1"/>
          </p:cNvSpPr>
          <p:nvPr>
            <p:ph type="sldNum" sz="quarter" idx="10"/>
          </p:nvPr>
        </p:nvSpPr>
        <p:spPr/>
        <p:txBody>
          <a:bodyPr/>
          <a:lstStyle/>
          <a:p>
            <a:fld id="{3D6A983E-271A-334C-84E4-FDF5D20F5824}" type="slidenum">
              <a:rPr lang="en-US" smtClean="0"/>
              <a:t>11</a:t>
            </a:fld>
            <a:endParaRPr lang="en-US" dirty="0"/>
          </a:p>
        </p:txBody>
      </p:sp>
    </p:spTree>
    <p:extLst>
      <p:ext uri="{BB962C8B-B14F-4D97-AF65-F5344CB8AC3E}">
        <p14:creationId xmlns:p14="http://schemas.microsoft.com/office/powerpoint/2010/main" val="23801290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86</a:t>
            </a:fld>
            <a:endParaRPr lang="en-US" dirty="0"/>
          </a:p>
        </p:txBody>
      </p:sp>
    </p:spTree>
    <p:extLst>
      <p:ext uri="{BB962C8B-B14F-4D97-AF65-F5344CB8AC3E}">
        <p14:creationId xmlns:p14="http://schemas.microsoft.com/office/powerpoint/2010/main" val="1053796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87</a:t>
            </a:fld>
            <a:endParaRPr lang="en-US" dirty="0"/>
          </a:p>
        </p:txBody>
      </p:sp>
    </p:spTree>
    <p:extLst>
      <p:ext uri="{BB962C8B-B14F-4D97-AF65-F5344CB8AC3E}">
        <p14:creationId xmlns:p14="http://schemas.microsoft.com/office/powerpoint/2010/main" val="3345659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88</a:t>
            </a:fld>
            <a:endParaRPr lang="en-US" dirty="0"/>
          </a:p>
        </p:txBody>
      </p:sp>
    </p:spTree>
    <p:extLst>
      <p:ext uri="{BB962C8B-B14F-4D97-AF65-F5344CB8AC3E}">
        <p14:creationId xmlns:p14="http://schemas.microsoft.com/office/powerpoint/2010/main" val="12507693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90</a:t>
            </a:fld>
            <a:endParaRPr lang="en-US" dirty="0"/>
          </a:p>
        </p:txBody>
      </p:sp>
    </p:spTree>
    <p:extLst>
      <p:ext uri="{BB962C8B-B14F-4D97-AF65-F5344CB8AC3E}">
        <p14:creationId xmlns:p14="http://schemas.microsoft.com/office/powerpoint/2010/main" val="2383794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A983E-271A-334C-84E4-FDF5D20F5824}" type="slidenum">
              <a:rPr lang="en-US" smtClean="0"/>
              <a:t>91</a:t>
            </a:fld>
            <a:endParaRPr lang="en-US" dirty="0"/>
          </a:p>
        </p:txBody>
      </p:sp>
    </p:spTree>
    <p:extLst>
      <p:ext uri="{BB962C8B-B14F-4D97-AF65-F5344CB8AC3E}">
        <p14:creationId xmlns:p14="http://schemas.microsoft.com/office/powerpoint/2010/main" val="26855854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8610" lvl="1" indent="0">
              <a:buNone/>
            </a:pPr>
            <a:r>
              <a:rPr lang="en-US" sz="2400" b="1" dirty="0"/>
              <a:t>Seven years ago, mainstream composites recycling was considered an aspirational goal but not a commercial reality, according to Dan Coughlin, ACMA’s Vice President of Composites Market Development. While recyclability of end-of-life composite products could make FRP as desirable as metals, </a:t>
            </a:r>
            <a:r>
              <a:rPr lang="en-US" sz="2400" b="1" dirty="0">
                <a:solidFill>
                  <a:srgbClr val="C00000"/>
                </a:solidFill>
              </a:rPr>
              <a:t>it is hard for composite manufacturers to justify recycling without proof that it can be profitable.</a:t>
            </a:r>
            <a:endParaRPr lang="en-US" sz="2250" b="1" dirty="0">
              <a:solidFill>
                <a:srgbClr val="C00000"/>
              </a:solidFill>
            </a:endParaRPr>
          </a:p>
        </p:txBody>
      </p:sp>
      <p:sp>
        <p:nvSpPr>
          <p:cNvPr id="4" name="Slide Number Placeholder 3"/>
          <p:cNvSpPr>
            <a:spLocks noGrp="1"/>
          </p:cNvSpPr>
          <p:nvPr>
            <p:ph type="sldNum" sz="quarter" idx="10"/>
          </p:nvPr>
        </p:nvSpPr>
        <p:spPr/>
        <p:txBody>
          <a:bodyPr/>
          <a:lstStyle/>
          <a:p>
            <a:fld id="{3D6A983E-271A-334C-84E4-FDF5D20F5824}" type="slidenum">
              <a:rPr lang="en-US" smtClean="0"/>
              <a:t>93</a:t>
            </a:fld>
            <a:endParaRPr lang="en-US" dirty="0"/>
          </a:p>
        </p:txBody>
      </p:sp>
    </p:spTree>
    <p:extLst>
      <p:ext uri="{BB962C8B-B14F-4D97-AF65-F5344CB8AC3E}">
        <p14:creationId xmlns:p14="http://schemas.microsoft.com/office/powerpoint/2010/main" val="7085253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94</a:t>
            </a:fld>
            <a:endParaRPr lang="en-US" dirty="0"/>
          </a:p>
        </p:txBody>
      </p:sp>
    </p:spTree>
    <p:extLst>
      <p:ext uri="{BB962C8B-B14F-4D97-AF65-F5344CB8AC3E}">
        <p14:creationId xmlns:p14="http://schemas.microsoft.com/office/powerpoint/2010/main" val="29546382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L. Wagger, chief scientist and director of environmental management at the Institute of Scrap Recycling Industries Inc. (ISRI) says that his organization represents the “biggest industry you’ve never heard” with $117 billion and more than 500,000 related U.S. jobs. He said the recycling industry is currently dominated by iron and steel (50 percent) and paper (40 percent). He says, “We’d like to change that to make your businesses and our businesses more sustainable and grow,” said Wagger. </a:t>
            </a:r>
          </a:p>
          <a:p>
            <a:endParaRPr lang="en-US" b="1" dirty="0"/>
          </a:p>
          <a:p>
            <a:r>
              <a:rPr lang="en-US" b="1" dirty="0"/>
              <a:t>Markets are ripe for recycling, stressed Bo Liang, chairman and CEO of Adesso Advanced Materials, which has developed Cleavamine® degradable curing agent and Recycloset® recyclable resin. “Right now, in the EU, they have already set up a regulation that 95 percent of automotive parts must be recycled. So, it is the time to solve this problem!” said Liang.  “Otherwise, the composites industry really faces a dilemma.”</a:t>
            </a:r>
          </a:p>
        </p:txBody>
      </p:sp>
      <p:sp>
        <p:nvSpPr>
          <p:cNvPr id="4" name="Slide Number Placeholder 3"/>
          <p:cNvSpPr>
            <a:spLocks noGrp="1"/>
          </p:cNvSpPr>
          <p:nvPr>
            <p:ph type="sldNum" sz="quarter" idx="10"/>
          </p:nvPr>
        </p:nvSpPr>
        <p:spPr/>
        <p:txBody>
          <a:bodyPr/>
          <a:lstStyle/>
          <a:p>
            <a:fld id="{3D6A983E-271A-334C-84E4-FDF5D20F5824}" type="slidenum">
              <a:rPr lang="en-US" smtClean="0"/>
              <a:t>95</a:t>
            </a:fld>
            <a:endParaRPr lang="en-US" dirty="0"/>
          </a:p>
        </p:txBody>
      </p:sp>
    </p:spTree>
    <p:extLst>
      <p:ext uri="{BB962C8B-B14F-4D97-AF65-F5344CB8AC3E}">
        <p14:creationId xmlns:p14="http://schemas.microsoft.com/office/powerpoint/2010/main" val="11801088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Composites can be “intractable by design.” Job and other presenters at the Composites Recycling Conference in Knoxville, TN urged manufacturers to consider designing for end-of-life and recycling from the outset. She added that it is also crucial to work with the waste management industry to develop realistic solutions that can accelerate the commercial viability of recycling. “There’s no point in creating a process that relies on, for example, cars being dismantled in a certain way, if they are not going to be dismantled in that way.”</a:t>
            </a:r>
          </a:p>
          <a:p>
            <a:endParaRPr lang="en-US" sz="1200" b="1" dirty="0"/>
          </a:p>
          <a:p>
            <a:r>
              <a:rPr lang="en-US" sz="1200" b="1" dirty="0"/>
              <a:t>Wagger, another </a:t>
            </a:r>
            <a:r>
              <a:rPr lang="en-US" sz="1200" b="1" dirty="0" smtClean="0"/>
              <a:t>presenter </a:t>
            </a:r>
            <a:r>
              <a:rPr lang="en-US" sz="1200" b="1" dirty="0"/>
              <a:t>told attendees that ISRI’s Design for Recycling® program is available to help manufacturers think of ways to eliminate or reduce hazardous materials and substances that impede the recycling process, incorporate the highest amount of recyclable materials into designs and realize the highest yield of recyclable materials at end-of-life.</a:t>
            </a:r>
          </a:p>
        </p:txBody>
      </p:sp>
      <p:sp>
        <p:nvSpPr>
          <p:cNvPr id="4" name="Slide Number Placeholder 3"/>
          <p:cNvSpPr>
            <a:spLocks noGrp="1"/>
          </p:cNvSpPr>
          <p:nvPr>
            <p:ph type="sldNum" sz="quarter" idx="10"/>
          </p:nvPr>
        </p:nvSpPr>
        <p:spPr/>
        <p:txBody>
          <a:bodyPr/>
          <a:lstStyle/>
          <a:p>
            <a:fld id="{3D6A983E-271A-334C-84E4-FDF5D20F5824}" type="slidenum">
              <a:rPr lang="en-US" smtClean="0"/>
              <a:t>96</a:t>
            </a:fld>
            <a:endParaRPr lang="en-US" dirty="0"/>
          </a:p>
        </p:txBody>
      </p:sp>
    </p:spTree>
    <p:extLst>
      <p:ext uri="{BB962C8B-B14F-4D97-AF65-F5344CB8AC3E}">
        <p14:creationId xmlns:p14="http://schemas.microsoft.com/office/powerpoint/2010/main" val="31269916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All panelists agreed that markets for recycled carbon fiber need to be aggressively expanded. “That’s where the bottleneck is,” explained Job. “We’ve got some good processes out there,” but we need to develop markets, we need to learn how to use this ‘fluffy stuff’ that comes out of [recycling] that doesn’t look anything like prepreg.”</a:t>
            </a:r>
          </a:p>
          <a:p>
            <a:endParaRPr lang="en-US" sz="1200" b="1" dirty="0"/>
          </a:p>
          <a:p>
            <a:r>
              <a:rPr lang="en-US" sz="1200" b="1" dirty="0"/>
              <a:t>“You need markets,” added Wagger. “You can do a lot of collecting and processing, but at the end of the day if you don’t have anyone to sell it to, you haven’t recycled.”</a:t>
            </a:r>
          </a:p>
        </p:txBody>
      </p:sp>
      <p:sp>
        <p:nvSpPr>
          <p:cNvPr id="4" name="Slide Number Placeholder 3"/>
          <p:cNvSpPr>
            <a:spLocks noGrp="1"/>
          </p:cNvSpPr>
          <p:nvPr>
            <p:ph type="sldNum" sz="quarter" idx="10"/>
          </p:nvPr>
        </p:nvSpPr>
        <p:spPr/>
        <p:txBody>
          <a:bodyPr/>
          <a:lstStyle/>
          <a:p>
            <a:fld id="{3D6A983E-271A-334C-84E4-FDF5D20F5824}" type="slidenum">
              <a:rPr lang="en-US" smtClean="0"/>
              <a:t>97</a:t>
            </a:fld>
            <a:endParaRPr lang="en-US" dirty="0"/>
          </a:p>
        </p:txBody>
      </p:sp>
    </p:spTree>
    <p:extLst>
      <p:ext uri="{BB962C8B-B14F-4D97-AF65-F5344CB8AC3E}">
        <p14:creationId xmlns:p14="http://schemas.microsoft.com/office/powerpoint/2010/main" val="408991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Like we said before, classification can be based on the matrix used in the composite and </a:t>
            </a:r>
            <a:r>
              <a:rPr lang="en-US" b="1" dirty="0" smtClean="0">
                <a:effectLst/>
              </a:rPr>
              <a:t>can </a:t>
            </a:r>
            <a:r>
              <a:rPr lang="en-US" b="1" dirty="0">
                <a:effectLst/>
              </a:rPr>
              <a:t>be classified as thermoplastic or thermoset. These can be organized according to their matrix phase. </a:t>
            </a:r>
            <a:r>
              <a:rPr lang="en-US" b="1" dirty="0"/>
              <a:t>These classifications are polymer matrix composites (PMCs), ceramic matrix composites (CMC’s) and metal matrix composites (MMCs). It should be noted that materials within these categories are sometimes referred to as "advanced" if they combine the properties of high longitudinal strength values and high longitudinal stiffness values, with low weight, corrosion resistance, and in some cases specified electrical properties.</a:t>
            </a:r>
          </a:p>
        </p:txBody>
      </p:sp>
      <p:sp>
        <p:nvSpPr>
          <p:cNvPr id="4" name="Slide Number Placeholder 3"/>
          <p:cNvSpPr>
            <a:spLocks noGrp="1"/>
          </p:cNvSpPr>
          <p:nvPr>
            <p:ph type="sldNum" sz="quarter" idx="10"/>
          </p:nvPr>
        </p:nvSpPr>
        <p:spPr/>
        <p:txBody>
          <a:bodyPr/>
          <a:lstStyle/>
          <a:p>
            <a:fld id="{3D6A983E-271A-334C-84E4-FDF5D20F5824}" type="slidenum">
              <a:rPr lang="en-US" smtClean="0"/>
              <a:t>12</a:t>
            </a:fld>
            <a:endParaRPr lang="en-US" dirty="0"/>
          </a:p>
        </p:txBody>
      </p:sp>
    </p:spTree>
    <p:extLst>
      <p:ext uri="{BB962C8B-B14F-4D97-AF65-F5344CB8AC3E}">
        <p14:creationId xmlns:p14="http://schemas.microsoft.com/office/powerpoint/2010/main" val="12189311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want to call this a secondary use material. We do not want to refer to it as waste,” emphasized Pete George of Boeing. Regulation of secondary materials as “waste” limits its availability, value, marketability and mobility. </a:t>
            </a:r>
          </a:p>
          <a:p>
            <a:endParaRPr lang="en-US" b="1" dirty="0"/>
          </a:p>
          <a:p>
            <a:r>
              <a:rPr lang="en-US" b="1" dirty="0"/>
              <a:t>Of concern, according to Wagger, is the patchwork of state regulations that impede the flow of materials to recyclers and commodities to markets.</a:t>
            </a:r>
            <a:endParaRPr lang="en-US" sz="1600" b="1" dirty="0"/>
          </a:p>
        </p:txBody>
      </p:sp>
      <p:sp>
        <p:nvSpPr>
          <p:cNvPr id="4" name="Slide Number Placeholder 3"/>
          <p:cNvSpPr>
            <a:spLocks noGrp="1"/>
          </p:cNvSpPr>
          <p:nvPr>
            <p:ph type="sldNum" sz="quarter" idx="10"/>
          </p:nvPr>
        </p:nvSpPr>
        <p:spPr/>
        <p:txBody>
          <a:bodyPr/>
          <a:lstStyle/>
          <a:p>
            <a:fld id="{3D6A983E-271A-334C-84E4-FDF5D20F5824}" type="slidenum">
              <a:rPr lang="en-US" smtClean="0"/>
              <a:t>98</a:t>
            </a:fld>
            <a:endParaRPr lang="en-US" dirty="0"/>
          </a:p>
        </p:txBody>
      </p:sp>
    </p:spTree>
    <p:extLst>
      <p:ext uri="{BB962C8B-B14F-4D97-AF65-F5344CB8AC3E}">
        <p14:creationId xmlns:p14="http://schemas.microsoft.com/office/powerpoint/2010/main" val="38657559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Ronald E. Allred of V-Carbon reports that his company, which is just one-year-old, is successfully recycling carbon fiber from 787 parts from Spirit Euro using both low-pressure, low-temperature and high-pressure, high-temperature chemolysis and pyrolysis and fiber finishing. The company is now looking to use its own recycled fibers to make non-woven fabric, aligned short fiber tape and spun staple continuous yarn, and to turn those materials into end products. Current prototypes include bicycle saddles and luxury yacht window frames.</a:t>
            </a:r>
            <a:endParaRPr lang="en-US" sz="1600" b="1" dirty="0"/>
          </a:p>
        </p:txBody>
      </p:sp>
      <p:sp>
        <p:nvSpPr>
          <p:cNvPr id="4" name="Slide Number Placeholder 3"/>
          <p:cNvSpPr>
            <a:spLocks noGrp="1"/>
          </p:cNvSpPr>
          <p:nvPr>
            <p:ph type="sldNum" sz="quarter" idx="10"/>
          </p:nvPr>
        </p:nvSpPr>
        <p:spPr/>
        <p:txBody>
          <a:bodyPr/>
          <a:lstStyle/>
          <a:p>
            <a:fld id="{3D6A983E-271A-334C-84E4-FDF5D20F5824}" type="slidenum">
              <a:rPr lang="en-US" smtClean="0"/>
              <a:t>99</a:t>
            </a:fld>
            <a:endParaRPr lang="en-US" dirty="0"/>
          </a:p>
        </p:txBody>
      </p:sp>
    </p:spTree>
    <p:extLst>
      <p:ext uri="{BB962C8B-B14F-4D97-AF65-F5344CB8AC3E}">
        <p14:creationId xmlns:p14="http://schemas.microsoft.com/office/powerpoint/2010/main" val="732798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Ronald E. Allred of V-Carbon reports that his company, which is just one-year-old, is successfully recycling carbon fiber from 787 parts from Spirit Euro using both low-pressure, low-temperature and high-pressure, high-temperature chemolysis and pyrolysis and fiber finishing. The company is now looking to use its own recycled fibers to make non-woven fabric, aligned short fiber tape and spun staple continuous yarn, and to turn those materials into end products. Current prototypes include bicycle saddles and luxury yacht window frames.</a:t>
            </a:r>
          </a:p>
          <a:p>
            <a:r>
              <a:rPr lang="en-US" b="1" dirty="0"/>
              <a:t>Alasdair Gledhill, commercial director of ELG Carbon Fiber Ltd., discussed the </a:t>
            </a:r>
            <a:r>
              <a:rPr lang="en-US" b="1" dirty="0">
                <a:hlinkClick r:id="rId3"/>
              </a:rPr>
              <a:t>iStream concept</a:t>
            </a:r>
            <a:r>
              <a:rPr lang="en-US" b="1" dirty="0"/>
              <a:t> car developed by Gordon Murray Design for TVR, launched at the Goodwood Revival in the United Kingdom last September. The iStream Carbon concept further reduces weight compared to the already lightweight and efficient original iStream concept, which used glass fiber panels. Unlike other manufacturing processes, the iStream Carbon is a fully mechanized procedure with a cycle time of just 100 seconds. Gordon Murray’s technique utilizes a honeycomb structure sandwiched between two carbon fiber sheets – a procedure that’s fast and cheap, but just as efficient as the more expensive ones. Gledhill stressed, “This is real. This is happening.”</a:t>
            </a:r>
            <a:endParaRPr lang="en-US" sz="1600"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100</a:t>
            </a:fld>
            <a:endParaRPr lang="en-US" dirty="0"/>
          </a:p>
        </p:txBody>
      </p:sp>
    </p:spTree>
    <p:extLst>
      <p:ext uri="{BB962C8B-B14F-4D97-AF65-F5344CB8AC3E}">
        <p14:creationId xmlns:p14="http://schemas.microsoft.com/office/powerpoint/2010/main" val="28272237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101</a:t>
            </a:fld>
            <a:endParaRPr lang="en-US" dirty="0"/>
          </a:p>
        </p:txBody>
      </p:sp>
    </p:spTree>
    <p:extLst>
      <p:ext uri="{BB962C8B-B14F-4D97-AF65-F5344CB8AC3E}">
        <p14:creationId xmlns:p14="http://schemas.microsoft.com/office/powerpoint/2010/main" val="28276590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1">
                  <a:lumMod val="75000"/>
                </a:schemeClr>
              </a:buClr>
              <a:buFont typeface="Wingdings" charset="2"/>
              <a:buChar char="v"/>
            </a:pPr>
            <a:r>
              <a:rPr lang="en-US" sz="1200" b="1" dirty="0">
                <a:solidFill>
                  <a:srgbClr val="000000"/>
                </a:solidFill>
              </a:rPr>
              <a:t>There are growing environmental concerns and increasing government regulations pushing industries to recycle and/or reuse materials from scrap, trim-offs and end of life components and while thermoset composites are desirable they are considered non recyclable</a:t>
            </a:r>
          </a:p>
          <a:p>
            <a:pPr marL="342900" indent="-342900">
              <a:buClr>
                <a:schemeClr val="accent1">
                  <a:lumMod val="75000"/>
                </a:schemeClr>
              </a:buClr>
              <a:buFont typeface="Wingdings" charset="2"/>
              <a:buChar char="v"/>
            </a:pPr>
            <a:r>
              <a:rPr lang="en-US" sz="1200" b="1" dirty="0">
                <a:solidFill>
                  <a:srgbClr val="000000"/>
                </a:solidFill>
              </a:rPr>
              <a:t>Challenges to recycling and a cost model are presented</a:t>
            </a:r>
          </a:p>
          <a:p>
            <a:pPr marL="342900" indent="-342900">
              <a:buClr>
                <a:schemeClr val="accent1">
                  <a:lumMod val="75000"/>
                </a:schemeClr>
              </a:buClr>
              <a:buFont typeface="Wingdings" charset="2"/>
              <a:buChar char="v"/>
            </a:pPr>
            <a:r>
              <a:rPr lang="en-US" sz="1200" b="1" dirty="0">
                <a:solidFill>
                  <a:srgbClr val="000000"/>
                </a:solidFill>
              </a:rPr>
              <a:t>Overcoming these challenges will foster growth of a new industry that utilizes post-industrial scrap material and end-of-life waste from fiber reinforced composite (FRC) manufacturers and markets</a:t>
            </a:r>
          </a:p>
          <a:p>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102</a:t>
            </a:fld>
            <a:endParaRPr lang="en-US" dirty="0"/>
          </a:p>
        </p:txBody>
      </p:sp>
    </p:spTree>
    <p:extLst>
      <p:ext uri="{BB962C8B-B14F-4D97-AF65-F5344CB8AC3E}">
        <p14:creationId xmlns:p14="http://schemas.microsoft.com/office/powerpoint/2010/main" val="13836434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1">
                  <a:lumMod val="75000"/>
                </a:schemeClr>
              </a:buClr>
              <a:buFont typeface="Wingdings" charset="2"/>
              <a:buChar char="v"/>
            </a:pPr>
            <a:r>
              <a:rPr lang="en-US" sz="1200" b="1" dirty="0">
                <a:solidFill>
                  <a:srgbClr val="000000"/>
                </a:solidFill>
              </a:rPr>
              <a:t>There are growing environmental concerns and increasing government regulations pushing industries to recycle and/or reuse materials from scrap, trim-offs and end of life components and while thermoset composites are desirable they are considered non recyclable</a:t>
            </a:r>
          </a:p>
          <a:p>
            <a:pPr marL="342900" indent="-342900">
              <a:buClr>
                <a:schemeClr val="accent1">
                  <a:lumMod val="75000"/>
                </a:schemeClr>
              </a:buClr>
              <a:buFont typeface="Wingdings" charset="2"/>
              <a:buChar char="v"/>
            </a:pPr>
            <a:r>
              <a:rPr lang="en-US" sz="1200" b="1" dirty="0">
                <a:solidFill>
                  <a:srgbClr val="000000"/>
                </a:solidFill>
              </a:rPr>
              <a:t>Challenges to recycling and a cost model are presented</a:t>
            </a:r>
          </a:p>
          <a:p>
            <a:pPr marL="342900" indent="-342900">
              <a:buClr>
                <a:schemeClr val="accent1">
                  <a:lumMod val="75000"/>
                </a:schemeClr>
              </a:buClr>
              <a:buFont typeface="Wingdings" charset="2"/>
              <a:buChar char="v"/>
            </a:pPr>
            <a:r>
              <a:rPr lang="en-US" sz="1200" b="1" dirty="0">
                <a:solidFill>
                  <a:srgbClr val="000000"/>
                </a:solidFill>
              </a:rPr>
              <a:t>Overcoming these challenges will foster growth of a new industry that utilizes post-industrial scrap material and end-of-life waste from fiber reinforced composite (FRC) manufacturers and markets</a:t>
            </a:r>
          </a:p>
          <a:p>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103</a:t>
            </a:fld>
            <a:endParaRPr lang="en-US" dirty="0"/>
          </a:p>
        </p:txBody>
      </p:sp>
    </p:spTree>
    <p:extLst>
      <p:ext uri="{BB962C8B-B14F-4D97-AF65-F5344CB8AC3E}">
        <p14:creationId xmlns:p14="http://schemas.microsoft.com/office/powerpoint/2010/main" val="40808358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1">
                  <a:lumMod val="75000"/>
                </a:schemeClr>
              </a:buClr>
              <a:buFont typeface="Wingdings" charset="2"/>
              <a:buChar char="v"/>
            </a:pPr>
            <a:r>
              <a:rPr lang="en-US" sz="1200" b="1" dirty="0">
                <a:solidFill>
                  <a:srgbClr val="000000"/>
                </a:solidFill>
              </a:rPr>
              <a:t>There are growing environmental concerns and increasing government regulations pushing industries to recycle and/or reuse materials from scrap, trim-offs and end of life components and while thermoset composites are desirable they are considered non recyclable</a:t>
            </a:r>
          </a:p>
          <a:p>
            <a:pPr marL="342900" indent="-342900">
              <a:buClr>
                <a:schemeClr val="accent1">
                  <a:lumMod val="75000"/>
                </a:schemeClr>
              </a:buClr>
              <a:buFont typeface="Wingdings" charset="2"/>
              <a:buChar char="v"/>
            </a:pPr>
            <a:r>
              <a:rPr lang="en-US" sz="1200" b="1" dirty="0">
                <a:solidFill>
                  <a:srgbClr val="000000"/>
                </a:solidFill>
              </a:rPr>
              <a:t>Challenges to recycling and a cost model are presented</a:t>
            </a:r>
          </a:p>
          <a:p>
            <a:pPr marL="342900" indent="-342900">
              <a:buClr>
                <a:schemeClr val="accent1">
                  <a:lumMod val="75000"/>
                </a:schemeClr>
              </a:buClr>
              <a:buFont typeface="Wingdings" charset="2"/>
              <a:buChar char="v"/>
            </a:pPr>
            <a:r>
              <a:rPr lang="en-US" sz="1200" b="1" dirty="0">
                <a:solidFill>
                  <a:srgbClr val="000000"/>
                </a:solidFill>
              </a:rPr>
              <a:t>Overcoming these challenges will foster growth of a new industry that utilizes post-industrial scrap material and end-of-life waste from fiber reinforced composite (FRC) manufacturers and markets</a:t>
            </a:r>
          </a:p>
          <a:p>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104</a:t>
            </a:fld>
            <a:endParaRPr lang="en-US" dirty="0"/>
          </a:p>
        </p:txBody>
      </p:sp>
    </p:spTree>
    <p:extLst>
      <p:ext uri="{BB962C8B-B14F-4D97-AF65-F5344CB8AC3E}">
        <p14:creationId xmlns:p14="http://schemas.microsoft.com/office/powerpoint/2010/main" val="30057351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accent1">
                  <a:lumMod val="75000"/>
                </a:schemeClr>
              </a:buClr>
              <a:buFont typeface="Wingdings" charset="2"/>
              <a:buChar char="v"/>
            </a:pPr>
            <a:r>
              <a:rPr lang="en-US" sz="1200" b="1" dirty="0">
                <a:solidFill>
                  <a:srgbClr val="000000"/>
                </a:solidFill>
              </a:rPr>
              <a:t>There are growing environmental concerns and increasing government regulations pushing industries to recycle and/or reuse materials from scrap, trim-offs and end of life components and while thermoset composites are desirable they are considered non recyclable</a:t>
            </a:r>
          </a:p>
          <a:p>
            <a:pPr marL="342900" indent="-342900">
              <a:buClr>
                <a:schemeClr val="accent1">
                  <a:lumMod val="75000"/>
                </a:schemeClr>
              </a:buClr>
              <a:buFont typeface="Wingdings" charset="2"/>
              <a:buChar char="v"/>
            </a:pPr>
            <a:r>
              <a:rPr lang="en-US" sz="1200" b="1" dirty="0">
                <a:solidFill>
                  <a:srgbClr val="000000"/>
                </a:solidFill>
              </a:rPr>
              <a:t>Challenges to recycling and a cost model are presented</a:t>
            </a:r>
          </a:p>
          <a:p>
            <a:pPr marL="342900" indent="-342900">
              <a:buClr>
                <a:schemeClr val="accent1">
                  <a:lumMod val="75000"/>
                </a:schemeClr>
              </a:buClr>
              <a:buFont typeface="Wingdings" charset="2"/>
              <a:buChar char="v"/>
            </a:pPr>
            <a:r>
              <a:rPr lang="en-US" sz="1200" b="1" dirty="0">
                <a:solidFill>
                  <a:srgbClr val="000000"/>
                </a:solidFill>
              </a:rPr>
              <a:t>Overcoming these challenges will foster growth of a new industry that utilizes post-industrial scrap material and end-of-life waste from fiber reinforced composite (FRC) manufacturers and markets</a:t>
            </a:r>
          </a:p>
          <a:p>
            <a:endParaRPr lang="en-US" b="1" dirty="0"/>
          </a:p>
          <a:p>
            <a:endParaRPr lang="en-US" b="1" dirty="0"/>
          </a:p>
        </p:txBody>
      </p:sp>
      <p:sp>
        <p:nvSpPr>
          <p:cNvPr id="4" name="Slide Number Placeholder 3"/>
          <p:cNvSpPr>
            <a:spLocks noGrp="1"/>
          </p:cNvSpPr>
          <p:nvPr>
            <p:ph type="sldNum" sz="quarter" idx="10"/>
          </p:nvPr>
        </p:nvSpPr>
        <p:spPr/>
        <p:txBody>
          <a:bodyPr/>
          <a:lstStyle/>
          <a:p>
            <a:fld id="{3D6A983E-271A-334C-84E4-FDF5D20F5824}" type="slidenum">
              <a:rPr lang="en-US" smtClean="0"/>
              <a:t>105</a:t>
            </a:fld>
            <a:endParaRPr lang="en-US" dirty="0"/>
          </a:p>
        </p:txBody>
      </p:sp>
    </p:spTree>
    <p:extLst>
      <p:ext uri="{BB962C8B-B14F-4D97-AF65-F5344CB8AC3E}">
        <p14:creationId xmlns:p14="http://schemas.microsoft.com/office/powerpoint/2010/main" val="3399778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107</a:t>
            </a:fld>
            <a:endParaRPr lang="en-US" dirty="0"/>
          </a:p>
        </p:txBody>
      </p:sp>
    </p:spTree>
    <p:extLst>
      <p:ext uri="{BB962C8B-B14F-4D97-AF65-F5344CB8AC3E}">
        <p14:creationId xmlns:p14="http://schemas.microsoft.com/office/powerpoint/2010/main" val="2261980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FontTx/>
              <a:buNone/>
            </a:pPr>
            <a:endParaRPr lang="en-US" sz="1200" dirty="0"/>
          </a:p>
        </p:txBody>
      </p:sp>
      <p:sp>
        <p:nvSpPr>
          <p:cNvPr id="4" name="Slide Number Placeholder 3"/>
          <p:cNvSpPr>
            <a:spLocks noGrp="1"/>
          </p:cNvSpPr>
          <p:nvPr>
            <p:ph type="sldNum" sz="quarter" idx="10"/>
          </p:nvPr>
        </p:nvSpPr>
        <p:spPr/>
        <p:txBody>
          <a:bodyPr/>
          <a:lstStyle/>
          <a:p>
            <a:fld id="{3D6A983E-271A-334C-84E4-FDF5D20F5824}" type="slidenum">
              <a:rPr lang="en-US" smtClean="0"/>
              <a:t>108</a:t>
            </a:fld>
            <a:endParaRPr lang="en-US" dirty="0"/>
          </a:p>
        </p:txBody>
      </p:sp>
    </p:spTree>
    <p:extLst>
      <p:ext uri="{BB962C8B-B14F-4D97-AF65-F5344CB8AC3E}">
        <p14:creationId xmlns:p14="http://schemas.microsoft.com/office/powerpoint/2010/main" val="2140933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M Pearlite">
    <p:bg>
      <p:bgPr>
        <a:blipFill dpi="0" rotWithShape="1">
          <a:blip r:embed="rId2">
            <a:alphaModFix amt="85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E553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ctr">
              <a:defRPr/>
            </a:lvl1pPr>
          </a:lstStyle>
          <a:p>
            <a:fld id="{B25F620B-456E-451B-869B-8830A8EAD730}"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C164A-6756-4176-9060-BFEF20D3ADCF}"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15E68-EE7D-48C0-B47E-ED7ECD477684}"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FD8E92-52B6-4436-B86C-593FF12C8732}"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A8BC51-3027-4AEB-B60D-3A41A277A088}"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
        <p:nvSpPr>
          <p:cNvPr id="7" name="Content Placeholder 6"/>
          <p:cNvSpPr>
            <a:spLocks noGrp="1"/>
          </p:cNvSpPr>
          <p:nvPr>
            <p:ph sz="quarter" idx="13"/>
          </p:nvPr>
        </p:nvSpPr>
        <p:spPr>
          <a:xfrm>
            <a:off x="457200" y="14478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4572000" y="14478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p:cNvSpPr>
            <a:spLocks noGrp="1"/>
          </p:cNvSpPr>
          <p:nvPr>
            <p:ph sz="quarter" idx="15"/>
          </p:nvPr>
        </p:nvSpPr>
        <p:spPr>
          <a:xfrm>
            <a:off x="457200" y="38862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6"/>
          <p:cNvSpPr>
            <a:spLocks noGrp="1"/>
          </p:cNvSpPr>
          <p:nvPr>
            <p:ph sz="quarter" idx="16"/>
          </p:nvPr>
        </p:nvSpPr>
        <p:spPr>
          <a:xfrm>
            <a:off x="4572000" y="38862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1B0479-AE59-49E2-88F0-BA9B8DDABFF2}"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C0F918-CD5F-4877-98CA-243E18FACD72}"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1B1702-C0B7-47CA-96DA-4CEFFE2F35F4}"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68C1A0-FF0F-41AD-93D8-BE748642F8F8}"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74769B-DC6A-4A0A-92B1-B5D955D43DFE}" type="datetime1">
              <a:rPr lang="en-US" smtClean="0"/>
              <a:t>9/30/2019</a:t>
            </a:fld>
            <a:endParaRPr lang="en-US" dirty="0"/>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
        <p:nvSpPr>
          <p:cNvPr id="9" name="Slide Number Placeholder 8"/>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06409-3983-41A8-B79E-466D4EAD8432}"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8D180-D126-422E-ADBC-8FE844A9F9C7}"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834B3-E53E-4F24-AB03-29A9D694208F}" type="datetime1">
              <a:rPr lang="en-US" smtClean="0"/>
              <a:t>9/30/2019</a:t>
            </a:fld>
            <a:endParaRPr lang="en-US" dirty="0"/>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
        <p:nvSpPr>
          <p:cNvPr id="4" name="Slide Number Placeholder 3"/>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F4FE7-8BB2-4F28-9F6F-B3BA59D3BE49}"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5A1F9B-5DA3-47DD-8416-135C92B4FD14}"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06BD25-BEC4-4291-B706-BD4F90FDD5B4}"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BEB26-916F-44B4-A41F-AC22A84CE44D}"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EM Pearlite">
    <p:bg>
      <p:bgPr>
        <a:blipFill dpi="0" rotWithShape="1">
          <a:blip r:embed="rId2">
            <a:alphaModFix amt="85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E553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ctr">
              <a:defRPr/>
            </a:lvl1pPr>
          </a:lstStyle>
          <a:p>
            <a:fld id="{1385EA42-A1A9-49B9-BF5D-B0C498C9C563}"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5E339-E8ED-4A98-8F9F-61EA95301D53}"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3DFA9-48FF-4090-9F30-D74575DB06F5}"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E66B15-162D-41F7-9DD6-B7EC22C5E709}"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27B72F-AE48-4D3D-877E-28844D890308}" type="datetime1">
              <a:rPr lang="en-US" smtClean="0"/>
              <a:t>9/30/2019</a:t>
            </a:fld>
            <a:endParaRPr lang="en-US" dirty="0"/>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
        <p:nvSpPr>
          <p:cNvPr id="9" name="Slide Number Placeholder 8"/>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29651F-1956-4EEC-A3C3-31F9741F343C}"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84F31-E213-4FFC-937D-BED74613EB4A}"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447800"/>
            <a:ext cx="54864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4"/>
          </p:nvPr>
        </p:nvSpPr>
        <p:spPr>
          <a:xfrm>
            <a:off x="5943600" y="1447800"/>
            <a:ext cx="27432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6"/>
          </p:nvPr>
        </p:nvSpPr>
        <p:spPr/>
        <p:txBody>
          <a:bodyPr/>
          <a:lstStyle/>
          <a:p>
            <a:fld id="{A9507DC2-5624-4662-90A4-2CD72A6129FB}" type="datetime1">
              <a:rPr lang="en-US" smtClean="0"/>
              <a:t>9/30/2019</a:t>
            </a:fld>
            <a:endParaRPr lang="en-US" dirty="0"/>
          </a:p>
        </p:txBody>
      </p:sp>
      <p:sp>
        <p:nvSpPr>
          <p:cNvPr id="13" name="Footer Placeholder 12"/>
          <p:cNvSpPr>
            <a:spLocks noGrp="1"/>
          </p:cNvSpPr>
          <p:nvPr>
            <p:ph type="ftr" sz="quarter" idx="17"/>
          </p:nvPr>
        </p:nvSpPr>
        <p:spPr/>
        <p:txBody>
          <a:bodyPr/>
          <a:lstStyle/>
          <a:p>
            <a:r>
              <a:rPr lang="en-US" dirty="0" smtClean="0"/>
              <a:t>2019 Skagit Valley College</a:t>
            </a:r>
            <a:endParaRPr lang="en-US" dirty="0"/>
          </a:p>
        </p:txBody>
      </p:sp>
      <p:sp>
        <p:nvSpPr>
          <p:cNvPr id="14" name="Slide Number Placeholder 13"/>
          <p:cNvSpPr>
            <a:spLocks noGrp="1"/>
          </p:cNvSpPr>
          <p:nvPr>
            <p:ph type="sldNum" sz="quarter" idx="18"/>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4E0E8C-F7C3-4196-A7BF-26B5D50EE874}"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F02941-79C2-4111-8385-65C9610A692B}"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1B216-CF69-452D-832E-FD9305E9165E}"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25DED-F288-4D8C-AEDD-3E5026272130}"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EDC981-B59D-4004-AB9D-C010BAB55B5B}"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A5F0A0-5E48-45DF-BE51-09586BD97B21}"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
        <p:nvSpPr>
          <p:cNvPr id="7" name="Content Placeholder 6"/>
          <p:cNvSpPr>
            <a:spLocks noGrp="1"/>
          </p:cNvSpPr>
          <p:nvPr>
            <p:ph sz="quarter" idx="13"/>
          </p:nvPr>
        </p:nvSpPr>
        <p:spPr>
          <a:xfrm>
            <a:off x="457200" y="14478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4572000" y="14478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p:cNvSpPr>
            <a:spLocks noGrp="1"/>
          </p:cNvSpPr>
          <p:nvPr>
            <p:ph sz="quarter" idx="15"/>
          </p:nvPr>
        </p:nvSpPr>
        <p:spPr>
          <a:xfrm>
            <a:off x="457200" y="38862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6"/>
          <p:cNvSpPr>
            <a:spLocks noGrp="1"/>
          </p:cNvSpPr>
          <p:nvPr>
            <p:ph sz="quarter" idx="16"/>
          </p:nvPr>
        </p:nvSpPr>
        <p:spPr>
          <a:xfrm>
            <a:off x="4572000" y="3886200"/>
            <a:ext cx="4114800"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DDB48E-4277-46EF-AB0E-AAC32AA9CE90}"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0E018E-BAF3-41F2-8006-2CE04B3A6AE0}"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D95CBA-80BD-452C-A9BC-E83CB0BFD3BB}"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E9835E-8BD2-4777-90A8-026E2E4067A3}"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BD6D0-4FBB-435A-91EF-8EF6CD26258E}"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A16B61-F707-4E33-9CA1-45E0FD2EC9DF}" type="datetime1">
              <a:rPr lang="en-US" smtClean="0"/>
              <a:t>9/30/2019</a:t>
            </a:fld>
            <a:endParaRPr lang="en-US" dirty="0"/>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
        <p:nvSpPr>
          <p:cNvPr id="9" name="Slide Number Placeholder 8"/>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78C0E9-A568-4282-BB81-F52F1511D031}"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30D50-C02E-45FD-B6DD-7BB9ED208320}" type="datetime1">
              <a:rPr lang="en-US" smtClean="0"/>
              <a:t>9/30/2019</a:t>
            </a:fld>
            <a:endParaRPr lang="en-US" dirty="0"/>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
        <p:nvSpPr>
          <p:cNvPr id="4" name="Slide Number Placeholder 3"/>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230ADA-C3E4-49E6-88EB-4FBF07CA088E}"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502697-3048-4DC4-88CD-B53C7A379E5D}"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16ECC-5FB8-44EF-A736-A71B581F3175}"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F49A90-B0B5-44F7-9088-4B052290AE4D}"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9AB424F8-101C-C14F-A6B7-D1BF3EC32AAC}" type="slidenum">
              <a:rPr lang="en-US" smtClean="0"/>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49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985D28-2CE7-4EA8-9E9E-2D2CE49A96B5}"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D43E5-DD3E-46EB-BA65-E9EEB414AF76}" type="datetime1">
              <a:rPr lang="en-US" smtClean="0"/>
              <a:t>9/30/2019</a:t>
            </a:fld>
            <a:endParaRPr lang="en-US" dirty="0"/>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
        <p:nvSpPr>
          <p:cNvPr id="9" name="Slide Number Placeholder 8"/>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57372-6B95-45D5-80B8-DEE014C3B7AC}"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0"/>
            <a:ext cx="7659687" cy="1168400"/>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4" y="3852863"/>
            <a:ext cx="6135687" cy="1633538"/>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0D8C3-AA17-4EA7-8A35-90A267024C60}"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2C1576-702A-4A1D-BAAF-8DFBE489414D}"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4FE882-3774-4B15-8E9B-EF25E6BF28DC}" type="datetime1">
              <a:rPr lang="en-US" smtClean="0"/>
              <a:t>9/30/2019</a:t>
            </a:fld>
            <a:endParaRPr lang="en-US" dirty="0"/>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
        <p:nvSpPr>
          <p:cNvPr id="9" name="Slide Number Placeholder 8"/>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AB0DF8-62BC-4296-9895-FDA30FB4934F}"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B8BC3-02B7-43F7-8F70-C5524DC97E35}" type="datetime1">
              <a:rPr lang="en-US" smtClean="0"/>
              <a:t>9/30/2019</a:t>
            </a:fld>
            <a:endParaRPr lang="en-US" dirty="0"/>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
        <p:nvSpPr>
          <p:cNvPr id="4" name="Slide Number Placeholder 3"/>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1650" b="1"/>
            </a:lvl1pPr>
          </a:lstStyle>
          <a:p>
            <a:r>
              <a:rPr lang="en-US"/>
              <a:t>Click to edit Master title style</a:t>
            </a:r>
            <a:endParaRPr lang="en-US" dirty="0"/>
          </a:p>
        </p:txBody>
      </p:sp>
      <p:sp>
        <p:nvSpPr>
          <p:cNvPr id="4" name="Text Placeholder 3"/>
          <p:cNvSpPr>
            <a:spLocks noGrp="1"/>
          </p:cNvSpPr>
          <p:nvPr>
            <p:ph type="body" sz="half" idx="2"/>
          </p:nvPr>
        </p:nvSpPr>
        <p:spPr>
          <a:xfrm>
            <a:off x="304800" y="6096000"/>
            <a:ext cx="7772401" cy="609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92139E2-8E0E-44C9-8C9F-00E68C3A8E8E}"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165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178CAF1A-52AF-4ED6-A651-DBE3A2F3098E}" type="datetime1">
              <a:rPr lang="en-US" smtClean="0"/>
              <a:t>9/30/2019</a:t>
            </a:fld>
            <a:endParaRPr lang="en-US" dirty="0"/>
          </a:p>
        </p:txBody>
      </p:sp>
      <p:sp>
        <p:nvSpPr>
          <p:cNvPr id="9" name="Slide Number Placeholder 8"/>
          <p:cNvSpPr>
            <a:spLocks noGrp="1"/>
          </p:cNvSpPr>
          <p:nvPr>
            <p:ph type="sldNum" sz="quarter" idx="11"/>
          </p:nvPr>
        </p:nvSpPr>
        <p:spPr/>
        <p:txBody>
          <a:bodyPr/>
          <a:lstStyle/>
          <a:p>
            <a:fld id="{DD88C3E6-B4AF-1949-8252-E589705B1031}" type="slidenum">
              <a:rPr lang="en-US" smtClean="0"/>
              <a:pPr/>
              <a:t>‹#›</a:t>
            </a:fld>
            <a:endParaRPr lang="en-US" dirty="0"/>
          </a:p>
        </p:txBody>
      </p:sp>
      <p:sp>
        <p:nvSpPr>
          <p:cNvPr id="10" name="Footer Placeholder 9"/>
          <p:cNvSpPr>
            <a:spLocks noGrp="1"/>
          </p:cNvSpPr>
          <p:nvPr>
            <p:ph type="ftr" sz="quarter" idx="12"/>
          </p:nvPr>
        </p:nvSpPr>
        <p:spPr/>
        <p:txBody>
          <a:bodyPr/>
          <a:lstStyle/>
          <a:p>
            <a:r>
              <a:rPr lang="en-US" dirty="0" smtClean="0"/>
              <a:t>2019 Skagit Valley College</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A3E94-4533-43DA-94F2-64D1F811A0BE}"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4B92F6-D5B9-4268-8781-6EB3EC1238B6}" type="datetime1">
              <a:rPr lang="en-US" smtClean="0"/>
              <a:t>9/30/2019</a:t>
            </a:fld>
            <a:endParaRPr lang="en-US" dirty="0"/>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
        <p:nvSpPr>
          <p:cNvPr id="6" name="Slide Number Placeholder 5"/>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C828C2-1DE9-406F-B0B0-C1AABC9A3083}" type="datetime1">
              <a:rPr lang="en-US" smtClean="0"/>
              <a:t>9/30/2019</a:t>
            </a:fld>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Slide Number Placeholder 4"/>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447800"/>
            <a:ext cx="54864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4"/>
          </p:nvPr>
        </p:nvSpPr>
        <p:spPr>
          <a:xfrm>
            <a:off x="5943600" y="1447800"/>
            <a:ext cx="27432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6"/>
          </p:nvPr>
        </p:nvSpPr>
        <p:spPr/>
        <p:txBody>
          <a:bodyPr/>
          <a:lstStyle/>
          <a:p>
            <a:fld id="{32571565-AA98-4FFF-97A7-4A3EDD5F3E6D}" type="datetime1">
              <a:rPr lang="en-US" smtClean="0"/>
              <a:t>9/30/2019</a:t>
            </a:fld>
            <a:endParaRPr lang="en-US" dirty="0"/>
          </a:p>
        </p:txBody>
      </p:sp>
      <p:sp>
        <p:nvSpPr>
          <p:cNvPr id="13" name="Footer Placeholder 12"/>
          <p:cNvSpPr>
            <a:spLocks noGrp="1"/>
          </p:cNvSpPr>
          <p:nvPr>
            <p:ph type="ftr" sz="quarter" idx="17"/>
          </p:nvPr>
        </p:nvSpPr>
        <p:spPr/>
        <p:txBody>
          <a:bodyPr/>
          <a:lstStyle/>
          <a:p>
            <a:r>
              <a:rPr lang="en-US" dirty="0" smtClean="0"/>
              <a:t>2019 Skagit Valley College</a:t>
            </a:r>
            <a:endParaRPr lang="en-US" dirty="0"/>
          </a:p>
        </p:txBody>
      </p:sp>
      <p:sp>
        <p:nvSpPr>
          <p:cNvPr id="14" name="Slide Number Placeholder 13"/>
          <p:cNvSpPr>
            <a:spLocks noGrp="1"/>
          </p:cNvSpPr>
          <p:nvPr>
            <p:ph type="sldNum" sz="quarter" idx="18"/>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D7F87C-C9A0-467B-8BAC-5CA312D57699}"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EBABA4-3C7B-4825-B68F-9B400DD74906}" type="datetime1">
              <a:rPr lang="en-US" smtClean="0"/>
              <a:t>9/30/2019</a:t>
            </a:fld>
            <a:endParaRPr lang="en-US"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
        <p:nvSpPr>
          <p:cNvPr id="7" name="Slide Number Placeholder 6"/>
          <p:cNvSpPr>
            <a:spLocks noGrp="1"/>
          </p:cNvSpPr>
          <p:nvPr>
            <p:ph type="sldNum" sz="quarter" idx="12"/>
          </p:nvPr>
        </p:nvSpPr>
        <p:spPr/>
        <p:txBody>
          <a:bodyPr/>
          <a:lstStyle/>
          <a:p>
            <a:fld id="{DD88C3E6-B4AF-1949-8252-E589705B103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3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57033-BA86-4F64-9598-9E09A670D517}" type="datetime1">
              <a:rPr lang="en-US" smtClean="0"/>
              <a:t>9/30/2019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2019 Skagit Valley College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8C3E6-B4AF-1949-8252-E589705B1031}" type="slidenum">
              <a:rPr lang="en-US" smtClean="0"/>
              <a:pPr/>
              <a:t>‹#›</a:t>
            </a:fld>
            <a:endParaRPr lang="en-US" dirty="0"/>
          </a:p>
        </p:txBody>
      </p:sp>
    </p:spTree>
    <p:extLst>
      <p:ext uri="{BB962C8B-B14F-4D97-AF65-F5344CB8AC3E}">
        <p14:creationId xmlns:p14="http://schemas.microsoft.com/office/powerpoint/2010/main" val="19505996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3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DCA25-15C7-42AD-808C-2EBBBE01B1E7}" type="datetime1">
              <a:rPr lang="en-US" smtClean="0"/>
              <a:t>9/30/2019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2019 Skagit Valley College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424F8-101C-C14F-A6B7-D1BF3EC32AAC}" type="slidenum">
              <a:rPr lang="en-US" smtClean="0"/>
              <a:t>‹#›</a:t>
            </a:fld>
            <a:endParaRPr lang="en-US" dirty="0"/>
          </a:p>
        </p:txBody>
      </p:sp>
    </p:spTree>
    <p:extLst>
      <p:ext uri="{BB962C8B-B14F-4D97-AF65-F5344CB8AC3E}">
        <p14:creationId xmlns:p14="http://schemas.microsoft.com/office/powerpoint/2010/main" val="2433658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3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97BA3-CFBD-48F3-8BA2-B789A2DB2345}" type="datetime1">
              <a:rPr lang="en-US" smtClean="0"/>
              <a:t>9/30/2019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2019 Skagit Valley College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8C3E6-B4AF-1949-8252-E589705B1031}" type="slidenum">
              <a:rPr lang="en-US" smtClean="0"/>
              <a:pPr/>
              <a:t>‹#›</a:t>
            </a:fld>
            <a:endParaRPr lang="en-US" dirty="0"/>
          </a:p>
        </p:txBody>
      </p:sp>
    </p:spTree>
    <p:extLst>
      <p:ext uri="{BB962C8B-B14F-4D97-AF65-F5344CB8AC3E}">
        <p14:creationId xmlns:p14="http://schemas.microsoft.com/office/powerpoint/2010/main" val="14404056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3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BEA43-E55C-4482-A71B-4E9AFD556534}" type="datetime1">
              <a:rPr lang="en-US" smtClean="0"/>
              <a:t>9/30/2019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2019 Skagit Valley College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424F8-101C-C14F-A6B7-D1BF3EC32AAC}" type="slidenum">
              <a:rPr lang="en-US" smtClean="0"/>
              <a:t>‹#›</a:t>
            </a:fld>
            <a:endParaRPr lang="en-US" dirty="0"/>
          </a:p>
        </p:txBody>
      </p:sp>
    </p:spTree>
    <p:extLst>
      <p:ext uri="{BB962C8B-B14F-4D97-AF65-F5344CB8AC3E}">
        <p14:creationId xmlns:p14="http://schemas.microsoft.com/office/powerpoint/2010/main" val="3141699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350">
                <a:solidFill>
                  <a:srgbClr val="FFFFFF"/>
                </a:solidFill>
              </a:defRPr>
            </a:lvl1pPr>
          </a:lstStyle>
          <a:p>
            <a:fld id="{DD88C3E6-B4AF-1949-8252-E589705B1031}" type="slidenum">
              <a:rPr lang="en-US" smtClean="0"/>
              <a:pPr/>
              <a:t>‹#›</a:t>
            </a:fld>
            <a:endParaRPr lang="en-US" dirty="0"/>
          </a:p>
        </p:txBody>
      </p:sp>
      <p:sp>
        <p:nvSpPr>
          <p:cNvPr id="5" name="Footer Placeholder 4"/>
          <p:cNvSpPr>
            <a:spLocks noGrp="1"/>
          </p:cNvSpPr>
          <p:nvPr>
            <p:ph type="ftr" sz="quarter" idx="3"/>
          </p:nvPr>
        </p:nvSpPr>
        <p:spPr>
          <a:xfrm rot="16200000">
            <a:off x="7586911" y="4048760"/>
            <a:ext cx="2367281" cy="365760"/>
          </a:xfrm>
          <a:prstGeom prst="rect">
            <a:avLst/>
          </a:prstGeom>
        </p:spPr>
        <p:txBody>
          <a:bodyPr vert="horz" lIns="91440" tIns="45720" rIns="91440" bIns="45720" rtlCol="0" anchor="ctr"/>
          <a:lstStyle>
            <a:lvl1pPr algn="r">
              <a:defRPr sz="900">
                <a:solidFill>
                  <a:schemeClr val="bg2"/>
                </a:solidFill>
              </a:defRPr>
            </a:lvl1pPr>
          </a:lstStyle>
          <a:p>
            <a:r>
              <a:rPr lang="en-US" dirty="0" smtClean="0"/>
              <a:t>2019 Skagit Valley College</a:t>
            </a:r>
            <a:endParaRPr lang="en-US" dirty="0"/>
          </a:p>
        </p:txBody>
      </p:sp>
      <p:sp>
        <p:nvSpPr>
          <p:cNvPr id="4" name="Date Placeholder 3"/>
          <p:cNvSpPr>
            <a:spLocks noGrp="1"/>
          </p:cNvSpPr>
          <p:nvPr>
            <p:ph type="dt" sz="half" idx="2"/>
          </p:nvPr>
        </p:nvSpPr>
        <p:spPr>
          <a:xfrm rot="16200000">
            <a:off x="7551352" y="1645920"/>
            <a:ext cx="2438399" cy="365760"/>
          </a:xfrm>
          <a:prstGeom prst="rect">
            <a:avLst/>
          </a:prstGeom>
        </p:spPr>
        <p:txBody>
          <a:bodyPr vert="horz" lIns="91440" tIns="45720" rIns="91440" bIns="45720" rtlCol="0" anchor="ctr"/>
          <a:lstStyle>
            <a:lvl1pPr algn="l">
              <a:defRPr sz="900">
                <a:solidFill>
                  <a:schemeClr val="bg2"/>
                </a:solidFill>
              </a:defRPr>
            </a:lvl1pPr>
          </a:lstStyle>
          <a:p>
            <a:fld id="{4142A7CF-6B00-494A-935D-CEEFB6B351FE}" type="datetime1">
              <a:rPr lang="en-US" smtClean="0"/>
              <a:t>9/30/2019</a:t>
            </a:fld>
            <a:endParaRPr lang="en-US" dirty="0"/>
          </a:p>
        </p:txBody>
      </p:sp>
    </p:spTree>
    <p:extLst>
      <p:ext uri="{BB962C8B-B14F-4D97-AF65-F5344CB8AC3E}">
        <p14:creationId xmlns:p14="http://schemas.microsoft.com/office/powerpoint/2010/main" val="39826312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dt="0"/>
  <p:txStyles>
    <p:title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3" Type="http://schemas.openxmlformats.org/officeDocument/2006/relationships/hyperlink" Target="http://compositesmanufacturingmagazine.com/2015/11/yamaha-carbon-fiber-chassis-could-change-how-cars-are-made/" TargetMode="External"/><Relationship Id="rId2" Type="http://schemas.openxmlformats.org/officeDocument/2006/relationships/notesSlide" Target="../notesSlides/notesSlide92.xml"/><Relationship Id="rId1" Type="http://schemas.openxmlformats.org/officeDocument/2006/relationships/slideLayout" Target="../slideLayouts/slideLayout50.xml"/></Relationships>
</file>

<file path=ppt/slides/_rels/slide10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3.xml"/><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7.xml"/><Relationship Id="rId1" Type="http://schemas.openxmlformats.org/officeDocument/2006/relationships/slideLayout" Target="../slideLayouts/slideLayout50.xml"/></Relationships>
</file>

<file path=ppt/slides/_rels/slide10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6.jp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hyperlink" Target="https://c2.staticflickr.com/4/3617/3623598428_06f921c416_b.jpg" TargetMode="External"/><Relationship Id="rId7" Type="http://schemas.openxmlformats.org/officeDocument/2006/relationships/hyperlink" Target="https://c1.staticflickr.com/9/8061/8185595750_2ce9213fe7_b.jpg" TargetMode="External"/><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creativecommons.org/licenses/by-nc-sa/4.0"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9.xml"/><Relationship Id="rId4" Type="http://schemas.openxmlformats.org/officeDocument/2006/relationships/image" Target="../media/image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1.xml"/><Relationship Id="rId1" Type="http://schemas.openxmlformats.org/officeDocument/2006/relationships/slideLayout" Target="../slideLayouts/slideLayout50.xml"/><Relationship Id="rId5" Type="http://schemas.openxmlformats.org/officeDocument/2006/relationships/image" Target="../media/image47.jpg"/><Relationship Id="rId4" Type="http://schemas.openxmlformats.org/officeDocument/2006/relationships/image" Target="../media/image46.jpg"/></Relationships>
</file>

<file path=ppt/slides/_rels/slide117.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02.xml"/><Relationship Id="rId1" Type="http://schemas.openxmlformats.org/officeDocument/2006/relationships/slideLayout" Target="../slideLayouts/slideLayout50.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3.xml"/><Relationship Id="rId1" Type="http://schemas.openxmlformats.org/officeDocument/2006/relationships/slideLayout" Target="../slideLayouts/slideLayout50.xml"/></Relationships>
</file>

<file path=ppt/slides/_rels/slide1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4.xml"/><Relationship Id="rId1" Type="http://schemas.openxmlformats.org/officeDocument/2006/relationships/slideLayout" Target="../slideLayouts/slideLayout50.xml"/><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5.xml"/><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6.xml"/><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5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0.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5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0.xml"/></Relationships>
</file>

<file path=ppt/slides/_rels/slide1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1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3" Type="http://schemas.openxmlformats.org/officeDocument/2006/relationships/hyperlink" Target="mailto:Lars.antonsen@Skagit.edu" TargetMode="External"/><Relationship Id="rId7" Type="http://schemas.openxmlformats.org/officeDocument/2006/relationships/image" Target="../media/image64.jpg"/><Relationship Id="rId2" Type="http://schemas.openxmlformats.org/officeDocument/2006/relationships/hyperlink" Target="mailto:Darren.Greeno@skagit.edu" TargetMode="External"/><Relationship Id="rId1" Type="http://schemas.openxmlformats.org/officeDocument/2006/relationships/slideLayout" Target="../slideLayouts/slideLayout50.xml"/><Relationship Id="rId6" Type="http://schemas.openxmlformats.org/officeDocument/2006/relationships/image" Target="../media/image63.tif"/><Relationship Id="rId5" Type="http://schemas.openxmlformats.org/officeDocument/2006/relationships/hyperlink" Target="mailto:Mel.cossette@edcc.edu" TargetMode="External"/><Relationship Id="rId4" Type="http://schemas.openxmlformats.org/officeDocument/2006/relationships/hyperlink" Target="mailto:pillay@uab.edu"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0.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g"/><Relationship Id="rId9" Type="http://schemas.openxmlformats.org/officeDocument/2006/relationships/image" Target="../media/image3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1.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hyperlink" Target="https://c2.staticflickr.com/8/7199/6809460852_46a47d124a_b.jpg" TargetMode="External"/><Relationship Id="rId5" Type="http://schemas.openxmlformats.org/officeDocument/2006/relationships/hyperlink" Target="http://creativecommons.org/licenses/by/4.0" TargetMode="External"/><Relationship Id="rId4" Type="http://schemas.openxmlformats.org/officeDocument/2006/relationships/hyperlink" Target="https://c1.staticflickr.com/5/4236/34453050823_50c027608b_b.jp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7.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8.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39.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40.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iisd.org/business/tools/bt_4r.aspx" TargetMode="External"/><Relationship Id="rId2" Type="http://schemas.openxmlformats.org/officeDocument/2006/relationships/notesSlide" Target="../notesSlides/notesSlide41.xml"/><Relationship Id="rId1" Type="http://schemas.openxmlformats.org/officeDocument/2006/relationships/slideLayout" Target="../slideLayouts/slideLayout50.xml"/><Relationship Id="rId5" Type="http://schemas.openxmlformats.org/officeDocument/2006/relationships/hyperlink" Target="http://creativecommons.org/licenses/by/4.0" TargetMode="External"/><Relationship Id="rId4" Type="http://schemas.openxmlformats.org/officeDocument/2006/relationships/hyperlink" Target="https://www.iisd.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2.xml"/><Relationship Id="rId1" Type="http://schemas.openxmlformats.org/officeDocument/2006/relationships/slideLayout" Target="../slideLayouts/slideLayout50.xml"/><Relationship Id="rId5" Type="http://schemas.openxmlformats.org/officeDocument/2006/relationships/image" Target="../media/image31.jpg"/><Relationship Id="rId4" Type="http://schemas.openxmlformats.org/officeDocument/2006/relationships/hyperlink" Target="https://www.compositesworld.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3.xml"/><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hyperlink" Target="https://www.compositesworld.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4.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5.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2.staticflickr.com/8/7033/6787679809_fed5d766ee_b.jpg" TargetMode="External"/><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8.jpg"/><Relationship Id="rId4" Type="http://schemas.openxmlformats.org/officeDocument/2006/relationships/hyperlink" Target="http://creativecommons.org/licenses/by/4.0"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7.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hyperlink" Target="https://www.compositesworld.com/"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49.xml"/><Relationship Id="rId1" Type="http://schemas.openxmlformats.org/officeDocument/2006/relationships/slideLayout" Target="../slideLayouts/slideLayout50.xml"/><Relationship Id="rId5" Type="http://schemas.openxmlformats.org/officeDocument/2006/relationships/image" Target="../media/image34.jpg"/><Relationship Id="rId4" Type="http://schemas.openxmlformats.org/officeDocument/2006/relationships/hyperlink" Target="https://www.compositesworld.co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ecyclinginternational.com/magazine/issue-september-2016/article/9975/coverstory-boom-time-carbon-fibre-recycling" TargetMode="External"/><Relationship Id="rId2" Type="http://schemas.openxmlformats.org/officeDocument/2006/relationships/notesSlide" Target="../notesSlides/notesSlide51.xml"/><Relationship Id="rId1" Type="http://schemas.openxmlformats.org/officeDocument/2006/relationships/slideLayout" Target="../slideLayouts/slideLayout50.xml"/><Relationship Id="rId4" Type="http://schemas.openxmlformats.org/officeDocument/2006/relationships/hyperlink" Target="https://www.recyclinginternational.com/magazin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53.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50.xml"/><Relationship Id="rId4" Type="http://schemas.openxmlformats.org/officeDocument/2006/relationships/image" Target="../media/image36.jpg"/></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50.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c2.staticflickr.com/4/3175/2313049089_ca7af215b9_b.jpg"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0.jpg"/><Relationship Id="rId5" Type="http://schemas.openxmlformats.org/officeDocument/2006/relationships/hyperlink" Target="http://creativecommons.org/licenses/by/4.0" TargetMode="External"/><Relationship Id="rId4" Type="http://schemas.openxmlformats.org/officeDocument/2006/relationships/hyperlink" Target="https://c1.staticflickr.com/5/4560/38755808012_0974788e98_b.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50.xml"/><Relationship Id="rId4"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7.xml"/><Relationship Id="rId1" Type="http://schemas.openxmlformats.org/officeDocument/2006/relationships/slideLayout" Target="../slideLayouts/slideLayout50.xml"/><Relationship Id="rId4" Type="http://schemas.openxmlformats.org/officeDocument/2006/relationships/image" Target="../media/image36.jpg"/></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8.xml"/><Relationship Id="rId1" Type="http://schemas.openxmlformats.org/officeDocument/2006/relationships/slideLayout" Target="../slideLayouts/slideLayout50.xml"/><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9.xml"/><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62.xml"/><Relationship Id="rId1" Type="http://schemas.openxmlformats.org/officeDocument/2006/relationships/slideLayout" Target="../slideLayouts/slideLayout50.xml"/><Relationship Id="rId5" Type="http://schemas.openxmlformats.org/officeDocument/2006/relationships/image" Target="../media/image34.jpg"/><Relationship Id="rId4" Type="http://schemas.openxmlformats.org/officeDocument/2006/relationships/hyperlink" Target="https://www.compositesworld.co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63.xml"/><Relationship Id="rId1" Type="http://schemas.openxmlformats.org/officeDocument/2006/relationships/slideLayout" Target="../slideLayouts/slideLayout50.xml"/><Relationship Id="rId5" Type="http://schemas.openxmlformats.org/officeDocument/2006/relationships/image" Target="../media/image34.jpg"/><Relationship Id="rId4" Type="http://schemas.openxmlformats.org/officeDocument/2006/relationships/hyperlink" Target="https://www.compositesworld.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64.xml"/><Relationship Id="rId1" Type="http://schemas.openxmlformats.org/officeDocument/2006/relationships/slideLayout" Target="../slideLayouts/slideLayout50.xml"/><Relationship Id="rId5" Type="http://schemas.openxmlformats.org/officeDocument/2006/relationships/image" Target="../media/image37.jpg"/><Relationship Id="rId4" Type="http://schemas.openxmlformats.org/officeDocument/2006/relationships/hyperlink" Target="https://www.compositesworld.co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7" Type="http://schemas.openxmlformats.org/officeDocument/2006/relationships/image" Target="../media/image7.jpg"/><Relationship Id="rId2" Type="http://schemas.openxmlformats.org/officeDocument/2006/relationships/notesSlide" Target="../notesSlides/notesSlide65.xml"/><Relationship Id="rId1" Type="http://schemas.openxmlformats.org/officeDocument/2006/relationships/slideLayout" Target="../slideLayouts/slideLayout50.xml"/><Relationship Id="rId6" Type="http://schemas.openxmlformats.org/officeDocument/2006/relationships/hyperlink" Target="http://creativecommons.org/licenses/by/4.0" TargetMode="External"/><Relationship Id="rId5" Type="http://schemas.openxmlformats.org/officeDocument/2006/relationships/hyperlink" Target="https://c2.staticflickr.com/8/7199/6809460852_46a47d124a_b.jpg" TargetMode="External"/><Relationship Id="rId4" Type="http://schemas.openxmlformats.org/officeDocument/2006/relationships/hyperlink" Target="https://www.compositesworld.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66.xml"/><Relationship Id="rId1" Type="http://schemas.openxmlformats.org/officeDocument/2006/relationships/slideLayout" Target="../slideLayouts/slideLayout50.xml"/><Relationship Id="rId5" Type="http://schemas.openxmlformats.org/officeDocument/2006/relationships/image" Target="../media/image38.jpg"/><Relationship Id="rId4" Type="http://schemas.openxmlformats.org/officeDocument/2006/relationships/hyperlink" Target="https://www.compositesworld.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67.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0.xml"/><Relationship Id="rId1" Type="http://schemas.openxmlformats.org/officeDocument/2006/relationships/video" Target="https://www.youtube.com/embed/b-_HLsZAxaI" TargetMode="External"/><Relationship Id="rId6" Type="http://schemas.openxmlformats.org/officeDocument/2006/relationships/image" Target="../media/image39.png"/><Relationship Id="rId5" Type="http://schemas.openxmlformats.org/officeDocument/2006/relationships/hyperlink" Target="https://www.compositesworld.com/" TargetMode="External"/><Relationship Id="rId4" Type="http://schemas.openxmlformats.org/officeDocument/2006/relationships/hyperlink" Target="https://www.compositesworld.com/blog/post/composites-recycling-is-gaining-traction"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compositesworld.com/blog/post/composites-recycling-is-gaining-traction" TargetMode="External"/><Relationship Id="rId2" Type="http://schemas.openxmlformats.org/officeDocument/2006/relationships/notesSlide" Target="../notesSlides/notesSlide69.xml"/><Relationship Id="rId1" Type="http://schemas.openxmlformats.org/officeDocument/2006/relationships/slideLayout" Target="../slideLayouts/slideLayout50.xml"/><Relationship Id="rId4" Type="http://schemas.openxmlformats.org/officeDocument/2006/relationships/hyperlink" Target="https://www.compositesworld.co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recyclinginternational.com/magazine/issue-september-2016/article/9975/coverstory-boom-time-carbon-fibre-recycling" TargetMode="External"/><Relationship Id="rId2" Type="http://schemas.openxmlformats.org/officeDocument/2006/relationships/notesSlide" Target="../notesSlides/notesSlide70.xml"/><Relationship Id="rId1" Type="http://schemas.openxmlformats.org/officeDocument/2006/relationships/slideLayout" Target="../slideLayouts/slideLayout50.xml"/><Relationship Id="rId4" Type="http://schemas.openxmlformats.org/officeDocument/2006/relationships/hyperlink" Target="https://www.recyclinginternational.com/magazine"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1.xml"/><Relationship Id="rId1" Type="http://schemas.openxmlformats.org/officeDocument/2006/relationships/slideLayout" Target="../slideLayouts/slideLayout50.xml"/><Relationship Id="rId5" Type="http://schemas.microsoft.com/office/2007/relationships/hdphoto" Target="../media/hdphoto1.wdp"/><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50.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5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hyperlink" Target="http://creativecommons.org/licenses/by-nc-sa/4.0" TargetMode="External"/><Relationship Id="rId4" Type="http://schemas.openxmlformats.org/officeDocument/2006/relationships/hyperlink" Target="https://www.doitpoms.ac.uk/tlplib/fibre_composites/stiffness.php"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0.xml"/><Relationship Id="rId1" Type="http://schemas.openxmlformats.org/officeDocument/2006/relationships/video" Target="https://www.youtube.com/embed/tlVseOWToL4" TargetMode="Externa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0.xml"/><Relationship Id="rId1" Type="http://schemas.openxmlformats.org/officeDocument/2006/relationships/video" Target="https://www.youtube.com/embed/kjyWI10xpHw" TargetMode="Externa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0.xml"/><Relationship Id="rId1" Type="http://schemas.openxmlformats.org/officeDocument/2006/relationships/video" Target="https://www.youtube.com/embed/_E2u_LbboKE" TargetMode="Externa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0.xml"/><Relationship Id="rId1" Type="http://schemas.openxmlformats.org/officeDocument/2006/relationships/video" Target="https://www.youtube.com/embed/r0ucT1KRiO4?feature=oembed" TargetMode="External"/><Relationship Id="rId6" Type="http://schemas.openxmlformats.org/officeDocument/2006/relationships/image" Target="../media/image41.jpeg"/><Relationship Id="rId5" Type="http://schemas.microsoft.com/office/2007/relationships/hdphoto" Target="../media/hdphoto1.wdp"/><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9.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4400" dirty="0"/>
              <a:t>Composite Recycling Technician Education Program</a:t>
            </a:r>
          </a:p>
        </p:txBody>
      </p:sp>
      <p:sp>
        <p:nvSpPr>
          <p:cNvPr id="5" name="Subtitle 1"/>
          <p:cNvSpPr txBox="1">
            <a:spLocks/>
          </p:cNvSpPr>
          <p:nvPr/>
        </p:nvSpPr>
        <p:spPr>
          <a:xfrm>
            <a:off x="740960" y="4504012"/>
            <a:ext cx="6461760" cy="1066800"/>
          </a:xfrm>
          <a:prstGeom prst="rect">
            <a:avLst/>
          </a:prstGeom>
        </p:spPr>
        <p:txBody>
          <a:bodyPr vert="horz" lIns="91440" tIns="45720" rIns="91440" bIns="45720" numCol="1" rtlCol="0" anchor="t">
            <a:noAutofit/>
          </a:bodyPr>
          <a:lstStyle>
            <a:lvl1pPr marL="0" indent="0" algn="l" defTabSz="685800" rtl="0" eaLnBrk="1" latinLnBrk="0" hangingPunct="1">
              <a:spcBef>
                <a:spcPct val="20000"/>
              </a:spcBef>
              <a:buClr>
                <a:schemeClr val="accent1"/>
              </a:buClr>
              <a:buFont typeface="Arial" pitchFamily="34" charset="0"/>
              <a:buNone/>
              <a:defRPr sz="1500" kern="1200">
                <a:solidFill>
                  <a:schemeClr val="tx1">
                    <a:tint val="75000"/>
                  </a:schemeClr>
                </a:solidFill>
                <a:latin typeface="+mn-lt"/>
                <a:ea typeface="+mn-ea"/>
                <a:cs typeface="+mn-cs"/>
              </a:defRPr>
            </a:lvl1pPr>
            <a:lvl2pPr marL="342900" indent="0" algn="ctr" defTabSz="685800" rtl="0" eaLnBrk="1" latinLnBrk="0" hangingPunct="1">
              <a:spcBef>
                <a:spcPct val="20000"/>
              </a:spcBef>
              <a:buClr>
                <a:schemeClr val="accent2"/>
              </a:buClr>
              <a:buFont typeface="Arial" pitchFamily="34" charset="0"/>
              <a:buNone/>
              <a:defRPr sz="1500" kern="1200">
                <a:solidFill>
                  <a:schemeClr val="tx1">
                    <a:tint val="75000"/>
                  </a:schemeClr>
                </a:solidFill>
                <a:latin typeface="+mn-lt"/>
                <a:ea typeface="+mn-ea"/>
                <a:cs typeface="+mn-cs"/>
              </a:defRPr>
            </a:lvl2pPr>
            <a:lvl3pPr marL="685800" indent="0" algn="ctr" defTabSz="685800" rtl="0" eaLnBrk="1" latinLnBrk="0" hangingPunct="1">
              <a:spcBef>
                <a:spcPct val="20000"/>
              </a:spcBef>
              <a:buClr>
                <a:schemeClr val="accent3"/>
              </a:buClr>
              <a:buFont typeface="Arial" pitchFamily="34" charset="0"/>
              <a:buNone/>
              <a:defRPr sz="1350" kern="1200">
                <a:solidFill>
                  <a:schemeClr val="tx1">
                    <a:tint val="75000"/>
                  </a:schemeClr>
                </a:solidFill>
                <a:latin typeface="+mn-lt"/>
                <a:ea typeface="+mn-ea"/>
                <a:cs typeface="+mn-cs"/>
              </a:defRPr>
            </a:lvl3pPr>
            <a:lvl4pPr marL="1028700" indent="0" algn="ctr" defTabSz="685800" rtl="0" eaLnBrk="1" latinLnBrk="0" hangingPunct="1">
              <a:spcBef>
                <a:spcPct val="20000"/>
              </a:spcBef>
              <a:buClr>
                <a:schemeClr val="accent4"/>
              </a:buClr>
              <a:buFont typeface="Arial" pitchFamily="34" charset="0"/>
              <a:buNone/>
              <a:defRPr sz="1200" kern="1200">
                <a:solidFill>
                  <a:schemeClr val="tx1">
                    <a:tint val="75000"/>
                  </a:schemeClr>
                </a:solidFill>
                <a:latin typeface="+mn-lt"/>
                <a:ea typeface="+mn-ea"/>
                <a:cs typeface="+mn-cs"/>
              </a:defRPr>
            </a:lvl4pPr>
            <a:lvl5pPr marL="1371600" indent="0" algn="ctr" defTabSz="685800" rtl="0" eaLnBrk="1" latinLnBrk="0" hangingPunct="1">
              <a:spcBef>
                <a:spcPct val="20000"/>
              </a:spcBef>
              <a:buClr>
                <a:schemeClr val="accent5"/>
              </a:buClr>
              <a:buFont typeface="Arial" pitchFamily="34" charset="0"/>
              <a:buNone/>
              <a:defRPr sz="1050" kern="1200" baseline="0">
                <a:solidFill>
                  <a:schemeClr val="tx1">
                    <a:tint val="75000"/>
                  </a:schemeClr>
                </a:solidFill>
                <a:latin typeface="+mn-lt"/>
                <a:ea typeface="+mn-ea"/>
                <a:cs typeface="+mn-cs"/>
              </a:defRPr>
            </a:lvl5pPr>
            <a:lvl6pPr marL="1714500" indent="0" algn="ctr" defTabSz="685800" rtl="0" eaLnBrk="1" latinLnBrk="0" hangingPunct="1">
              <a:spcBef>
                <a:spcPct val="20000"/>
              </a:spcBef>
              <a:buClr>
                <a:schemeClr val="accent1"/>
              </a:buClr>
              <a:buFont typeface="Arial" pitchFamily="34" charset="0"/>
              <a:buNone/>
              <a:defRPr sz="1050" kern="1200" baseline="0">
                <a:solidFill>
                  <a:schemeClr val="tx1">
                    <a:tint val="75000"/>
                  </a:schemeClr>
                </a:solidFill>
                <a:latin typeface="+mn-lt"/>
                <a:ea typeface="+mn-ea"/>
                <a:cs typeface="+mn-cs"/>
              </a:defRPr>
            </a:lvl6pPr>
            <a:lvl7pPr marL="2057400" indent="0" algn="ctr" defTabSz="685800" rtl="0" eaLnBrk="1" latinLnBrk="0" hangingPunct="1">
              <a:spcBef>
                <a:spcPct val="20000"/>
              </a:spcBef>
              <a:buClr>
                <a:schemeClr val="accent2"/>
              </a:buClr>
              <a:buFont typeface="Arial" pitchFamily="34" charset="0"/>
              <a:buNone/>
              <a:defRPr sz="1050" kern="1200">
                <a:solidFill>
                  <a:schemeClr val="tx1">
                    <a:tint val="75000"/>
                  </a:schemeClr>
                </a:solidFill>
                <a:latin typeface="+mn-lt"/>
                <a:ea typeface="+mn-ea"/>
                <a:cs typeface="+mn-cs"/>
              </a:defRPr>
            </a:lvl7pPr>
            <a:lvl8pPr marL="2400300" indent="0" algn="ctr" defTabSz="685800" rtl="0" eaLnBrk="1" latinLnBrk="0" hangingPunct="1">
              <a:spcBef>
                <a:spcPct val="20000"/>
              </a:spcBef>
              <a:buClr>
                <a:schemeClr val="accent3"/>
              </a:buClr>
              <a:buFont typeface="Arial" pitchFamily="34" charset="0"/>
              <a:buNone/>
              <a:defRPr sz="1050" kern="1200">
                <a:solidFill>
                  <a:schemeClr val="tx1">
                    <a:tint val="75000"/>
                  </a:schemeClr>
                </a:solidFill>
                <a:latin typeface="+mn-lt"/>
                <a:ea typeface="+mn-ea"/>
                <a:cs typeface="+mn-cs"/>
              </a:defRPr>
            </a:lvl8pPr>
            <a:lvl9pPr marL="2743200" indent="0" algn="ctr" defTabSz="685800" rtl="0" eaLnBrk="1" latinLnBrk="0" hangingPunct="1">
              <a:spcBef>
                <a:spcPct val="20000"/>
              </a:spcBef>
              <a:buClr>
                <a:schemeClr val="accent4"/>
              </a:buClr>
              <a:buFont typeface="Arial" pitchFamily="34" charset="0"/>
              <a:buNone/>
              <a:defRPr sz="1050" kern="1200">
                <a:solidFill>
                  <a:schemeClr val="tx1">
                    <a:tint val="75000"/>
                  </a:schemeClr>
                </a:solidFill>
                <a:latin typeface="+mn-lt"/>
                <a:ea typeface="+mn-ea"/>
                <a:cs typeface="+mn-cs"/>
              </a:defRPr>
            </a:lvl9pPr>
          </a:lstStyle>
          <a:p>
            <a:r>
              <a:rPr lang="en-US" sz="2000" b="1" dirty="0">
                <a:solidFill>
                  <a:schemeClr val="tx1"/>
                </a:solidFill>
              </a:rPr>
              <a:t>Module 1</a:t>
            </a:r>
            <a:r>
              <a:rPr lang="en-US" sz="2000" b="1" dirty="0">
                <a:solidFill>
                  <a:schemeClr val="tx1"/>
                </a:solidFill>
                <a:cs typeface="Calibri"/>
              </a:rPr>
              <a:t> – Overview on Materials Recycling</a:t>
            </a:r>
            <a:endParaRPr lang="en-US" sz="2000" b="1" dirty="0">
              <a:solidFill>
                <a:schemeClr val="tx1"/>
              </a:solidFill>
            </a:endParaRPr>
          </a:p>
          <a:p>
            <a:r>
              <a:rPr lang="en-US" sz="2000" b="1" dirty="0">
                <a:solidFill>
                  <a:schemeClr val="tx1"/>
                </a:solidFill>
              </a:rPr>
              <a:t>Lecture 1 – A Brief Introduction to Composites</a:t>
            </a:r>
          </a:p>
        </p:txBody>
      </p:sp>
      <p:sp>
        <p:nvSpPr>
          <p:cNvPr id="4" name="TextBox 3">
            <a:extLst>
              <a:ext uri="{FF2B5EF4-FFF2-40B4-BE49-F238E27FC236}">
                <a16:creationId xmlns:a16="http://schemas.microsoft.com/office/drawing/2014/main" id="{D326CFB9-87AC-489E-8AD3-D21EFD7ACA19}"/>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172" y="625632"/>
            <a:ext cx="2155371" cy="85150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43" y="686445"/>
            <a:ext cx="2991179" cy="81069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594" y="1885000"/>
            <a:ext cx="3467100" cy="390525"/>
          </a:xfrm>
          <a:prstGeom prst="rect">
            <a:avLst/>
          </a:prstGeom>
        </p:spPr>
      </p:pic>
      <p:sp>
        <p:nvSpPr>
          <p:cNvPr id="11" name="Footer Placeholder 10"/>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991270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The Main Advantage of Composites</a:t>
            </a:r>
          </a:p>
        </p:txBody>
      </p:sp>
      <p:sp>
        <p:nvSpPr>
          <p:cNvPr id="4" name="Rectangle 3">
            <a:extLst>
              <a:ext uri="{FF2B5EF4-FFF2-40B4-BE49-F238E27FC236}">
                <a16:creationId xmlns:a16="http://schemas.microsoft.com/office/drawing/2014/main" id="{05787630-9D4F-4DD9-B3F9-14D4C66C15EA}"/>
              </a:ext>
            </a:extLst>
          </p:cNvPr>
          <p:cNvSpPr/>
          <p:nvPr/>
        </p:nvSpPr>
        <p:spPr>
          <a:xfrm>
            <a:off x="4070554" y="6529069"/>
            <a:ext cx="4513007" cy="215444"/>
          </a:xfrm>
          <a:prstGeom prst="rect">
            <a:avLst/>
          </a:prstGeom>
        </p:spPr>
        <p:txBody>
          <a:bodyPr wrap="square">
            <a:spAutoFit/>
          </a:bodyPr>
          <a:lstStyle/>
          <a:p>
            <a:r>
              <a:rPr lang="en-US" sz="800" dirty="0"/>
              <a:t>http://compositesmanufacturingmagazine.com/2013/10/lighter-stronger-hollow-rebar-coming/</a:t>
            </a:r>
          </a:p>
        </p:txBody>
      </p:sp>
      <p:pic>
        <p:nvPicPr>
          <p:cNvPr id="6" name="Picture 5">
            <a:extLst>
              <a:ext uri="{FF2B5EF4-FFF2-40B4-BE49-F238E27FC236}">
                <a16:creationId xmlns:a16="http://schemas.microsoft.com/office/drawing/2014/main" id="{0E792812-0D10-40AB-BE09-1A2C2A56EA3D}"/>
              </a:ext>
            </a:extLst>
          </p:cNvPr>
          <p:cNvPicPr>
            <a:picLocks noChangeAspect="1"/>
          </p:cNvPicPr>
          <p:nvPr/>
        </p:nvPicPr>
        <p:blipFill>
          <a:blip r:embed="rId3"/>
          <a:stretch>
            <a:fillRect/>
          </a:stretch>
        </p:blipFill>
        <p:spPr>
          <a:xfrm>
            <a:off x="-14747" y="1596760"/>
            <a:ext cx="8472948" cy="4518906"/>
          </a:xfrm>
          <a:prstGeom prst="rect">
            <a:avLst/>
          </a:prstGeom>
        </p:spPr>
      </p:pic>
      <p:sp>
        <p:nvSpPr>
          <p:cNvPr id="3" name="Content Placeholder 2"/>
          <p:cNvSpPr>
            <a:spLocks noGrp="1"/>
          </p:cNvSpPr>
          <p:nvPr>
            <p:ph idx="1"/>
          </p:nvPr>
        </p:nvSpPr>
        <p:spPr>
          <a:xfrm>
            <a:off x="457200" y="1252331"/>
            <a:ext cx="6813755" cy="1512992"/>
          </a:xfrm>
        </p:spPr>
        <p:txBody>
          <a:bodyPr>
            <a:normAutofit/>
          </a:bodyPr>
          <a:lstStyle/>
          <a:p>
            <a:pPr>
              <a:buFont typeface="Wingdings" panose="05000000000000000000" pitchFamily="2" charset="2"/>
              <a:buChar char="§"/>
            </a:pPr>
            <a:r>
              <a:rPr lang="en-US" sz="2400" b="1" dirty="0"/>
              <a:t>Lightweight</a:t>
            </a:r>
          </a:p>
          <a:p>
            <a:pPr>
              <a:buFont typeface="Wingdings" panose="05000000000000000000" pitchFamily="2" charset="2"/>
              <a:buChar char="§"/>
            </a:pPr>
            <a:r>
              <a:rPr lang="en-US" sz="2400" b="1" dirty="0"/>
              <a:t>High Strength to Weight Ratio</a:t>
            </a:r>
          </a:p>
          <a:p>
            <a:pPr marL="85725" indent="0">
              <a:buNone/>
            </a:pPr>
            <a:endParaRPr lang="en-US" sz="2400" b="1" dirty="0"/>
          </a:p>
          <a:p>
            <a:pPr lvl="1">
              <a:buFont typeface="Wingdings" panose="05000000000000000000" pitchFamily="2" charset="2"/>
              <a:buChar char="§"/>
            </a:pPr>
            <a:endParaRPr lang="en-US" sz="2250" b="1" dirty="0"/>
          </a:p>
          <a:p>
            <a:pPr>
              <a:buFont typeface="Wingdings" panose="05000000000000000000" pitchFamily="2" charset="2"/>
              <a:buChar char="§"/>
            </a:pPr>
            <a:endParaRPr lang="en-US" sz="2400" b="1" dirty="0"/>
          </a:p>
        </p:txBody>
      </p:sp>
      <p:sp>
        <p:nvSpPr>
          <p:cNvPr id="7" name="TextBox 6">
            <a:extLst>
              <a:ext uri="{FF2B5EF4-FFF2-40B4-BE49-F238E27FC236}">
                <a16:creationId xmlns:a16="http://schemas.microsoft.com/office/drawing/2014/main" id="{18046F82-9EAD-4934-BB22-BC80F838F87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8777710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734062" y="936375"/>
            <a:ext cx="6913647" cy="4284334"/>
          </a:xfrm>
        </p:spPr>
        <p:txBody>
          <a:bodyPr vert="horz" lIns="91440" tIns="45720" rIns="91440" bIns="45720" rtlCol="0" anchor="t">
            <a:noAutofit/>
          </a:bodyPr>
          <a:lstStyle/>
          <a:p>
            <a:pPr marL="85725" indent="0">
              <a:spcBef>
                <a:spcPts val="0"/>
              </a:spcBef>
              <a:buNone/>
            </a:pPr>
            <a:r>
              <a:rPr lang="en-US" sz="2800" b="1" dirty="0">
                <a:solidFill>
                  <a:schemeClr val="tx2"/>
                </a:solidFill>
              </a:rPr>
              <a:t>5) It’s happening!</a:t>
            </a:r>
          </a:p>
          <a:p>
            <a:pPr lvl="2">
              <a:spcBef>
                <a:spcPts val="0"/>
              </a:spcBef>
            </a:pPr>
            <a:r>
              <a:rPr lang="en-US" sz="2400" b="1" dirty="0"/>
              <a:t>The </a:t>
            </a:r>
            <a:r>
              <a:rPr lang="en-US" sz="2400" b="1" dirty="0" smtClean="0">
                <a:hlinkClick r:id="rId3"/>
              </a:rPr>
              <a:t>iStream </a:t>
            </a:r>
            <a:r>
              <a:rPr lang="en-US" sz="2400" b="1" dirty="0">
                <a:hlinkClick r:id="rId3"/>
              </a:rPr>
              <a:t>concept</a:t>
            </a:r>
            <a:r>
              <a:rPr lang="en-US" sz="2400" b="1" dirty="0"/>
              <a:t> car</a:t>
            </a:r>
            <a:endParaRPr lang="en-US" sz="2400" b="1" dirty="0">
              <a:cs typeface="Calibri"/>
            </a:endParaRPr>
          </a:p>
          <a:p>
            <a:pPr lvl="2">
              <a:spcBef>
                <a:spcPts val="0"/>
              </a:spcBef>
            </a:pPr>
            <a:r>
              <a:rPr lang="en-US" sz="2400" b="1" dirty="0"/>
              <a:t>Developed by Gordon Murray Design for TVR, launched at the Goodwood Revival in the United Kingdom last September. </a:t>
            </a:r>
          </a:p>
          <a:p>
            <a:pPr lvl="2">
              <a:spcBef>
                <a:spcPts val="0"/>
              </a:spcBef>
            </a:pPr>
            <a:r>
              <a:rPr lang="en-US" sz="2400" b="1" dirty="0"/>
              <a:t>The iStream Carbon concept further reduces weight compared to the already lightweight and efficient original iStream concept</a:t>
            </a:r>
          </a:p>
          <a:p>
            <a:pPr lvl="2">
              <a:spcBef>
                <a:spcPts val="0"/>
              </a:spcBef>
            </a:pPr>
            <a:r>
              <a:rPr lang="en-US" sz="2400" b="1" dirty="0"/>
              <a:t>A fully mechanized procedure with a cycle time of just 100 seconds. </a:t>
            </a:r>
          </a:p>
          <a:p>
            <a:pPr lvl="2">
              <a:spcBef>
                <a:spcPts val="0"/>
              </a:spcBef>
            </a:pPr>
            <a:r>
              <a:rPr lang="en-US" sz="2400" b="1" dirty="0"/>
              <a:t>A honeycomb structure sandwiched between two carbon fiber sheets </a:t>
            </a:r>
          </a:p>
          <a:p>
            <a:pPr lvl="2">
              <a:spcBef>
                <a:spcPts val="0"/>
              </a:spcBef>
            </a:pPr>
            <a:r>
              <a:rPr lang="en-US" sz="2400" b="1" dirty="0">
                <a:solidFill>
                  <a:srgbClr val="C00000"/>
                </a:solidFill>
              </a:rPr>
              <a:t>“This is real. This is happening.”</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5" name="Rectangle 4">
            <a:extLst>
              <a:ext uri="{FF2B5EF4-FFF2-40B4-BE49-F238E27FC236}">
                <a16:creationId xmlns:a16="http://schemas.microsoft.com/office/drawing/2014/main" id="{36F48BD5-5224-4959-82AE-EC0CD6F2F095}"/>
              </a:ext>
            </a:extLst>
          </p:cNvPr>
          <p:cNvSpPr/>
          <p:nvPr/>
        </p:nvSpPr>
        <p:spPr>
          <a:xfrm>
            <a:off x="4704082" y="6399418"/>
            <a:ext cx="3677299" cy="369332"/>
          </a:xfrm>
          <a:prstGeom prst="rect">
            <a:avLst/>
          </a:prstGeom>
        </p:spPr>
        <p:txBody>
          <a:bodyPr wrap="square">
            <a:spAutoFit/>
          </a:bodyPr>
          <a:lstStyle/>
          <a:p>
            <a:r>
              <a:rPr lang="en-US" sz="900" dirty="0"/>
              <a:t>Source: http://compositesmanufacturingmagazine.com/2015/11/yamaha-carbon-fiber-chassis-could-change-how-cars-are-made/</a:t>
            </a:r>
          </a:p>
        </p:txBody>
      </p:sp>
      <p:sp>
        <p:nvSpPr>
          <p:cNvPr id="6" name="Rectangle 5">
            <a:extLst>
              <a:ext uri="{FF2B5EF4-FFF2-40B4-BE49-F238E27FC236}">
                <a16:creationId xmlns:a16="http://schemas.microsoft.com/office/drawing/2014/main" id="{C942EFF7-E56A-4929-9A14-387E9D861587}"/>
              </a:ext>
            </a:extLst>
          </p:cNvPr>
          <p:cNvSpPr/>
          <p:nvPr/>
        </p:nvSpPr>
        <p:spPr>
          <a:xfrm>
            <a:off x="322616" y="6399418"/>
            <a:ext cx="3677299" cy="3693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87100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pic>
        <p:nvPicPr>
          <p:cNvPr id="7" name="Picture 6">
            <a:extLst>
              <a:ext uri="{FF2B5EF4-FFF2-40B4-BE49-F238E27FC236}">
                <a16:creationId xmlns:a16="http://schemas.microsoft.com/office/drawing/2014/main" id="{FCCAC1C8-7C3F-4A93-89C7-3F52B888CEF3}"/>
              </a:ext>
            </a:extLst>
          </p:cNvPr>
          <p:cNvPicPr>
            <a:picLocks noChangeAspect="1"/>
          </p:cNvPicPr>
          <p:nvPr/>
        </p:nvPicPr>
        <p:blipFill>
          <a:blip r:embed="rId3"/>
          <a:stretch>
            <a:fillRect/>
          </a:stretch>
        </p:blipFill>
        <p:spPr>
          <a:xfrm>
            <a:off x="406359" y="1769424"/>
            <a:ext cx="7618763" cy="4063340"/>
          </a:xfrm>
          <a:prstGeom prst="rect">
            <a:avLst/>
          </a:prstGeom>
          <a:ln>
            <a:solidFill>
              <a:schemeClr val="tx1"/>
            </a:solidFill>
          </a:ln>
        </p:spPr>
      </p:pic>
      <p:sp>
        <p:nvSpPr>
          <p:cNvPr id="9" name="Rectangle 8">
            <a:extLst>
              <a:ext uri="{FF2B5EF4-FFF2-40B4-BE49-F238E27FC236}">
                <a16:creationId xmlns:a16="http://schemas.microsoft.com/office/drawing/2014/main" id="{6E889945-8E9D-4BB3-9A12-FD74D0894887}"/>
              </a:ext>
            </a:extLst>
          </p:cNvPr>
          <p:cNvSpPr/>
          <p:nvPr/>
        </p:nvSpPr>
        <p:spPr>
          <a:xfrm>
            <a:off x="406359" y="1149123"/>
            <a:ext cx="3941464" cy="523220"/>
          </a:xfrm>
          <a:prstGeom prst="rect">
            <a:avLst/>
          </a:prstGeom>
        </p:spPr>
        <p:txBody>
          <a:bodyPr wrap="none">
            <a:spAutoFit/>
          </a:bodyPr>
          <a:lstStyle/>
          <a:p>
            <a:r>
              <a:rPr lang="en-US" sz="2800" b="1" dirty="0">
                <a:solidFill>
                  <a:schemeClr val="tx2"/>
                </a:solidFill>
              </a:rPr>
              <a:t>The iStream Concept Car </a:t>
            </a:r>
          </a:p>
        </p:txBody>
      </p:sp>
      <p:sp>
        <p:nvSpPr>
          <p:cNvPr id="10" name="Rectangle 9">
            <a:extLst>
              <a:ext uri="{FF2B5EF4-FFF2-40B4-BE49-F238E27FC236}">
                <a16:creationId xmlns:a16="http://schemas.microsoft.com/office/drawing/2014/main" id="{AE5CD27B-A96A-40E5-9066-2EBEE6084748}"/>
              </a:ext>
            </a:extLst>
          </p:cNvPr>
          <p:cNvSpPr/>
          <p:nvPr/>
        </p:nvSpPr>
        <p:spPr>
          <a:xfrm>
            <a:off x="4347822" y="6000606"/>
            <a:ext cx="3677299" cy="369332"/>
          </a:xfrm>
          <a:prstGeom prst="rect">
            <a:avLst/>
          </a:prstGeom>
        </p:spPr>
        <p:txBody>
          <a:bodyPr wrap="square">
            <a:spAutoFit/>
          </a:bodyPr>
          <a:lstStyle/>
          <a:p>
            <a:r>
              <a:rPr lang="en-US" sz="900" dirty="0"/>
              <a:t>Source: http://compositesmanufacturingmagazine.com/2015/11/yamaha-carbon-fiber-chassis-could-change-how-cars-are-made/</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465161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75398"/>
            <a:ext cx="7620000" cy="1143000"/>
          </a:xfrm>
        </p:spPr>
        <p:txBody>
          <a:bodyPr/>
          <a:lstStyle/>
          <a:p>
            <a:r>
              <a:rPr lang="en-US" sz="3600" dirty="0"/>
              <a:t>Logistics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168100" y="1005944"/>
            <a:ext cx="3219336" cy="577665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342900" indent="-342900">
              <a:buClr>
                <a:schemeClr val="accent1">
                  <a:lumMod val="75000"/>
                </a:schemeClr>
              </a:buClr>
              <a:buFont typeface="Wingdings" charset="2"/>
              <a:buChar char="v"/>
            </a:pPr>
            <a:r>
              <a:rPr lang="en-US" sz="1800" b="1" dirty="0">
                <a:solidFill>
                  <a:srgbClr val="000000"/>
                </a:solidFill>
              </a:rPr>
              <a:t>Growing environmental concerns </a:t>
            </a:r>
          </a:p>
          <a:p>
            <a:pPr marL="342900" indent="-342900">
              <a:buClr>
                <a:schemeClr val="accent1">
                  <a:lumMod val="75000"/>
                </a:schemeClr>
              </a:buClr>
              <a:buFont typeface="Wingdings" charset="2"/>
              <a:buChar char="v"/>
            </a:pPr>
            <a:r>
              <a:rPr lang="en-US" sz="1800" b="1" dirty="0">
                <a:solidFill>
                  <a:srgbClr val="000000"/>
                </a:solidFill>
              </a:rPr>
              <a:t>Increasing government regulations pushes industries to recycle and/or reuse materials from scrap, trim-offs and end of life components</a:t>
            </a:r>
          </a:p>
          <a:p>
            <a:pPr marL="342900" indent="-342900">
              <a:buClr>
                <a:schemeClr val="accent1">
                  <a:lumMod val="75000"/>
                </a:schemeClr>
              </a:buClr>
              <a:buFont typeface="Wingdings" charset="2"/>
              <a:buChar char="v"/>
            </a:pPr>
            <a:r>
              <a:rPr lang="en-US" sz="1800" b="1" dirty="0">
                <a:solidFill>
                  <a:srgbClr val="000000"/>
                </a:solidFill>
              </a:rPr>
              <a:t>Overcoming these challenges will foster growth of a new industry that utilizes post-industrial scrap material and end-of-life waste from fiber reinforced composite (FRC) manufacturers and markets</a:t>
            </a:r>
          </a:p>
        </p:txBody>
      </p:sp>
      <p:sp>
        <p:nvSpPr>
          <p:cNvPr id="9" name="TextBox 8">
            <a:extLst>
              <a:ext uri="{FF2B5EF4-FFF2-40B4-BE49-F238E27FC236}">
                <a16:creationId xmlns:a16="http://schemas.microsoft.com/office/drawing/2014/main" id="{D3FAD6D9-408B-48DB-BF3A-AFCBFC5F81D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3" name="Rectangle 2">
            <a:extLst>
              <a:ext uri="{FF2B5EF4-FFF2-40B4-BE49-F238E27FC236}">
                <a16:creationId xmlns:a16="http://schemas.microsoft.com/office/drawing/2014/main" id="{3CC25E3E-6CED-4321-801D-79F75D69FAD7}"/>
              </a:ext>
            </a:extLst>
          </p:cNvPr>
          <p:cNvSpPr/>
          <p:nvPr/>
        </p:nvSpPr>
        <p:spPr>
          <a:xfrm>
            <a:off x="3387436" y="646898"/>
            <a:ext cx="5455228" cy="5888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15E4E8C8-8707-40A7-BE4B-E18503577922}"/>
              </a:ext>
            </a:extLst>
          </p:cNvPr>
          <p:cNvGrpSpPr/>
          <p:nvPr/>
        </p:nvGrpSpPr>
        <p:grpSpPr>
          <a:xfrm>
            <a:off x="3477123" y="772732"/>
            <a:ext cx="5258914" cy="5645046"/>
            <a:chOff x="2116671" y="260860"/>
            <a:chExt cx="5258914" cy="5645046"/>
          </a:xfrm>
        </p:grpSpPr>
        <p:sp>
          <p:nvSpPr>
            <p:cNvPr id="25" name="Freeform: Shape 24">
              <a:extLst>
                <a:ext uri="{FF2B5EF4-FFF2-40B4-BE49-F238E27FC236}">
                  <a16:creationId xmlns:a16="http://schemas.microsoft.com/office/drawing/2014/main" id="{0019D177-BB4B-4A67-9A0C-895451131959}"/>
                </a:ext>
              </a:extLst>
            </p:cNvPr>
            <p:cNvSpPr/>
            <p:nvPr/>
          </p:nvSpPr>
          <p:spPr>
            <a:xfrm>
              <a:off x="2118511" y="4921982"/>
              <a:ext cx="5257074" cy="983924"/>
            </a:xfrm>
            <a:custGeom>
              <a:avLst/>
              <a:gdLst>
                <a:gd name="connsiteX0" fmla="*/ 0 w 4538404"/>
                <a:gd name="connsiteY0" fmla="*/ 0 h 1019953"/>
                <a:gd name="connsiteX1" fmla="*/ 4538404 w 4538404"/>
                <a:gd name="connsiteY1" fmla="*/ 0 h 1019953"/>
                <a:gd name="connsiteX2" fmla="*/ 4538404 w 4538404"/>
                <a:gd name="connsiteY2" fmla="*/ 1019953 h 1019953"/>
                <a:gd name="connsiteX3" fmla="*/ 0 w 4538404"/>
                <a:gd name="connsiteY3" fmla="*/ 1019953 h 1019953"/>
                <a:gd name="connsiteX4" fmla="*/ 0 w 4538404"/>
                <a:gd name="connsiteY4" fmla="*/ 0 h 101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1019953">
                  <a:moveTo>
                    <a:pt x="0" y="0"/>
                  </a:moveTo>
                  <a:lnTo>
                    <a:pt x="4538404" y="0"/>
                  </a:lnTo>
                  <a:lnTo>
                    <a:pt x="4538404" y="1019953"/>
                  </a:lnTo>
                  <a:lnTo>
                    <a:pt x="0" y="1019953"/>
                  </a:lnTo>
                  <a:lnTo>
                    <a:pt x="0" y="0"/>
                  </a:lnTo>
                  <a:close/>
                </a:path>
              </a:pathLst>
            </a:custGeom>
            <a:solidFill>
              <a:srgbClr val="CC66FF">
                <a:alpha val="45098"/>
              </a:srgbClr>
            </a:solidFill>
            <a:ln>
              <a:solidFill>
                <a:srgbClr val="B49F2A">
                  <a:alpha val="90000"/>
                </a:srgb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1" spcCol="1270" anchor="t" anchorCtr="0">
              <a:noAutofit/>
            </a:bodyPr>
            <a:lstStyle/>
            <a:p>
              <a:pPr marL="114300" lvl="1" indent="-114300" algn="ctr" defTabSz="622300">
                <a:lnSpc>
                  <a:spcPct val="90000"/>
                </a:lnSpc>
                <a:spcBef>
                  <a:spcPct val="0"/>
                </a:spcBef>
                <a:spcAft>
                  <a:spcPct val="15000"/>
                </a:spcAft>
                <a:buChar char="•"/>
              </a:pPr>
              <a:r>
                <a:rPr lang="en-US" sz="1400" b="1" kern="1200" dirty="0"/>
                <a:t>Work with manufacturers, management and operators to change their perception on “waste” (think of as scrap or a valuable by-product)</a:t>
              </a:r>
            </a:p>
            <a:p>
              <a:pPr marL="114300" lvl="1" indent="-114300" algn="ctr" defTabSz="622300">
                <a:lnSpc>
                  <a:spcPct val="90000"/>
                </a:lnSpc>
                <a:spcBef>
                  <a:spcPct val="0"/>
                </a:spcBef>
                <a:spcAft>
                  <a:spcPct val="15000"/>
                </a:spcAft>
                <a:buChar char="•"/>
              </a:pPr>
              <a:r>
                <a:rPr lang="en-US" sz="1400" b="1" kern="1200" dirty="0"/>
                <a:t>Work with them to show how to recycle and/or reuse scrap</a:t>
              </a:r>
            </a:p>
          </p:txBody>
        </p:sp>
        <p:sp>
          <p:nvSpPr>
            <p:cNvPr id="6" name="Freeform: Shape 5">
              <a:extLst>
                <a:ext uri="{FF2B5EF4-FFF2-40B4-BE49-F238E27FC236}">
                  <a16:creationId xmlns:a16="http://schemas.microsoft.com/office/drawing/2014/main" id="{61F3BBC6-F990-40FA-85C0-2E7050FAA25B}"/>
                </a:ext>
              </a:extLst>
            </p:cNvPr>
            <p:cNvSpPr/>
            <p:nvPr/>
          </p:nvSpPr>
          <p:spPr>
            <a:xfrm>
              <a:off x="2118510" y="348194"/>
              <a:ext cx="5255232" cy="422302"/>
            </a:xfrm>
            <a:custGeom>
              <a:avLst/>
              <a:gdLst>
                <a:gd name="connsiteX0" fmla="*/ 0 w 4538404"/>
                <a:gd name="connsiteY0" fmla="*/ 0 h 254988"/>
                <a:gd name="connsiteX1" fmla="*/ 4538404 w 4538404"/>
                <a:gd name="connsiteY1" fmla="*/ 0 h 254988"/>
                <a:gd name="connsiteX2" fmla="*/ 4538404 w 4538404"/>
                <a:gd name="connsiteY2" fmla="*/ 254988 h 254988"/>
                <a:gd name="connsiteX3" fmla="*/ 0 w 4538404"/>
                <a:gd name="connsiteY3" fmla="*/ 254988 h 254988"/>
                <a:gd name="connsiteX4" fmla="*/ 0 w 4538404"/>
                <a:gd name="connsiteY4" fmla="*/ 0 h 25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254988">
                  <a:moveTo>
                    <a:pt x="0" y="0"/>
                  </a:moveTo>
                  <a:lnTo>
                    <a:pt x="4538404" y="0"/>
                  </a:lnTo>
                  <a:lnTo>
                    <a:pt x="4538404" y="254988"/>
                  </a:lnTo>
                  <a:lnTo>
                    <a:pt x="0" y="254988"/>
                  </a:lnTo>
                  <a:lnTo>
                    <a:pt x="0" y="0"/>
                  </a:lnTo>
                  <a:close/>
                </a:path>
              </a:pathLst>
            </a:custGeom>
            <a:solidFill>
              <a:schemeClr val="accent3">
                <a:lumMod val="40000"/>
                <a:lumOff val="60000"/>
              </a:schemeClr>
            </a:solidFill>
            <a:ln>
              <a:solidFill>
                <a:schemeClr val="accent3">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1" spcCol="1270" anchor="t" anchorCtr="0">
              <a:noAutofit/>
            </a:bodyPr>
            <a:lstStyle/>
            <a:p>
              <a:pPr marL="0" lvl="1" algn="ctr" defTabSz="622300">
                <a:lnSpc>
                  <a:spcPts val="1400"/>
                </a:lnSpc>
                <a:spcBef>
                  <a:spcPct val="0"/>
                </a:spcBef>
                <a:spcAft>
                  <a:spcPts val="0"/>
                </a:spcAft>
                <a:buChar char="•"/>
              </a:pPr>
              <a:r>
                <a:rPr lang="en-US" sz="1400" b="1" kern="1200" dirty="0"/>
                <a:t>The industry does not provide a pathway</a:t>
              </a:r>
            </a:p>
          </p:txBody>
        </p:sp>
        <p:sp>
          <p:nvSpPr>
            <p:cNvPr id="7" name="Freeform: Shape 6">
              <a:extLst>
                <a:ext uri="{FF2B5EF4-FFF2-40B4-BE49-F238E27FC236}">
                  <a16:creationId xmlns:a16="http://schemas.microsoft.com/office/drawing/2014/main" id="{2F176377-663F-4E68-B50D-3FA2E0DAF3D9}"/>
                </a:ext>
              </a:extLst>
            </p:cNvPr>
            <p:cNvSpPr/>
            <p:nvPr/>
          </p:nvSpPr>
          <p:spPr>
            <a:xfrm>
              <a:off x="3156765" y="260860"/>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SYSTEMIC </a:t>
              </a:r>
            </a:p>
          </p:txBody>
        </p:sp>
        <p:sp>
          <p:nvSpPr>
            <p:cNvPr id="15" name="Freeform: Shape 14">
              <a:extLst>
                <a:ext uri="{FF2B5EF4-FFF2-40B4-BE49-F238E27FC236}">
                  <a16:creationId xmlns:a16="http://schemas.microsoft.com/office/drawing/2014/main" id="{885A6414-F5EC-431E-AB28-2DAE6580CE03}"/>
                </a:ext>
              </a:extLst>
            </p:cNvPr>
            <p:cNvSpPr/>
            <p:nvPr/>
          </p:nvSpPr>
          <p:spPr>
            <a:xfrm>
              <a:off x="2116672" y="829552"/>
              <a:ext cx="5257070" cy="661642"/>
            </a:xfrm>
            <a:custGeom>
              <a:avLst/>
              <a:gdLst>
                <a:gd name="connsiteX0" fmla="*/ 0 w 4538404"/>
                <a:gd name="connsiteY0" fmla="*/ 0 h 915343"/>
                <a:gd name="connsiteX1" fmla="*/ 4538404 w 4538404"/>
                <a:gd name="connsiteY1" fmla="*/ 0 h 915343"/>
                <a:gd name="connsiteX2" fmla="*/ 4538404 w 4538404"/>
                <a:gd name="connsiteY2" fmla="*/ 915343 h 915343"/>
                <a:gd name="connsiteX3" fmla="*/ 0 w 4538404"/>
                <a:gd name="connsiteY3" fmla="*/ 915343 h 915343"/>
                <a:gd name="connsiteX4" fmla="*/ 0 w 4538404"/>
                <a:gd name="connsiteY4" fmla="*/ 0 h 91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915343">
                  <a:moveTo>
                    <a:pt x="0" y="0"/>
                  </a:moveTo>
                  <a:lnTo>
                    <a:pt x="4538404" y="0"/>
                  </a:lnTo>
                  <a:lnTo>
                    <a:pt x="4538404" y="915343"/>
                  </a:lnTo>
                  <a:lnTo>
                    <a:pt x="0" y="915343"/>
                  </a:lnTo>
                  <a:lnTo>
                    <a:pt x="0" y="0"/>
                  </a:lnTo>
                  <a:close/>
                </a:path>
              </a:pathLst>
            </a:custGeom>
            <a:solidFill>
              <a:schemeClr val="accent1">
                <a:lumMod val="20000"/>
                <a:lumOff val="80000"/>
                <a:alpha val="90000"/>
              </a:schemeClr>
            </a:solidFill>
            <a:ln>
              <a:solidFill>
                <a:schemeClr val="tx2">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100000"/>
                </a:lnSpc>
                <a:spcBef>
                  <a:spcPct val="0"/>
                </a:spcBef>
                <a:spcAft>
                  <a:spcPts val="0"/>
                </a:spcAft>
                <a:buChar char="•"/>
              </a:pPr>
              <a:r>
                <a:rPr lang="en-US" sz="1400" b="1" kern="1200" dirty="0"/>
                <a:t>Cost of landfilling Legislation </a:t>
              </a:r>
            </a:p>
            <a:p>
              <a:pPr marL="114300" lvl="1" indent="-114300" algn="ctr" defTabSz="622300">
                <a:lnSpc>
                  <a:spcPct val="100000"/>
                </a:lnSpc>
                <a:spcBef>
                  <a:spcPct val="0"/>
                </a:spcBef>
                <a:spcAft>
                  <a:spcPts val="0"/>
                </a:spcAft>
                <a:buChar char="•"/>
              </a:pPr>
              <a:r>
                <a:rPr lang="en-US" sz="1400" b="1" kern="1200" dirty="0"/>
                <a:t>Penalties</a:t>
              </a:r>
            </a:p>
            <a:p>
              <a:pPr marL="114300" lvl="1" indent="-114300" algn="ctr" defTabSz="622300">
                <a:lnSpc>
                  <a:spcPct val="100000"/>
                </a:lnSpc>
                <a:spcBef>
                  <a:spcPct val="0"/>
                </a:spcBef>
                <a:spcAft>
                  <a:spcPts val="0"/>
                </a:spcAft>
                <a:buChar char="•"/>
              </a:pPr>
              <a:r>
                <a:rPr lang="en-US" sz="1400" b="1" kern="1200" dirty="0"/>
                <a:t>Environmental health and safety</a:t>
              </a:r>
            </a:p>
          </p:txBody>
        </p:sp>
        <p:sp>
          <p:nvSpPr>
            <p:cNvPr id="16" name="Freeform: Shape 15">
              <a:extLst>
                <a:ext uri="{FF2B5EF4-FFF2-40B4-BE49-F238E27FC236}">
                  <a16:creationId xmlns:a16="http://schemas.microsoft.com/office/drawing/2014/main" id="{149DCABC-86D1-4718-8D10-33117818DD12}"/>
                </a:ext>
              </a:extLst>
            </p:cNvPr>
            <p:cNvSpPr/>
            <p:nvPr/>
          </p:nvSpPr>
          <p:spPr>
            <a:xfrm>
              <a:off x="3156765" y="829552"/>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MOTIVATION </a:t>
              </a:r>
            </a:p>
          </p:txBody>
        </p:sp>
        <p:sp>
          <p:nvSpPr>
            <p:cNvPr id="17" name="Freeform: Shape 16">
              <a:extLst>
                <a:ext uri="{FF2B5EF4-FFF2-40B4-BE49-F238E27FC236}">
                  <a16:creationId xmlns:a16="http://schemas.microsoft.com/office/drawing/2014/main" id="{A8838285-DD0B-4D93-BB73-C06011EC313A}"/>
                </a:ext>
              </a:extLst>
            </p:cNvPr>
            <p:cNvSpPr/>
            <p:nvPr/>
          </p:nvSpPr>
          <p:spPr>
            <a:xfrm>
              <a:off x="2116671" y="1567503"/>
              <a:ext cx="5257071" cy="839328"/>
            </a:xfrm>
            <a:custGeom>
              <a:avLst/>
              <a:gdLst>
                <a:gd name="connsiteX0" fmla="*/ 0 w 4538404"/>
                <a:gd name="connsiteY0" fmla="*/ 0 h 1255327"/>
                <a:gd name="connsiteX1" fmla="*/ 4538404 w 4538404"/>
                <a:gd name="connsiteY1" fmla="*/ 0 h 1255327"/>
                <a:gd name="connsiteX2" fmla="*/ 4538404 w 4538404"/>
                <a:gd name="connsiteY2" fmla="*/ 1255327 h 1255327"/>
                <a:gd name="connsiteX3" fmla="*/ 0 w 4538404"/>
                <a:gd name="connsiteY3" fmla="*/ 1255327 h 1255327"/>
                <a:gd name="connsiteX4" fmla="*/ 0 w 4538404"/>
                <a:gd name="connsiteY4" fmla="*/ 0 h 125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1255327">
                  <a:moveTo>
                    <a:pt x="0" y="0"/>
                  </a:moveTo>
                  <a:lnTo>
                    <a:pt x="4538404" y="0"/>
                  </a:lnTo>
                  <a:lnTo>
                    <a:pt x="4538404" y="1255327"/>
                  </a:lnTo>
                  <a:lnTo>
                    <a:pt x="0" y="1255327"/>
                  </a:lnTo>
                  <a:lnTo>
                    <a:pt x="0" y="0"/>
                  </a:lnTo>
                  <a:close/>
                </a:path>
              </a:pathLst>
            </a:custGeom>
            <a:solidFill>
              <a:schemeClr val="accent5">
                <a:lumMod val="60000"/>
                <a:lumOff val="40000"/>
                <a:alpha val="90000"/>
              </a:schemeClr>
            </a:solidFill>
            <a:ln>
              <a:solidFill>
                <a:schemeClr val="accent5">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100000"/>
                </a:lnSpc>
                <a:spcBef>
                  <a:spcPct val="0"/>
                </a:spcBef>
                <a:spcAft>
                  <a:spcPts val="0"/>
                </a:spcAft>
                <a:buChar char="•"/>
              </a:pPr>
              <a:r>
                <a:rPr lang="en-US" sz="1400" b="1" kern="1200" dirty="0"/>
                <a:t>Rating and composition</a:t>
              </a:r>
            </a:p>
            <a:p>
              <a:pPr marL="114300" lvl="1" indent="-114300" algn="ctr" defTabSz="622300">
                <a:lnSpc>
                  <a:spcPct val="100000"/>
                </a:lnSpc>
                <a:spcBef>
                  <a:spcPct val="0"/>
                </a:spcBef>
                <a:spcAft>
                  <a:spcPts val="0"/>
                </a:spcAft>
                <a:buChar char="•"/>
              </a:pPr>
              <a:r>
                <a:rPr lang="en-US" sz="1400" b="1" kern="1200" dirty="0"/>
                <a:t>Labeling/cataloging </a:t>
              </a:r>
            </a:p>
            <a:p>
              <a:pPr marL="114300" lvl="1" indent="-114300" algn="ctr" defTabSz="622300">
                <a:lnSpc>
                  <a:spcPct val="100000"/>
                </a:lnSpc>
                <a:spcBef>
                  <a:spcPct val="0"/>
                </a:spcBef>
                <a:spcAft>
                  <a:spcPts val="0"/>
                </a:spcAft>
                <a:buChar char="•"/>
              </a:pPr>
              <a:r>
                <a:rPr lang="en-US" sz="1400" b="1" kern="1200" dirty="0"/>
                <a:t>Handling</a:t>
              </a:r>
            </a:p>
            <a:p>
              <a:pPr marL="114300" lvl="1" indent="-114300" algn="ctr" defTabSz="622300">
                <a:lnSpc>
                  <a:spcPct val="100000"/>
                </a:lnSpc>
                <a:spcBef>
                  <a:spcPct val="0"/>
                </a:spcBef>
                <a:spcAft>
                  <a:spcPts val="0"/>
                </a:spcAft>
                <a:buChar char="•"/>
              </a:pPr>
              <a:r>
                <a:rPr lang="en-US" sz="1400" b="1" kern="1200" dirty="0"/>
                <a:t>SDS Creation (GHS)</a:t>
              </a:r>
            </a:p>
            <a:p>
              <a:pPr marL="114300" lvl="1" indent="-114300" algn="ctr" defTabSz="622300">
                <a:lnSpc>
                  <a:spcPct val="100000"/>
                </a:lnSpc>
                <a:spcBef>
                  <a:spcPct val="0"/>
                </a:spcBef>
                <a:spcAft>
                  <a:spcPts val="0"/>
                </a:spcAft>
                <a:buChar char="•"/>
              </a:pPr>
              <a:r>
                <a:rPr lang="en-US" sz="1400" b="1" kern="1200" dirty="0"/>
                <a:t>Getting a consistent supply</a:t>
              </a:r>
            </a:p>
            <a:p>
              <a:pPr marL="114300" lvl="1" indent="-114300" algn="ctr" defTabSz="622300">
                <a:lnSpc>
                  <a:spcPct val="100000"/>
                </a:lnSpc>
                <a:spcBef>
                  <a:spcPct val="0"/>
                </a:spcBef>
                <a:spcAft>
                  <a:spcPts val="0"/>
                </a:spcAft>
                <a:buChar char="•"/>
              </a:pPr>
              <a:r>
                <a:rPr lang="en-US" sz="1400" b="1" kern="1200" dirty="0"/>
                <a:t>Supply quality</a:t>
              </a:r>
            </a:p>
          </p:txBody>
        </p:sp>
        <p:sp>
          <p:nvSpPr>
            <p:cNvPr id="18" name="Freeform: Shape 17">
              <a:extLst>
                <a:ext uri="{FF2B5EF4-FFF2-40B4-BE49-F238E27FC236}">
                  <a16:creationId xmlns:a16="http://schemas.microsoft.com/office/drawing/2014/main" id="{DF26BBA8-16D0-45BA-8B9A-7B34FBB82939}"/>
                </a:ext>
              </a:extLst>
            </p:cNvPr>
            <p:cNvSpPr/>
            <p:nvPr/>
          </p:nvSpPr>
          <p:spPr>
            <a:xfrm>
              <a:off x="3156765" y="1583416"/>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MATERIAL ORGANIZATION</a:t>
              </a:r>
            </a:p>
          </p:txBody>
        </p:sp>
        <p:sp>
          <p:nvSpPr>
            <p:cNvPr id="19" name="Freeform: Shape 18">
              <a:extLst>
                <a:ext uri="{FF2B5EF4-FFF2-40B4-BE49-F238E27FC236}">
                  <a16:creationId xmlns:a16="http://schemas.microsoft.com/office/drawing/2014/main" id="{E710F837-4B13-4AD6-9F14-EC3D3DF321C4}"/>
                </a:ext>
              </a:extLst>
            </p:cNvPr>
            <p:cNvSpPr/>
            <p:nvPr/>
          </p:nvSpPr>
          <p:spPr>
            <a:xfrm>
              <a:off x="2118510" y="2482014"/>
              <a:ext cx="5257071" cy="839328"/>
            </a:xfrm>
            <a:custGeom>
              <a:avLst/>
              <a:gdLst>
                <a:gd name="connsiteX0" fmla="*/ 0 w 4538404"/>
                <a:gd name="connsiteY0" fmla="*/ 0 h 915343"/>
                <a:gd name="connsiteX1" fmla="*/ 4538404 w 4538404"/>
                <a:gd name="connsiteY1" fmla="*/ 0 h 915343"/>
                <a:gd name="connsiteX2" fmla="*/ 4538404 w 4538404"/>
                <a:gd name="connsiteY2" fmla="*/ 915343 h 915343"/>
                <a:gd name="connsiteX3" fmla="*/ 0 w 4538404"/>
                <a:gd name="connsiteY3" fmla="*/ 915343 h 915343"/>
                <a:gd name="connsiteX4" fmla="*/ 0 w 4538404"/>
                <a:gd name="connsiteY4" fmla="*/ 0 h 91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915343">
                  <a:moveTo>
                    <a:pt x="0" y="0"/>
                  </a:moveTo>
                  <a:lnTo>
                    <a:pt x="4538404" y="0"/>
                  </a:lnTo>
                  <a:lnTo>
                    <a:pt x="4538404" y="915343"/>
                  </a:lnTo>
                  <a:lnTo>
                    <a:pt x="0" y="915343"/>
                  </a:lnTo>
                  <a:lnTo>
                    <a:pt x="0" y="0"/>
                  </a:lnTo>
                  <a:close/>
                </a:path>
              </a:pathLst>
            </a:custGeom>
            <a:solidFill>
              <a:schemeClr val="accent4">
                <a:lumMod val="40000"/>
                <a:lumOff val="60000"/>
                <a:alpha val="90000"/>
              </a:schemeClr>
            </a:solidFill>
            <a:ln>
              <a:solidFill>
                <a:schemeClr val="accent4">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100000"/>
                </a:lnSpc>
                <a:spcBef>
                  <a:spcPct val="0"/>
                </a:spcBef>
                <a:spcAft>
                  <a:spcPts val="0"/>
                </a:spcAft>
                <a:buChar char="•"/>
              </a:pPr>
              <a:r>
                <a:rPr lang="en-US" sz="1400" b="1" kern="1200" dirty="0"/>
                <a:t>Determine best process and ideal parameters</a:t>
              </a:r>
            </a:p>
            <a:p>
              <a:pPr marL="114300" lvl="1" indent="-114300" algn="ctr" defTabSz="622300">
                <a:lnSpc>
                  <a:spcPct val="100000"/>
                </a:lnSpc>
                <a:spcBef>
                  <a:spcPct val="0"/>
                </a:spcBef>
                <a:spcAft>
                  <a:spcPts val="0"/>
                </a:spcAft>
                <a:buChar char="•"/>
              </a:pPr>
              <a:r>
                <a:rPr lang="en-US" sz="1400" b="1" kern="1200" dirty="0"/>
                <a:t>Storage</a:t>
              </a:r>
            </a:p>
            <a:p>
              <a:pPr marL="114300" lvl="1" indent="-114300" algn="ctr" defTabSz="622300">
                <a:lnSpc>
                  <a:spcPct val="100000"/>
                </a:lnSpc>
                <a:spcBef>
                  <a:spcPct val="0"/>
                </a:spcBef>
                <a:spcAft>
                  <a:spcPts val="0"/>
                </a:spcAft>
                <a:buChar char="•"/>
              </a:pPr>
              <a:r>
                <a:rPr lang="en-US" sz="1400" b="1" kern="1200" dirty="0"/>
                <a:t>Transportation Infrastructure</a:t>
              </a:r>
            </a:p>
            <a:p>
              <a:pPr marL="114300" lvl="1" indent="-114300" algn="ctr" defTabSz="622300">
                <a:lnSpc>
                  <a:spcPct val="100000"/>
                </a:lnSpc>
                <a:spcBef>
                  <a:spcPct val="0"/>
                </a:spcBef>
                <a:spcAft>
                  <a:spcPts val="0"/>
                </a:spcAft>
                <a:buChar char="•"/>
              </a:pPr>
              <a:r>
                <a:rPr lang="en-US" sz="1400" b="1" kern="1200" dirty="0"/>
                <a:t>Power/electricity demand</a:t>
              </a:r>
            </a:p>
          </p:txBody>
        </p:sp>
        <p:sp>
          <p:nvSpPr>
            <p:cNvPr id="20" name="Freeform: Shape 19">
              <a:extLst>
                <a:ext uri="{FF2B5EF4-FFF2-40B4-BE49-F238E27FC236}">
                  <a16:creationId xmlns:a16="http://schemas.microsoft.com/office/drawing/2014/main" id="{E06D24B8-FBCB-453B-BAAE-F99E5D10C85A}"/>
                </a:ext>
              </a:extLst>
            </p:cNvPr>
            <p:cNvSpPr/>
            <p:nvPr/>
          </p:nvSpPr>
          <p:spPr>
            <a:xfrm>
              <a:off x="3156765" y="2464641"/>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LOGISTICS</a:t>
              </a:r>
            </a:p>
          </p:txBody>
        </p:sp>
        <p:sp>
          <p:nvSpPr>
            <p:cNvPr id="21" name="Freeform: Shape 20">
              <a:extLst>
                <a:ext uri="{FF2B5EF4-FFF2-40B4-BE49-F238E27FC236}">
                  <a16:creationId xmlns:a16="http://schemas.microsoft.com/office/drawing/2014/main" id="{1CE89133-E791-458C-BF5B-BFA36EA08A6A}"/>
                </a:ext>
              </a:extLst>
            </p:cNvPr>
            <p:cNvSpPr/>
            <p:nvPr/>
          </p:nvSpPr>
          <p:spPr>
            <a:xfrm>
              <a:off x="2118511" y="3388916"/>
              <a:ext cx="5257072" cy="826657"/>
            </a:xfrm>
            <a:custGeom>
              <a:avLst/>
              <a:gdLst>
                <a:gd name="connsiteX0" fmla="*/ 0 w 4538404"/>
                <a:gd name="connsiteY0" fmla="*/ 0 h 889190"/>
                <a:gd name="connsiteX1" fmla="*/ 4538404 w 4538404"/>
                <a:gd name="connsiteY1" fmla="*/ 0 h 889190"/>
                <a:gd name="connsiteX2" fmla="*/ 4538404 w 4538404"/>
                <a:gd name="connsiteY2" fmla="*/ 889190 h 889190"/>
                <a:gd name="connsiteX3" fmla="*/ 0 w 4538404"/>
                <a:gd name="connsiteY3" fmla="*/ 889190 h 889190"/>
                <a:gd name="connsiteX4" fmla="*/ 0 w 4538404"/>
                <a:gd name="connsiteY4" fmla="*/ 0 h 88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889190">
                  <a:moveTo>
                    <a:pt x="0" y="0"/>
                  </a:moveTo>
                  <a:lnTo>
                    <a:pt x="4538404" y="0"/>
                  </a:lnTo>
                  <a:lnTo>
                    <a:pt x="4538404" y="889190"/>
                  </a:lnTo>
                  <a:lnTo>
                    <a:pt x="0" y="889190"/>
                  </a:lnTo>
                  <a:lnTo>
                    <a:pt x="0" y="0"/>
                  </a:lnTo>
                  <a:close/>
                </a:path>
              </a:pathLst>
            </a:custGeom>
            <a:solidFill>
              <a:schemeClr val="accent2">
                <a:lumMod val="40000"/>
                <a:lumOff val="60000"/>
                <a:alpha val="90000"/>
              </a:schemeClr>
            </a:solidFill>
            <a:ln>
              <a:solidFill>
                <a:schemeClr val="accent2">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90000"/>
                </a:lnSpc>
                <a:spcBef>
                  <a:spcPct val="0"/>
                </a:spcBef>
                <a:spcAft>
                  <a:spcPct val="15000"/>
                </a:spcAft>
                <a:buChar char="•"/>
              </a:pPr>
              <a:r>
                <a:rPr lang="en-US" sz="1400" b="1" kern="1200" dirty="0"/>
                <a:t>Knowing the impact</a:t>
              </a:r>
            </a:p>
            <a:p>
              <a:pPr marL="114300" lvl="1" indent="-114300" algn="ctr" defTabSz="622300">
                <a:lnSpc>
                  <a:spcPct val="90000"/>
                </a:lnSpc>
                <a:spcBef>
                  <a:spcPct val="0"/>
                </a:spcBef>
                <a:spcAft>
                  <a:spcPct val="15000"/>
                </a:spcAft>
                <a:buChar char="•"/>
              </a:pPr>
              <a:r>
                <a:rPr lang="en-US" sz="1400" b="1" kern="1200" dirty="0"/>
                <a:t>How to regulate/monitor the impact</a:t>
              </a:r>
            </a:p>
            <a:p>
              <a:pPr marL="114300" lvl="1" indent="-114300" algn="ctr" defTabSz="622300">
                <a:lnSpc>
                  <a:spcPct val="90000"/>
                </a:lnSpc>
                <a:spcBef>
                  <a:spcPct val="0"/>
                </a:spcBef>
                <a:spcAft>
                  <a:spcPct val="15000"/>
                </a:spcAft>
                <a:buChar char="•"/>
              </a:pPr>
              <a:r>
                <a:rPr lang="en-US" sz="1400" b="1" kern="1200" dirty="0"/>
                <a:t>Knowing what personal protective equipment (PPE) is needed</a:t>
              </a:r>
            </a:p>
          </p:txBody>
        </p:sp>
        <p:sp>
          <p:nvSpPr>
            <p:cNvPr id="22" name="Freeform: Shape 21">
              <a:extLst>
                <a:ext uri="{FF2B5EF4-FFF2-40B4-BE49-F238E27FC236}">
                  <a16:creationId xmlns:a16="http://schemas.microsoft.com/office/drawing/2014/main" id="{3AB5E2C0-6DD2-49B3-A4C8-27743FA7C062}"/>
                </a:ext>
              </a:extLst>
            </p:cNvPr>
            <p:cNvSpPr/>
            <p:nvPr/>
          </p:nvSpPr>
          <p:spPr>
            <a:xfrm>
              <a:off x="3156765" y="3373042"/>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HEALTH AND SAFETY</a:t>
              </a:r>
            </a:p>
          </p:txBody>
        </p:sp>
        <p:sp>
          <p:nvSpPr>
            <p:cNvPr id="23" name="Freeform: Shape 22">
              <a:extLst>
                <a:ext uri="{FF2B5EF4-FFF2-40B4-BE49-F238E27FC236}">
                  <a16:creationId xmlns:a16="http://schemas.microsoft.com/office/drawing/2014/main" id="{6603AADF-62D7-4F70-A9CB-79AC795244C9}"/>
                </a:ext>
              </a:extLst>
            </p:cNvPr>
            <p:cNvSpPr/>
            <p:nvPr/>
          </p:nvSpPr>
          <p:spPr>
            <a:xfrm>
              <a:off x="2118510" y="4283148"/>
              <a:ext cx="5257073" cy="571258"/>
            </a:xfrm>
            <a:custGeom>
              <a:avLst/>
              <a:gdLst>
                <a:gd name="connsiteX0" fmla="*/ 0 w 4538404"/>
                <a:gd name="connsiteY0" fmla="*/ 0 h 523053"/>
                <a:gd name="connsiteX1" fmla="*/ 4538404 w 4538404"/>
                <a:gd name="connsiteY1" fmla="*/ 0 h 523053"/>
                <a:gd name="connsiteX2" fmla="*/ 4538404 w 4538404"/>
                <a:gd name="connsiteY2" fmla="*/ 523053 h 523053"/>
                <a:gd name="connsiteX3" fmla="*/ 0 w 4538404"/>
                <a:gd name="connsiteY3" fmla="*/ 523053 h 523053"/>
                <a:gd name="connsiteX4" fmla="*/ 0 w 4538404"/>
                <a:gd name="connsiteY4" fmla="*/ 0 h 52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523053">
                  <a:moveTo>
                    <a:pt x="0" y="0"/>
                  </a:moveTo>
                  <a:lnTo>
                    <a:pt x="4538404" y="0"/>
                  </a:lnTo>
                  <a:lnTo>
                    <a:pt x="4538404" y="523053"/>
                  </a:lnTo>
                  <a:lnTo>
                    <a:pt x="0" y="523053"/>
                  </a:lnTo>
                  <a:lnTo>
                    <a:pt x="0" y="0"/>
                  </a:lnTo>
                  <a:close/>
                </a:path>
              </a:pathLst>
            </a:custGeom>
            <a:solidFill>
              <a:schemeClr val="accent6">
                <a:lumMod val="40000"/>
                <a:lumOff val="60000"/>
                <a:alpha val="90000"/>
              </a:schemeClr>
            </a:solidFill>
            <a:ln>
              <a:solidFill>
                <a:schemeClr val="accent6">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1" spcCol="1270" anchor="t" anchorCtr="0">
              <a:noAutofit/>
            </a:bodyPr>
            <a:lstStyle/>
            <a:p>
              <a:pPr marL="114300" lvl="1" indent="-114300" algn="ctr" defTabSz="622300">
                <a:lnSpc>
                  <a:spcPct val="90000"/>
                </a:lnSpc>
                <a:spcBef>
                  <a:spcPct val="0"/>
                </a:spcBef>
                <a:spcAft>
                  <a:spcPct val="15000"/>
                </a:spcAft>
                <a:buChar char="•"/>
              </a:pPr>
              <a:r>
                <a:rPr lang="en-US" sz="1400" b="1" kern="1200" dirty="0"/>
                <a:t>What are the end uses of the recyclate?</a:t>
              </a:r>
            </a:p>
            <a:p>
              <a:pPr marL="114300" lvl="1" indent="-114300" algn="ctr" defTabSz="622300">
                <a:lnSpc>
                  <a:spcPct val="90000"/>
                </a:lnSpc>
                <a:spcBef>
                  <a:spcPct val="0"/>
                </a:spcBef>
                <a:spcAft>
                  <a:spcPct val="15000"/>
                </a:spcAft>
                <a:buChar char="•"/>
              </a:pPr>
              <a:r>
                <a:rPr lang="en-US" sz="1400" b="1" kern="1200" dirty="0"/>
                <a:t>What properties make it competitive?</a:t>
              </a:r>
            </a:p>
          </p:txBody>
        </p:sp>
        <p:sp>
          <p:nvSpPr>
            <p:cNvPr id="24" name="Freeform: Shape 23">
              <a:extLst>
                <a:ext uri="{FF2B5EF4-FFF2-40B4-BE49-F238E27FC236}">
                  <a16:creationId xmlns:a16="http://schemas.microsoft.com/office/drawing/2014/main" id="{37E2C747-3CE6-4807-9843-895DE7BB421C}"/>
                </a:ext>
              </a:extLst>
            </p:cNvPr>
            <p:cNvSpPr/>
            <p:nvPr/>
          </p:nvSpPr>
          <p:spPr>
            <a:xfrm>
              <a:off x="3156765" y="4267805"/>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MARKET PENETRATION</a:t>
              </a:r>
            </a:p>
          </p:txBody>
        </p:sp>
        <p:sp>
          <p:nvSpPr>
            <p:cNvPr id="26" name="Freeform: Shape 25">
              <a:extLst>
                <a:ext uri="{FF2B5EF4-FFF2-40B4-BE49-F238E27FC236}">
                  <a16:creationId xmlns:a16="http://schemas.microsoft.com/office/drawing/2014/main" id="{EB25016F-2E19-48EC-86A5-56EB9DFED059}"/>
                </a:ext>
              </a:extLst>
            </p:cNvPr>
            <p:cNvSpPr/>
            <p:nvPr/>
          </p:nvSpPr>
          <p:spPr>
            <a:xfrm>
              <a:off x="3156765" y="4919234"/>
              <a:ext cx="3176882" cy="122543"/>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a:solidFill>
              <a:srgbClr val="CC66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EDUCATION</a:t>
              </a:r>
            </a:p>
          </p:txBody>
        </p:sp>
      </p:gr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9469834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75398"/>
            <a:ext cx="7620000" cy="1143000"/>
          </a:xfrm>
        </p:spPr>
        <p:txBody>
          <a:bodyPr/>
          <a:lstStyle/>
          <a:p>
            <a:r>
              <a:rPr lang="en-US" sz="3600" dirty="0"/>
              <a:t>Logistics</a:t>
            </a:r>
          </a:p>
        </p:txBody>
      </p:sp>
      <p:sp>
        <p:nvSpPr>
          <p:cNvPr id="9" name="TextBox 8">
            <a:extLst>
              <a:ext uri="{FF2B5EF4-FFF2-40B4-BE49-F238E27FC236}">
                <a16:creationId xmlns:a16="http://schemas.microsoft.com/office/drawing/2014/main" id="{D3FAD6D9-408B-48DB-BF3A-AFCBFC5F81D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6" name="Freeform: Shape 5">
            <a:extLst>
              <a:ext uri="{FF2B5EF4-FFF2-40B4-BE49-F238E27FC236}">
                <a16:creationId xmlns:a16="http://schemas.microsoft.com/office/drawing/2014/main" id="{61F3BBC6-F990-40FA-85C0-2E7050FAA25B}"/>
              </a:ext>
            </a:extLst>
          </p:cNvPr>
          <p:cNvSpPr/>
          <p:nvPr/>
        </p:nvSpPr>
        <p:spPr>
          <a:xfrm>
            <a:off x="1229080" y="1755840"/>
            <a:ext cx="6953019" cy="422302"/>
          </a:xfrm>
          <a:custGeom>
            <a:avLst/>
            <a:gdLst>
              <a:gd name="connsiteX0" fmla="*/ 0 w 4538404"/>
              <a:gd name="connsiteY0" fmla="*/ 0 h 254988"/>
              <a:gd name="connsiteX1" fmla="*/ 4538404 w 4538404"/>
              <a:gd name="connsiteY1" fmla="*/ 0 h 254988"/>
              <a:gd name="connsiteX2" fmla="*/ 4538404 w 4538404"/>
              <a:gd name="connsiteY2" fmla="*/ 254988 h 254988"/>
              <a:gd name="connsiteX3" fmla="*/ 0 w 4538404"/>
              <a:gd name="connsiteY3" fmla="*/ 254988 h 254988"/>
              <a:gd name="connsiteX4" fmla="*/ 0 w 4538404"/>
              <a:gd name="connsiteY4" fmla="*/ 0 h 25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254988">
                <a:moveTo>
                  <a:pt x="0" y="0"/>
                </a:moveTo>
                <a:lnTo>
                  <a:pt x="4538404" y="0"/>
                </a:lnTo>
                <a:lnTo>
                  <a:pt x="4538404" y="254988"/>
                </a:lnTo>
                <a:lnTo>
                  <a:pt x="0" y="254988"/>
                </a:lnTo>
                <a:lnTo>
                  <a:pt x="0" y="0"/>
                </a:lnTo>
                <a:close/>
              </a:path>
            </a:pathLst>
          </a:custGeom>
          <a:solidFill>
            <a:schemeClr val="accent3">
              <a:lumMod val="40000"/>
              <a:lumOff val="60000"/>
            </a:schemeClr>
          </a:solidFill>
          <a:ln>
            <a:solidFill>
              <a:schemeClr val="accent3">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1" spcCol="1270" anchor="t" anchorCtr="0">
            <a:noAutofit/>
          </a:bodyPr>
          <a:lstStyle/>
          <a:p>
            <a:pPr marL="0" lvl="1" algn="ctr" defTabSz="622300">
              <a:lnSpc>
                <a:spcPts val="1400"/>
              </a:lnSpc>
              <a:spcBef>
                <a:spcPct val="0"/>
              </a:spcBef>
              <a:spcAft>
                <a:spcPts val="0"/>
              </a:spcAft>
              <a:buChar char="•"/>
            </a:pPr>
            <a:r>
              <a:rPr lang="en-US" sz="2000" b="1" kern="1200" dirty="0"/>
              <a:t>The industry does not provide a pathway</a:t>
            </a:r>
          </a:p>
        </p:txBody>
      </p:sp>
      <p:sp>
        <p:nvSpPr>
          <p:cNvPr id="7" name="Freeform: Shape 6">
            <a:extLst>
              <a:ext uri="{FF2B5EF4-FFF2-40B4-BE49-F238E27FC236}">
                <a16:creationId xmlns:a16="http://schemas.microsoft.com/office/drawing/2014/main" id="{2F176377-663F-4E68-B50D-3FA2E0DAF3D9}"/>
              </a:ext>
            </a:extLst>
          </p:cNvPr>
          <p:cNvSpPr/>
          <p:nvPr/>
        </p:nvSpPr>
        <p:spPr>
          <a:xfrm>
            <a:off x="766334" y="1125359"/>
            <a:ext cx="3176882" cy="401636"/>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SYSTEMIC</a:t>
            </a:r>
            <a:r>
              <a:rPr lang="en-US" sz="1400" b="1" kern="1200" dirty="0">
                <a:solidFill>
                  <a:srgbClr val="000000"/>
                </a:solidFill>
              </a:rPr>
              <a:t> </a:t>
            </a:r>
          </a:p>
        </p:txBody>
      </p:sp>
      <p:sp>
        <p:nvSpPr>
          <p:cNvPr id="15" name="Freeform: Shape 14">
            <a:extLst>
              <a:ext uri="{FF2B5EF4-FFF2-40B4-BE49-F238E27FC236}">
                <a16:creationId xmlns:a16="http://schemas.microsoft.com/office/drawing/2014/main" id="{885A6414-F5EC-431E-AB28-2DAE6580CE03}"/>
              </a:ext>
            </a:extLst>
          </p:cNvPr>
          <p:cNvSpPr/>
          <p:nvPr/>
        </p:nvSpPr>
        <p:spPr>
          <a:xfrm>
            <a:off x="1033154" y="3012209"/>
            <a:ext cx="7148946" cy="822221"/>
          </a:xfrm>
          <a:custGeom>
            <a:avLst/>
            <a:gdLst>
              <a:gd name="connsiteX0" fmla="*/ 0 w 4538404"/>
              <a:gd name="connsiteY0" fmla="*/ 0 h 915343"/>
              <a:gd name="connsiteX1" fmla="*/ 4538404 w 4538404"/>
              <a:gd name="connsiteY1" fmla="*/ 0 h 915343"/>
              <a:gd name="connsiteX2" fmla="*/ 4538404 w 4538404"/>
              <a:gd name="connsiteY2" fmla="*/ 915343 h 915343"/>
              <a:gd name="connsiteX3" fmla="*/ 0 w 4538404"/>
              <a:gd name="connsiteY3" fmla="*/ 915343 h 915343"/>
              <a:gd name="connsiteX4" fmla="*/ 0 w 4538404"/>
              <a:gd name="connsiteY4" fmla="*/ 0 h 91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915343">
                <a:moveTo>
                  <a:pt x="0" y="0"/>
                </a:moveTo>
                <a:lnTo>
                  <a:pt x="4538404" y="0"/>
                </a:lnTo>
                <a:lnTo>
                  <a:pt x="4538404" y="915343"/>
                </a:lnTo>
                <a:lnTo>
                  <a:pt x="0" y="915343"/>
                </a:lnTo>
                <a:lnTo>
                  <a:pt x="0" y="0"/>
                </a:lnTo>
                <a:close/>
              </a:path>
            </a:pathLst>
          </a:custGeom>
          <a:solidFill>
            <a:schemeClr val="accent1">
              <a:lumMod val="20000"/>
              <a:lumOff val="80000"/>
              <a:alpha val="90000"/>
            </a:schemeClr>
          </a:solidFill>
          <a:ln>
            <a:solidFill>
              <a:schemeClr val="tx2">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91440" anchor="t" anchorCtr="0">
            <a:noAutofit/>
          </a:bodyPr>
          <a:lstStyle/>
          <a:p>
            <a:pPr marL="114300" lvl="1" indent="-114300" defTabSz="622300">
              <a:lnSpc>
                <a:spcPct val="100000"/>
              </a:lnSpc>
              <a:spcBef>
                <a:spcPct val="0"/>
              </a:spcBef>
              <a:spcAft>
                <a:spcPts val="0"/>
              </a:spcAft>
              <a:buChar char="•"/>
            </a:pPr>
            <a:r>
              <a:rPr lang="en-US" sz="2000" b="1" kern="1200" dirty="0"/>
              <a:t>Cost of landfilling Legislation </a:t>
            </a:r>
          </a:p>
          <a:p>
            <a:pPr marL="114300" lvl="1" indent="-114300" defTabSz="622300">
              <a:spcBef>
                <a:spcPct val="0"/>
              </a:spcBef>
              <a:buFontTx/>
              <a:buChar char="•"/>
            </a:pPr>
            <a:r>
              <a:rPr lang="en-US" sz="2000" b="1" dirty="0"/>
              <a:t>Penalties</a:t>
            </a:r>
          </a:p>
          <a:p>
            <a:pPr marL="114300" lvl="1" indent="-114300" defTabSz="622300">
              <a:lnSpc>
                <a:spcPct val="100000"/>
              </a:lnSpc>
              <a:spcBef>
                <a:spcPct val="0"/>
              </a:spcBef>
              <a:spcAft>
                <a:spcPts val="0"/>
              </a:spcAft>
              <a:buChar char="•"/>
            </a:pPr>
            <a:endParaRPr lang="en-US" sz="2000" b="1" kern="1200" dirty="0"/>
          </a:p>
          <a:p>
            <a:pPr marL="114300" lvl="1" indent="-114300" defTabSz="622300">
              <a:lnSpc>
                <a:spcPct val="100000"/>
              </a:lnSpc>
              <a:spcBef>
                <a:spcPct val="0"/>
              </a:spcBef>
              <a:spcAft>
                <a:spcPts val="0"/>
              </a:spcAft>
              <a:buChar char="•"/>
            </a:pPr>
            <a:r>
              <a:rPr lang="en-US" sz="2000" b="1" kern="1200" dirty="0"/>
              <a:t>Environmental health and safety</a:t>
            </a:r>
          </a:p>
          <a:p>
            <a:pPr marL="0" lvl="1" defTabSz="622300">
              <a:lnSpc>
                <a:spcPct val="100000"/>
              </a:lnSpc>
              <a:spcBef>
                <a:spcPct val="0"/>
              </a:spcBef>
              <a:spcAft>
                <a:spcPts val="0"/>
              </a:spcAft>
            </a:pPr>
            <a:endParaRPr lang="en-US" sz="2000" b="1" kern="1200" dirty="0"/>
          </a:p>
        </p:txBody>
      </p:sp>
      <p:sp>
        <p:nvSpPr>
          <p:cNvPr id="16" name="Freeform: Shape 15">
            <a:extLst>
              <a:ext uri="{FF2B5EF4-FFF2-40B4-BE49-F238E27FC236}">
                <a16:creationId xmlns:a16="http://schemas.microsoft.com/office/drawing/2014/main" id="{149DCABC-86D1-4718-8D10-33117818DD12}"/>
              </a:ext>
            </a:extLst>
          </p:cNvPr>
          <p:cNvSpPr/>
          <p:nvPr/>
        </p:nvSpPr>
        <p:spPr>
          <a:xfrm>
            <a:off x="690736" y="2428462"/>
            <a:ext cx="3176882" cy="422302"/>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MOTIVATION</a:t>
            </a:r>
            <a:r>
              <a:rPr lang="en-US" sz="1400" b="1" kern="1200" dirty="0">
                <a:solidFill>
                  <a:srgbClr val="000000"/>
                </a:solidFill>
              </a:rPr>
              <a:t> </a:t>
            </a:r>
          </a:p>
        </p:txBody>
      </p:sp>
      <p:sp>
        <p:nvSpPr>
          <p:cNvPr id="17" name="Freeform: Shape 16">
            <a:extLst>
              <a:ext uri="{FF2B5EF4-FFF2-40B4-BE49-F238E27FC236}">
                <a16:creationId xmlns:a16="http://schemas.microsoft.com/office/drawing/2014/main" id="{A8838285-DD0B-4D93-BB73-C06011EC313A}"/>
              </a:ext>
            </a:extLst>
          </p:cNvPr>
          <p:cNvSpPr/>
          <p:nvPr/>
        </p:nvSpPr>
        <p:spPr>
          <a:xfrm>
            <a:off x="1040208" y="4568469"/>
            <a:ext cx="7141891" cy="1298182"/>
          </a:xfrm>
          <a:custGeom>
            <a:avLst/>
            <a:gdLst>
              <a:gd name="connsiteX0" fmla="*/ 0 w 4538404"/>
              <a:gd name="connsiteY0" fmla="*/ 0 h 1255327"/>
              <a:gd name="connsiteX1" fmla="*/ 4538404 w 4538404"/>
              <a:gd name="connsiteY1" fmla="*/ 0 h 1255327"/>
              <a:gd name="connsiteX2" fmla="*/ 4538404 w 4538404"/>
              <a:gd name="connsiteY2" fmla="*/ 1255327 h 1255327"/>
              <a:gd name="connsiteX3" fmla="*/ 0 w 4538404"/>
              <a:gd name="connsiteY3" fmla="*/ 1255327 h 1255327"/>
              <a:gd name="connsiteX4" fmla="*/ 0 w 4538404"/>
              <a:gd name="connsiteY4" fmla="*/ 0 h 125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1255327">
                <a:moveTo>
                  <a:pt x="0" y="0"/>
                </a:moveTo>
                <a:lnTo>
                  <a:pt x="4538404" y="0"/>
                </a:lnTo>
                <a:lnTo>
                  <a:pt x="4538404" y="1255327"/>
                </a:lnTo>
                <a:lnTo>
                  <a:pt x="0" y="1255327"/>
                </a:lnTo>
                <a:lnTo>
                  <a:pt x="0" y="0"/>
                </a:lnTo>
                <a:close/>
              </a:path>
            </a:pathLst>
          </a:custGeom>
          <a:solidFill>
            <a:schemeClr val="accent5">
              <a:lumMod val="60000"/>
              <a:lumOff val="40000"/>
              <a:alpha val="90000"/>
            </a:schemeClr>
          </a:solidFill>
          <a:ln>
            <a:solidFill>
              <a:schemeClr val="accent5">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100000"/>
              </a:lnSpc>
              <a:spcBef>
                <a:spcPct val="0"/>
              </a:spcBef>
              <a:spcAft>
                <a:spcPts val="0"/>
              </a:spcAft>
              <a:buChar char="•"/>
            </a:pPr>
            <a:r>
              <a:rPr lang="en-US" sz="2000" b="1" kern="1200" dirty="0"/>
              <a:t>Rating and composition</a:t>
            </a:r>
          </a:p>
          <a:p>
            <a:pPr marL="114300" lvl="1" indent="-114300" algn="ctr" defTabSz="622300">
              <a:lnSpc>
                <a:spcPct val="100000"/>
              </a:lnSpc>
              <a:spcBef>
                <a:spcPct val="0"/>
              </a:spcBef>
              <a:spcAft>
                <a:spcPts val="0"/>
              </a:spcAft>
              <a:buChar char="•"/>
            </a:pPr>
            <a:r>
              <a:rPr lang="en-US" sz="2000" b="1" kern="1200" dirty="0"/>
              <a:t>Labeling/cataloging </a:t>
            </a:r>
          </a:p>
          <a:p>
            <a:pPr marL="114300" lvl="1" indent="-114300" algn="ctr" defTabSz="622300">
              <a:lnSpc>
                <a:spcPct val="100000"/>
              </a:lnSpc>
              <a:spcBef>
                <a:spcPct val="0"/>
              </a:spcBef>
              <a:spcAft>
                <a:spcPts val="0"/>
              </a:spcAft>
              <a:buChar char="•"/>
            </a:pPr>
            <a:r>
              <a:rPr lang="en-US" sz="2000" b="1" kern="1200" dirty="0"/>
              <a:t>Handling</a:t>
            </a:r>
          </a:p>
          <a:p>
            <a:pPr marL="114300" lvl="1" indent="-114300" algn="ctr" defTabSz="622300">
              <a:lnSpc>
                <a:spcPct val="100000"/>
              </a:lnSpc>
              <a:spcBef>
                <a:spcPct val="0"/>
              </a:spcBef>
              <a:spcAft>
                <a:spcPts val="0"/>
              </a:spcAft>
              <a:buChar char="•"/>
            </a:pPr>
            <a:r>
              <a:rPr lang="en-US" sz="2000" b="1" kern="1200" dirty="0"/>
              <a:t>SDS Creation (GHS)</a:t>
            </a:r>
          </a:p>
          <a:p>
            <a:pPr marL="114300" lvl="1" indent="-114300" algn="ctr" defTabSz="622300">
              <a:lnSpc>
                <a:spcPct val="100000"/>
              </a:lnSpc>
              <a:spcBef>
                <a:spcPct val="0"/>
              </a:spcBef>
              <a:spcAft>
                <a:spcPts val="0"/>
              </a:spcAft>
              <a:buChar char="•"/>
            </a:pPr>
            <a:r>
              <a:rPr lang="en-US" sz="2000" b="1" kern="1200" dirty="0"/>
              <a:t>Getting a consistent supply</a:t>
            </a:r>
          </a:p>
          <a:p>
            <a:pPr marL="114300" lvl="1" indent="-114300" algn="ctr" defTabSz="622300">
              <a:lnSpc>
                <a:spcPct val="100000"/>
              </a:lnSpc>
              <a:spcBef>
                <a:spcPct val="0"/>
              </a:spcBef>
              <a:spcAft>
                <a:spcPts val="0"/>
              </a:spcAft>
              <a:buChar char="•"/>
            </a:pPr>
            <a:r>
              <a:rPr lang="en-US" sz="2000" b="1" kern="1200" dirty="0"/>
              <a:t>Supply quality</a:t>
            </a:r>
          </a:p>
        </p:txBody>
      </p:sp>
      <p:sp>
        <p:nvSpPr>
          <p:cNvPr id="18" name="Freeform: Shape 17">
            <a:extLst>
              <a:ext uri="{FF2B5EF4-FFF2-40B4-BE49-F238E27FC236}">
                <a16:creationId xmlns:a16="http://schemas.microsoft.com/office/drawing/2014/main" id="{DF26BBA8-16D0-45BA-8B9A-7B34FBB82939}"/>
              </a:ext>
            </a:extLst>
          </p:cNvPr>
          <p:cNvSpPr/>
          <p:nvPr/>
        </p:nvSpPr>
        <p:spPr>
          <a:xfrm>
            <a:off x="614961" y="4091129"/>
            <a:ext cx="3252657" cy="419554"/>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MATERIAL ORGANIZATION</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590415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E710F837-4B13-4AD6-9F14-EC3D3DF321C4}"/>
              </a:ext>
            </a:extLst>
          </p:cNvPr>
          <p:cNvSpPr/>
          <p:nvPr/>
        </p:nvSpPr>
        <p:spPr>
          <a:xfrm>
            <a:off x="1175535" y="1740018"/>
            <a:ext cx="7006564" cy="1142999"/>
          </a:xfrm>
          <a:custGeom>
            <a:avLst/>
            <a:gdLst>
              <a:gd name="connsiteX0" fmla="*/ 0 w 4538404"/>
              <a:gd name="connsiteY0" fmla="*/ 0 h 915343"/>
              <a:gd name="connsiteX1" fmla="*/ 4538404 w 4538404"/>
              <a:gd name="connsiteY1" fmla="*/ 0 h 915343"/>
              <a:gd name="connsiteX2" fmla="*/ 4538404 w 4538404"/>
              <a:gd name="connsiteY2" fmla="*/ 915343 h 915343"/>
              <a:gd name="connsiteX3" fmla="*/ 0 w 4538404"/>
              <a:gd name="connsiteY3" fmla="*/ 915343 h 915343"/>
              <a:gd name="connsiteX4" fmla="*/ 0 w 4538404"/>
              <a:gd name="connsiteY4" fmla="*/ 0 h 91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915343">
                <a:moveTo>
                  <a:pt x="0" y="0"/>
                </a:moveTo>
                <a:lnTo>
                  <a:pt x="4538404" y="0"/>
                </a:lnTo>
                <a:lnTo>
                  <a:pt x="4538404" y="915343"/>
                </a:lnTo>
                <a:lnTo>
                  <a:pt x="0" y="915343"/>
                </a:lnTo>
                <a:lnTo>
                  <a:pt x="0" y="0"/>
                </a:lnTo>
                <a:close/>
              </a:path>
            </a:pathLst>
          </a:custGeom>
          <a:solidFill>
            <a:schemeClr val="accent4">
              <a:lumMod val="40000"/>
              <a:lumOff val="60000"/>
              <a:alpha val="90000"/>
            </a:schemeClr>
          </a:solidFill>
          <a:ln>
            <a:solidFill>
              <a:schemeClr val="accent4">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100000"/>
              </a:lnSpc>
              <a:spcBef>
                <a:spcPct val="0"/>
              </a:spcBef>
              <a:spcAft>
                <a:spcPts val="0"/>
              </a:spcAft>
              <a:buChar char="•"/>
            </a:pPr>
            <a:r>
              <a:rPr lang="en-US" sz="2000" b="1" kern="1200" dirty="0"/>
              <a:t>Determine best process and ideal parameters</a:t>
            </a:r>
          </a:p>
          <a:p>
            <a:pPr marL="114300" lvl="1" indent="-114300" algn="ctr" defTabSz="622300">
              <a:lnSpc>
                <a:spcPct val="100000"/>
              </a:lnSpc>
              <a:spcBef>
                <a:spcPct val="0"/>
              </a:spcBef>
              <a:spcAft>
                <a:spcPts val="0"/>
              </a:spcAft>
              <a:buChar char="•"/>
            </a:pPr>
            <a:r>
              <a:rPr lang="en-US" sz="2000" b="1" kern="1200" dirty="0"/>
              <a:t>Storage</a:t>
            </a:r>
          </a:p>
          <a:p>
            <a:pPr marL="114300" lvl="1" indent="-114300" algn="ctr" defTabSz="622300">
              <a:lnSpc>
                <a:spcPct val="100000"/>
              </a:lnSpc>
              <a:spcBef>
                <a:spcPct val="0"/>
              </a:spcBef>
              <a:spcAft>
                <a:spcPts val="0"/>
              </a:spcAft>
              <a:buChar char="•"/>
            </a:pPr>
            <a:r>
              <a:rPr lang="en-US" sz="2000" b="1" kern="1200" dirty="0"/>
              <a:t>Transportation Infrastructure</a:t>
            </a:r>
          </a:p>
          <a:p>
            <a:pPr marL="114300" lvl="1" indent="-114300" algn="ctr" defTabSz="622300">
              <a:lnSpc>
                <a:spcPct val="100000"/>
              </a:lnSpc>
              <a:spcBef>
                <a:spcPct val="0"/>
              </a:spcBef>
              <a:spcAft>
                <a:spcPts val="0"/>
              </a:spcAft>
              <a:buChar char="•"/>
            </a:pPr>
            <a:r>
              <a:rPr lang="en-US" sz="2000" b="1" kern="1200" dirty="0"/>
              <a:t>Power/electricity demand</a:t>
            </a:r>
          </a:p>
        </p:txBody>
      </p:sp>
      <p:sp>
        <p:nvSpPr>
          <p:cNvPr id="20" name="Freeform: Shape 19">
            <a:extLst>
              <a:ext uri="{FF2B5EF4-FFF2-40B4-BE49-F238E27FC236}">
                <a16:creationId xmlns:a16="http://schemas.microsoft.com/office/drawing/2014/main" id="{E06D24B8-FBCB-453B-BAAE-F99E5D10C85A}"/>
              </a:ext>
            </a:extLst>
          </p:cNvPr>
          <p:cNvSpPr/>
          <p:nvPr/>
        </p:nvSpPr>
        <p:spPr>
          <a:xfrm>
            <a:off x="766334" y="1091003"/>
            <a:ext cx="3176882" cy="448498"/>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LOGISTICS</a:t>
            </a:r>
          </a:p>
        </p:txBody>
      </p:sp>
      <p:sp>
        <p:nvSpPr>
          <p:cNvPr id="2" name="Title 1"/>
          <p:cNvSpPr>
            <a:spLocks noGrp="1"/>
          </p:cNvSpPr>
          <p:nvPr>
            <p:ph type="title"/>
          </p:nvPr>
        </p:nvSpPr>
        <p:spPr>
          <a:xfrm>
            <a:off x="407963" y="75398"/>
            <a:ext cx="7620000" cy="1143000"/>
          </a:xfrm>
        </p:spPr>
        <p:txBody>
          <a:bodyPr/>
          <a:lstStyle/>
          <a:p>
            <a:r>
              <a:rPr lang="en-US" sz="3600" dirty="0"/>
              <a:t>Logistics</a:t>
            </a:r>
          </a:p>
        </p:txBody>
      </p:sp>
      <p:sp>
        <p:nvSpPr>
          <p:cNvPr id="9" name="TextBox 8">
            <a:extLst>
              <a:ext uri="{FF2B5EF4-FFF2-40B4-BE49-F238E27FC236}">
                <a16:creationId xmlns:a16="http://schemas.microsoft.com/office/drawing/2014/main" id="{D3FAD6D9-408B-48DB-BF3A-AFCBFC5F81D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23" name="Freeform: Shape 22">
            <a:extLst>
              <a:ext uri="{FF2B5EF4-FFF2-40B4-BE49-F238E27FC236}">
                <a16:creationId xmlns:a16="http://schemas.microsoft.com/office/drawing/2014/main" id="{6603AADF-62D7-4F70-A9CB-79AC795244C9}"/>
              </a:ext>
            </a:extLst>
          </p:cNvPr>
          <p:cNvSpPr/>
          <p:nvPr/>
        </p:nvSpPr>
        <p:spPr>
          <a:xfrm>
            <a:off x="1051747" y="5499398"/>
            <a:ext cx="7040506" cy="925990"/>
          </a:xfrm>
          <a:custGeom>
            <a:avLst/>
            <a:gdLst>
              <a:gd name="connsiteX0" fmla="*/ 0 w 4538404"/>
              <a:gd name="connsiteY0" fmla="*/ 0 h 523053"/>
              <a:gd name="connsiteX1" fmla="*/ 4538404 w 4538404"/>
              <a:gd name="connsiteY1" fmla="*/ 0 h 523053"/>
              <a:gd name="connsiteX2" fmla="*/ 4538404 w 4538404"/>
              <a:gd name="connsiteY2" fmla="*/ 523053 h 523053"/>
              <a:gd name="connsiteX3" fmla="*/ 0 w 4538404"/>
              <a:gd name="connsiteY3" fmla="*/ 523053 h 523053"/>
              <a:gd name="connsiteX4" fmla="*/ 0 w 4538404"/>
              <a:gd name="connsiteY4" fmla="*/ 0 h 52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523053">
                <a:moveTo>
                  <a:pt x="0" y="0"/>
                </a:moveTo>
                <a:lnTo>
                  <a:pt x="4538404" y="0"/>
                </a:lnTo>
                <a:lnTo>
                  <a:pt x="4538404" y="523053"/>
                </a:lnTo>
                <a:lnTo>
                  <a:pt x="0" y="523053"/>
                </a:lnTo>
                <a:lnTo>
                  <a:pt x="0" y="0"/>
                </a:lnTo>
                <a:close/>
              </a:path>
            </a:pathLst>
          </a:custGeom>
          <a:solidFill>
            <a:schemeClr val="accent6">
              <a:lumMod val="40000"/>
              <a:lumOff val="60000"/>
              <a:alpha val="90000"/>
            </a:schemeClr>
          </a:solidFill>
          <a:ln>
            <a:solidFill>
              <a:schemeClr val="accent6">
                <a:lumMod val="75000"/>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1" spcCol="1270" anchor="t" anchorCtr="0">
            <a:noAutofit/>
          </a:bodyPr>
          <a:lstStyle/>
          <a:p>
            <a:pPr marL="114300" lvl="1" indent="-114300" algn="ctr" defTabSz="622300">
              <a:lnSpc>
                <a:spcPct val="90000"/>
              </a:lnSpc>
              <a:spcBef>
                <a:spcPct val="0"/>
              </a:spcBef>
              <a:spcAft>
                <a:spcPct val="15000"/>
              </a:spcAft>
              <a:buChar char="•"/>
            </a:pPr>
            <a:r>
              <a:rPr lang="en-US" sz="2000" b="1" kern="1200" dirty="0"/>
              <a:t>What are the end uses of the recyclate?</a:t>
            </a:r>
          </a:p>
          <a:p>
            <a:pPr marL="114300" lvl="1" indent="-114300" algn="ctr" defTabSz="622300">
              <a:lnSpc>
                <a:spcPct val="90000"/>
              </a:lnSpc>
              <a:spcBef>
                <a:spcPct val="0"/>
              </a:spcBef>
              <a:spcAft>
                <a:spcPct val="15000"/>
              </a:spcAft>
              <a:buChar char="•"/>
            </a:pPr>
            <a:r>
              <a:rPr lang="en-US" sz="2000" b="1" kern="1200" dirty="0"/>
              <a:t>What properties make it competitive?</a:t>
            </a:r>
          </a:p>
        </p:txBody>
      </p:sp>
      <p:sp>
        <p:nvSpPr>
          <p:cNvPr id="27" name="Freeform: Shape 26">
            <a:extLst>
              <a:ext uri="{FF2B5EF4-FFF2-40B4-BE49-F238E27FC236}">
                <a16:creationId xmlns:a16="http://schemas.microsoft.com/office/drawing/2014/main" id="{3F11D2E5-F53D-4D22-8961-FB4DD9AA9D81}"/>
              </a:ext>
            </a:extLst>
          </p:cNvPr>
          <p:cNvSpPr/>
          <p:nvPr/>
        </p:nvSpPr>
        <p:spPr>
          <a:xfrm>
            <a:off x="690736" y="3083963"/>
            <a:ext cx="3176882" cy="419555"/>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HEALTH AND SAFETY</a:t>
            </a:r>
          </a:p>
        </p:txBody>
      </p:sp>
      <p:sp>
        <p:nvSpPr>
          <p:cNvPr id="28" name="Freeform: Shape 27">
            <a:extLst>
              <a:ext uri="{FF2B5EF4-FFF2-40B4-BE49-F238E27FC236}">
                <a16:creationId xmlns:a16="http://schemas.microsoft.com/office/drawing/2014/main" id="{8B0717BC-E599-4E6A-9B1E-CA9B6FC49AC8}"/>
              </a:ext>
            </a:extLst>
          </p:cNvPr>
          <p:cNvSpPr/>
          <p:nvPr/>
        </p:nvSpPr>
        <p:spPr>
          <a:xfrm>
            <a:off x="1033154" y="3615830"/>
            <a:ext cx="7148945" cy="1104691"/>
          </a:xfrm>
          <a:custGeom>
            <a:avLst/>
            <a:gdLst>
              <a:gd name="connsiteX0" fmla="*/ 0 w 4538404"/>
              <a:gd name="connsiteY0" fmla="*/ 0 h 889190"/>
              <a:gd name="connsiteX1" fmla="*/ 4538404 w 4538404"/>
              <a:gd name="connsiteY1" fmla="*/ 0 h 889190"/>
              <a:gd name="connsiteX2" fmla="*/ 4538404 w 4538404"/>
              <a:gd name="connsiteY2" fmla="*/ 889190 h 889190"/>
              <a:gd name="connsiteX3" fmla="*/ 0 w 4538404"/>
              <a:gd name="connsiteY3" fmla="*/ 889190 h 889190"/>
              <a:gd name="connsiteX4" fmla="*/ 0 w 4538404"/>
              <a:gd name="connsiteY4" fmla="*/ 0 h 88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889190">
                <a:moveTo>
                  <a:pt x="0" y="0"/>
                </a:moveTo>
                <a:lnTo>
                  <a:pt x="4538404" y="0"/>
                </a:lnTo>
                <a:lnTo>
                  <a:pt x="4538404" y="889190"/>
                </a:lnTo>
                <a:lnTo>
                  <a:pt x="0" y="889190"/>
                </a:lnTo>
                <a:lnTo>
                  <a:pt x="0" y="0"/>
                </a:lnTo>
                <a:close/>
              </a:path>
            </a:pathLst>
          </a:custGeom>
          <a:solidFill>
            <a:schemeClr val="accent2">
              <a:lumMod val="40000"/>
              <a:lumOff val="60000"/>
              <a:alpha val="90000"/>
            </a:schemeClr>
          </a:solidFill>
          <a:ln>
            <a:solidFill>
              <a:schemeClr val="accent2">
                <a:alpha val="90000"/>
              </a:scheme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2" spcCol="1270" anchor="t" anchorCtr="0">
            <a:noAutofit/>
          </a:bodyPr>
          <a:lstStyle/>
          <a:p>
            <a:pPr marL="114300" lvl="1" indent="-114300" algn="ctr" defTabSz="622300">
              <a:lnSpc>
                <a:spcPct val="90000"/>
              </a:lnSpc>
              <a:spcBef>
                <a:spcPct val="0"/>
              </a:spcBef>
              <a:spcAft>
                <a:spcPct val="15000"/>
              </a:spcAft>
              <a:buChar char="•"/>
            </a:pPr>
            <a:r>
              <a:rPr lang="en-US" sz="2000" b="1" kern="1200" dirty="0"/>
              <a:t>Knowing the impact</a:t>
            </a:r>
          </a:p>
          <a:p>
            <a:pPr marL="114300" lvl="1" indent="-114300" algn="ctr" defTabSz="622300">
              <a:lnSpc>
                <a:spcPct val="90000"/>
              </a:lnSpc>
              <a:spcBef>
                <a:spcPct val="0"/>
              </a:spcBef>
              <a:spcAft>
                <a:spcPct val="15000"/>
              </a:spcAft>
              <a:buChar char="•"/>
            </a:pPr>
            <a:r>
              <a:rPr lang="en-US" sz="2000" b="1" kern="1200" dirty="0"/>
              <a:t>How to regulate/monitor the impact</a:t>
            </a:r>
          </a:p>
          <a:p>
            <a:pPr marL="114300" lvl="1" indent="-114300" algn="ctr" defTabSz="622300">
              <a:lnSpc>
                <a:spcPct val="90000"/>
              </a:lnSpc>
              <a:spcBef>
                <a:spcPct val="0"/>
              </a:spcBef>
              <a:spcAft>
                <a:spcPct val="15000"/>
              </a:spcAft>
              <a:buChar char="•"/>
            </a:pPr>
            <a:r>
              <a:rPr lang="en-US" sz="2000" b="1" kern="1200" dirty="0"/>
              <a:t>Knowing what personal protective equipment (PPE) is needed</a:t>
            </a:r>
          </a:p>
        </p:txBody>
      </p:sp>
      <p:sp>
        <p:nvSpPr>
          <p:cNvPr id="29" name="Freeform: Shape 28">
            <a:extLst>
              <a:ext uri="{FF2B5EF4-FFF2-40B4-BE49-F238E27FC236}">
                <a16:creationId xmlns:a16="http://schemas.microsoft.com/office/drawing/2014/main" id="{5793E20D-18F4-4C78-8A6F-8A93D27D1B14}"/>
              </a:ext>
            </a:extLst>
          </p:cNvPr>
          <p:cNvSpPr/>
          <p:nvPr/>
        </p:nvSpPr>
        <p:spPr>
          <a:xfrm>
            <a:off x="614961" y="4873664"/>
            <a:ext cx="3252657" cy="447661"/>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MARKET PENETRATION</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8486023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7C1540A8-B42A-494E-BEE9-4679318BFBE0}"/>
              </a:ext>
            </a:extLst>
          </p:cNvPr>
          <p:cNvPicPr>
            <a:picLocks noChangeAspect="1"/>
          </p:cNvPicPr>
          <p:nvPr/>
        </p:nvPicPr>
        <p:blipFill>
          <a:blip r:embed="rId3"/>
          <a:stretch>
            <a:fillRect/>
          </a:stretch>
        </p:blipFill>
        <p:spPr>
          <a:xfrm>
            <a:off x="852521" y="1573473"/>
            <a:ext cx="4510986" cy="3247909"/>
          </a:xfrm>
          <a:prstGeom prst="rect">
            <a:avLst/>
          </a:prstGeom>
        </p:spPr>
      </p:pic>
      <p:sp>
        <p:nvSpPr>
          <p:cNvPr id="26" name="Freeform: Shape 25">
            <a:extLst>
              <a:ext uri="{FF2B5EF4-FFF2-40B4-BE49-F238E27FC236}">
                <a16:creationId xmlns:a16="http://schemas.microsoft.com/office/drawing/2014/main" id="{EB25016F-2E19-48EC-86A5-56EB9DFED059}"/>
              </a:ext>
            </a:extLst>
          </p:cNvPr>
          <p:cNvSpPr/>
          <p:nvPr/>
        </p:nvSpPr>
        <p:spPr>
          <a:xfrm>
            <a:off x="766334" y="1124975"/>
            <a:ext cx="3176882" cy="448498"/>
          </a:xfrm>
          <a:custGeom>
            <a:avLst/>
            <a:gdLst>
              <a:gd name="connsiteX0" fmla="*/ 0 w 3176882"/>
              <a:gd name="connsiteY0" fmla="*/ 20424 h 122543"/>
              <a:gd name="connsiteX1" fmla="*/ 20424 w 3176882"/>
              <a:gd name="connsiteY1" fmla="*/ 0 h 122543"/>
              <a:gd name="connsiteX2" fmla="*/ 3156458 w 3176882"/>
              <a:gd name="connsiteY2" fmla="*/ 0 h 122543"/>
              <a:gd name="connsiteX3" fmla="*/ 3176882 w 3176882"/>
              <a:gd name="connsiteY3" fmla="*/ 20424 h 122543"/>
              <a:gd name="connsiteX4" fmla="*/ 3176882 w 3176882"/>
              <a:gd name="connsiteY4" fmla="*/ 102119 h 122543"/>
              <a:gd name="connsiteX5" fmla="*/ 3156458 w 3176882"/>
              <a:gd name="connsiteY5" fmla="*/ 122543 h 122543"/>
              <a:gd name="connsiteX6" fmla="*/ 20424 w 3176882"/>
              <a:gd name="connsiteY6" fmla="*/ 122543 h 122543"/>
              <a:gd name="connsiteX7" fmla="*/ 0 w 3176882"/>
              <a:gd name="connsiteY7" fmla="*/ 102119 h 122543"/>
              <a:gd name="connsiteX8" fmla="*/ 0 w 3176882"/>
              <a:gd name="connsiteY8" fmla="*/ 20424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882" h="122543">
                <a:moveTo>
                  <a:pt x="0" y="20424"/>
                </a:moveTo>
                <a:cubicBezTo>
                  <a:pt x="0" y="9144"/>
                  <a:pt x="9144" y="0"/>
                  <a:pt x="20424" y="0"/>
                </a:cubicBezTo>
                <a:lnTo>
                  <a:pt x="3156458" y="0"/>
                </a:lnTo>
                <a:cubicBezTo>
                  <a:pt x="3167738" y="0"/>
                  <a:pt x="3176882" y="9144"/>
                  <a:pt x="3176882" y="20424"/>
                </a:cubicBezTo>
                <a:lnTo>
                  <a:pt x="3176882" y="102119"/>
                </a:lnTo>
                <a:cubicBezTo>
                  <a:pt x="3176882" y="113399"/>
                  <a:pt x="3167738" y="122543"/>
                  <a:pt x="3156458" y="122543"/>
                </a:cubicBezTo>
                <a:lnTo>
                  <a:pt x="20424" y="122543"/>
                </a:lnTo>
                <a:cubicBezTo>
                  <a:pt x="9144" y="122543"/>
                  <a:pt x="0" y="113399"/>
                  <a:pt x="0" y="102119"/>
                </a:cubicBezTo>
                <a:lnTo>
                  <a:pt x="0" y="20424"/>
                </a:lnTo>
                <a:close/>
              </a:path>
            </a:pathLst>
          </a:custGeom>
          <a:solidFill>
            <a:srgbClr val="CC66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6061" tIns="5982" rIns="126061" bIns="5982"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rgbClr val="000000"/>
                </a:solidFill>
              </a:rPr>
              <a:t>EDUCATION</a:t>
            </a:r>
          </a:p>
        </p:txBody>
      </p:sp>
      <p:sp>
        <p:nvSpPr>
          <p:cNvPr id="2" name="Title 1"/>
          <p:cNvSpPr>
            <a:spLocks noGrp="1"/>
          </p:cNvSpPr>
          <p:nvPr>
            <p:ph type="title"/>
          </p:nvPr>
        </p:nvSpPr>
        <p:spPr>
          <a:xfrm>
            <a:off x="407963" y="75398"/>
            <a:ext cx="7620000" cy="1143000"/>
          </a:xfrm>
        </p:spPr>
        <p:txBody>
          <a:bodyPr/>
          <a:lstStyle/>
          <a:p>
            <a:r>
              <a:rPr lang="en-US" sz="3600" dirty="0"/>
              <a:t>Logistics</a:t>
            </a:r>
          </a:p>
        </p:txBody>
      </p:sp>
      <p:sp>
        <p:nvSpPr>
          <p:cNvPr id="9" name="TextBox 8">
            <a:extLst>
              <a:ext uri="{FF2B5EF4-FFF2-40B4-BE49-F238E27FC236}">
                <a16:creationId xmlns:a16="http://schemas.microsoft.com/office/drawing/2014/main" id="{D3FAD6D9-408B-48DB-BF3A-AFCBFC5F81D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25" name="Freeform: Shape 24">
            <a:extLst>
              <a:ext uri="{FF2B5EF4-FFF2-40B4-BE49-F238E27FC236}">
                <a16:creationId xmlns:a16="http://schemas.microsoft.com/office/drawing/2014/main" id="{0019D177-BB4B-4A67-9A0C-895451131959}"/>
              </a:ext>
            </a:extLst>
          </p:cNvPr>
          <p:cNvSpPr/>
          <p:nvPr/>
        </p:nvSpPr>
        <p:spPr>
          <a:xfrm>
            <a:off x="5094152" y="2638578"/>
            <a:ext cx="2933811" cy="3595967"/>
          </a:xfrm>
          <a:custGeom>
            <a:avLst/>
            <a:gdLst>
              <a:gd name="connsiteX0" fmla="*/ 0 w 4538404"/>
              <a:gd name="connsiteY0" fmla="*/ 0 h 1019953"/>
              <a:gd name="connsiteX1" fmla="*/ 4538404 w 4538404"/>
              <a:gd name="connsiteY1" fmla="*/ 0 h 1019953"/>
              <a:gd name="connsiteX2" fmla="*/ 4538404 w 4538404"/>
              <a:gd name="connsiteY2" fmla="*/ 1019953 h 1019953"/>
              <a:gd name="connsiteX3" fmla="*/ 0 w 4538404"/>
              <a:gd name="connsiteY3" fmla="*/ 1019953 h 1019953"/>
              <a:gd name="connsiteX4" fmla="*/ 0 w 4538404"/>
              <a:gd name="connsiteY4" fmla="*/ 0 h 101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404" h="1019953">
                <a:moveTo>
                  <a:pt x="0" y="0"/>
                </a:moveTo>
                <a:lnTo>
                  <a:pt x="4538404" y="0"/>
                </a:lnTo>
                <a:lnTo>
                  <a:pt x="4538404" y="1019953"/>
                </a:lnTo>
                <a:lnTo>
                  <a:pt x="0" y="1019953"/>
                </a:lnTo>
                <a:lnTo>
                  <a:pt x="0" y="0"/>
                </a:lnTo>
                <a:close/>
              </a:path>
            </a:pathLst>
          </a:custGeom>
          <a:solidFill>
            <a:srgbClr val="CC66FF">
              <a:alpha val="45098"/>
            </a:srgbClr>
          </a:solidFill>
          <a:ln>
            <a:solidFill>
              <a:srgbClr val="B49F2A">
                <a:alpha val="90000"/>
              </a:srgbClr>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231" tIns="141797" rIns="352231" bIns="99568" numCol="1" spcCol="1270" anchor="t" anchorCtr="0">
            <a:noAutofit/>
          </a:bodyPr>
          <a:lstStyle/>
          <a:p>
            <a:pPr marL="114300" lvl="1" indent="-114300" algn="ctr" defTabSz="622300">
              <a:lnSpc>
                <a:spcPct val="90000"/>
              </a:lnSpc>
              <a:spcBef>
                <a:spcPct val="0"/>
              </a:spcBef>
              <a:spcAft>
                <a:spcPct val="15000"/>
              </a:spcAft>
              <a:buChar char="•"/>
            </a:pPr>
            <a:r>
              <a:rPr lang="en-US" sz="2000" b="1" kern="1200" dirty="0"/>
              <a:t>Work with manufacturers, management and operators to change their perception on “waste” (think of as scrap or a valuable by-product)</a:t>
            </a:r>
          </a:p>
          <a:p>
            <a:pPr marL="114300" lvl="1" indent="-114300" algn="ctr" defTabSz="622300">
              <a:lnSpc>
                <a:spcPct val="90000"/>
              </a:lnSpc>
              <a:spcBef>
                <a:spcPct val="0"/>
              </a:spcBef>
              <a:spcAft>
                <a:spcPct val="15000"/>
              </a:spcAft>
              <a:buChar char="•"/>
            </a:pPr>
            <a:r>
              <a:rPr lang="en-US" sz="2000" b="1" kern="1200" dirty="0"/>
              <a:t>Work with them to show how to recycle and/or reuse scrap</a:t>
            </a:r>
          </a:p>
        </p:txBody>
      </p:sp>
      <p:sp>
        <p:nvSpPr>
          <p:cNvPr id="3" name="TextBox 2">
            <a:extLst>
              <a:ext uri="{FF2B5EF4-FFF2-40B4-BE49-F238E27FC236}">
                <a16:creationId xmlns:a16="http://schemas.microsoft.com/office/drawing/2014/main" id="{E5A3CAE0-6C49-4AEB-8E0D-090E322B1243}"/>
              </a:ext>
            </a:extLst>
          </p:cNvPr>
          <p:cNvSpPr txBox="1"/>
          <p:nvPr/>
        </p:nvSpPr>
        <p:spPr>
          <a:xfrm>
            <a:off x="139959" y="6232849"/>
            <a:ext cx="1698172"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Source: http://clipart-library.com/personal-skills-cliparts.html</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9127152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38" y="100289"/>
            <a:ext cx="7024744" cy="1143000"/>
          </a:xfrm>
        </p:spPr>
        <p:txBody>
          <a:bodyPr>
            <a:normAutofit/>
          </a:bodyPr>
          <a:lstStyle/>
          <a:p>
            <a:r>
              <a:rPr lang="en-US" dirty="0"/>
              <a:t>Problems with Recycling</a:t>
            </a:r>
          </a:p>
        </p:txBody>
      </p:sp>
      <p:sp>
        <p:nvSpPr>
          <p:cNvPr id="3" name="Content Placeholder 2"/>
          <p:cNvSpPr>
            <a:spLocks noGrp="1"/>
          </p:cNvSpPr>
          <p:nvPr>
            <p:ph sz="half" idx="1"/>
          </p:nvPr>
        </p:nvSpPr>
        <p:spPr>
          <a:xfrm>
            <a:off x="477738" y="1157701"/>
            <a:ext cx="3838503" cy="4760559"/>
          </a:xfrm>
        </p:spPr>
        <p:txBody>
          <a:bodyPr>
            <a:normAutofit/>
          </a:bodyPr>
          <a:lstStyle/>
          <a:p>
            <a:r>
              <a:rPr lang="en-US" sz="2400" b="1" dirty="0"/>
              <a:t>Not a lot of knowledge about the methods that composites (particularly thermosets) can be recycled</a:t>
            </a:r>
          </a:p>
          <a:p>
            <a:r>
              <a:rPr lang="en-US" sz="2400" b="1" dirty="0"/>
              <a:t>Composite scrap = ‘waste’</a:t>
            </a:r>
          </a:p>
          <a:p>
            <a:pPr lvl="1"/>
            <a:r>
              <a:rPr lang="en-US" sz="2400" b="1" dirty="0"/>
              <a:t>Scrap should be thought of as valuable</a:t>
            </a:r>
          </a:p>
          <a:p>
            <a:pPr lvl="1"/>
            <a:r>
              <a:rPr lang="en-US" sz="2400" b="1" dirty="0"/>
              <a:t>Can implement back into own production line or sell to another company</a:t>
            </a:r>
          </a:p>
          <a:p>
            <a:pPr lvl="1"/>
            <a:endParaRPr lang="en-US" sz="1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591" t="16628" r="4095" b="6840"/>
          <a:stretch/>
        </p:blipFill>
        <p:spPr>
          <a:xfrm>
            <a:off x="5597610" y="4015094"/>
            <a:ext cx="2211860" cy="1895329"/>
          </a:xfrm>
          <a:prstGeom prst="rect">
            <a:avLst/>
          </a:prstGeom>
        </p:spPr>
      </p:pic>
      <p:sp>
        <p:nvSpPr>
          <p:cNvPr id="9" name="TextBox 8"/>
          <p:cNvSpPr txBox="1"/>
          <p:nvPr/>
        </p:nvSpPr>
        <p:spPr>
          <a:xfrm>
            <a:off x="1042415" y="6296046"/>
            <a:ext cx="6460067" cy="461665"/>
          </a:xfrm>
          <a:prstGeom prst="rect">
            <a:avLst/>
          </a:prstGeom>
          <a:noFill/>
        </p:spPr>
        <p:txBody>
          <a:bodyPr wrap="square" rtlCol="0">
            <a:spAutoFit/>
          </a:bodyPr>
          <a:lstStyle/>
          <a:p>
            <a:r>
              <a:rPr lang="en-US" sz="1200" i="1" dirty="0"/>
              <a:t>Source: Zerwasteamerica.org. LANDFILLS: Hazardous to the Environment. Zerowasteamerica.org [Online] http://www.zerowasteamerica.org/Landfills.htm.</a:t>
            </a:r>
          </a:p>
        </p:txBody>
      </p:sp>
      <p:pic>
        <p:nvPicPr>
          <p:cNvPr id="11" name="Picture 10">
            <a:extLst>
              <a:ext uri="{FF2B5EF4-FFF2-40B4-BE49-F238E27FC236}">
                <a16:creationId xmlns:a16="http://schemas.microsoft.com/office/drawing/2014/main" id="{AA4E6F37-6150-4702-81D9-8CD0BCADB199}"/>
              </a:ext>
            </a:extLst>
          </p:cNvPr>
          <p:cNvPicPr>
            <a:picLocks noChangeAspect="1"/>
          </p:cNvPicPr>
          <p:nvPr/>
        </p:nvPicPr>
        <p:blipFill>
          <a:blip r:embed="rId3"/>
          <a:stretch>
            <a:fillRect/>
          </a:stretch>
        </p:blipFill>
        <p:spPr>
          <a:xfrm rot="230391">
            <a:off x="4414213" y="1235132"/>
            <a:ext cx="4238762" cy="2622734"/>
          </a:xfrm>
          <a:prstGeom prst="rect">
            <a:avLst/>
          </a:prstGeom>
          <a:ln w="76200">
            <a:solidFill>
              <a:schemeClr val="bg1"/>
            </a:solidFill>
          </a:ln>
          <a:effectLst>
            <a:outerShdw blurRad="76200" dist="76200" dir="2700000" algn="tl" rotWithShape="0">
              <a:prstClr val="black">
                <a:alpha val="20000"/>
              </a:prstClr>
            </a:outerShdw>
          </a:effectLst>
        </p:spPr>
      </p:pic>
      <p:sp>
        <p:nvSpPr>
          <p:cNvPr id="8" name="TextBox 7">
            <a:extLst>
              <a:ext uri="{FF2B5EF4-FFF2-40B4-BE49-F238E27FC236}">
                <a16:creationId xmlns:a16="http://schemas.microsoft.com/office/drawing/2014/main" id="{F955B158-2764-4330-A1B3-FC37BD8F8D16}"/>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1659632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400" b="1" dirty="0">
                <a:solidFill>
                  <a:schemeClr val="tx2"/>
                </a:solidFill>
              </a:rPr>
              <a:t>In this lecture you have learned:</a:t>
            </a:r>
          </a:p>
          <a:p>
            <a:pPr lvl="1"/>
            <a:r>
              <a:rPr lang="en-US" sz="2400" b="1" dirty="0"/>
              <a:t>It is hard for composite manufacturers to justify recycling without proof that it can be profitable.</a:t>
            </a:r>
          </a:p>
          <a:p>
            <a:pPr lvl="1"/>
            <a:r>
              <a:rPr lang="en-US" sz="2400" b="1" dirty="0"/>
              <a:t>Five perspectives from the industry on composite recycling</a:t>
            </a:r>
          </a:p>
          <a:p>
            <a:pPr marL="1131570" lvl="3" indent="-342900">
              <a:buFont typeface="+mj-lt"/>
              <a:buAutoNum type="arabicParenR"/>
            </a:pPr>
            <a:r>
              <a:rPr lang="en-US" sz="2400" b="1" dirty="0"/>
              <a:t>Recycling is not a ‘nice to have’ add on, but a huge opportunity. </a:t>
            </a:r>
          </a:p>
          <a:p>
            <a:pPr marL="1131570" lvl="3" indent="-342900">
              <a:buFont typeface="+mj-lt"/>
              <a:buAutoNum type="arabicParenR"/>
            </a:pPr>
            <a:r>
              <a:rPr lang="en-US" sz="2400" b="1" dirty="0"/>
              <a:t>Design for a circular economy. </a:t>
            </a:r>
            <a:endParaRPr lang="en-US" sz="2400" dirty="0"/>
          </a:p>
          <a:p>
            <a:pPr marL="1131570" lvl="3" indent="-342900">
              <a:buFont typeface="+mj-lt"/>
              <a:buAutoNum type="arabicParenR"/>
            </a:pPr>
            <a:r>
              <a:rPr lang="en-US" sz="2400" b="1" dirty="0"/>
              <a:t>Develop more markets for recycling.</a:t>
            </a:r>
            <a:endParaRPr lang="en-US" sz="2400" dirty="0"/>
          </a:p>
          <a:p>
            <a:pPr marL="1131570" lvl="3" indent="-342900">
              <a:buFont typeface="+mj-lt"/>
              <a:buAutoNum type="arabicParenR"/>
            </a:pPr>
            <a:r>
              <a:rPr lang="en-US" sz="2400" b="1" dirty="0"/>
              <a:t>Don’t call scrap or end-of-life products ‘waste.</a:t>
            </a:r>
            <a:endParaRPr lang="en-US" sz="2400" dirty="0"/>
          </a:p>
          <a:p>
            <a:pPr marL="1131570" lvl="3" indent="-342900">
              <a:buFont typeface="+mj-lt"/>
              <a:buAutoNum type="arabicParenR"/>
            </a:pPr>
            <a:r>
              <a:rPr lang="en-US" sz="2400" b="1" dirty="0"/>
              <a:t>It’s happening!</a:t>
            </a:r>
            <a:endParaRPr lang="en-US" sz="2400" dirty="0"/>
          </a:p>
          <a:p>
            <a:pPr lvl="1"/>
            <a:endParaRPr lang="en-US" sz="2200" b="1" dirty="0"/>
          </a:p>
        </p:txBody>
      </p:sp>
      <p:sp>
        <p:nvSpPr>
          <p:cNvPr id="5" name="TextBox 4">
            <a:extLst>
              <a:ext uri="{FF2B5EF4-FFF2-40B4-BE49-F238E27FC236}">
                <a16:creationId xmlns:a16="http://schemas.microsoft.com/office/drawing/2014/main" id="{CB8EB198-102F-4271-84E0-694AE743C44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1881033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spcBef>
                <a:spcPts val="0"/>
              </a:spcBef>
              <a:buNone/>
            </a:pPr>
            <a:r>
              <a:rPr lang="en-US" sz="2400" b="1" dirty="0">
                <a:solidFill>
                  <a:schemeClr val="tx2"/>
                </a:solidFill>
              </a:rPr>
              <a:t>In this lecture you have learned:</a:t>
            </a:r>
          </a:p>
          <a:p>
            <a:pPr marL="840105" lvl="2" indent="-342900">
              <a:spcBef>
                <a:spcPts val="0"/>
              </a:spcBef>
              <a:buClr>
                <a:schemeClr val="accent1">
                  <a:lumMod val="75000"/>
                </a:schemeClr>
              </a:buClr>
              <a:buSzPct val="110000"/>
            </a:pPr>
            <a:r>
              <a:rPr lang="en-US" sz="2400" b="1" dirty="0">
                <a:solidFill>
                  <a:srgbClr val="000000"/>
                </a:solidFill>
              </a:rPr>
              <a:t>There are growing environmental concerns and increasing government regulations pushing industries to recycle and/or reuse materials from scrap, trim-offs and end of life components.</a:t>
            </a:r>
          </a:p>
          <a:p>
            <a:pPr marL="840105" lvl="2" indent="-342900">
              <a:spcBef>
                <a:spcPts val="0"/>
              </a:spcBef>
              <a:buClr>
                <a:schemeClr val="accent1">
                  <a:lumMod val="75000"/>
                </a:schemeClr>
              </a:buClr>
              <a:buSzPct val="110000"/>
            </a:pPr>
            <a:r>
              <a:rPr lang="en-US" sz="2400" b="1" dirty="0">
                <a:solidFill>
                  <a:srgbClr val="000000"/>
                </a:solidFill>
              </a:rPr>
              <a:t>Industry challenges include:</a:t>
            </a:r>
          </a:p>
          <a:p>
            <a:pPr marL="1251585" lvl="4" indent="-342900">
              <a:spcBef>
                <a:spcPts val="0"/>
              </a:spcBef>
              <a:buClr>
                <a:schemeClr val="accent1">
                  <a:lumMod val="75000"/>
                </a:schemeClr>
              </a:buClr>
              <a:buSzPct val="110000"/>
            </a:pPr>
            <a:r>
              <a:rPr lang="en-US" sz="2400" b="1" dirty="0">
                <a:solidFill>
                  <a:schemeClr val="tx2"/>
                </a:solidFill>
              </a:rPr>
              <a:t>A Systemic Problem: Not a clear pathway (but is getting much better)</a:t>
            </a:r>
          </a:p>
          <a:p>
            <a:pPr marL="1251585" lvl="4" indent="-342900">
              <a:spcBef>
                <a:spcPts val="0"/>
              </a:spcBef>
              <a:buClr>
                <a:schemeClr val="accent1">
                  <a:lumMod val="75000"/>
                </a:schemeClr>
              </a:buClr>
              <a:buSzPct val="110000"/>
            </a:pPr>
            <a:r>
              <a:rPr lang="en-US" sz="2400" b="1" dirty="0">
                <a:solidFill>
                  <a:schemeClr val="tx2"/>
                </a:solidFill>
              </a:rPr>
              <a:t>Material Organization</a:t>
            </a:r>
          </a:p>
          <a:p>
            <a:pPr marL="1251585" lvl="4" indent="-342900">
              <a:spcBef>
                <a:spcPts val="0"/>
              </a:spcBef>
              <a:buClr>
                <a:schemeClr val="accent1">
                  <a:lumMod val="75000"/>
                </a:schemeClr>
              </a:buClr>
              <a:buSzPct val="110000"/>
            </a:pPr>
            <a:r>
              <a:rPr lang="en-US" sz="2400" b="1" dirty="0">
                <a:solidFill>
                  <a:schemeClr val="tx2"/>
                </a:solidFill>
              </a:rPr>
              <a:t>Logistics</a:t>
            </a:r>
          </a:p>
          <a:p>
            <a:pPr marL="1251585" lvl="4" indent="-342900">
              <a:spcBef>
                <a:spcPts val="0"/>
              </a:spcBef>
              <a:buClr>
                <a:schemeClr val="accent1">
                  <a:lumMod val="75000"/>
                </a:schemeClr>
              </a:buClr>
              <a:buSzPct val="110000"/>
            </a:pPr>
            <a:r>
              <a:rPr lang="en-US" sz="2400" b="1" dirty="0">
                <a:solidFill>
                  <a:schemeClr val="tx2"/>
                </a:solidFill>
              </a:rPr>
              <a:t>Heath and Safety</a:t>
            </a:r>
          </a:p>
          <a:p>
            <a:pPr marL="1251585" lvl="4" indent="-342900">
              <a:spcBef>
                <a:spcPts val="0"/>
              </a:spcBef>
              <a:buClr>
                <a:schemeClr val="accent1">
                  <a:lumMod val="75000"/>
                </a:schemeClr>
              </a:buClr>
              <a:buSzPct val="110000"/>
            </a:pPr>
            <a:r>
              <a:rPr lang="en-US" sz="2400" b="1" dirty="0">
                <a:solidFill>
                  <a:schemeClr val="tx2"/>
                </a:solidFill>
              </a:rPr>
              <a:t>Market Penetration</a:t>
            </a:r>
          </a:p>
          <a:p>
            <a:pPr marL="1251585" lvl="4" indent="-342900">
              <a:spcBef>
                <a:spcPts val="0"/>
              </a:spcBef>
              <a:buClr>
                <a:schemeClr val="accent1">
                  <a:lumMod val="75000"/>
                </a:schemeClr>
              </a:buClr>
              <a:buSzPct val="110000"/>
            </a:pPr>
            <a:r>
              <a:rPr lang="en-US" sz="2400" b="1" dirty="0">
                <a:solidFill>
                  <a:schemeClr val="tx2"/>
                </a:solidFill>
              </a:rPr>
              <a:t>Education</a:t>
            </a:r>
          </a:p>
          <a:p>
            <a:pPr lvl="1">
              <a:spcBef>
                <a:spcPts val="0"/>
              </a:spcBef>
            </a:pPr>
            <a:endParaRPr lang="en-US" sz="2400" b="1" dirty="0"/>
          </a:p>
        </p:txBody>
      </p:sp>
      <p:sp>
        <p:nvSpPr>
          <p:cNvPr id="5" name="TextBox 4">
            <a:extLst>
              <a:ext uri="{FF2B5EF4-FFF2-40B4-BE49-F238E27FC236}">
                <a16:creationId xmlns:a16="http://schemas.microsoft.com/office/drawing/2014/main" id="{CB8EB198-102F-4271-84E0-694AE743C44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525654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spcBef>
                <a:spcPts val="0"/>
              </a:spcBef>
              <a:buNone/>
            </a:pPr>
            <a:r>
              <a:rPr lang="en-US" sz="2400" b="1" dirty="0">
                <a:solidFill>
                  <a:schemeClr val="tx2"/>
                </a:solidFill>
              </a:rPr>
              <a:t>In this lecture you have learned:</a:t>
            </a:r>
            <a:endParaRPr lang="en-US" sz="2400" b="1" dirty="0">
              <a:solidFill>
                <a:srgbClr val="000000"/>
              </a:solidFill>
            </a:endParaRPr>
          </a:p>
          <a:p>
            <a:pPr marL="840105" lvl="2" indent="-342900">
              <a:spcBef>
                <a:spcPts val="0"/>
              </a:spcBef>
              <a:buClr>
                <a:schemeClr val="accent1">
                  <a:lumMod val="75000"/>
                </a:schemeClr>
              </a:buClr>
              <a:buSzPct val="110000"/>
            </a:pPr>
            <a:r>
              <a:rPr lang="en-US" sz="2400" b="1" dirty="0">
                <a:solidFill>
                  <a:srgbClr val="000000"/>
                </a:solidFill>
              </a:rPr>
              <a:t>Overcoming these challenges will foster growth of a new industry that utilizes post-industrial scrap material and end-of-life waste from fiber reinforced composite (FRC) manufacturers and markets</a:t>
            </a:r>
          </a:p>
          <a:p>
            <a:pPr>
              <a:spcBef>
                <a:spcPts val="0"/>
              </a:spcBef>
            </a:pPr>
            <a:endParaRPr lang="en-US" sz="2400" b="1" dirty="0"/>
          </a:p>
          <a:p>
            <a:pPr>
              <a:spcBef>
                <a:spcPts val="0"/>
              </a:spcBef>
            </a:pPr>
            <a:endParaRPr lang="en-US" sz="2400" b="1" dirty="0"/>
          </a:p>
          <a:p>
            <a:pPr lvl="1">
              <a:spcBef>
                <a:spcPts val="0"/>
              </a:spcBef>
            </a:pPr>
            <a:endParaRPr lang="en-US" sz="2400" b="1" dirty="0"/>
          </a:p>
        </p:txBody>
      </p:sp>
      <p:sp>
        <p:nvSpPr>
          <p:cNvPr id="5" name="TextBox 4">
            <a:extLst>
              <a:ext uri="{FF2B5EF4-FFF2-40B4-BE49-F238E27FC236}">
                <a16:creationId xmlns:a16="http://schemas.microsoft.com/office/drawing/2014/main" id="{CB8EB198-102F-4271-84E0-694AE743C44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63217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More Composite Classifications</a:t>
            </a:r>
          </a:p>
        </p:txBody>
      </p:sp>
      <p:sp>
        <p:nvSpPr>
          <p:cNvPr id="3" name="Content Placeholder 2"/>
          <p:cNvSpPr>
            <a:spLocks noGrp="1"/>
          </p:cNvSpPr>
          <p:nvPr>
            <p:ph idx="1"/>
          </p:nvPr>
        </p:nvSpPr>
        <p:spPr>
          <a:xfrm>
            <a:off x="4936531" y="1303459"/>
            <a:ext cx="3200892" cy="4839127"/>
          </a:xfrm>
        </p:spPr>
        <p:txBody>
          <a:bodyPr numCol="1">
            <a:normAutofit/>
          </a:bodyPr>
          <a:lstStyle/>
          <a:p>
            <a:pPr>
              <a:buFont typeface="Wingdings" panose="05000000000000000000" pitchFamily="2" charset="2"/>
              <a:buChar char="§"/>
            </a:pPr>
            <a:r>
              <a:rPr lang="en-US" sz="2400" b="1" dirty="0"/>
              <a:t>Based upon matrix phase</a:t>
            </a:r>
          </a:p>
          <a:p>
            <a:pPr marL="765810" lvl="1" indent="-457200">
              <a:buFont typeface="+mj-lt"/>
              <a:buAutoNum type="arabicPeriod"/>
            </a:pPr>
            <a:r>
              <a:rPr lang="en-US" sz="2250" b="1" dirty="0"/>
              <a:t>Thermoplastic</a:t>
            </a:r>
          </a:p>
          <a:p>
            <a:pPr lvl="2"/>
            <a:r>
              <a:rPr lang="en-US" sz="2100" b="1" dirty="0"/>
              <a:t>Can be reheated and reformed</a:t>
            </a:r>
          </a:p>
          <a:p>
            <a:pPr lvl="2"/>
            <a:r>
              <a:rPr lang="en-US" sz="2100" b="1" dirty="0"/>
              <a:t>Easily recycled</a:t>
            </a:r>
          </a:p>
          <a:p>
            <a:pPr marL="765810" lvl="1" indent="-457200">
              <a:buFont typeface="+mj-lt"/>
              <a:buAutoNum type="arabicPeriod"/>
            </a:pPr>
            <a:endParaRPr lang="en-US" sz="2250" b="1" dirty="0"/>
          </a:p>
          <a:p>
            <a:pPr marL="765810" lvl="1" indent="-457200">
              <a:buFont typeface="+mj-lt"/>
              <a:buAutoNum type="arabicPeriod"/>
            </a:pPr>
            <a:r>
              <a:rPr lang="en-US" sz="2250" b="1" dirty="0"/>
              <a:t>Thermoset</a:t>
            </a:r>
          </a:p>
          <a:p>
            <a:pPr lvl="2"/>
            <a:r>
              <a:rPr lang="en-US" sz="2100" b="1" dirty="0"/>
              <a:t>Crosslinked </a:t>
            </a:r>
          </a:p>
          <a:p>
            <a:pPr lvl="2"/>
            <a:r>
              <a:rPr lang="en-US" sz="2100" b="1" dirty="0"/>
              <a:t>Is irreversible</a:t>
            </a:r>
          </a:p>
          <a:p>
            <a:pPr lvl="2"/>
            <a:r>
              <a:rPr lang="en-US" sz="2100" b="1" dirty="0"/>
              <a:t>More difficult to recycle</a:t>
            </a:r>
          </a:p>
        </p:txBody>
      </p:sp>
      <p:sp>
        <p:nvSpPr>
          <p:cNvPr id="4" name="Rectangle 3">
            <a:extLst>
              <a:ext uri="{FF2B5EF4-FFF2-40B4-BE49-F238E27FC236}">
                <a16:creationId xmlns:a16="http://schemas.microsoft.com/office/drawing/2014/main" id="{6FE45F52-A2EA-4580-B77B-62AE21FDE2E8}"/>
              </a:ext>
            </a:extLst>
          </p:cNvPr>
          <p:cNvSpPr/>
          <p:nvPr/>
        </p:nvSpPr>
        <p:spPr>
          <a:xfrm>
            <a:off x="5294671" y="6537784"/>
            <a:ext cx="4572000" cy="215444"/>
          </a:xfrm>
          <a:prstGeom prst="rect">
            <a:avLst/>
          </a:prstGeom>
        </p:spPr>
        <p:txBody>
          <a:bodyPr>
            <a:spAutoFit/>
          </a:bodyPr>
          <a:lstStyle/>
          <a:p>
            <a:r>
              <a:rPr lang="en-US" sz="800" dirty="0">
                <a:hlinkClick r:id="rId3"/>
              </a:rPr>
              <a:t>"Plastic Chair"</a:t>
            </a:r>
            <a:r>
              <a:rPr lang="en-US" sz="800" dirty="0"/>
              <a:t> by </a:t>
            </a:r>
            <a:r>
              <a:rPr lang="en-US" sz="800" dirty="0"/>
              <a:t>Pleasence</a:t>
            </a:r>
            <a:r>
              <a:rPr lang="en-US" sz="800" dirty="0"/>
              <a:t> is licensed under </a:t>
            </a:r>
            <a:r>
              <a:rPr lang="en-US" sz="800" dirty="0">
                <a:hlinkClick r:id="rId4"/>
              </a:rPr>
              <a:t>CC BY-NC-SA 4.0</a:t>
            </a:r>
            <a:endParaRPr lang="en-US" sz="800" dirty="0"/>
          </a:p>
        </p:txBody>
      </p:sp>
      <p:pic>
        <p:nvPicPr>
          <p:cNvPr id="6" name="Picture 5">
            <a:extLst>
              <a:ext uri="{FF2B5EF4-FFF2-40B4-BE49-F238E27FC236}">
                <a16:creationId xmlns:a16="http://schemas.microsoft.com/office/drawing/2014/main" id="{451FAA04-AF18-451A-89CC-17B2121EA399}"/>
              </a:ext>
            </a:extLst>
          </p:cNvPr>
          <p:cNvPicPr>
            <a:picLocks noChangeAspect="1"/>
          </p:cNvPicPr>
          <p:nvPr/>
        </p:nvPicPr>
        <p:blipFill>
          <a:blip r:embed="rId5"/>
          <a:stretch>
            <a:fillRect/>
          </a:stretch>
        </p:blipFill>
        <p:spPr>
          <a:xfrm rot="21352638">
            <a:off x="671096" y="1452499"/>
            <a:ext cx="4248478" cy="2842000"/>
          </a:xfrm>
          <a:prstGeom prst="rect">
            <a:avLst/>
          </a:prstGeom>
        </p:spPr>
      </p:pic>
      <p:pic>
        <p:nvPicPr>
          <p:cNvPr id="8" name="Picture 7">
            <a:extLst>
              <a:ext uri="{FF2B5EF4-FFF2-40B4-BE49-F238E27FC236}">
                <a16:creationId xmlns:a16="http://schemas.microsoft.com/office/drawing/2014/main" id="{B6D89CC6-3184-4B49-9790-4909FF2B5D72}"/>
              </a:ext>
            </a:extLst>
          </p:cNvPr>
          <p:cNvPicPr>
            <a:picLocks noChangeAspect="1"/>
          </p:cNvPicPr>
          <p:nvPr/>
        </p:nvPicPr>
        <p:blipFill>
          <a:blip r:embed="rId6"/>
          <a:stretch>
            <a:fillRect/>
          </a:stretch>
        </p:blipFill>
        <p:spPr>
          <a:xfrm>
            <a:off x="1013460" y="3723022"/>
            <a:ext cx="3789680" cy="2842260"/>
          </a:xfrm>
          <a:prstGeom prst="rect">
            <a:avLst/>
          </a:prstGeom>
          <a:ln w="28575">
            <a:solidFill>
              <a:schemeClr val="bg1"/>
            </a:solidFill>
          </a:ln>
        </p:spPr>
      </p:pic>
      <p:sp>
        <p:nvSpPr>
          <p:cNvPr id="9" name="Rectangle 8">
            <a:extLst>
              <a:ext uri="{FF2B5EF4-FFF2-40B4-BE49-F238E27FC236}">
                <a16:creationId xmlns:a16="http://schemas.microsoft.com/office/drawing/2014/main" id="{3F80560C-7B53-481B-8021-0A6F94C68295}"/>
              </a:ext>
            </a:extLst>
          </p:cNvPr>
          <p:cNvSpPr/>
          <p:nvPr/>
        </p:nvSpPr>
        <p:spPr>
          <a:xfrm>
            <a:off x="364531" y="6565282"/>
            <a:ext cx="4572000" cy="215444"/>
          </a:xfrm>
          <a:prstGeom prst="rect">
            <a:avLst/>
          </a:prstGeom>
        </p:spPr>
        <p:txBody>
          <a:bodyPr>
            <a:spAutoFit/>
          </a:bodyPr>
          <a:lstStyle/>
          <a:p>
            <a:r>
              <a:rPr lang="en-US" sz="800" dirty="0">
                <a:hlinkClick r:id="rId7"/>
              </a:rPr>
              <a:t>"Carbon Fiber Reinforced Plastic"</a:t>
            </a:r>
            <a:r>
              <a:rPr lang="en-US" sz="800" dirty="0"/>
              <a:t> by </a:t>
            </a:r>
            <a:r>
              <a:rPr lang="en-US" sz="800" dirty="0"/>
              <a:t>LunchboxLarry</a:t>
            </a:r>
            <a:r>
              <a:rPr lang="en-US" sz="800" dirty="0"/>
              <a:t> is licensed under </a:t>
            </a:r>
            <a:r>
              <a:rPr lang="en-US" sz="800" dirty="0">
                <a:hlinkClick r:id="rId4"/>
              </a:rPr>
              <a:t>CC BY-NC-SA 4.0</a:t>
            </a:r>
            <a:endParaRPr lang="en-US" sz="800" dirty="0"/>
          </a:p>
        </p:txBody>
      </p:sp>
      <p:sp>
        <p:nvSpPr>
          <p:cNvPr id="10" name="TextBox 9">
            <a:extLst>
              <a:ext uri="{FF2B5EF4-FFF2-40B4-BE49-F238E27FC236}">
                <a16:creationId xmlns:a16="http://schemas.microsoft.com/office/drawing/2014/main" id="{90200B7C-57CC-447F-937C-DBF1559E088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9729180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4400" dirty="0"/>
              <a:t>Composite Recycling Technician Education Program</a:t>
            </a:r>
          </a:p>
        </p:txBody>
      </p:sp>
      <p:sp>
        <p:nvSpPr>
          <p:cNvPr id="5" name="Subtitle 1"/>
          <p:cNvSpPr txBox="1">
            <a:spLocks/>
          </p:cNvSpPr>
          <p:nvPr/>
        </p:nvSpPr>
        <p:spPr>
          <a:xfrm>
            <a:off x="685800" y="4716692"/>
            <a:ext cx="6461760" cy="1066800"/>
          </a:xfrm>
          <a:prstGeom prst="rect">
            <a:avLst/>
          </a:prstGeom>
        </p:spPr>
        <p:txBody>
          <a:bodyPr vert="horz" lIns="91440" tIns="45720" rIns="91440" bIns="45720" numCol="1" rtlCol="0" anchor="t">
            <a:noAutofit/>
          </a:bodyPr>
          <a:lstStyle>
            <a:lvl1pPr marL="0" indent="0" algn="l" defTabSz="685800" rtl="0" eaLnBrk="1" latinLnBrk="0" hangingPunct="1">
              <a:spcBef>
                <a:spcPct val="20000"/>
              </a:spcBef>
              <a:buClr>
                <a:schemeClr val="accent1"/>
              </a:buClr>
              <a:buFont typeface="Arial" pitchFamily="34" charset="0"/>
              <a:buNone/>
              <a:defRPr sz="1500" kern="1200">
                <a:solidFill>
                  <a:schemeClr val="tx1">
                    <a:tint val="75000"/>
                  </a:schemeClr>
                </a:solidFill>
                <a:latin typeface="+mn-lt"/>
                <a:ea typeface="+mn-ea"/>
                <a:cs typeface="+mn-cs"/>
              </a:defRPr>
            </a:lvl1pPr>
            <a:lvl2pPr marL="342900" indent="0" algn="ctr" defTabSz="685800" rtl="0" eaLnBrk="1" latinLnBrk="0" hangingPunct="1">
              <a:spcBef>
                <a:spcPct val="20000"/>
              </a:spcBef>
              <a:buClr>
                <a:schemeClr val="accent2"/>
              </a:buClr>
              <a:buFont typeface="Arial" pitchFamily="34" charset="0"/>
              <a:buNone/>
              <a:defRPr sz="1500" kern="1200">
                <a:solidFill>
                  <a:schemeClr val="tx1">
                    <a:tint val="75000"/>
                  </a:schemeClr>
                </a:solidFill>
                <a:latin typeface="+mn-lt"/>
                <a:ea typeface="+mn-ea"/>
                <a:cs typeface="+mn-cs"/>
              </a:defRPr>
            </a:lvl2pPr>
            <a:lvl3pPr marL="685800" indent="0" algn="ctr" defTabSz="685800" rtl="0" eaLnBrk="1" latinLnBrk="0" hangingPunct="1">
              <a:spcBef>
                <a:spcPct val="20000"/>
              </a:spcBef>
              <a:buClr>
                <a:schemeClr val="accent3"/>
              </a:buClr>
              <a:buFont typeface="Arial" pitchFamily="34" charset="0"/>
              <a:buNone/>
              <a:defRPr sz="1350" kern="1200">
                <a:solidFill>
                  <a:schemeClr val="tx1">
                    <a:tint val="75000"/>
                  </a:schemeClr>
                </a:solidFill>
                <a:latin typeface="+mn-lt"/>
                <a:ea typeface="+mn-ea"/>
                <a:cs typeface="+mn-cs"/>
              </a:defRPr>
            </a:lvl3pPr>
            <a:lvl4pPr marL="1028700" indent="0" algn="ctr" defTabSz="685800" rtl="0" eaLnBrk="1" latinLnBrk="0" hangingPunct="1">
              <a:spcBef>
                <a:spcPct val="20000"/>
              </a:spcBef>
              <a:buClr>
                <a:schemeClr val="accent4"/>
              </a:buClr>
              <a:buFont typeface="Arial" pitchFamily="34" charset="0"/>
              <a:buNone/>
              <a:defRPr sz="1200" kern="1200">
                <a:solidFill>
                  <a:schemeClr val="tx1">
                    <a:tint val="75000"/>
                  </a:schemeClr>
                </a:solidFill>
                <a:latin typeface="+mn-lt"/>
                <a:ea typeface="+mn-ea"/>
                <a:cs typeface="+mn-cs"/>
              </a:defRPr>
            </a:lvl4pPr>
            <a:lvl5pPr marL="1371600" indent="0" algn="ctr" defTabSz="685800" rtl="0" eaLnBrk="1" latinLnBrk="0" hangingPunct="1">
              <a:spcBef>
                <a:spcPct val="20000"/>
              </a:spcBef>
              <a:buClr>
                <a:schemeClr val="accent5"/>
              </a:buClr>
              <a:buFont typeface="Arial" pitchFamily="34" charset="0"/>
              <a:buNone/>
              <a:defRPr sz="1050" kern="1200" baseline="0">
                <a:solidFill>
                  <a:schemeClr val="tx1">
                    <a:tint val="75000"/>
                  </a:schemeClr>
                </a:solidFill>
                <a:latin typeface="+mn-lt"/>
                <a:ea typeface="+mn-ea"/>
                <a:cs typeface="+mn-cs"/>
              </a:defRPr>
            </a:lvl5pPr>
            <a:lvl6pPr marL="1714500" indent="0" algn="ctr" defTabSz="685800" rtl="0" eaLnBrk="1" latinLnBrk="0" hangingPunct="1">
              <a:spcBef>
                <a:spcPct val="20000"/>
              </a:spcBef>
              <a:buClr>
                <a:schemeClr val="accent1"/>
              </a:buClr>
              <a:buFont typeface="Arial" pitchFamily="34" charset="0"/>
              <a:buNone/>
              <a:defRPr sz="1050" kern="1200" baseline="0">
                <a:solidFill>
                  <a:schemeClr val="tx1">
                    <a:tint val="75000"/>
                  </a:schemeClr>
                </a:solidFill>
                <a:latin typeface="+mn-lt"/>
                <a:ea typeface="+mn-ea"/>
                <a:cs typeface="+mn-cs"/>
              </a:defRPr>
            </a:lvl6pPr>
            <a:lvl7pPr marL="2057400" indent="0" algn="ctr" defTabSz="685800" rtl="0" eaLnBrk="1" latinLnBrk="0" hangingPunct="1">
              <a:spcBef>
                <a:spcPct val="20000"/>
              </a:spcBef>
              <a:buClr>
                <a:schemeClr val="accent2"/>
              </a:buClr>
              <a:buFont typeface="Arial" pitchFamily="34" charset="0"/>
              <a:buNone/>
              <a:defRPr sz="1050" kern="1200">
                <a:solidFill>
                  <a:schemeClr val="tx1">
                    <a:tint val="75000"/>
                  </a:schemeClr>
                </a:solidFill>
                <a:latin typeface="+mn-lt"/>
                <a:ea typeface="+mn-ea"/>
                <a:cs typeface="+mn-cs"/>
              </a:defRPr>
            </a:lvl7pPr>
            <a:lvl8pPr marL="2400300" indent="0" algn="ctr" defTabSz="685800" rtl="0" eaLnBrk="1" latinLnBrk="0" hangingPunct="1">
              <a:spcBef>
                <a:spcPct val="20000"/>
              </a:spcBef>
              <a:buClr>
                <a:schemeClr val="accent3"/>
              </a:buClr>
              <a:buFont typeface="Arial" pitchFamily="34" charset="0"/>
              <a:buNone/>
              <a:defRPr sz="1050" kern="1200">
                <a:solidFill>
                  <a:schemeClr val="tx1">
                    <a:tint val="75000"/>
                  </a:schemeClr>
                </a:solidFill>
                <a:latin typeface="+mn-lt"/>
                <a:ea typeface="+mn-ea"/>
                <a:cs typeface="+mn-cs"/>
              </a:defRPr>
            </a:lvl8pPr>
            <a:lvl9pPr marL="2743200" indent="0" algn="ctr" defTabSz="685800" rtl="0" eaLnBrk="1" latinLnBrk="0" hangingPunct="1">
              <a:spcBef>
                <a:spcPct val="20000"/>
              </a:spcBef>
              <a:buClr>
                <a:schemeClr val="accent4"/>
              </a:buClr>
              <a:buFont typeface="Arial" pitchFamily="34" charset="0"/>
              <a:buNone/>
              <a:defRPr sz="1050" kern="1200">
                <a:solidFill>
                  <a:schemeClr val="tx1">
                    <a:tint val="75000"/>
                  </a:schemeClr>
                </a:solidFill>
                <a:latin typeface="+mn-lt"/>
                <a:ea typeface="+mn-ea"/>
                <a:cs typeface="+mn-cs"/>
              </a:defRPr>
            </a:lvl9pPr>
          </a:lstStyle>
          <a:p>
            <a:r>
              <a:rPr lang="en-US" sz="2000" b="1" dirty="0">
                <a:solidFill>
                  <a:schemeClr val="tx1"/>
                </a:solidFill>
              </a:rPr>
              <a:t>Module 1  –  Overview on Materials Recycling</a:t>
            </a:r>
          </a:p>
          <a:p>
            <a:r>
              <a:rPr lang="en-US" sz="2000" b="1" dirty="0">
                <a:solidFill>
                  <a:schemeClr val="tx1"/>
                </a:solidFill>
              </a:rPr>
              <a:t>Lecture 5 –  Basic Introduction to Current Composite Recycling in Industry</a:t>
            </a:r>
          </a:p>
        </p:txBody>
      </p:sp>
      <p:sp>
        <p:nvSpPr>
          <p:cNvPr id="4" name="TextBox 3">
            <a:extLst>
              <a:ext uri="{FF2B5EF4-FFF2-40B4-BE49-F238E27FC236}">
                <a16:creationId xmlns:a16="http://schemas.microsoft.com/office/drawing/2014/main" id="{D4659440-F038-468E-A882-4BD87363978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450" y="2130651"/>
            <a:ext cx="3467100" cy="3905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43" y="686445"/>
            <a:ext cx="2991179" cy="8106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172" y="645634"/>
            <a:ext cx="2155371" cy="851504"/>
          </a:xfrm>
          <a:prstGeom prst="rect">
            <a:avLst/>
          </a:prstGeom>
        </p:spPr>
      </p:pic>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5186453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9708" y="1600200"/>
            <a:ext cx="6498455" cy="4800600"/>
          </a:xfrm>
        </p:spPr>
        <p:txBody>
          <a:bodyPr>
            <a:normAutofit/>
          </a:bodyPr>
          <a:lstStyle/>
          <a:p>
            <a:pPr marL="85725" indent="0">
              <a:buNone/>
            </a:pPr>
            <a:r>
              <a:rPr lang="en-US" sz="2800" b="1" dirty="0">
                <a:solidFill>
                  <a:schemeClr val="tx2"/>
                </a:solidFill>
              </a:rPr>
              <a:t>Content</a:t>
            </a:r>
            <a:r>
              <a:rPr lang="en-US" sz="2400" b="1" dirty="0"/>
              <a:t> </a:t>
            </a:r>
          </a:p>
          <a:p>
            <a:pPr marL="822960" lvl="1" indent="-514350">
              <a:buFont typeface="+mj-lt"/>
              <a:buAutoNum type="arabicParenR"/>
            </a:pPr>
            <a:r>
              <a:rPr lang="en-US" sz="2400" b="1" dirty="0"/>
              <a:t>Basic introduction to current thermoset/thermoplastic recycling methods</a:t>
            </a:r>
          </a:p>
          <a:p>
            <a:pPr marL="822960" lvl="1" indent="-514350">
              <a:buFont typeface="+mj-lt"/>
              <a:buAutoNum type="arabicParenR"/>
            </a:pPr>
            <a:r>
              <a:rPr lang="en-US" sz="2400" b="1" dirty="0"/>
              <a:t>Class Discussion on associated logistics</a:t>
            </a:r>
          </a:p>
          <a:p>
            <a:pPr marL="1097280" lvl="2" indent="-514350">
              <a:buFont typeface="+mj-lt"/>
              <a:buAutoNum type="alphaLcParenR"/>
            </a:pPr>
            <a:r>
              <a:rPr lang="en-US" sz="2400" b="1" dirty="0"/>
              <a:t>Recycling your own scrap vs. selling/giving to another company</a:t>
            </a:r>
          </a:p>
          <a:p>
            <a:pPr marL="1097280" lvl="2" indent="-514350">
              <a:buFont typeface="+mj-lt"/>
              <a:buAutoNum type="alphaLcParenR"/>
            </a:pPr>
            <a:r>
              <a:rPr lang="en-US" sz="2400" b="1" dirty="0"/>
              <a:t>Recycling infrastructure; in-house grinding/shredding vs. outsourcing</a:t>
            </a:r>
          </a:p>
          <a:p>
            <a:pPr marL="582930" lvl="2" indent="0">
              <a:buNone/>
            </a:pPr>
            <a:endParaRPr lang="en-US" sz="2400" b="1" dirty="0"/>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474BAFED-1E4A-4B8C-9E66-A6C1F52077DE}"/>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6717897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9709" y="1600200"/>
            <a:ext cx="6205492" cy="4800600"/>
          </a:xfrm>
        </p:spPr>
        <p:txBody>
          <a:bodyPr>
            <a:normAutofit/>
          </a:bodyPr>
          <a:lstStyle/>
          <a:p>
            <a:pPr marL="85725" indent="0">
              <a:buNone/>
            </a:pPr>
            <a:r>
              <a:rPr lang="en-US" sz="2800" b="1" dirty="0">
                <a:solidFill>
                  <a:schemeClr val="tx2"/>
                </a:solidFill>
              </a:rPr>
              <a:t>Objectives</a:t>
            </a:r>
            <a:endParaRPr lang="en-US" sz="2400" b="1" dirty="0"/>
          </a:p>
          <a:p>
            <a:pPr lvl="2"/>
            <a:r>
              <a:rPr lang="en-US" sz="2400" b="1" dirty="0"/>
              <a:t>Learn about current composite recycling methods used in industry. </a:t>
            </a:r>
          </a:p>
          <a:p>
            <a:pPr lvl="2"/>
            <a:r>
              <a:rPr lang="en-US" sz="2400" b="1" dirty="0">
                <a:ea typeface="Calibri" charset="0"/>
                <a:cs typeface="Times New Roman" charset="0"/>
              </a:rPr>
              <a:t>Learn about challenges associated with in-house recycling as well as the outsourcing of composite scrap.</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7" name="TextBox 6">
            <a:extLst>
              <a:ext uri="{FF2B5EF4-FFF2-40B4-BE49-F238E27FC236}">
                <a16:creationId xmlns:a16="http://schemas.microsoft.com/office/drawing/2014/main" id="{32D879C8-DFCF-44A9-AB1B-9838ACD64276}"/>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0920346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6498455" cy="4800600"/>
          </a:xfrm>
        </p:spPr>
        <p:txBody>
          <a:bodyPr vert="horz" lIns="91440" tIns="45720" rIns="91440" bIns="45720" rtlCol="0" anchor="t">
            <a:normAutofit lnSpcReduction="10000"/>
          </a:bodyPr>
          <a:lstStyle/>
          <a:p>
            <a:pPr marL="85725" indent="0">
              <a:buNone/>
            </a:pPr>
            <a:r>
              <a:rPr lang="en-US" sz="2800" b="1" dirty="0">
                <a:solidFill>
                  <a:schemeClr val="tx2"/>
                </a:solidFill>
              </a:rPr>
              <a:t>At the end of the lecture you will be able to:</a:t>
            </a:r>
          </a:p>
          <a:p>
            <a:pPr lvl="2">
              <a:spcBef>
                <a:spcPts val="0"/>
              </a:spcBef>
            </a:pPr>
            <a:r>
              <a:rPr lang="en-US" sz="2400" b="1" dirty="0"/>
              <a:t>Demonstrate knowledge of current composite recycling technologies, and the different challenges as they are associated to thermoplastics and thermosets. </a:t>
            </a:r>
          </a:p>
          <a:p>
            <a:pPr lvl="2">
              <a:spcBef>
                <a:spcPts val="0"/>
              </a:spcBef>
            </a:pPr>
            <a:r>
              <a:rPr lang="en-US" sz="2400" b="1" dirty="0"/>
              <a:t>Be able to identify challenges associated with in-house recycling and be able to suggest solutions.</a:t>
            </a:r>
          </a:p>
          <a:p>
            <a:pPr lvl="2">
              <a:spcBef>
                <a:spcPts val="0"/>
              </a:spcBef>
            </a:pPr>
            <a:r>
              <a:rPr lang="en-US" sz="2400" b="1" dirty="0"/>
              <a:t>Be able to identify challenges associated with outsourcing scrap or taking in another companies scrap; be able to suggest ways to streamline/address these challenges. </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46304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516" y="1413136"/>
            <a:ext cx="6134727" cy="5562600"/>
          </a:xfrm>
        </p:spPr>
        <p:txBody>
          <a:bodyPr vert="horz" lIns="91440" tIns="45720" rIns="91440" bIns="45720" rtlCol="0" anchor="t">
            <a:normAutofit/>
          </a:bodyPr>
          <a:lstStyle/>
          <a:p>
            <a:pPr marL="85725" indent="0">
              <a:buNone/>
            </a:pPr>
            <a:r>
              <a:rPr lang="en-US" sz="3200" b="1" dirty="0">
                <a:solidFill>
                  <a:schemeClr val="tx2"/>
                </a:solidFill>
              </a:rPr>
              <a:t>Thermosets and Thermoplastics</a:t>
            </a:r>
          </a:p>
          <a:p>
            <a:pPr>
              <a:buFont typeface="Wingdings" panose="05000000000000000000" pitchFamily="2" charset="2"/>
              <a:buChar char="§"/>
            </a:pPr>
            <a:r>
              <a:rPr lang="en-US" sz="2000" b="1" dirty="0"/>
              <a:t>Polymeric materials can be classiﬁed as thermosets and thermoplastics. </a:t>
            </a:r>
            <a:endParaRPr lang="en-US" sz="2000" b="1" dirty="0">
              <a:cs typeface="Calibri"/>
            </a:endParaRPr>
          </a:p>
          <a:p>
            <a:pPr>
              <a:buFont typeface="Wingdings" panose="05000000000000000000" pitchFamily="2" charset="2"/>
              <a:buChar char="§"/>
            </a:pPr>
            <a:r>
              <a:rPr lang="en-US" sz="2000" b="1" dirty="0"/>
              <a:t>Thermoset polymers refer to the irreversible polymerization and this type of polymer is cured by chemical reaction or heat and becomes infusible and insoluble material. </a:t>
            </a:r>
            <a:endParaRPr lang="en-US" sz="2000" b="1" dirty="0">
              <a:cs typeface="Calibri"/>
            </a:endParaRPr>
          </a:p>
          <a:p>
            <a:pPr>
              <a:buFont typeface="Wingdings" panose="05000000000000000000" pitchFamily="2" charset="2"/>
              <a:buChar char="§"/>
            </a:pPr>
            <a:r>
              <a:rPr lang="en-US" sz="2000" b="1" dirty="0"/>
              <a:t>Thermoplastics are made up of linear molecular chains and this polymer softens on heating and hardens when cooled.</a:t>
            </a:r>
            <a:endParaRPr lang="en-US" sz="2000" b="1" dirty="0">
              <a:cs typeface="Calibri"/>
            </a:endParaRPr>
          </a:p>
          <a:p>
            <a:pPr marL="85725" indent="0">
              <a:buNone/>
            </a:pPr>
            <a:endParaRPr lang="en-US" sz="2000" b="1" dirty="0">
              <a:cs typeface="Calibri"/>
            </a:endParaRP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29EC92F0-8429-4F63-A104-80AC50FB41F2}"/>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0502312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325" y="1732410"/>
            <a:ext cx="6849900" cy="5562600"/>
          </a:xfrm>
        </p:spPr>
        <p:txBody>
          <a:bodyPr vert="horz" lIns="91440" tIns="45720" rIns="91440" bIns="45720" rtlCol="0" anchor="t">
            <a:normAutofit/>
          </a:bodyPr>
          <a:lstStyle/>
          <a:p>
            <a:pPr marL="85725" indent="0">
              <a:buNone/>
            </a:pPr>
            <a:r>
              <a:rPr lang="en-US" sz="3200" b="1" dirty="0">
                <a:solidFill>
                  <a:schemeClr val="tx2"/>
                </a:solidFill>
              </a:rPr>
              <a:t>Thermosets and Thermoplastics</a:t>
            </a:r>
          </a:p>
          <a:p>
            <a:pPr>
              <a:buFont typeface="Wingdings" panose="05000000000000000000" pitchFamily="2" charset="2"/>
              <a:buChar char="§"/>
            </a:pPr>
            <a:r>
              <a:rPr lang="en-US" sz="2000" b="1" dirty="0"/>
              <a:t>Thermoplastic polymers are represented by a large range of plastic materials. There are three types of thermoplastic polymers:</a:t>
            </a:r>
            <a:endParaRPr lang="en-US" sz="2000" b="1" dirty="0">
              <a:cs typeface="Calibri"/>
            </a:endParaRPr>
          </a:p>
          <a:p>
            <a:pPr marL="1097280" lvl="2" indent="-514350">
              <a:buFont typeface="+mj-lt"/>
              <a:buAutoNum type="arabicParenR"/>
            </a:pPr>
            <a:r>
              <a:rPr lang="en-US" sz="2000" b="1" dirty="0"/>
              <a:t>Crystalline thermoplastics</a:t>
            </a:r>
            <a:endParaRPr lang="en-US" sz="2000" b="1" dirty="0">
              <a:cs typeface="Calibri"/>
            </a:endParaRPr>
          </a:p>
          <a:p>
            <a:pPr marL="1097280" lvl="2" indent="-514350">
              <a:buFont typeface="+mj-lt"/>
              <a:buAutoNum type="arabicParenR"/>
            </a:pPr>
            <a:r>
              <a:rPr lang="en-US" sz="2000" b="1" dirty="0"/>
              <a:t>Amorphous thermoplastics</a:t>
            </a:r>
            <a:endParaRPr lang="en-US" sz="2000" b="1" dirty="0">
              <a:cs typeface="Calibri"/>
            </a:endParaRPr>
          </a:p>
          <a:p>
            <a:pPr marL="1097280" lvl="2" indent="-514350">
              <a:buFont typeface="+mj-lt"/>
              <a:buAutoNum type="arabicParenR"/>
            </a:pPr>
            <a:r>
              <a:rPr lang="en-US" sz="2000" b="1" dirty="0"/>
              <a:t>Semi-crystalline polymers</a:t>
            </a:r>
            <a:endParaRPr lang="en-US" sz="2000" b="1" dirty="0">
              <a:cs typeface="Calibri"/>
            </a:endParaRP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29EC92F0-8429-4F63-A104-80AC50FB41F2}"/>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7010117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570596-6026-4CC3-88D9-F39E480B9AED}"/>
              </a:ext>
            </a:extLst>
          </p:cNvPr>
          <p:cNvPicPr>
            <a:picLocks noChangeAspect="1"/>
          </p:cNvPicPr>
          <p:nvPr/>
        </p:nvPicPr>
        <p:blipFill rotWithShape="1">
          <a:blip r:embed="rId3"/>
          <a:srcRect t="20327" b="20327"/>
          <a:stretch/>
        </p:blipFill>
        <p:spPr>
          <a:xfrm>
            <a:off x="940374" y="4885389"/>
            <a:ext cx="2354493" cy="1397286"/>
          </a:xfrm>
          <a:prstGeom prst="rect">
            <a:avLst/>
          </a:prstGeom>
          <a:ln w="28575">
            <a:solidFill>
              <a:schemeClr val="tx2"/>
            </a:solidFill>
          </a:ln>
        </p:spPr>
      </p:pic>
      <p:sp>
        <p:nvSpPr>
          <p:cNvPr id="3" name="Content Placeholder 2"/>
          <p:cNvSpPr>
            <a:spLocks noGrp="1"/>
          </p:cNvSpPr>
          <p:nvPr>
            <p:ph idx="1"/>
          </p:nvPr>
        </p:nvSpPr>
        <p:spPr>
          <a:xfrm>
            <a:off x="3394229" y="1612662"/>
            <a:ext cx="4191740" cy="4800600"/>
          </a:xfrm>
        </p:spPr>
        <p:txBody>
          <a:bodyPr>
            <a:normAutofit lnSpcReduction="10000"/>
          </a:bodyPr>
          <a:lstStyle/>
          <a:p>
            <a:pPr marL="85725" indent="0">
              <a:buNone/>
            </a:pPr>
            <a:r>
              <a:rPr lang="en-US" sz="2800" b="1" dirty="0">
                <a:solidFill>
                  <a:schemeClr val="tx2"/>
                </a:solidFill>
              </a:rPr>
              <a:t>Crystalline Thermoplastics</a:t>
            </a:r>
          </a:p>
          <a:p>
            <a:pPr>
              <a:buFont typeface="Wingdings" panose="05000000000000000000" pitchFamily="2" charset="2"/>
              <a:buChar char="§"/>
            </a:pPr>
            <a:r>
              <a:rPr lang="en-US" sz="2000" b="1" dirty="0"/>
              <a:t>Usually translucent with molecular chains which present a regular arrangement</a:t>
            </a:r>
          </a:p>
          <a:p>
            <a:pPr>
              <a:buFont typeface="Wingdings" panose="05000000000000000000" pitchFamily="2" charset="2"/>
              <a:buChar char="§"/>
            </a:pPr>
            <a:r>
              <a:rPr lang="en-US" sz="2000" b="1" dirty="0"/>
              <a:t>Compared to other types, these polymers have more mechanical impact resistance. </a:t>
            </a:r>
          </a:p>
          <a:p>
            <a:pPr lvl="2">
              <a:buFont typeface="Wingdings" panose="05000000000000000000" pitchFamily="2" charset="2"/>
              <a:buChar char="§"/>
            </a:pPr>
            <a:r>
              <a:rPr lang="en-US" sz="2000" b="1" dirty="0"/>
              <a:t>Examples of this type of polymers are:</a:t>
            </a:r>
          </a:p>
          <a:p>
            <a:pPr lvl="3">
              <a:buFont typeface="Wingdings" panose="05000000000000000000" pitchFamily="2" charset="2"/>
              <a:buChar char="§"/>
            </a:pPr>
            <a:r>
              <a:rPr lang="en-US" sz="2000" b="1" dirty="0"/>
              <a:t>Polypropylene (PP)</a:t>
            </a:r>
          </a:p>
          <a:p>
            <a:pPr lvl="3">
              <a:buFont typeface="Wingdings" panose="05000000000000000000" pitchFamily="2" charset="2"/>
              <a:buChar char="§"/>
            </a:pPr>
            <a:r>
              <a:rPr lang="en-US" sz="2000" b="1" dirty="0"/>
              <a:t>Low-density polyethylene (LDPE)</a:t>
            </a:r>
          </a:p>
          <a:p>
            <a:pPr lvl="3">
              <a:buFont typeface="Wingdings" panose="05000000000000000000" pitchFamily="2" charset="2"/>
              <a:buChar char="§"/>
            </a:pPr>
            <a:r>
              <a:rPr lang="en-US" sz="2000" b="1" dirty="0"/>
              <a:t>High-density polyethylene (HDPE)</a:t>
            </a:r>
          </a:p>
          <a:p>
            <a:pPr marL="85725" indent="0">
              <a:buNone/>
            </a:pPr>
            <a:endParaRPr lang="en-US" sz="3600" b="1" dirty="0"/>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5" name="Picture 4">
            <a:extLst>
              <a:ext uri="{FF2B5EF4-FFF2-40B4-BE49-F238E27FC236}">
                <a16:creationId xmlns:a16="http://schemas.microsoft.com/office/drawing/2014/main" id="{CBBA621F-5506-443A-B5D6-798C1B81A7E4}"/>
              </a:ext>
            </a:extLst>
          </p:cNvPr>
          <p:cNvPicPr>
            <a:picLocks noChangeAspect="1"/>
          </p:cNvPicPr>
          <p:nvPr/>
        </p:nvPicPr>
        <p:blipFill>
          <a:blip r:embed="rId4"/>
          <a:stretch>
            <a:fillRect/>
          </a:stretch>
        </p:blipFill>
        <p:spPr>
          <a:xfrm>
            <a:off x="940374" y="1504816"/>
            <a:ext cx="2319063" cy="1159532"/>
          </a:xfrm>
          <a:prstGeom prst="rect">
            <a:avLst/>
          </a:prstGeom>
          <a:ln w="28575">
            <a:solidFill>
              <a:schemeClr val="tx2"/>
            </a:solidFill>
          </a:ln>
        </p:spPr>
      </p:pic>
      <p:pic>
        <p:nvPicPr>
          <p:cNvPr id="8" name="Picture 7">
            <a:extLst>
              <a:ext uri="{FF2B5EF4-FFF2-40B4-BE49-F238E27FC236}">
                <a16:creationId xmlns:a16="http://schemas.microsoft.com/office/drawing/2014/main" id="{D9D01F8A-BE30-4617-8FFE-4FE60DF3B225}"/>
              </a:ext>
            </a:extLst>
          </p:cNvPr>
          <p:cNvPicPr>
            <a:picLocks noChangeAspect="1"/>
          </p:cNvPicPr>
          <p:nvPr/>
        </p:nvPicPr>
        <p:blipFill>
          <a:blip r:embed="rId5"/>
          <a:stretch>
            <a:fillRect/>
          </a:stretch>
        </p:blipFill>
        <p:spPr>
          <a:xfrm>
            <a:off x="940375" y="3023080"/>
            <a:ext cx="2354492" cy="1513602"/>
          </a:xfrm>
          <a:prstGeom prst="rect">
            <a:avLst/>
          </a:prstGeom>
          <a:ln w="28575">
            <a:solidFill>
              <a:schemeClr val="tx2"/>
            </a:solidFill>
          </a:ln>
        </p:spPr>
      </p:pic>
      <p:sp>
        <p:nvSpPr>
          <p:cNvPr id="11" name="Rectangle 10">
            <a:extLst>
              <a:ext uri="{FF2B5EF4-FFF2-40B4-BE49-F238E27FC236}">
                <a16:creationId xmlns:a16="http://schemas.microsoft.com/office/drawing/2014/main" id="{02308CEE-273E-4D56-B972-5332D0ED24E3}"/>
              </a:ext>
            </a:extLst>
          </p:cNvPr>
          <p:cNvSpPr/>
          <p:nvPr/>
        </p:nvSpPr>
        <p:spPr>
          <a:xfrm>
            <a:off x="907700" y="2677391"/>
            <a:ext cx="2416226" cy="307777"/>
          </a:xfrm>
          <a:prstGeom prst="rect">
            <a:avLst/>
          </a:prstGeom>
        </p:spPr>
        <p:txBody>
          <a:bodyPr wrap="square">
            <a:spAutoFit/>
          </a:bodyPr>
          <a:lstStyle/>
          <a:p>
            <a:pPr algn="ctr"/>
            <a:r>
              <a:rPr lang="en-US" sz="1400" b="1" dirty="0"/>
              <a:t>Polypropylene (PP)</a:t>
            </a:r>
          </a:p>
        </p:txBody>
      </p:sp>
      <p:sp>
        <p:nvSpPr>
          <p:cNvPr id="12" name="Rectangle 11">
            <a:extLst>
              <a:ext uri="{FF2B5EF4-FFF2-40B4-BE49-F238E27FC236}">
                <a16:creationId xmlns:a16="http://schemas.microsoft.com/office/drawing/2014/main" id="{6EE7BD36-38CB-4854-ADB2-C559114FFB9D}"/>
              </a:ext>
            </a:extLst>
          </p:cNvPr>
          <p:cNvSpPr/>
          <p:nvPr/>
        </p:nvSpPr>
        <p:spPr>
          <a:xfrm>
            <a:off x="813128" y="4543267"/>
            <a:ext cx="2671109" cy="307777"/>
          </a:xfrm>
          <a:prstGeom prst="rect">
            <a:avLst/>
          </a:prstGeom>
        </p:spPr>
        <p:txBody>
          <a:bodyPr wrap="square">
            <a:spAutoFit/>
          </a:bodyPr>
          <a:lstStyle/>
          <a:p>
            <a:r>
              <a:rPr lang="en-US" sz="1400" b="1" dirty="0"/>
              <a:t>Low-density polyethylene (LDPE)</a:t>
            </a:r>
          </a:p>
        </p:txBody>
      </p:sp>
      <p:sp>
        <p:nvSpPr>
          <p:cNvPr id="13" name="Rectangle 12">
            <a:extLst>
              <a:ext uri="{FF2B5EF4-FFF2-40B4-BE49-F238E27FC236}">
                <a16:creationId xmlns:a16="http://schemas.microsoft.com/office/drawing/2014/main" id="{CBDB7586-150D-4C7D-A3BF-C425E6DAE231}"/>
              </a:ext>
            </a:extLst>
          </p:cNvPr>
          <p:cNvSpPr/>
          <p:nvPr/>
        </p:nvSpPr>
        <p:spPr>
          <a:xfrm>
            <a:off x="774658" y="6259373"/>
            <a:ext cx="2875296" cy="307777"/>
          </a:xfrm>
          <a:prstGeom prst="rect">
            <a:avLst/>
          </a:prstGeom>
        </p:spPr>
        <p:txBody>
          <a:bodyPr wrap="square">
            <a:spAutoFit/>
          </a:bodyPr>
          <a:lstStyle/>
          <a:p>
            <a:r>
              <a:rPr lang="en-US" sz="1400" b="1" dirty="0"/>
              <a:t>High-density polyethylene (HDPE)</a:t>
            </a:r>
          </a:p>
        </p:txBody>
      </p:sp>
      <p:sp>
        <p:nvSpPr>
          <p:cNvPr id="15" name="TextBox 14">
            <a:extLst>
              <a:ext uri="{FF2B5EF4-FFF2-40B4-BE49-F238E27FC236}">
                <a16:creationId xmlns:a16="http://schemas.microsoft.com/office/drawing/2014/main" id="{34D1357C-E8AD-4A6B-8597-B51D3711C399}"/>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1418444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1746" y="1412903"/>
            <a:ext cx="4760998" cy="5896830"/>
          </a:xfrm>
        </p:spPr>
        <p:txBody>
          <a:bodyPr>
            <a:normAutofit/>
          </a:bodyPr>
          <a:lstStyle/>
          <a:p>
            <a:pPr marL="85725" indent="0">
              <a:spcBef>
                <a:spcPts val="0"/>
              </a:spcBef>
              <a:buNone/>
            </a:pPr>
            <a:r>
              <a:rPr lang="en-US" sz="2400" b="1" dirty="0">
                <a:solidFill>
                  <a:schemeClr val="tx2"/>
                </a:solidFill>
              </a:rPr>
              <a:t>Amorphous Thermoplastics</a:t>
            </a:r>
          </a:p>
          <a:p>
            <a:pPr>
              <a:spcBef>
                <a:spcPts val="0"/>
              </a:spcBef>
              <a:buFont typeface="Wingdings" panose="05000000000000000000" pitchFamily="2" charset="2"/>
              <a:buChar char="§"/>
            </a:pPr>
            <a:r>
              <a:rPr lang="en-US" sz="1800" b="1" dirty="0"/>
              <a:t>Amorphous thermoplastics, usually transparent with the molecules arranged randomly</a:t>
            </a:r>
          </a:p>
          <a:p>
            <a:pPr>
              <a:spcBef>
                <a:spcPts val="0"/>
              </a:spcBef>
              <a:buFont typeface="Wingdings" panose="05000000000000000000" pitchFamily="2" charset="2"/>
              <a:buChar char="§"/>
            </a:pPr>
            <a:r>
              <a:rPr lang="en-US" sz="1800" b="1" dirty="0"/>
              <a:t>Compared to other types, these polymers have more mechanical impact resistance. </a:t>
            </a:r>
          </a:p>
          <a:p>
            <a:pPr>
              <a:spcBef>
                <a:spcPts val="0"/>
              </a:spcBef>
              <a:buFont typeface="Wingdings" panose="05000000000000000000" pitchFamily="2" charset="2"/>
              <a:buChar char="§"/>
            </a:pPr>
            <a:r>
              <a:rPr lang="en-US" sz="1800" b="1" dirty="0"/>
              <a:t>PMMA is often used as a shatter-resistant substitute for glass.</a:t>
            </a:r>
          </a:p>
          <a:p>
            <a:pPr lvl="2">
              <a:spcBef>
                <a:spcPts val="0"/>
              </a:spcBef>
              <a:buFont typeface="Wingdings" panose="05000000000000000000" pitchFamily="2" charset="2"/>
              <a:buChar char="§"/>
            </a:pPr>
            <a:r>
              <a:rPr lang="en-US" sz="1800" b="1" dirty="0"/>
              <a:t>Examples of this type of polymers are:</a:t>
            </a:r>
          </a:p>
          <a:p>
            <a:pPr lvl="3">
              <a:spcBef>
                <a:spcPts val="0"/>
              </a:spcBef>
              <a:buFont typeface="Wingdings" panose="05000000000000000000" pitchFamily="2" charset="2"/>
              <a:buChar char="§"/>
            </a:pPr>
            <a:r>
              <a:rPr lang="en-US" sz="1800" b="1" dirty="0"/>
              <a:t> Poly Vinyl Chloride (PVC)</a:t>
            </a:r>
          </a:p>
          <a:p>
            <a:pPr lvl="3">
              <a:spcBef>
                <a:spcPts val="0"/>
              </a:spcBef>
              <a:buFont typeface="Wingdings" panose="05000000000000000000" pitchFamily="2" charset="2"/>
              <a:buChar char="§"/>
            </a:pPr>
            <a:r>
              <a:rPr lang="en-US" sz="1800" b="1" dirty="0"/>
              <a:t> Poly Methyl Methacrylate (PMMA)</a:t>
            </a:r>
          </a:p>
          <a:p>
            <a:pPr lvl="3">
              <a:spcBef>
                <a:spcPts val="0"/>
              </a:spcBef>
              <a:buFont typeface="Wingdings" panose="05000000000000000000" pitchFamily="2" charset="2"/>
              <a:buChar char="§"/>
            </a:pPr>
            <a:r>
              <a:rPr lang="en-US" sz="1800" b="1" dirty="0"/>
              <a:t>Polycarbonate (PC)</a:t>
            </a:r>
          </a:p>
          <a:p>
            <a:pPr lvl="3">
              <a:spcBef>
                <a:spcPts val="0"/>
              </a:spcBef>
              <a:buFont typeface="Wingdings" panose="05000000000000000000" pitchFamily="2" charset="2"/>
              <a:buChar char="§"/>
            </a:pPr>
            <a:r>
              <a:rPr lang="en-US" sz="1800" b="1" dirty="0"/>
              <a:t>Polystyrene (PS)</a:t>
            </a:r>
          </a:p>
          <a:p>
            <a:pPr lvl="3">
              <a:spcBef>
                <a:spcPts val="0"/>
              </a:spcBef>
              <a:buFont typeface="Wingdings" panose="05000000000000000000" pitchFamily="2" charset="2"/>
              <a:buChar char="§"/>
            </a:pPr>
            <a:r>
              <a:rPr lang="en-US" sz="1800" b="1" dirty="0"/>
              <a:t>Acrylonitrile Butadiene Styrene (ABS)</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11" name="Rectangle 10">
            <a:extLst>
              <a:ext uri="{FF2B5EF4-FFF2-40B4-BE49-F238E27FC236}">
                <a16:creationId xmlns:a16="http://schemas.microsoft.com/office/drawing/2014/main" id="{02308CEE-273E-4D56-B972-5332D0ED24E3}"/>
              </a:ext>
            </a:extLst>
          </p:cNvPr>
          <p:cNvSpPr/>
          <p:nvPr/>
        </p:nvSpPr>
        <p:spPr>
          <a:xfrm>
            <a:off x="544446" y="2788453"/>
            <a:ext cx="1439468" cy="523220"/>
          </a:xfrm>
          <a:prstGeom prst="rect">
            <a:avLst/>
          </a:prstGeom>
        </p:spPr>
        <p:txBody>
          <a:bodyPr wrap="square">
            <a:spAutoFit/>
          </a:bodyPr>
          <a:lstStyle/>
          <a:p>
            <a:r>
              <a:rPr lang="en-US" sz="1400" b="1" dirty="0"/>
              <a:t>Poly Vinyl Chloride (PVC)</a:t>
            </a:r>
          </a:p>
        </p:txBody>
      </p:sp>
      <p:pic>
        <p:nvPicPr>
          <p:cNvPr id="7" name="Picture 6">
            <a:extLst>
              <a:ext uri="{FF2B5EF4-FFF2-40B4-BE49-F238E27FC236}">
                <a16:creationId xmlns:a16="http://schemas.microsoft.com/office/drawing/2014/main" id="{A4FFFC13-CB54-4BFC-AACE-820F9B4B38C2}"/>
              </a:ext>
            </a:extLst>
          </p:cNvPr>
          <p:cNvPicPr>
            <a:picLocks noChangeAspect="1"/>
          </p:cNvPicPr>
          <p:nvPr/>
        </p:nvPicPr>
        <p:blipFill>
          <a:blip r:embed="rId3"/>
          <a:stretch>
            <a:fillRect/>
          </a:stretch>
        </p:blipFill>
        <p:spPr>
          <a:xfrm>
            <a:off x="287772" y="1426462"/>
            <a:ext cx="2012697" cy="1340960"/>
          </a:xfrm>
          <a:prstGeom prst="rect">
            <a:avLst/>
          </a:prstGeom>
          <a:ln w="19050">
            <a:solidFill>
              <a:schemeClr val="tx2"/>
            </a:solidFill>
          </a:ln>
        </p:spPr>
      </p:pic>
      <p:pic>
        <p:nvPicPr>
          <p:cNvPr id="15" name="Picture 14">
            <a:extLst>
              <a:ext uri="{FF2B5EF4-FFF2-40B4-BE49-F238E27FC236}">
                <a16:creationId xmlns:a16="http://schemas.microsoft.com/office/drawing/2014/main" id="{042E85D2-538C-4B20-B83C-7F9BD342BFAE}"/>
              </a:ext>
            </a:extLst>
          </p:cNvPr>
          <p:cNvPicPr>
            <a:picLocks noChangeAspect="1"/>
          </p:cNvPicPr>
          <p:nvPr/>
        </p:nvPicPr>
        <p:blipFill>
          <a:blip r:embed="rId4"/>
          <a:stretch>
            <a:fillRect/>
          </a:stretch>
        </p:blipFill>
        <p:spPr>
          <a:xfrm>
            <a:off x="1983914" y="1880731"/>
            <a:ext cx="1552812" cy="1537379"/>
          </a:xfrm>
          <a:prstGeom prst="rect">
            <a:avLst/>
          </a:prstGeom>
          <a:ln w="19050">
            <a:solidFill>
              <a:schemeClr val="tx2"/>
            </a:solidFill>
          </a:ln>
        </p:spPr>
      </p:pic>
      <p:pic>
        <p:nvPicPr>
          <p:cNvPr id="17" name="Picture 16">
            <a:extLst>
              <a:ext uri="{FF2B5EF4-FFF2-40B4-BE49-F238E27FC236}">
                <a16:creationId xmlns:a16="http://schemas.microsoft.com/office/drawing/2014/main" id="{0E3D0221-8CE0-40B1-AF6E-2CB2A2F60D53}"/>
              </a:ext>
            </a:extLst>
          </p:cNvPr>
          <p:cNvPicPr>
            <a:picLocks noChangeAspect="1"/>
          </p:cNvPicPr>
          <p:nvPr/>
        </p:nvPicPr>
        <p:blipFill>
          <a:blip r:embed="rId5"/>
          <a:stretch>
            <a:fillRect/>
          </a:stretch>
        </p:blipFill>
        <p:spPr>
          <a:xfrm>
            <a:off x="227092" y="3631213"/>
            <a:ext cx="2012227" cy="1434671"/>
          </a:xfrm>
          <a:prstGeom prst="rect">
            <a:avLst/>
          </a:prstGeom>
          <a:ln w="19050">
            <a:solidFill>
              <a:schemeClr val="tx2"/>
            </a:solidFill>
          </a:ln>
        </p:spPr>
      </p:pic>
      <p:sp>
        <p:nvSpPr>
          <p:cNvPr id="23" name="Rectangle 22">
            <a:extLst>
              <a:ext uri="{FF2B5EF4-FFF2-40B4-BE49-F238E27FC236}">
                <a16:creationId xmlns:a16="http://schemas.microsoft.com/office/drawing/2014/main" id="{5F96DF11-1EB3-44CA-A234-CD8C529A610D}"/>
              </a:ext>
            </a:extLst>
          </p:cNvPr>
          <p:cNvSpPr/>
          <p:nvPr/>
        </p:nvSpPr>
        <p:spPr>
          <a:xfrm>
            <a:off x="2164551" y="3430401"/>
            <a:ext cx="1439468" cy="738664"/>
          </a:xfrm>
          <a:prstGeom prst="rect">
            <a:avLst/>
          </a:prstGeom>
        </p:spPr>
        <p:txBody>
          <a:bodyPr wrap="square">
            <a:spAutoFit/>
          </a:bodyPr>
          <a:lstStyle/>
          <a:p>
            <a:pPr algn="r"/>
            <a:r>
              <a:rPr lang="en-US" sz="1400" b="1" dirty="0"/>
              <a:t> Poly Methyl Methacrylate (PMMA)</a:t>
            </a:r>
          </a:p>
        </p:txBody>
      </p:sp>
      <p:sp>
        <p:nvSpPr>
          <p:cNvPr id="24" name="Rectangle 23">
            <a:extLst>
              <a:ext uri="{FF2B5EF4-FFF2-40B4-BE49-F238E27FC236}">
                <a16:creationId xmlns:a16="http://schemas.microsoft.com/office/drawing/2014/main" id="{CEF197E6-A057-4C11-94D7-13CFCE710430}"/>
              </a:ext>
            </a:extLst>
          </p:cNvPr>
          <p:cNvSpPr/>
          <p:nvPr/>
        </p:nvSpPr>
        <p:spPr>
          <a:xfrm>
            <a:off x="1454089" y="5829217"/>
            <a:ext cx="2671109" cy="307777"/>
          </a:xfrm>
          <a:prstGeom prst="rect">
            <a:avLst/>
          </a:prstGeom>
        </p:spPr>
        <p:txBody>
          <a:bodyPr wrap="square">
            <a:spAutoFit/>
          </a:bodyPr>
          <a:lstStyle/>
          <a:p>
            <a:pPr algn="r"/>
            <a:r>
              <a:rPr lang="en-US" sz="1400" b="1" dirty="0"/>
              <a:t>Polystyrene (PS)</a:t>
            </a:r>
          </a:p>
        </p:txBody>
      </p:sp>
      <p:sp>
        <p:nvSpPr>
          <p:cNvPr id="12" name="Rectangle 11">
            <a:extLst>
              <a:ext uri="{FF2B5EF4-FFF2-40B4-BE49-F238E27FC236}">
                <a16:creationId xmlns:a16="http://schemas.microsoft.com/office/drawing/2014/main" id="{6EE7BD36-38CB-4854-ADB2-C559114FFB9D}"/>
              </a:ext>
            </a:extLst>
          </p:cNvPr>
          <p:cNvSpPr/>
          <p:nvPr/>
        </p:nvSpPr>
        <p:spPr>
          <a:xfrm>
            <a:off x="436265" y="5065884"/>
            <a:ext cx="2671109" cy="307777"/>
          </a:xfrm>
          <a:prstGeom prst="rect">
            <a:avLst/>
          </a:prstGeom>
        </p:spPr>
        <p:txBody>
          <a:bodyPr wrap="square">
            <a:spAutoFit/>
          </a:bodyPr>
          <a:lstStyle/>
          <a:p>
            <a:r>
              <a:rPr lang="en-US" sz="1400" b="1" dirty="0"/>
              <a:t>Polycarbonate (PC)</a:t>
            </a:r>
          </a:p>
        </p:txBody>
      </p:sp>
      <p:pic>
        <p:nvPicPr>
          <p:cNvPr id="19" name="Picture 18">
            <a:extLst>
              <a:ext uri="{FF2B5EF4-FFF2-40B4-BE49-F238E27FC236}">
                <a16:creationId xmlns:a16="http://schemas.microsoft.com/office/drawing/2014/main" id="{C00AF132-F2A3-408C-AD20-CF1C044DB25F}"/>
              </a:ext>
            </a:extLst>
          </p:cNvPr>
          <p:cNvPicPr>
            <a:picLocks noChangeAspect="1"/>
          </p:cNvPicPr>
          <p:nvPr/>
        </p:nvPicPr>
        <p:blipFill rotWithShape="1">
          <a:blip r:embed="rId6"/>
          <a:srcRect t="14735" b="9771"/>
          <a:stretch/>
        </p:blipFill>
        <p:spPr>
          <a:xfrm>
            <a:off x="2013331" y="4250860"/>
            <a:ext cx="2036445" cy="1537380"/>
          </a:xfrm>
          <a:prstGeom prst="rect">
            <a:avLst/>
          </a:prstGeom>
          <a:ln w="19050">
            <a:solidFill>
              <a:schemeClr val="tx2"/>
            </a:solidFill>
          </a:ln>
        </p:spPr>
      </p:pic>
      <p:pic>
        <p:nvPicPr>
          <p:cNvPr id="22" name="Picture 21">
            <a:extLst>
              <a:ext uri="{FF2B5EF4-FFF2-40B4-BE49-F238E27FC236}">
                <a16:creationId xmlns:a16="http://schemas.microsoft.com/office/drawing/2014/main" id="{61F332B5-FD40-4201-A157-F95AEF7D90DF}"/>
              </a:ext>
            </a:extLst>
          </p:cNvPr>
          <p:cNvPicPr>
            <a:picLocks noChangeAspect="1"/>
          </p:cNvPicPr>
          <p:nvPr/>
        </p:nvPicPr>
        <p:blipFill>
          <a:blip r:embed="rId7"/>
          <a:stretch>
            <a:fillRect/>
          </a:stretch>
        </p:blipFill>
        <p:spPr>
          <a:xfrm>
            <a:off x="512302" y="5522814"/>
            <a:ext cx="1788167" cy="1192111"/>
          </a:xfrm>
          <a:prstGeom prst="rect">
            <a:avLst/>
          </a:prstGeom>
          <a:ln w="19050">
            <a:solidFill>
              <a:schemeClr val="tx2"/>
            </a:solidFill>
          </a:ln>
        </p:spPr>
      </p:pic>
      <p:sp>
        <p:nvSpPr>
          <p:cNvPr id="13" name="Rectangle 12">
            <a:extLst>
              <a:ext uri="{FF2B5EF4-FFF2-40B4-BE49-F238E27FC236}">
                <a16:creationId xmlns:a16="http://schemas.microsoft.com/office/drawing/2014/main" id="{CBDB7586-150D-4C7D-A3BF-C425E6DAE231}"/>
              </a:ext>
            </a:extLst>
          </p:cNvPr>
          <p:cNvSpPr/>
          <p:nvPr/>
        </p:nvSpPr>
        <p:spPr>
          <a:xfrm>
            <a:off x="2300469" y="6149187"/>
            <a:ext cx="2875296" cy="523220"/>
          </a:xfrm>
          <a:prstGeom prst="rect">
            <a:avLst/>
          </a:prstGeom>
        </p:spPr>
        <p:txBody>
          <a:bodyPr wrap="square">
            <a:spAutoFit/>
          </a:bodyPr>
          <a:lstStyle/>
          <a:p>
            <a:r>
              <a:rPr lang="en-US" sz="1400" b="1" dirty="0"/>
              <a:t>Acrylonitrile Butadiene Styrene (ABS)</a:t>
            </a:r>
          </a:p>
        </p:txBody>
      </p:sp>
      <p:sp>
        <p:nvSpPr>
          <p:cNvPr id="25" name="Rectangle 24">
            <a:extLst>
              <a:ext uri="{FF2B5EF4-FFF2-40B4-BE49-F238E27FC236}">
                <a16:creationId xmlns:a16="http://schemas.microsoft.com/office/drawing/2014/main" id="{A74D10B9-A33F-4F28-B674-5A506DD911C3}"/>
              </a:ext>
            </a:extLst>
          </p:cNvPr>
          <p:cNvSpPr/>
          <p:nvPr/>
        </p:nvSpPr>
        <p:spPr>
          <a:xfrm>
            <a:off x="266282" y="2810732"/>
            <a:ext cx="381836" cy="523220"/>
          </a:xfrm>
          <a:prstGeom prst="rect">
            <a:avLst/>
          </a:prstGeom>
        </p:spPr>
        <p:txBody>
          <a:bodyPr wrap="none">
            <a:spAutoFit/>
          </a:bodyPr>
          <a:lstStyle/>
          <a:p>
            <a:pPr lvl="0" defTabSz="914400">
              <a:defRPr/>
            </a:pPr>
            <a:r>
              <a:rPr lang="en-US" sz="2800" b="1" dirty="0">
                <a:sym typeface="Wingdings" panose="05000000000000000000" pitchFamily="2" charset="2"/>
              </a:rPr>
              <a:t></a:t>
            </a:r>
            <a:endParaRPr lang="en-US" sz="2800" b="1" dirty="0"/>
          </a:p>
        </p:txBody>
      </p:sp>
      <p:sp>
        <p:nvSpPr>
          <p:cNvPr id="26" name="Rectangle 25">
            <a:extLst>
              <a:ext uri="{FF2B5EF4-FFF2-40B4-BE49-F238E27FC236}">
                <a16:creationId xmlns:a16="http://schemas.microsoft.com/office/drawing/2014/main" id="{AE265EB6-2849-4F23-8DCD-5594809D697E}"/>
              </a:ext>
            </a:extLst>
          </p:cNvPr>
          <p:cNvSpPr/>
          <p:nvPr/>
        </p:nvSpPr>
        <p:spPr>
          <a:xfrm>
            <a:off x="2045923" y="5938417"/>
            <a:ext cx="522900" cy="523220"/>
          </a:xfrm>
          <a:prstGeom prst="rect">
            <a:avLst/>
          </a:prstGeom>
        </p:spPr>
        <p:txBody>
          <a:bodyPr wrap="none">
            <a:spAutoFit/>
          </a:bodyPr>
          <a:lstStyle/>
          <a:p>
            <a:pPr lvl="0" defTabSz="914400">
              <a:defRPr/>
            </a:pPr>
            <a:r>
              <a:rPr lang="en-US" sz="2800" b="1" dirty="0">
                <a:sym typeface="Wingdings" panose="05000000000000000000" pitchFamily="2" charset="2"/>
              </a:rPr>
              <a:t></a:t>
            </a:r>
            <a:endParaRPr lang="en-US" sz="2800" b="1" dirty="0"/>
          </a:p>
        </p:txBody>
      </p:sp>
      <p:sp>
        <p:nvSpPr>
          <p:cNvPr id="28" name="Rectangle 27">
            <a:extLst>
              <a:ext uri="{FF2B5EF4-FFF2-40B4-BE49-F238E27FC236}">
                <a16:creationId xmlns:a16="http://schemas.microsoft.com/office/drawing/2014/main" id="{013A47A8-22CA-451F-9493-1C35522B6604}"/>
              </a:ext>
            </a:extLst>
          </p:cNvPr>
          <p:cNvSpPr/>
          <p:nvPr/>
        </p:nvSpPr>
        <p:spPr>
          <a:xfrm>
            <a:off x="2307373" y="3270194"/>
            <a:ext cx="381836" cy="523220"/>
          </a:xfrm>
          <a:prstGeom prst="rect">
            <a:avLst/>
          </a:prstGeom>
        </p:spPr>
        <p:txBody>
          <a:bodyPr wrap="none">
            <a:spAutoFit/>
          </a:bodyPr>
          <a:lstStyle/>
          <a:p>
            <a:pPr lvl="0" defTabSz="914400">
              <a:defRPr/>
            </a:pPr>
            <a:r>
              <a:rPr lang="en-US" sz="2800" b="1" dirty="0">
                <a:sym typeface="Wingdings" panose="05000000000000000000" pitchFamily="2" charset="2"/>
              </a:rPr>
              <a:t></a:t>
            </a:r>
            <a:endParaRPr lang="en-US" sz="2800" b="1" dirty="0"/>
          </a:p>
        </p:txBody>
      </p:sp>
      <p:sp>
        <p:nvSpPr>
          <p:cNvPr id="29" name="Rectangle 28">
            <a:extLst>
              <a:ext uri="{FF2B5EF4-FFF2-40B4-BE49-F238E27FC236}">
                <a16:creationId xmlns:a16="http://schemas.microsoft.com/office/drawing/2014/main" id="{D9E87439-5300-4076-96BC-1F4921AC7535}"/>
              </a:ext>
            </a:extLst>
          </p:cNvPr>
          <p:cNvSpPr/>
          <p:nvPr/>
        </p:nvSpPr>
        <p:spPr>
          <a:xfrm>
            <a:off x="145665" y="4908318"/>
            <a:ext cx="381836" cy="523220"/>
          </a:xfrm>
          <a:prstGeom prst="rect">
            <a:avLst/>
          </a:prstGeom>
        </p:spPr>
        <p:txBody>
          <a:bodyPr wrap="none">
            <a:spAutoFit/>
          </a:bodyPr>
          <a:lstStyle/>
          <a:p>
            <a:pPr lvl="0" defTabSz="914400">
              <a:defRPr/>
            </a:pPr>
            <a:r>
              <a:rPr lang="en-US" sz="2800" b="1" dirty="0">
                <a:sym typeface="Wingdings" panose="05000000000000000000" pitchFamily="2" charset="2"/>
              </a:rPr>
              <a:t></a:t>
            </a:r>
            <a:endParaRPr lang="en-US" sz="2800" b="1" dirty="0"/>
          </a:p>
        </p:txBody>
      </p:sp>
      <p:sp>
        <p:nvSpPr>
          <p:cNvPr id="30" name="Rectangle 29">
            <a:extLst>
              <a:ext uri="{FF2B5EF4-FFF2-40B4-BE49-F238E27FC236}">
                <a16:creationId xmlns:a16="http://schemas.microsoft.com/office/drawing/2014/main" id="{E0C60AAB-F2C1-435E-BC4E-B464E1B39A34}"/>
              </a:ext>
            </a:extLst>
          </p:cNvPr>
          <p:cNvSpPr/>
          <p:nvPr/>
        </p:nvSpPr>
        <p:spPr>
          <a:xfrm>
            <a:off x="2505141" y="5595649"/>
            <a:ext cx="381836" cy="523220"/>
          </a:xfrm>
          <a:prstGeom prst="rect">
            <a:avLst/>
          </a:prstGeom>
        </p:spPr>
        <p:txBody>
          <a:bodyPr wrap="none">
            <a:spAutoFit/>
          </a:bodyPr>
          <a:lstStyle/>
          <a:p>
            <a:pPr lvl="0" defTabSz="914400">
              <a:defRPr/>
            </a:pPr>
            <a:r>
              <a:rPr lang="en-US" sz="2800" b="1" dirty="0">
                <a:sym typeface="Wingdings" panose="05000000000000000000" pitchFamily="2" charset="2"/>
              </a:rPr>
              <a:t></a:t>
            </a:r>
            <a:endParaRPr lang="en-US" sz="2800" b="1" dirty="0"/>
          </a:p>
        </p:txBody>
      </p:sp>
      <p:sp>
        <p:nvSpPr>
          <p:cNvPr id="32" name="TextBox 31">
            <a:extLst>
              <a:ext uri="{FF2B5EF4-FFF2-40B4-BE49-F238E27FC236}">
                <a16:creationId xmlns:a16="http://schemas.microsoft.com/office/drawing/2014/main" id="{B82EB4AB-0B88-4064-BE9C-3F9F3EB15087}"/>
              </a:ext>
            </a:extLst>
          </p:cNvPr>
          <p:cNvSpPr txBox="1"/>
          <p:nvPr/>
        </p:nvSpPr>
        <p:spPr>
          <a:xfrm>
            <a:off x="1983914" y="6613074"/>
            <a:ext cx="6460067" cy="246221"/>
          </a:xfrm>
          <a:prstGeom prst="rect">
            <a:avLst/>
          </a:prstGeom>
          <a:noFill/>
        </p:spPr>
        <p:txBody>
          <a:bodyPr wrap="square" rtlCol="0">
            <a:spAutoFit/>
          </a:bodyPr>
          <a:lstStyle/>
          <a:p>
            <a:pPr algn="r"/>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260696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screenshot of a cell phone&#10;&#10;Description generated with high confidence">
            <a:extLst>
              <a:ext uri="{FF2B5EF4-FFF2-40B4-BE49-F238E27FC236}">
                <a16:creationId xmlns:a16="http://schemas.microsoft.com/office/drawing/2014/main" id="{E06677F2-93C9-4718-B26C-E3F98A51C15E}"/>
              </a:ext>
            </a:extLst>
          </p:cNvPr>
          <p:cNvPicPr>
            <a:picLocks noChangeAspect="1"/>
          </p:cNvPicPr>
          <p:nvPr/>
        </p:nvPicPr>
        <p:blipFill>
          <a:blip r:embed="rId3"/>
          <a:stretch>
            <a:fillRect/>
          </a:stretch>
        </p:blipFill>
        <p:spPr>
          <a:xfrm>
            <a:off x="532150" y="1104260"/>
            <a:ext cx="7377299" cy="5696696"/>
          </a:xfrm>
          <a:prstGeom prst="rect">
            <a:avLst/>
          </a:prstGeom>
        </p:spPr>
      </p:pic>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32" name="TextBox 31">
            <a:extLst>
              <a:ext uri="{FF2B5EF4-FFF2-40B4-BE49-F238E27FC236}">
                <a16:creationId xmlns:a16="http://schemas.microsoft.com/office/drawing/2014/main" id="{B82EB4AB-0B88-4064-BE9C-3F9F3EB15087}"/>
              </a:ext>
            </a:extLst>
          </p:cNvPr>
          <p:cNvSpPr txBox="1"/>
          <p:nvPr/>
        </p:nvSpPr>
        <p:spPr>
          <a:xfrm>
            <a:off x="1996685" y="6613074"/>
            <a:ext cx="6460067" cy="246221"/>
          </a:xfrm>
          <a:prstGeom prst="rect">
            <a:avLst/>
          </a:prstGeom>
          <a:noFill/>
        </p:spPr>
        <p:txBody>
          <a:bodyPr wrap="square" rtlCol="0" anchor="t">
            <a:spAutoFit/>
          </a:bodyPr>
          <a:lstStyle/>
          <a:p>
            <a:pPr algn="r"/>
            <a:r>
              <a:rPr lang="en-US" sz="1000" i="1" dirty="0"/>
              <a:t>Source: </a:t>
            </a:r>
            <a:r>
              <a:rPr lang="en-US" sz="1000" dirty="0">
                <a:ea typeface="+mn-lt"/>
                <a:cs typeface="+mn-lt"/>
              </a:rPr>
              <a:t>https://www.redwoodplastics.com/education-2/amorphous-vs-semi-crystalline-thermoplastics/</a:t>
            </a:r>
            <a:endParaRPr lang="en-US" dirty="0"/>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7974012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543AF9-4E19-48D2-AE54-F150EDDB49DC}"/>
              </a:ext>
            </a:extLst>
          </p:cNvPr>
          <p:cNvPicPr>
            <a:picLocks noChangeAspect="1"/>
          </p:cNvPicPr>
          <p:nvPr/>
        </p:nvPicPr>
        <p:blipFill>
          <a:blip r:embed="rId3"/>
          <a:stretch>
            <a:fillRect/>
          </a:stretch>
        </p:blipFill>
        <p:spPr>
          <a:xfrm>
            <a:off x="457199" y="1367983"/>
            <a:ext cx="2581039" cy="1716391"/>
          </a:xfrm>
          <a:prstGeom prst="rect">
            <a:avLst/>
          </a:prstGeom>
        </p:spPr>
      </p:pic>
      <p:sp>
        <p:nvSpPr>
          <p:cNvPr id="3" name="Content Placeholder 2"/>
          <p:cNvSpPr>
            <a:spLocks noGrp="1"/>
          </p:cNvSpPr>
          <p:nvPr>
            <p:ph idx="1"/>
          </p:nvPr>
        </p:nvSpPr>
        <p:spPr>
          <a:xfrm>
            <a:off x="3228512" y="1367983"/>
            <a:ext cx="5093330" cy="5536055"/>
          </a:xfrm>
        </p:spPr>
        <p:txBody>
          <a:bodyPr>
            <a:normAutofit fontScale="92500" lnSpcReduction="10000"/>
          </a:bodyPr>
          <a:lstStyle/>
          <a:p>
            <a:pPr marL="85725" indent="0">
              <a:buNone/>
            </a:pPr>
            <a:r>
              <a:rPr lang="en-US" sz="2800" b="1" dirty="0">
                <a:solidFill>
                  <a:schemeClr val="tx2"/>
                </a:solidFill>
              </a:rPr>
              <a:t>Semi-crystalline Polymers</a:t>
            </a:r>
          </a:p>
          <a:p>
            <a:pPr>
              <a:lnSpc>
                <a:spcPct val="120000"/>
              </a:lnSpc>
              <a:spcBef>
                <a:spcPts val="0"/>
              </a:spcBef>
              <a:buFont typeface="Wingdings" panose="05000000000000000000" pitchFamily="2" charset="2"/>
              <a:buChar char="§"/>
            </a:pPr>
            <a:r>
              <a:rPr lang="en-US" sz="2100" b="1" dirty="0"/>
              <a:t>Semi-crystalline polymers present combined properties of crystalline polymers and amorphous polymers.</a:t>
            </a:r>
          </a:p>
          <a:p>
            <a:pPr lvl="1">
              <a:lnSpc>
                <a:spcPct val="120000"/>
              </a:lnSpc>
              <a:spcBef>
                <a:spcPts val="0"/>
              </a:spcBef>
            </a:pPr>
            <a:r>
              <a:rPr lang="en-US" sz="2100" b="1" dirty="0"/>
              <a:t>Advantages</a:t>
            </a:r>
          </a:p>
          <a:p>
            <a:pPr lvl="2">
              <a:lnSpc>
                <a:spcPct val="120000"/>
              </a:lnSpc>
              <a:spcBef>
                <a:spcPts val="0"/>
              </a:spcBef>
            </a:pPr>
            <a:r>
              <a:rPr lang="en-US" sz="2100" b="1" dirty="0"/>
              <a:t>Low water absorption</a:t>
            </a:r>
          </a:p>
          <a:p>
            <a:pPr lvl="2">
              <a:lnSpc>
                <a:spcPct val="120000"/>
              </a:lnSpc>
              <a:spcBef>
                <a:spcPts val="0"/>
              </a:spcBef>
            </a:pPr>
            <a:r>
              <a:rPr lang="en-US" sz="2100" b="1" dirty="0"/>
              <a:t>Moldability</a:t>
            </a:r>
          </a:p>
          <a:p>
            <a:pPr lvl="2">
              <a:lnSpc>
                <a:spcPct val="120000"/>
              </a:lnSpc>
              <a:spcBef>
                <a:spcPts val="0"/>
              </a:spcBef>
            </a:pPr>
            <a:r>
              <a:rPr lang="en-US" sz="2100" b="1" dirty="0"/>
              <a:t>Strength</a:t>
            </a:r>
          </a:p>
          <a:p>
            <a:pPr lvl="1">
              <a:lnSpc>
                <a:spcPct val="120000"/>
              </a:lnSpc>
              <a:spcBef>
                <a:spcPts val="0"/>
              </a:spcBef>
            </a:pPr>
            <a:r>
              <a:rPr lang="en-US" sz="2100" b="1" dirty="0"/>
              <a:t>Limitations</a:t>
            </a:r>
          </a:p>
          <a:p>
            <a:pPr lvl="2">
              <a:lnSpc>
                <a:spcPct val="120000"/>
              </a:lnSpc>
              <a:spcBef>
                <a:spcPts val="0"/>
              </a:spcBef>
            </a:pPr>
            <a:r>
              <a:rPr lang="en-US" sz="2100" b="1" dirty="0"/>
              <a:t>Affected by boiling water</a:t>
            </a:r>
          </a:p>
          <a:p>
            <a:pPr lvl="2">
              <a:lnSpc>
                <a:spcPct val="120000"/>
              </a:lnSpc>
              <a:spcBef>
                <a:spcPts val="0"/>
              </a:spcBef>
            </a:pPr>
            <a:r>
              <a:rPr lang="en-US" sz="2100" b="1" dirty="0"/>
              <a:t>Maximum use temperature is 300 degrees F (149 degrees C)</a:t>
            </a:r>
          </a:p>
          <a:p>
            <a:pPr lvl="2">
              <a:lnSpc>
                <a:spcPct val="120000"/>
              </a:lnSpc>
              <a:spcBef>
                <a:spcPts val="0"/>
              </a:spcBef>
            </a:pPr>
            <a:r>
              <a:rPr lang="en-US" sz="2100" b="1" dirty="0"/>
              <a:t>Chemical resistance</a:t>
            </a:r>
          </a:p>
          <a:p>
            <a:pPr>
              <a:lnSpc>
                <a:spcPct val="120000"/>
              </a:lnSpc>
              <a:spcBef>
                <a:spcPts val="0"/>
              </a:spcBef>
              <a:buFont typeface="Wingdings" panose="05000000000000000000" pitchFamily="2" charset="2"/>
              <a:buChar char="§"/>
            </a:pPr>
            <a:r>
              <a:rPr lang="en-US" sz="2100" b="1" dirty="0"/>
              <a:t> Examples of this type of polymers are:</a:t>
            </a:r>
          </a:p>
          <a:p>
            <a:pPr lvl="1">
              <a:lnSpc>
                <a:spcPct val="120000"/>
              </a:lnSpc>
              <a:spcBef>
                <a:spcPts val="0"/>
              </a:spcBef>
              <a:buFont typeface="Wingdings" panose="05000000000000000000" pitchFamily="2" charset="2"/>
              <a:buChar char="§"/>
            </a:pPr>
            <a:r>
              <a:rPr lang="en-US" sz="2100" b="1" dirty="0"/>
              <a:t>Polyester Polybutylene Terephthalate (PBT)</a:t>
            </a:r>
          </a:p>
          <a:p>
            <a:pPr lvl="1">
              <a:lnSpc>
                <a:spcPct val="120000"/>
              </a:lnSpc>
              <a:spcBef>
                <a:spcPts val="0"/>
              </a:spcBef>
              <a:buFont typeface="Wingdings" panose="05000000000000000000" pitchFamily="2" charset="2"/>
              <a:buChar char="§"/>
            </a:pPr>
            <a:r>
              <a:rPr lang="en-US" sz="2100" b="1" dirty="0"/>
              <a:t>Polyamide </a:t>
            </a:r>
          </a:p>
          <a:p>
            <a:pPr marL="85725" indent="0">
              <a:buNone/>
            </a:pPr>
            <a:endParaRPr lang="en-US" sz="3600" b="1" dirty="0"/>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11" name="Rectangle 10">
            <a:extLst>
              <a:ext uri="{FF2B5EF4-FFF2-40B4-BE49-F238E27FC236}">
                <a16:creationId xmlns:a16="http://schemas.microsoft.com/office/drawing/2014/main" id="{02308CEE-273E-4D56-B972-5332D0ED24E3}"/>
              </a:ext>
            </a:extLst>
          </p:cNvPr>
          <p:cNvSpPr/>
          <p:nvPr/>
        </p:nvSpPr>
        <p:spPr>
          <a:xfrm>
            <a:off x="354122" y="3167390"/>
            <a:ext cx="2416226" cy="523220"/>
          </a:xfrm>
          <a:prstGeom prst="rect">
            <a:avLst/>
          </a:prstGeom>
        </p:spPr>
        <p:txBody>
          <a:bodyPr wrap="square">
            <a:spAutoFit/>
          </a:bodyPr>
          <a:lstStyle/>
          <a:p>
            <a:r>
              <a:rPr lang="en-US" sz="1400" b="1" dirty="0"/>
              <a:t>Polyester Polybutylene Terephthalate (PBT)</a:t>
            </a:r>
          </a:p>
        </p:txBody>
      </p:sp>
      <p:pic>
        <p:nvPicPr>
          <p:cNvPr id="14" name="Picture 13">
            <a:extLst>
              <a:ext uri="{FF2B5EF4-FFF2-40B4-BE49-F238E27FC236}">
                <a16:creationId xmlns:a16="http://schemas.microsoft.com/office/drawing/2014/main" id="{936A782F-C6C2-4CB7-B081-2B60735F6951}"/>
              </a:ext>
            </a:extLst>
          </p:cNvPr>
          <p:cNvPicPr>
            <a:picLocks noChangeAspect="1"/>
          </p:cNvPicPr>
          <p:nvPr/>
        </p:nvPicPr>
        <p:blipFill>
          <a:blip r:embed="rId4"/>
          <a:stretch>
            <a:fillRect/>
          </a:stretch>
        </p:blipFill>
        <p:spPr>
          <a:xfrm>
            <a:off x="393207" y="3692579"/>
            <a:ext cx="2645031" cy="2401622"/>
          </a:xfrm>
          <a:prstGeom prst="rect">
            <a:avLst/>
          </a:prstGeom>
        </p:spPr>
      </p:pic>
      <p:sp>
        <p:nvSpPr>
          <p:cNvPr id="12" name="Rectangle 11">
            <a:extLst>
              <a:ext uri="{FF2B5EF4-FFF2-40B4-BE49-F238E27FC236}">
                <a16:creationId xmlns:a16="http://schemas.microsoft.com/office/drawing/2014/main" id="{6EE7BD36-38CB-4854-ADB2-C559114FFB9D}"/>
              </a:ext>
            </a:extLst>
          </p:cNvPr>
          <p:cNvSpPr/>
          <p:nvPr/>
        </p:nvSpPr>
        <p:spPr>
          <a:xfrm>
            <a:off x="557403" y="5786424"/>
            <a:ext cx="2671109" cy="307777"/>
          </a:xfrm>
          <a:prstGeom prst="rect">
            <a:avLst/>
          </a:prstGeom>
        </p:spPr>
        <p:txBody>
          <a:bodyPr wrap="square">
            <a:spAutoFit/>
          </a:bodyPr>
          <a:lstStyle/>
          <a:p>
            <a:r>
              <a:rPr lang="en-US" sz="1400" b="1" dirty="0"/>
              <a:t>Polyamide</a:t>
            </a:r>
          </a:p>
        </p:txBody>
      </p:sp>
      <p:sp>
        <p:nvSpPr>
          <p:cNvPr id="15" name="TextBox 14">
            <a:extLst>
              <a:ext uri="{FF2B5EF4-FFF2-40B4-BE49-F238E27FC236}">
                <a16:creationId xmlns:a16="http://schemas.microsoft.com/office/drawing/2014/main" id="{81B9E2EF-F681-4E8F-BA0B-3B937394DEE9}"/>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36810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800D2B-8AF1-4EA7-96B6-B18287FC0E25}"/>
              </a:ext>
            </a:extLst>
          </p:cNvPr>
          <p:cNvPicPr>
            <a:picLocks noChangeAspect="1"/>
          </p:cNvPicPr>
          <p:nvPr/>
        </p:nvPicPr>
        <p:blipFill rotWithShape="1">
          <a:blip r:embed="rId3"/>
          <a:srcRect b="7737"/>
          <a:stretch/>
        </p:blipFill>
        <p:spPr>
          <a:xfrm>
            <a:off x="2500008" y="2812144"/>
            <a:ext cx="5692317" cy="3341006"/>
          </a:xfrm>
          <a:prstGeom prst="rect">
            <a:avLst/>
          </a:prstGeom>
        </p:spPr>
      </p:pic>
      <p:sp>
        <p:nvSpPr>
          <p:cNvPr id="8" name="Content Placeholder 2">
            <a:extLst>
              <a:ext uri="{FF2B5EF4-FFF2-40B4-BE49-F238E27FC236}">
                <a16:creationId xmlns:a16="http://schemas.microsoft.com/office/drawing/2014/main" id="{2C7DB85D-26C4-4D93-B559-A8DFCE2BDCBE}"/>
              </a:ext>
            </a:extLst>
          </p:cNvPr>
          <p:cNvSpPr txBox="1">
            <a:spLocks/>
          </p:cNvSpPr>
          <p:nvPr/>
        </p:nvSpPr>
        <p:spPr>
          <a:xfrm>
            <a:off x="358287" y="1352550"/>
            <a:ext cx="8071338" cy="4800600"/>
          </a:xfrm>
          <a:prstGeom prst="rect">
            <a:avLst/>
          </a:prstGeom>
        </p:spPr>
        <p:txBody>
          <a:bodyPr vert="horz" lIns="91440" tIns="45720" rIns="91440" bIns="45720" rtlCol="0">
            <a:norm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lvl="1">
              <a:buFont typeface="Wingdings" panose="05000000000000000000" pitchFamily="2" charset="2"/>
              <a:buChar char="§"/>
            </a:pPr>
            <a:r>
              <a:rPr lang="en-US" sz="2150" b="1" dirty="0"/>
              <a:t>Based on the Matrix phase</a:t>
            </a:r>
          </a:p>
          <a:p>
            <a:pPr lvl="2">
              <a:buFont typeface="Wingdings" panose="05000000000000000000" pitchFamily="2" charset="2"/>
              <a:buChar char="§"/>
            </a:pPr>
            <a:r>
              <a:rPr lang="en-US" sz="2000" b="1" dirty="0"/>
              <a:t>PMC’s – </a:t>
            </a:r>
            <a:r>
              <a:rPr lang="en-US" sz="2000" dirty="0"/>
              <a:t>Polymer Matrix Composites </a:t>
            </a:r>
          </a:p>
          <a:p>
            <a:pPr lvl="2">
              <a:buFont typeface="Wingdings" panose="05000000000000000000" pitchFamily="2" charset="2"/>
              <a:buChar char="§"/>
            </a:pPr>
            <a:r>
              <a:rPr lang="en-US" sz="2000" b="1" dirty="0"/>
              <a:t>CMC’s - </a:t>
            </a:r>
            <a:r>
              <a:rPr lang="en-US" sz="2000" dirty="0"/>
              <a:t>Ceramic Matrix Composites </a:t>
            </a:r>
          </a:p>
          <a:p>
            <a:pPr lvl="2">
              <a:buFont typeface="Wingdings" panose="05000000000000000000" pitchFamily="2" charset="2"/>
              <a:buChar char="§"/>
            </a:pPr>
            <a:r>
              <a:rPr lang="en-US" sz="2000" b="1" dirty="0"/>
              <a:t>MMC’s - </a:t>
            </a:r>
            <a:r>
              <a:rPr lang="en-US" sz="2000" dirty="0"/>
              <a:t>Metal Matrix Composites </a:t>
            </a:r>
          </a:p>
          <a:p>
            <a:pPr lvl="2">
              <a:buFont typeface="Wingdings" panose="05000000000000000000" pitchFamily="2" charset="2"/>
              <a:buChar char="§"/>
            </a:pPr>
            <a:endParaRPr lang="en-US" sz="2000" b="1" dirty="0"/>
          </a:p>
          <a:p>
            <a:pPr lvl="2">
              <a:buFont typeface="Wingdings" panose="05000000000000000000" pitchFamily="2" charset="2"/>
              <a:buChar char="§"/>
            </a:pPr>
            <a:endParaRPr lang="en-US" sz="2100" b="1" dirty="0"/>
          </a:p>
        </p:txBody>
      </p:sp>
      <p:sp>
        <p:nvSpPr>
          <p:cNvPr id="11" name="Title 1">
            <a:extLst>
              <a:ext uri="{FF2B5EF4-FFF2-40B4-BE49-F238E27FC236}">
                <a16:creationId xmlns:a16="http://schemas.microsoft.com/office/drawing/2014/main" id="{1DFA0530-1D5A-4A0B-A5BB-DED0B8BACA53}"/>
              </a:ext>
            </a:extLst>
          </p:cNvPr>
          <p:cNvSpPr>
            <a:spLocks noGrp="1"/>
          </p:cNvSpPr>
          <p:nvPr>
            <p:ph type="title"/>
          </p:nvPr>
        </p:nvSpPr>
        <p:spPr>
          <a:xfrm>
            <a:off x="457200" y="274638"/>
            <a:ext cx="7620000" cy="1143000"/>
          </a:xfrm>
        </p:spPr>
        <p:txBody>
          <a:bodyPr/>
          <a:lstStyle/>
          <a:p>
            <a:r>
              <a:rPr lang="en-US" sz="4000" dirty="0"/>
              <a:t>More Composite Classifications</a:t>
            </a:r>
          </a:p>
        </p:txBody>
      </p:sp>
      <p:sp>
        <p:nvSpPr>
          <p:cNvPr id="5" name="TextBox 4">
            <a:extLst>
              <a:ext uri="{FF2B5EF4-FFF2-40B4-BE49-F238E27FC236}">
                <a16:creationId xmlns:a16="http://schemas.microsoft.com/office/drawing/2014/main" id="{838212F2-7179-4CF6-869D-619B0ED892E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8951915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984" y="1453155"/>
            <a:ext cx="4860633" cy="4800600"/>
          </a:xfrm>
        </p:spPr>
        <p:txBody>
          <a:bodyPr>
            <a:normAutofit/>
          </a:bodyPr>
          <a:lstStyle/>
          <a:p>
            <a:pPr lvl="1">
              <a:buFont typeface="Wingdings" panose="05000000000000000000" pitchFamily="2" charset="2"/>
              <a:buChar char="§"/>
            </a:pPr>
            <a:r>
              <a:rPr lang="en-US" sz="2650" b="1" dirty="0">
                <a:solidFill>
                  <a:schemeClr val="tx2"/>
                </a:solidFill>
              </a:rPr>
              <a:t>Recycled Thermoplastic Polymers </a:t>
            </a:r>
          </a:p>
          <a:p>
            <a:pPr lvl="1">
              <a:buFont typeface="Wingdings" panose="05000000000000000000" pitchFamily="2" charset="2"/>
              <a:buChar char="§"/>
            </a:pPr>
            <a:r>
              <a:rPr lang="en-US" sz="2200" b="1" dirty="0"/>
              <a:t>Ideal properties of the thermoplastic polymers </a:t>
            </a:r>
          </a:p>
          <a:p>
            <a:pPr lvl="2">
              <a:buFont typeface="Wingdings" panose="05000000000000000000" pitchFamily="2" charset="2"/>
              <a:buChar char="§"/>
            </a:pPr>
            <a:r>
              <a:rPr lang="en-US" sz="2200" b="1" dirty="0"/>
              <a:t>Corrosion resistance</a:t>
            </a:r>
          </a:p>
          <a:p>
            <a:pPr lvl="2">
              <a:buFont typeface="Wingdings" panose="05000000000000000000" pitchFamily="2" charset="2"/>
              <a:buChar char="§"/>
            </a:pPr>
            <a:r>
              <a:rPr lang="en-US" sz="2200" b="1" dirty="0"/>
              <a:t>Low density</a:t>
            </a:r>
          </a:p>
          <a:p>
            <a:pPr lvl="2">
              <a:buFont typeface="Wingdings" panose="05000000000000000000" pitchFamily="2" charset="2"/>
              <a:buChar char="§"/>
            </a:pPr>
            <a:r>
              <a:rPr lang="en-US" sz="2200" b="1" dirty="0"/>
              <a:t>High strength</a:t>
            </a:r>
          </a:p>
          <a:p>
            <a:pPr lvl="2">
              <a:buFont typeface="Wingdings" panose="05000000000000000000" pitchFamily="2" charset="2"/>
              <a:buChar char="§"/>
            </a:pPr>
            <a:r>
              <a:rPr lang="en-US" sz="2200" b="1" dirty="0"/>
              <a:t>User-friendly design</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5" name="Picture 4">
            <a:extLst>
              <a:ext uri="{FF2B5EF4-FFF2-40B4-BE49-F238E27FC236}">
                <a16:creationId xmlns:a16="http://schemas.microsoft.com/office/drawing/2014/main" id="{0DF667C1-1CB5-4DB4-A022-CB201FA6E18C}"/>
              </a:ext>
            </a:extLst>
          </p:cNvPr>
          <p:cNvPicPr>
            <a:picLocks noChangeAspect="1"/>
          </p:cNvPicPr>
          <p:nvPr/>
        </p:nvPicPr>
        <p:blipFill>
          <a:blip r:embed="rId3"/>
          <a:stretch>
            <a:fillRect/>
          </a:stretch>
        </p:blipFill>
        <p:spPr>
          <a:xfrm rot="288108">
            <a:off x="4227272" y="1712130"/>
            <a:ext cx="3739116" cy="2804337"/>
          </a:xfrm>
          <a:prstGeom prst="rect">
            <a:avLst/>
          </a:prstGeom>
          <a:ln w="76200">
            <a:solidFill>
              <a:schemeClr val="bg1"/>
            </a:solidFill>
          </a:ln>
          <a:effectLst>
            <a:outerShdw blurRad="76200" dist="63500" dir="2700000" algn="tl" rotWithShape="0">
              <a:prstClr val="black">
                <a:alpha val="20000"/>
              </a:prstClr>
            </a:outerShdw>
          </a:effectLst>
        </p:spPr>
      </p:pic>
      <p:sp>
        <p:nvSpPr>
          <p:cNvPr id="7" name="Content Placeholder 2">
            <a:extLst>
              <a:ext uri="{FF2B5EF4-FFF2-40B4-BE49-F238E27FC236}">
                <a16:creationId xmlns:a16="http://schemas.microsoft.com/office/drawing/2014/main" id="{E15367F4-7642-4A97-A305-4A2704B04406}"/>
              </a:ext>
            </a:extLst>
          </p:cNvPr>
          <p:cNvSpPr txBox="1">
            <a:spLocks/>
          </p:cNvSpPr>
          <p:nvPr/>
        </p:nvSpPr>
        <p:spPr>
          <a:xfrm>
            <a:off x="266984" y="4663292"/>
            <a:ext cx="5954232" cy="2376377"/>
          </a:xfrm>
          <a:prstGeom prst="rect">
            <a:avLst/>
          </a:prstGeom>
        </p:spPr>
        <p:txBody>
          <a:bodyPr vert="horz" lIns="91440" tIns="45720" rIns="91440" bIns="45720" rtlCol="0">
            <a:norm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lvl="1">
              <a:buFont typeface="Wingdings" panose="05000000000000000000" pitchFamily="2" charset="2"/>
              <a:buChar char="§"/>
            </a:pPr>
            <a:r>
              <a:rPr lang="en-US" sz="2200" b="1" dirty="0"/>
              <a:t>Plastic usage has become much higher than the usage of aluminum or other metals. </a:t>
            </a:r>
          </a:p>
          <a:p>
            <a:pPr lvl="1">
              <a:buFont typeface="Wingdings" panose="05000000000000000000" pitchFamily="2" charset="2"/>
              <a:buChar char="§"/>
            </a:pPr>
            <a:r>
              <a:rPr lang="en-US" sz="2200" b="1" dirty="0"/>
              <a:t>Density is a very important parameter </a:t>
            </a:r>
          </a:p>
        </p:txBody>
      </p:sp>
      <p:sp>
        <p:nvSpPr>
          <p:cNvPr id="8" name="TextBox 7">
            <a:extLst>
              <a:ext uri="{FF2B5EF4-FFF2-40B4-BE49-F238E27FC236}">
                <a16:creationId xmlns:a16="http://schemas.microsoft.com/office/drawing/2014/main" id="{FBD21591-0355-4966-908D-D61012866161}"/>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821743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Rectangle 4">
            <a:extLst>
              <a:ext uri="{FF2B5EF4-FFF2-40B4-BE49-F238E27FC236}">
                <a16:creationId xmlns:a16="http://schemas.microsoft.com/office/drawing/2014/main" id="{A40B873F-B23B-4C96-B362-EA8F49A71BC3}"/>
              </a:ext>
            </a:extLst>
          </p:cNvPr>
          <p:cNvSpPr/>
          <p:nvPr/>
        </p:nvSpPr>
        <p:spPr>
          <a:xfrm>
            <a:off x="2254103" y="1350456"/>
            <a:ext cx="4476306" cy="446276"/>
          </a:xfrm>
          <a:prstGeom prst="rect">
            <a:avLst/>
          </a:prstGeom>
          <a:solidFill>
            <a:schemeClr val="bg1"/>
          </a:solidFill>
        </p:spPr>
        <p:txBody>
          <a:bodyPr wrap="square">
            <a:spAutoFit/>
          </a:bodyPr>
          <a:lstStyle/>
          <a:p>
            <a:pPr algn="ctr"/>
            <a:r>
              <a:rPr lang="en-US" sz="1400" b="1" dirty="0"/>
              <a:t>The Properties of Various Polymers</a:t>
            </a:r>
          </a:p>
          <a:p>
            <a:endParaRPr lang="en-US" sz="800" dirty="0"/>
          </a:p>
        </p:txBody>
      </p:sp>
      <p:pic>
        <p:nvPicPr>
          <p:cNvPr id="2" name="Picture 1">
            <a:extLst>
              <a:ext uri="{FF2B5EF4-FFF2-40B4-BE49-F238E27FC236}">
                <a16:creationId xmlns:a16="http://schemas.microsoft.com/office/drawing/2014/main" id="{CD468CDC-CAA6-4B9A-8E57-C493E2DE6ECF}"/>
              </a:ext>
            </a:extLst>
          </p:cNvPr>
          <p:cNvPicPr>
            <a:picLocks noChangeAspect="1"/>
          </p:cNvPicPr>
          <p:nvPr/>
        </p:nvPicPr>
        <p:blipFill rotWithShape="1">
          <a:blip r:embed="rId3"/>
          <a:srcRect t="13480"/>
          <a:stretch/>
        </p:blipFill>
        <p:spPr>
          <a:xfrm>
            <a:off x="700696" y="1669328"/>
            <a:ext cx="7133007" cy="2111136"/>
          </a:xfrm>
          <a:prstGeom prst="rect">
            <a:avLst/>
          </a:prstGeom>
        </p:spPr>
      </p:pic>
      <p:sp>
        <p:nvSpPr>
          <p:cNvPr id="3" name="Content Placeholder 2"/>
          <p:cNvSpPr>
            <a:spLocks noGrp="1"/>
          </p:cNvSpPr>
          <p:nvPr>
            <p:ph idx="1"/>
          </p:nvPr>
        </p:nvSpPr>
        <p:spPr>
          <a:xfrm>
            <a:off x="276446" y="3780238"/>
            <a:ext cx="7910623" cy="2535501"/>
          </a:xfrm>
        </p:spPr>
        <p:txBody>
          <a:bodyPr vert="horz" lIns="91440" tIns="45720" rIns="91440" bIns="45720" rtlCol="0" anchor="t">
            <a:noAutofit/>
          </a:bodyPr>
          <a:lstStyle/>
          <a:p>
            <a:pPr>
              <a:spcBef>
                <a:spcPts val="0"/>
              </a:spcBef>
              <a:buFont typeface="Wingdings" panose="05000000000000000000" pitchFamily="2" charset="2"/>
              <a:buChar char="§"/>
            </a:pPr>
            <a:r>
              <a:rPr lang="en-US" sz="2000" b="1" dirty="0"/>
              <a:t>The plastic manufacturing cost is lower due to its simple mass production </a:t>
            </a:r>
          </a:p>
          <a:p>
            <a:pPr>
              <a:spcBef>
                <a:spcPts val="0"/>
              </a:spcBef>
              <a:buFont typeface="Wingdings" panose="05000000000000000000" pitchFamily="2" charset="2"/>
              <a:buChar char="§"/>
            </a:pPr>
            <a:r>
              <a:rPr lang="en-US" sz="2000" b="1" dirty="0"/>
              <a:t>The main reasons which make the thermoplastic polymers used in various applications are: </a:t>
            </a:r>
          </a:p>
          <a:p>
            <a:pPr lvl="2">
              <a:spcBef>
                <a:spcPts val="0"/>
              </a:spcBef>
              <a:buFont typeface="Wingdings" panose="05000000000000000000" pitchFamily="2" charset="2"/>
              <a:buChar char="§"/>
            </a:pPr>
            <a:r>
              <a:rPr lang="en-US" sz="2000" b="1" dirty="0"/>
              <a:t>The thermoplastic polymers can be processed by several methods leading to various kinds of plastic products</a:t>
            </a:r>
          </a:p>
          <a:p>
            <a:pPr lvl="2">
              <a:spcBef>
                <a:spcPts val="0"/>
              </a:spcBef>
              <a:buFont typeface="Wingdings" panose="05000000000000000000" pitchFamily="2" charset="2"/>
              <a:buChar char="§"/>
            </a:pPr>
            <a:r>
              <a:rPr lang="en-US" sz="2000" b="1" dirty="0"/>
              <a:t>They are used for a speciﬁc application</a:t>
            </a:r>
          </a:p>
          <a:p>
            <a:pPr lvl="2">
              <a:spcBef>
                <a:spcPts val="0"/>
              </a:spcBef>
              <a:buFont typeface="Wingdings" panose="05000000000000000000" pitchFamily="2" charset="2"/>
              <a:buChar char="§"/>
            </a:pPr>
            <a:r>
              <a:rPr lang="en-US" sz="2000" b="1" dirty="0"/>
              <a:t>The ability to produce plastic items with the lowest cost range</a:t>
            </a:r>
          </a:p>
        </p:txBody>
      </p:sp>
      <p:sp>
        <p:nvSpPr>
          <p:cNvPr id="7" name="TextBox 6">
            <a:extLst>
              <a:ext uri="{FF2B5EF4-FFF2-40B4-BE49-F238E27FC236}">
                <a16:creationId xmlns:a16="http://schemas.microsoft.com/office/drawing/2014/main" id="{1C2A51D7-B020-4ED2-8449-DAFA6F825552}"/>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8800322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5832" y="1492759"/>
            <a:ext cx="6498455" cy="4800600"/>
          </a:xfrm>
        </p:spPr>
        <p:txBody>
          <a:bodyPr>
            <a:normAutofit/>
          </a:bodyPr>
          <a:lstStyle/>
          <a:p>
            <a:pPr marL="85725" indent="0">
              <a:lnSpc>
                <a:spcPct val="110000"/>
              </a:lnSpc>
              <a:spcBef>
                <a:spcPts val="0"/>
              </a:spcBef>
              <a:buNone/>
            </a:pPr>
            <a:r>
              <a:rPr lang="en-US" sz="2800" b="1" dirty="0">
                <a:solidFill>
                  <a:schemeClr val="tx2"/>
                </a:solidFill>
              </a:rPr>
              <a:t>Recycling and Incineration </a:t>
            </a:r>
          </a:p>
          <a:p>
            <a:pPr>
              <a:lnSpc>
                <a:spcPct val="110000"/>
              </a:lnSpc>
              <a:spcBef>
                <a:spcPts val="0"/>
              </a:spcBef>
              <a:buFont typeface="Wingdings" panose="05000000000000000000" pitchFamily="2" charset="2"/>
              <a:buChar char="§"/>
            </a:pPr>
            <a:r>
              <a:rPr lang="en-US" sz="2000" b="1" dirty="0"/>
              <a:t>The recycling and incineration are the usual aspects of recovery methods in the case of thermoplastic polymers. </a:t>
            </a:r>
          </a:p>
          <a:p>
            <a:pPr>
              <a:lnSpc>
                <a:spcPct val="110000"/>
              </a:lnSpc>
              <a:spcBef>
                <a:spcPts val="0"/>
              </a:spcBef>
              <a:buFont typeface="Wingdings" panose="05000000000000000000" pitchFamily="2" charset="2"/>
              <a:buChar char="§"/>
            </a:pPr>
            <a:r>
              <a:rPr lang="en-US" sz="2000" b="1" dirty="0"/>
              <a:t>The incineration presents some problems like</a:t>
            </a:r>
          </a:p>
          <a:p>
            <a:pPr lvl="2">
              <a:lnSpc>
                <a:spcPct val="110000"/>
              </a:lnSpc>
              <a:spcBef>
                <a:spcPts val="0"/>
              </a:spcBef>
              <a:buFont typeface="Wingdings" panose="05000000000000000000" pitchFamily="2" charset="2"/>
              <a:buChar char="§"/>
            </a:pPr>
            <a:r>
              <a:rPr lang="en-US" sz="1850" b="1" dirty="0"/>
              <a:t>The production of toxic gases </a:t>
            </a:r>
          </a:p>
          <a:p>
            <a:pPr lvl="2">
              <a:lnSpc>
                <a:spcPct val="110000"/>
              </a:lnSpc>
              <a:spcBef>
                <a:spcPts val="0"/>
              </a:spcBef>
              <a:buFont typeface="Wingdings" panose="05000000000000000000" pitchFamily="2" charset="2"/>
              <a:buChar char="§"/>
            </a:pPr>
            <a:r>
              <a:rPr lang="en-US" sz="1850" b="1" dirty="0"/>
              <a:t>Residue ash which contains lead and cadmium</a:t>
            </a:r>
          </a:p>
          <a:p>
            <a:pPr>
              <a:lnSpc>
                <a:spcPct val="110000"/>
              </a:lnSpc>
              <a:spcBef>
                <a:spcPts val="0"/>
              </a:spcBef>
              <a:buFont typeface="Wingdings" panose="05000000000000000000" pitchFamily="2" charset="2"/>
              <a:buChar char="§"/>
            </a:pPr>
            <a:r>
              <a:rPr lang="en-US" sz="2150" b="1" dirty="0"/>
              <a:t>The recycling presents advantages such as reduction of environmental problems and saving both material and energy  </a:t>
            </a:r>
            <a:endParaRPr lang="en-US" sz="2000" b="1" dirty="0"/>
          </a:p>
          <a:p>
            <a:pPr>
              <a:lnSpc>
                <a:spcPct val="110000"/>
              </a:lnSpc>
              <a:spcBef>
                <a:spcPts val="0"/>
              </a:spcBef>
              <a:buFont typeface="Wingdings" panose="05000000000000000000" pitchFamily="2" charset="2"/>
              <a:buChar char="§"/>
            </a:pPr>
            <a:r>
              <a:rPr lang="en-US" sz="2000" b="1" dirty="0"/>
              <a:t>The steps involved in thermoplastic polymers recycling. </a:t>
            </a:r>
          </a:p>
          <a:p>
            <a:pPr>
              <a:lnSpc>
                <a:spcPct val="110000"/>
              </a:lnSpc>
              <a:spcBef>
                <a:spcPts val="0"/>
              </a:spcBef>
              <a:buFont typeface="Wingdings" panose="05000000000000000000" pitchFamily="2" charset="2"/>
              <a:buChar char="§"/>
            </a:pPr>
            <a:endParaRPr lang="en-US" sz="2000" b="1" dirty="0"/>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2" name="Picture 1">
            <a:extLst>
              <a:ext uri="{FF2B5EF4-FFF2-40B4-BE49-F238E27FC236}">
                <a16:creationId xmlns:a16="http://schemas.microsoft.com/office/drawing/2014/main" id="{36A8FB01-884D-4C3C-8433-D3E72AE52828}"/>
              </a:ext>
            </a:extLst>
          </p:cNvPr>
          <p:cNvPicPr>
            <a:picLocks noChangeAspect="1"/>
          </p:cNvPicPr>
          <p:nvPr/>
        </p:nvPicPr>
        <p:blipFill>
          <a:blip r:embed="rId2"/>
          <a:stretch>
            <a:fillRect/>
          </a:stretch>
        </p:blipFill>
        <p:spPr>
          <a:xfrm>
            <a:off x="1017971" y="5067429"/>
            <a:ext cx="6734175" cy="695325"/>
          </a:xfrm>
          <a:prstGeom prst="rect">
            <a:avLst/>
          </a:prstGeom>
        </p:spPr>
      </p:pic>
      <p:sp>
        <p:nvSpPr>
          <p:cNvPr id="7" name="TextBox 6">
            <a:extLst>
              <a:ext uri="{FF2B5EF4-FFF2-40B4-BE49-F238E27FC236}">
                <a16:creationId xmlns:a16="http://schemas.microsoft.com/office/drawing/2014/main" id="{AB40454A-88C7-4E4A-8924-488F2BDF62E7}"/>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072669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D017B2-EDEC-4E37-B0DC-8C22706D3819}"/>
              </a:ext>
            </a:extLst>
          </p:cNvPr>
          <p:cNvPicPr>
            <a:picLocks noChangeAspect="1"/>
          </p:cNvPicPr>
          <p:nvPr/>
        </p:nvPicPr>
        <p:blipFill rotWithShape="1">
          <a:blip r:embed="rId3"/>
          <a:srcRect l="644" t="1596" r="1532" b="9310"/>
          <a:stretch/>
        </p:blipFill>
        <p:spPr>
          <a:xfrm>
            <a:off x="1233376" y="1770282"/>
            <a:ext cx="5861337" cy="3569392"/>
          </a:xfrm>
          <a:prstGeom prst="rect">
            <a:avLst/>
          </a:prstGeom>
        </p:spPr>
      </p:pic>
      <p:sp>
        <p:nvSpPr>
          <p:cNvPr id="3" name="Content Placeholder 2"/>
          <p:cNvSpPr>
            <a:spLocks noGrp="1"/>
          </p:cNvSpPr>
          <p:nvPr>
            <p:ph idx="1"/>
          </p:nvPr>
        </p:nvSpPr>
        <p:spPr>
          <a:xfrm>
            <a:off x="707993" y="1346266"/>
            <a:ext cx="7858490" cy="739526"/>
          </a:xfrm>
        </p:spPr>
        <p:txBody>
          <a:bodyPr>
            <a:normAutofit/>
          </a:bodyPr>
          <a:lstStyle/>
          <a:p>
            <a:pPr marL="85725" indent="0">
              <a:lnSpc>
                <a:spcPct val="110000"/>
              </a:lnSpc>
              <a:spcBef>
                <a:spcPts val="0"/>
              </a:spcBef>
              <a:buNone/>
            </a:pPr>
            <a:r>
              <a:rPr lang="en-US" sz="2800" b="1" dirty="0">
                <a:solidFill>
                  <a:schemeClr val="tx2"/>
                </a:solidFill>
              </a:rPr>
              <a:t>Environmental Degradation</a:t>
            </a:r>
          </a:p>
          <a:p>
            <a:pPr marL="85725" indent="0">
              <a:lnSpc>
                <a:spcPct val="110000"/>
              </a:lnSpc>
              <a:spcBef>
                <a:spcPts val="0"/>
              </a:spcBef>
              <a:buNone/>
            </a:pPr>
            <a:endParaRPr lang="en-US" sz="2000" b="1" dirty="0"/>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8" name="Content Placeholder 2">
            <a:extLst>
              <a:ext uri="{FF2B5EF4-FFF2-40B4-BE49-F238E27FC236}">
                <a16:creationId xmlns:a16="http://schemas.microsoft.com/office/drawing/2014/main" id="{4AD2125E-28BF-47A8-86CD-75C6A247EDD4}"/>
              </a:ext>
            </a:extLst>
          </p:cNvPr>
          <p:cNvSpPr txBox="1">
            <a:spLocks/>
          </p:cNvSpPr>
          <p:nvPr/>
        </p:nvSpPr>
        <p:spPr>
          <a:xfrm>
            <a:off x="78854" y="5687802"/>
            <a:ext cx="4360380" cy="1421785"/>
          </a:xfrm>
          <a:prstGeom prst="rect">
            <a:avLst/>
          </a:prstGeom>
        </p:spPr>
        <p:txBody>
          <a:bodyPr vert="horz" lIns="91440" tIns="45720" rIns="91440" bIns="45720" numCol="1" rtlCol="0" anchor="t">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lvl="2">
              <a:spcBef>
                <a:spcPts val="0"/>
              </a:spcBef>
            </a:pPr>
            <a:r>
              <a:rPr lang="en-US" sz="2000" b="1" dirty="0"/>
              <a:t>Photodegradation</a:t>
            </a:r>
          </a:p>
          <a:p>
            <a:pPr lvl="2">
              <a:spcBef>
                <a:spcPts val="0"/>
              </a:spcBef>
            </a:pPr>
            <a:r>
              <a:rPr lang="en-US" sz="2000" b="1" dirty="0"/>
              <a:t>Thermo-oxidative degradation</a:t>
            </a:r>
          </a:p>
        </p:txBody>
      </p:sp>
      <p:sp>
        <p:nvSpPr>
          <p:cNvPr id="9" name="Rectangle 8">
            <a:extLst>
              <a:ext uri="{FF2B5EF4-FFF2-40B4-BE49-F238E27FC236}">
                <a16:creationId xmlns:a16="http://schemas.microsoft.com/office/drawing/2014/main" id="{E096D2F9-CDFA-4338-BDE8-7050C55B6CB1}"/>
              </a:ext>
            </a:extLst>
          </p:cNvPr>
          <p:cNvSpPr/>
          <p:nvPr/>
        </p:nvSpPr>
        <p:spPr>
          <a:xfrm>
            <a:off x="457200" y="5339674"/>
            <a:ext cx="7113180" cy="369332"/>
          </a:xfrm>
          <a:prstGeom prst="rect">
            <a:avLst/>
          </a:prstGeom>
        </p:spPr>
        <p:txBody>
          <a:bodyPr wrap="square">
            <a:spAutoFit/>
          </a:bodyPr>
          <a:lstStyle/>
          <a:p>
            <a:pPr marL="285750" indent="-285750">
              <a:buFont typeface="Arial" panose="020B0604020202020204" pitchFamily="34" charset="0"/>
              <a:buChar char="•"/>
            </a:pPr>
            <a:r>
              <a:rPr lang="en-US" b="1" dirty="0"/>
              <a:t>Plastic can be degraded in the environment by four mechanisms:</a:t>
            </a:r>
          </a:p>
        </p:txBody>
      </p:sp>
      <p:sp>
        <p:nvSpPr>
          <p:cNvPr id="10" name="Content Placeholder 2">
            <a:extLst>
              <a:ext uri="{FF2B5EF4-FFF2-40B4-BE49-F238E27FC236}">
                <a16:creationId xmlns:a16="http://schemas.microsoft.com/office/drawing/2014/main" id="{27D06B0C-D4BD-42CD-84A2-FE657E5FEDAC}"/>
              </a:ext>
            </a:extLst>
          </p:cNvPr>
          <p:cNvSpPr txBox="1">
            <a:spLocks/>
          </p:cNvSpPr>
          <p:nvPr/>
        </p:nvSpPr>
        <p:spPr>
          <a:xfrm>
            <a:off x="3668233" y="5687803"/>
            <a:ext cx="4716055" cy="1421785"/>
          </a:xfrm>
          <a:prstGeom prst="rect">
            <a:avLst/>
          </a:prstGeom>
        </p:spPr>
        <p:txBody>
          <a:bodyPr vert="horz" lIns="91440" tIns="45720" rIns="91440" bIns="45720" numCol="1"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lvl="2">
              <a:spcBef>
                <a:spcPts val="0"/>
              </a:spcBef>
            </a:pPr>
            <a:r>
              <a:rPr lang="en-US" sz="2000" b="1" dirty="0"/>
              <a:t> Hydrolytic degradation</a:t>
            </a:r>
          </a:p>
          <a:p>
            <a:pPr lvl="2">
              <a:spcBef>
                <a:spcPts val="0"/>
              </a:spcBef>
            </a:pPr>
            <a:r>
              <a:rPr lang="en-US" sz="2000" b="1" dirty="0"/>
              <a:t> Biodegradation by microorganisms</a:t>
            </a:r>
          </a:p>
          <a:p>
            <a:pPr lvl="2"/>
            <a:endParaRPr lang="en-US" sz="2000" b="1" dirty="0"/>
          </a:p>
        </p:txBody>
      </p:sp>
      <p:sp>
        <p:nvSpPr>
          <p:cNvPr id="11" name="TextBox 10">
            <a:extLst>
              <a:ext uri="{FF2B5EF4-FFF2-40B4-BE49-F238E27FC236}">
                <a16:creationId xmlns:a16="http://schemas.microsoft.com/office/drawing/2014/main" id="{2D0D273C-705A-4164-9918-B5B830ACCD67}"/>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1574638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2119" y="1627581"/>
            <a:ext cx="7526682" cy="6432697"/>
          </a:xfrm>
        </p:spPr>
        <p:txBody>
          <a:bodyPr>
            <a:normAutofit fontScale="25000" lnSpcReduction="20000"/>
          </a:bodyPr>
          <a:lstStyle/>
          <a:p>
            <a:pPr marL="85725" indent="0">
              <a:buNone/>
            </a:pPr>
            <a:r>
              <a:rPr lang="en-US" sz="8600" b="1" dirty="0">
                <a:solidFill>
                  <a:schemeClr val="tx2"/>
                </a:solidFill>
              </a:rPr>
              <a:t>Primary Recycling </a:t>
            </a:r>
            <a:r>
              <a:rPr lang="en-US" sz="6200" b="1" dirty="0">
                <a:solidFill>
                  <a:schemeClr val="tx2"/>
                </a:solidFill>
              </a:rPr>
              <a:t> </a:t>
            </a:r>
          </a:p>
          <a:p>
            <a:r>
              <a:rPr lang="en-US" sz="8000" b="1" dirty="0"/>
              <a:t>The most popular process </a:t>
            </a:r>
          </a:p>
          <a:p>
            <a:r>
              <a:rPr lang="en-US" sz="8000" b="1" dirty="0"/>
              <a:t>This process refers to the reuse of products in their original</a:t>
            </a:r>
          </a:p>
          <a:p>
            <a:r>
              <a:rPr lang="en-US" sz="8000" b="1" dirty="0"/>
              <a:t>structure. </a:t>
            </a:r>
          </a:p>
          <a:p>
            <a:r>
              <a:rPr lang="en-US" sz="8000" b="1" dirty="0"/>
              <a:t>The disadvantage:  The existence of a limit on the number of cycles for each material.</a:t>
            </a:r>
          </a:p>
          <a:p>
            <a:pPr marL="85725" indent="0">
              <a:buNone/>
            </a:pPr>
            <a:r>
              <a:rPr lang="en-US" sz="8600" b="1" dirty="0">
                <a:solidFill>
                  <a:schemeClr val="tx2"/>
                </a:solidFill>
              </a:rPr>
              <a:t>Secondary Recycling or Mechanical Recycling </a:t>
            </a:r>
            <a:r>
              <a:rPr lang="en-US" sz="6200" b="1" dirty="0"/>
              <a:t> </a:t>
            </a:r>
          </a:p>
          <a:p>
            <a:r>
              <a:rPr lang="en-US" sz="8000" b="1" dirty="0"/>
              <a:t>In this process, only the thermoplastic polymers can be used</a:t>
            </a:r>
          </a:p>
          <a:p>
            <a:r>
              <a:rPr lang="en-US" sz="8000" b="1" dirty="0"/>
              <a:t>Does not involve the alteration of the  polymer during the process</a:t>
            </a:r>
          </a:p>
          <a:p>
            <a:r>
              <a:rPr lang="en-US" sz="8000" b="1" dirty="0"/>
              <a:t>A physical method, in which the plastic wastes will be formed by cutting,  shredding  or  washing.</a:t>
            </a:r>
          </a:p>
          <a:p>
            <a:r>
              <a:rPr lang="en-US" sz="8000" b="1" dirty="0"/>
              <a:t>Can be blended with virgin material to obtain superior results. </a:t>
            </a:r>
          </a:p>
          <a:p>
            <a:r>
              <a:rPr lang="en-US" sz="8000" b="1" dirty="0"/>
              <a:t>The quantity of the waste plastic will  be dramatically reduced. </a:t>
            </a:r>
          </a:p>
          <a:p>
            <a:r>
              <a:rPr lang="en-US" sz="8000" b="1" dirty="0"/>
              <a:t>The disadvantages of this method include the deterioration of product’s properties in each cycle.</a:t>
            </a:r>
          </a:p>
          <a:p>
            <a:pPr marL="85725" indent="0">
              <a:buNone/>
            </a:pPr>
            <a:endParaRPr lang="en-US" sz="6200" b="1" dirty="0"/>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7" name="TextBox 6">
            <a:extLst>
              <a:ext uri="{FF2B5EF4-FFF2-40B4-BE49-F238E27FC236}">
                <a16:creationId xmlns:a16="http://schemas.microsoft.com/office/drawing/2014/main" id="{8256DA65-567B-42AE-9D95-883A79CE469C}"/>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0644080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7" name="Picture 6">
            <a:extLst>
              <a:ext uri="{FF2B5EF4-FFF2-40B4-BE49-F238E27FC236}">
                <a16:creationId xmlns:a16="http://schemas.microsoft.com/office/drawing/2014/main" id="{C2878E01-BCD7-4B1C-811C-CE0D51513612}"/>
              </a:ext>
            </a:extLst>
          </p:cNvPr>
          <p:cNvPicPr>
            <a:picLocks noChangeAspect="1"/>
          </p:cNvPicPr>
          <p:nvPr/>
        </p:nvPicPr>
        <p:blipFill rotWithShape="1">
          <a:blip r:embed="rId3"/>
          <a:srcRect b="15596"/>
          <a:stretch/>
        </p:blipFill>
        <p:spPr>
          <a:xfrm>
            <a:off x="785812" y="1417638"/>
            <a:ext cx="6962775" cy="4164455"/>
          </a:xfrm>
          <a:prstGeom prst="rect">
            <a:avLst/>
          </a:prstGeom>
        </p:spPr>
      </p:pic>
      <p:sp>
        <p:nvSpPr>
          <p:cNvPr id="8" name="Rectangle 7">
            <a:extLst>
              <a:ext uri="{FF2B5EF4-FFF2-40B4-BE49-F238E27FC236}">
                <a16:creationId xmlns:a16="http://schemas.microsoft.com/office/drawing/2014/main" id="{04A53118-69FC-4D4E-A407-A73D306EE9D2}"/>
              </a:ext>
            </a:extLst>
          </p:cNvPr>
          <p:cNvSpPr/>
          <p:nvPr/>
        </p:nvSpPr>
        <p:spPr>
          <a:xfrm>
            <a:off x="1888438" y="5582093"/>
            <a:ext cx="4757521" cy="400110"/>
          </a:xfrm>
          <a:prstGeom prst="rect">
            <a:avLst/>
          </a:prstGeom>
        </p:spPr>
        <p:txBody>
          <a:bodyPr wrap="none">
            <a:spAutoFit/>
          </a:bodyPr>
          <a:lstStyle/>
          <a:p>
            <a:r>
              <a:rPr lang="en-US" sz="2000" b="1" dirty="0">
                <a:solidFill>
                  <a:schemeClr val="tx2"/>
                </a:solidFill>
              </a:rPr>
              <a:t>The Steps involved in Mechanical Recycling</a:t>
            </a:r>
            <a:endParaRPr lang="en-US" sz="2000" dirty="0"/>
          </a:p>
        </p:txBody>
      </p:sp>
      <p:sp>
        <p:nvSpPr>
          <p:cNvPr id="9" name="TextBox 8">
            <a:extLst>
              <a:ext uri="{FF2B5EF4-FFF2-40B4-BE49-F238E27FC236}">
                <a16:creationId xmlns:a16="http://schemas.microsoft.com/office/drawing/2014/main" id="{609932C2-6233-4647-A2CB-4CD13FEF5685}"/>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162737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1921" y="1417638"/>
            <a:ext cx="7043840" cy="5471271"/>
          </a:xfrm>
        </p:spPr>
        <p:txBody>
          <a:bodyPr vert="horz" lIns="91440" tIns="45720" rIns="91440" bIns="45720" rtlCol="0" anchor="t">
            <a:normAutofit/>
          </a:bodyPr>
          <a:lstStyle/>
          <a:p>
            <a:pPr marL="85725" indent="0">
              <a:buNone/>
            </a:pPr>
            <a:r>
              <a:rPr lang="en-US" sz="2800" b="1" dirty="0">
                <a:solidFill>
                  <a:schemeClr val="tx2"/>
                </a:solidFill>
              </a:rPr>
              <a:t>Feedstock or Chemical Recycling </a:t>
            </a:r>
          </a:p>
          <a:p>
            <a:pPr lvl="1"/>
            <a:r>
              <a:rPr lang="en-US" sz="2400" b="1" dirty="0"/>
              <a:t>Can be used with mechanical recycling as a complementation. </a:t>
            </a:r>
          </a:p>
          <a:p>
            <a:pPr lvl="1"/>
            <a:r>
              <a:rPr lang="en-US" sz="2400" b="1" dirty="0"/>
              <a:t>Chemical recycling is deﬁned as the process in which polymers are chemically converted to monomers or partially depolymerized to oligomers through a chemical reaction (a change occurs to the chemical structure of the polymer). </a:t>
            </a:r>
          </a:p>
          <a:p>
            <a:pPr lvl="1"/>
            <a:r>
              <a:rPr lang="en-US" sz="2400" b="1" dirty="0"/>
              <a:t>The resulted monomers can be used for new polymerizations</a:t>
            </a:r>
          </a:p>
          <a:p>
            <a:pPr lvl="1"/>
            <a:r>
              <a:rPr lang="en-US" sz="2400" b="1" dirty="0"/>
              <a:t>This method can transform the plastic material into smaller molecule</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2925761A-6740-410B-98BB-0B861850EEF8}"/>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6934774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41" y="1548053"/>
            <a:ext cx="6708560" cy="5471271"/>
          </a:xfrm>
        </p:spPr>
        <p:txBody>
          <a:bodyPr vert="horz" lIns="91440" tIns="45720" rIns="91440" bIns="45720" rtlCol="0" anchor="t">
            <a:normAutofit fontScale="40000" lnSpcReduction="20000"/>
          </a:bodyPr>
          <a:lstStyle/>
          <a:p>
            <a:pPr marL="85725" indent="0">
              <a:buNone/>
            </a:pPr>
            <a:r>
              <a:rPr lang="en-US" sz="7000" b="1" dirty="0">
                <a:solidFill>
                  <a:schemeClr val="tx2"/>
                </a:solidFill>
              </a:rPr>
              <a:t>Feedstock or Chemical Recycling </a:t>
            </a:r>
          </a:p>
          <a:p>
            <a:r>
              <a:rPr lang="en-US" sz="5000" b="1" dirty="0"/>
              <a:t>The chemical reactions and methods used for decomposition of polymers into monomers are:</a:t>
            </a:r>
          </a:p>
          <a:p>
            <a:pPr lvl="2"/>
            <a:r>
              <a:rPr lang="en-US" sz="5000" b="1" dirty="0"/>
              <a:t>Hydrogenation </a:t>
            </a:r>
          </a:p>
          <a:p>
            <a:pPr lvl="2"/>
            <a:r>
              <a:rPr lang="en-US" sz="5000" b="1" dirty="0"/>
              <a:t>Glycolysis </a:t>
            </a:r>
          </a:p>
          <a:p>
            <a:pPr lvl="2"/>
            <a:r>
              <a:rPr lang="en-US" sz="5000" b="1" dirty="0"/>
              <a:t>Gasiﬁcation</a:t>
            </a:r>
          </a:p>
          <a:p>
            <a:pPr lvl="2"/>
            <a:r>
              <a:rPr lang="en-US" sz="5000" b="1" dirty="0"/>
              <a:t>Hydrolysis </a:t>
            </a:r>
          </a:p>
          <a:p>
            <a:pPr lvl="2"/>
            <a:r>
              <a:rPr lang="en-US" sz="5000" b="1" dirty="0"/>
              <a:t>Pyrolysis  </a:t>
            </a:r>
          </a:p>
          <a:p>
            <a:pPr lvl="2"/>
            <a:r>
              <a:rPr lang="en-US" sz="5000" b="1" dirty="0"/>
              <a:t>Methanolysis </a:t>
            </a:r>
          </a:p>
          <a:p>
            <a:pPr lvl="2"/>
            <a:r>
              <a:rPr lang="en-US" sz="5000" b="1" dirty="0"/>
              <a:t>Chemical depolymerization </a:t>
            </a:r>
          </a:p>
          <a:p>
            <a:pPr lvl="2"/>
            <a:r>
              <a:rPr lang="en-US" sz="5000" b="1" dirty="0"/>
              <a:t>Thermal cracking  </a:t>
            </a:r>
          </a:p>
          <a:p>
            <a:pPr lvl="2"/>
            <a:r>
              <a:rPr lang="en-US" sz="5000" b="1" dirty="0"/>
              <a:t>Catalytic cracking and reforming </a:t>
            </a:r>
          </a:p>
          <a:p>
            <a:pPr lvl="2"/>
            <a:r>
              <a:rPr lang="en-US" sz="5000" b="1" dirty="0"/>
              <a:t>Photodegradation </a:t>
            </a:r>
          </a:p>
          <a:p>
            <a:pPr lvl="2"/>
            <a:r>
              <a:rPr lang="en-US" sz="5000" b="1" dirty="0"/>
              <a:t>Ultrasound degradation </a:t>
            </a:r>
          </a:p>
          <a:p>
            <a:pPr lvl="2"/>
            <a:r>
              <a:rPr lang="en-US" sz="5000" b="1" dirty="0"/>
              <a:t>Degradation in microwave reactor</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AF2F5D21-D7FE-4687-A14D-A437B33E49B6}"/>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7895517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7158559" cy="4800600"/>
          </a:xfrm>
        </p:spPr>
        <p:txBody>
          <a:bodyPr>
            <a:normAutofit fontScale="77500" lnSpcReduction="20000"/>
          </a:bodyPr>
          <a:lstStyle/>
          <a:p>
            <a:pPr marL="85725" indent="0">
              <a:buNone/>
            </a:pPr>
            <a:r>
              <a:rPr lang="en-US" sz="2800" b="1" dirty="0">
                <a:solidFill>
                  <a:schemeClr val="tx2"/>
                </a:solidFill>
              </a:rPr>
              <a:t>Feedstock or Chemical Recycling </a:t>
            </a:r>
          </a:p>
          <a:p>
            <a:r>
              <a:rPr lang="en-US" sz="2600" b="1" dirty="0"/>
              <a:t>Chemical recycling is not fully developed</a:t>
            </a:r>
          </a:p>
          <a:p>
            <a:r>
              <a:rPr lang="en-US" sz="2600" b="1" dirty="0"/>
              <a:t>Only a few companies are working on it </a:t>
            </a:r>
          </a:p>
          <a:p>
            <a:r>
              <a:rPr lang="en-US" sz="2600" b="1" dirty="0"/>
              <a:t>Numerous methods are under investigation</a:t>
            </a:r>
          </a:p>
          <a:p>
            <a:r>
              <a:rPr lang="en-US" sz="2600" b="1" dirty="0"/>
              <a:t>For example: </a:t>
            </a:r>
          </a:p>
          <a:p>
            <a:pPr lvl="2"/>
            <a:r>
              <a:rPr lang="en-US" sz="2600" b="1" dirty="0"/>
              <a:t>Gasiﬁcation and pyrolysis method is under extensive research </a:t>
            </a:r>
          </a:p>
          <a:p>
            <a:r>
              <a:rPr lang="en-US" sz="2600" b="1" dirty="0"/>
              <a:t>Processes that have reached commercial maturity at this moment are: </a:t>
            </a:r>
          </a:p>
          <a:p>
            <a:pPr lvl="2"/>
            <a:r>
              <a:rPr lang="en-US" sz="2600" b="1" dirty="0"/>
              <a:t>Glycolysis and methanolysis </a:t>
            </a:r>
          </a:p>
          <a:p>
            <a:r>
              <a:rPr lang="en-US" sz="2600" b="1" dirty="0"/>
              <a:t>For example:</a:t>
            </a:r>
          </a:p>
          <a:p>
            <a:pPr lvl="2"/>
            <a:r>
              <a:rPr lang="en-US" sz="2600" b="1" dirty="0"/>
              <a:t>PET (polyethylene terephthalate) can be cleaved by some reagents, like water (hydrolysis), acids (acidolysis), glycols (glycolysis) or alcohols (alcoholysis). </a:t>
            </a:r>
          </a:p>
          <a:p>
            <a:pPr lvl="2"/>
            <a:r>
              <a:rPr lang="en-US" sz="2600" b="1" dirty="0"/>
              <a:t>According to the reagent used, different products are obtained.</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06E4BE2E-D29F-4F79-81DC-E90DE0BDE652}"/>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062533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6498455" cy="4800600"/>
          </a:xfrm>
        </p:spPr>
        <p:txBody>
          <a:bodyPr>
            <a:normAutofit fontScale="92500"/>
          </a:bodyPr>
          <a:lstStyle/>
          <a:p>
            <a:pPr marL="85725" indent="0">
              <a:buNone/>
            </a:pPr>
            <a:r>
              <a:rPr lang="en-US" sz="3000" b="1" dirty="0">
                <a:solidFill>
                  <a:schemeClr val="tx2"/>
                </a:solidFill>
              </a:rPr>
              <a:t>Feedstock or Chemical Recycling </a:t>
            </a:r>
          </a:p>
          <a:p>
            <a:pPr lvl="1"/>
            <a:r>
              <a:rPr lang="en-US" sz="2200" b="1" dirty="0">
                <a:solidFill>
                  <a:srgbClr val="C00000"/>
                </a:solidFill>
              </a:rPr>
              <a:t>Hydrolysis</a:t>
            </a:r>
            <a:r>
              <a:rPr lang="en-US" sz="2200" b="1" dirty="0"/>
              <a:t> is a recycling method that involves a reaction of PET with water in an acid, alkaline or neutral environment</a:t>
            </a:r>
          </a:p>
          <a:p>
            <a:pPr lvl="1"/>
            <a:r>
              <a:rPr lang="en-US" sz="2200" b="1" dirty="0"/>
              <a:t>This leads to total depolymerization into its monomers. </a:t>
            </a:r>
          </a:p>
          <a:p>
            <a:pPr lvl="1"/>
            <a:r>
              <a:rPr lang="en-US" sz="2200" b="1" dirty="0"/>
              <a:t>The disadvantages are represented by:</a:t>
            </a:r>
          </a:p>
          <a:p>
            <a:pPr lvl="3"/>
            <a:r>
              <a:rPr lang="en-US" sz="2200" b="1" dirty="0"/>
              <a:t>The high temperatures (between 200 and 250◦C)</a:t>
            </a:r>
          </a:p>
          <a:p>
            <a:pPr lvl="3"/>
            <a:r>
              <a:rPr lang="en-US" sz="2200" b="1" dirty="0"/>
              <a:t>By pressures (between 1.4 and 2 MPa) </a:t>
            </a:r>
          </a:p>
          <a:p>
            <a:pPr lvl="3"/>
            <a:r>
              <a:rPr lang="en-US" sz="2200" b="1" dirty="0"/>
              <a:t>And by the long time needed to complete depolymerization. </a:t>
            </a:r>
          </a:p>
          <a:p>
            <a:pPr lvl="3"/>
            <a:r>
              <a:rPr lang="en-US" sz="2200" b="1" dirty="0"/>
              <a:t>This method is not widely used, because of the high cost. </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8856D8BC-354D-433F-9C6E-5BEC0C6A79D6}"/>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109575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4433D-D1E6-4FB9-8D7D-878062A536A7}"/>
              </a:ext>
            </a:extLst>
          </p:cNvPr>
          <p:cNvPicPr>
            <a:picLocks noChangeAspect="1"/>
          </p:cNvPicPr>
          <p:nvPr/>
        </p:nvPicPr>
        <p:blipFill>
          <a:blip r:embed="rId3"/>
          <a:stretch>
            <a:fillRect/>
          </a:stretch>
        </p:blipFill>
        <p:spPr>
          <a:xfrm>
            <a:off x="1450833" y="3060495"/>
            <a:ext cx="6733371" cy="3408398"/>
          </a:xfrm>
          <a:prstGeom prst="rect">
            <a:avLst/>
          </a:prstGeom>
        </p:spPr>
      </p:pic>
      <p:sp>
        <p:nvSpPr>
          <p:cNvPr id="2" name="Title 1"/>
          <p:cNvSpPr>
            <a:spLocks noGrp="1"/>
          </p:cNvSpPr>
          <p:nvPr>
            <p:ph type="title"/>
          </p:nvPr>
        </p:nvSpPr>
        <p:spPr/>
        <p:txBody>
          <a:bodyPr/>
          <a:lstStyle/>
          <a:p>
            <a:r>
              <a:rPr lang="en-US" sz="4000" dirty="0"/>
              <a:t>More Composite Classifications</a:t>
            </a:r>
          </a:p>
        </p:txBody>
      </p:sp>
      <p:sp>
        <p:nvSpPr>
          <p:cNvPr id="3" name="Content Placeholder 2"/>
          <p:cNvSpPr>
            <a:spLocks noGrp="1"/>
          </p:cNvSpPr>
          <p:nvPr>
            <p:ph idx="1"/>
          </p:nvPr>
        </p:nvSpPr>
        <p:spPr>
          <a:xfrm>
            <a:off x="457200" y="1162451"/>
            <a:ext cx="8071338" cy="4800600"/>
          </a:xfrm>
        </p:spPr>
        <p:txBody>
          <a:bodyPr>
            <a:normAutofit/>
          </a:bodyPr>
          <a:lstStyle/>
          <a:p>
            <a:pPr>
              <a:buFont typeface="Wingdings" panose="05000000000000000000" pitchFamily="2" charset="2"/>
              <a:buChar char="§"/>
            </a:pPr>
            <a:r>
              <a:rPr lang="en-US" sz="2400" b="1" dirty="0"/>
              <a:t>Based on the Structural Components (the reinforcement)</a:t>
            </a:r>
          </a:p>
          <a:p>
            <a:pPr lvl="1">
              <a:buFont typeface="Wingdings" panose="05000000000000000000" pitchFamily="2" charset="2"/>
              <a:buChar char="§"/>
            </a:pPr>
            <a:r>
              <a:rPr lang="en-US" sz="2250" b="1" dirty="0"/>
              <a:t>Fiberous</a:t>
            </a:r>
            <a:endParaRPr lang="en-US" sz="2250" b="1" dirty="0"/>
          </a:p>
          <a:p>
            <a:pPr lvl="1">
              <a:buFont typeface="Wingdings" panose="05000000000000000000" pitchFamily="2" charset="2"/>
              <a:buChar char="§"/>
            </a:pPr>
            <a:r>
              <a:rPr lang="en-US" sz="2250" b="1" dirty="0"/>
              <a:t>Laminar</a:t>
            </a:r>
          </a:p>
          <a:p>
            <a:pPr lvl="1">
              <a:buFont typeface="Wingdings" panose="05000000000000000000" pitchFamily="2" charset="2"/>
              <a:buChar char="§"/>
            </a:pPr>
            <a:r>
              <a:rPr lang="en-US" sz="2250" b="1" dirty="0"/>
              <a:t>Particulate</a:t>
            </a:r>
          </a:p>
          <a:p>
            <a:pPr lvl="2">
              <a:buFont typeface="Wingdings" panose="05000000000000000000" pitchFamily="2" charset="2"/>
              <a:buChar char="§"/>
            </a:pPr>
            <a:r>
              <a:rPr lang="en-US" sz="2100" b="1" dirty="0"/>
              <a:t>Flake</a:t>
            </a:r>
          </a:p>
          <a:p>
            <a:pPr lvl="2">
              <a:buFont typeface="Wingdings" panose="05000000000000000000" pitchFamily="2" charset="2"/>
              <a:buChar char="§"/>
            </a:pPr>
            <a:r>
              <a:rPr lang="en-US" sz="2100" b="1" dirty="0"/>
              <a:t>Skeletal</a:t>
            </a:r>
          </a:p>
          <a:p>
            <a:pPr lvl="2">
              <a:buFont typeface="Wingdings" panose="05000000000000000000" pitchFamily="2" charset="2"/>
              <a:buChar char="§"/>
            </a:pPr>
            <a:endParaRPr lang="en-US" sz="2100" b="1" dirty="0"/>
          </a:p>
          <a:p>
            <a:pPr lvl="2">
              <a:buFont typeface="Wingdings" panose="05000000000000000000" pitchFamily="2" charset="2"/>
              <a:buChar char="§"/>
            </a:pPr>
            <a:endParaRPr lang="en-US" sz="2100" b="1" dirty="0"/>
          </a:p>
          <a:p>
            <a:pPr lvl="2">
              <a:buFont typeface="Wingdings" panose="05000000000000000000" pitchFamily="2" charset="2"/>
              <a:buChar char="§"/>
            </a:pPr>
            <a:endParaRPr lang="en-US" sz="2000" b="1" dirty="0"/>
          </a:p>
          <a:p>
            <a:pPr lvl="2">
              <a:buFont typeface="Wingdings" panose="05000000000000000000" pitchFamily="2" charset="2"/>
              <a:buChar char="§"/>
            </a:pPr>
            <a:endParaRPr lang="en-US" sz="2100" b="1" dirty="0"/>
          </a:p>
        </p:txBody>
      </p:sp>
      <p:sp>
        <p:nvSpPr>
          <p:cNvPr id="6" name="TextBox 5">
            <a:extLst>
              <a:ext uri="{FF2B5EF4-FFF2-40B4-BE49-F238E27FC236}">
                <a16:creationId xmlns:a16="http://schemas.microsoft.com/office/drawing/2014/main" id="{700C74EF-A8DE-4FBA-BDC5-33F06EDEE241}"/>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7488623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6498455" cy="3915599"/>
          </a:xfrm>
        </p:spPr>
        <p:txBody>
          <a:bodyPr>
            <a:normAutofit fontScale="85000" lnSpcReduction="10000"/>
          </a:bodyPr>
          <a:lstStyle/>
          <a:p>
            <a:pPr marL="85725" indent="0">
              <a:buNone/>
            </a:pPr>
            <a:r>
              <a:rPr lang="en-US" sz="3300" b="1" dirty="0">
                <a:solidFill>
                  <a:schemeClr val="tx2"/>
                </a:solidFill>
              </a:rPr>
              <a:t>Feedstock or Chemical Recycling </a:t>
            </a:r>
          </a:p>
          <a:p>
            <a:r>
              <a:rPr lang="en-US" sz="2400" b="1" dirty="0">
                <a:solidFill>
                  <a:srgbClr val="C00000"/>
                </a:solidFill>
              </a:rPr>
              <a:t>Hydrolysis</a:t>
            </a:r>
            <a:r>
              <a:rPr lang="en-US" sz="2400" b="1" dirty="0"/>
              <a:t> of PET ﬂakes can be carried out by:</a:t>
            </a:r>
          </a:p>
          <a:p>
            <a:pPr lvl="2"/>
            <a:r>
              <a:rPr lang="en-US" sz="2400" b="1" dirty="0"/>
              <a:t>Alkalinehydrolysis</a:t>
            </a:r>
          </a:p>
          <a:p>
            <a:pPr lvl="2"/>
            <a:r>
              <a:rPr lang="en-US" sz="2400" b="1" dirty="0"/>
              <a:t>Acid hydrolysis </a:t>
            </a:r>
            <a:r>
              <a:rPr lang="en-US" sz="2400" b="1" dirty="0" smtClean="0"/>
              <a:t>of </a:t>
            </a:r>
            <a:r>
              <a:rPr lang="en-US" sz="2400" b="1" dirty="0"/>
              <a:t>PET</a:t>
            </a:r>
          </a:p>
          <a:p>
            <a:pPr lvl="2"/>
            <a:r>
              <a:rPr lang="en-US" sz="2400" b="1" dirty="0"/>
              <a:t>Neutral hydrolysis</a:t>
            </a:r>
          </a:p>
          <a:p>
            <a:r>
              <a:rPr lang="en-US" sz="2400" b="1" dirty="0"/>
              <a:t>Of all these methods of hydrolysis, the neutral hydrolysis gets an increased interest because it is considered more environmentally friendly, but this method presents a main disadvantage namely that all mechanical impurities present in PET are left in the TPA, thus the product can be considered of lower purity than the product of acid or alkaline hydrolysis.</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32DEEC0A-FBF1-402F-AF79-0E424E6A20B6}"/>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6978508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5332" y="1417638"/>
            <a:ext cx="6498455" cy="4800600"/>
          </a:xfrm>
        </p:spPr>
        <p:txBody>
          <a:bodyPr>
            <a:normAutofit fontScale="77500" lnSpcReduction="20000"/>
          </a:bodyPr>
          <a:lstStyle/>
          <a:p>
            <a:pPr marL="85725" indent="0">
              <a:buNone/>
            </a:pPr>
            <a:r>
              <a:rPr lang="en-US" sz="3600" b="1" dirty="0">
                <a:solidFill>
                  <a:schemeClr val="tx2"/>
                </a:solidFill>
              </a:rPr>
              <a:t>Feedstock or Chemical Recycling </a:t>
            </a:r>
          </a:p>
          <a:p>
            <a:r>
              <a:rPr lang="en-US" sz="2600" b="1" dirty="0">
                <a:solidFill>
                  <a:srgbClr val="C00000"/>
                </a:solidFill>
              </a:rPr>
              <a:t>Chemical recycling of PET by glycolysis involves…</a:t>
            </a:r>
          </a:p>
          <a:p>
            <a:pPr lvl="1"/>
            <a:r>
              <a:rPr lang="en-US" sz="2600" b="1" dirty="0"/>
              <a:t>Ethylene glycol insertion into PET chains to give bis(hydroxyethyl) terephthalate (BHET), which is a substrate for PET synthesis and other oligomers.</a:t>
            </a:r>
          </a:p>
          <a:p>
            <a:pPr lvl="1"/>
            <a:r>
              <a:rPr lang="en-US" sz="2600" b="1" dirty="0"/>
              <a:t>In a study, it was found that the puriﬁcation process of the products in the glycolysis catalyzed by ionic liquids was simpler than that catalyzed by traditional compounds (metal acetate). </a:t>
            </a:r>
          </a:p>
          <a:p>
            <a:pPr lvl="1"/>
            <a:r>
              <a:rPr lang="en-US" sz="2600" b="1" dirty="0"/>
              <a:t>Also, it was reported that the reactivity order of different glycols varies according to the conditions of temperature and catalysis. </a:t>
            </a:r>
          </a:p>
          <a:p>
            <a:pPr lvl="1"/>
            <a:r>
              <a:rPr lang="en-US" sz="2600" b="1" dirty="0"/>
              <a:t>The global reactivity depends on the chemical reactivity of the glycol and on its physicochemical properties such as the polarity of the reaction mixture and ability to solvate the solid polyesters. </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97BD7ADD-ED6C-4EBC-9A0A-99DFE56909CA}"/>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2056122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5331" y="1454525"/>
            <a:ext cx="7001881" cy="5041437"/>
          </a:xfrm>
        </p:spPr>
        <p:txBody>
          <a:bodyPr>
            <a:normAutofit fontScale="77500" lnSpcReduction="20000"/>
          </a:bodyPr>
          <a:lstStyle/>
          <a:p>
            <a:pPr marL="85725" indent="0">
              <a:buNone/>
            </a:pPr>
            <a:r>
              <a:rPr lang="en-US" sz="2800" b="1" dirty="0">
                <a:solidFill>
                  <a:schemeClr val="tx2"/>
                </a:solidFill>
              </a:rPr>
              <a:t>Feedstock or Chemical Recycling </a:t>
            </a:r>
          </a:p>
          <a:p>
            <a:r>
              <a:rPr lang="en-US" sz="2800" b="1" dirty="0">
                <a:solidFill>
                  <a:srgbClr val="C00000"/>
                </a:solidFill>
              </a:rPr>
              <a:t>Chemical recycling of PET by methanolysis involves…</a:t>
            </a:r>
          </a:p>
          <a:p>
            <a:pPr lvl="1"/>
            <a:r>
              <a:rPr lang="en-US" sz="2650" b="1" dirty="0"/>
              <a:t>PET degradation by methanol at temperatures between 180 and 280◦C and pressures from 2 to 4 MPa with the main products being dimethyl terephthalate (DMT) and ethylene glycol (EG). </a:t>
            </a:r>
          </a:p>
          <a:p>
            <a:pPr lvl="1"/>
            <a:r>
              <a:rPr lang="en-US" sz="2650" b="1" dirty="0"/>
              <a:t>Optimal depolymerization conditions</a:t>
            </a:r>
          </a:p>
          <a:p>
            <a:pPr lvl="1"/>
            <a:r>
              <a:rPr lang="en-US" sz="2650" b="1" dirty="0"/>
              <a:t>DMT is puriﬁed by distillation to remove all of the physical contaminants and then it can be reused to produce PET</a:t>
            </a:r>
          </a:p>
          <a:p>
            <a:pPr lvl="1"/>
            <a:r>
              <a:rPr lang="en-US" sz="2650" b="1" dirty="0"/>
              <a:t>The rate of methanolysis strongly depends on the solubility of PET </a:t>
            </a:r>
          </a:p>
          <a:p>
            <a:pPr lvl="1"/>
            <a:r>
              <a:rPr lang="en-US" sz="2650" b="1" dirty="0"/>
              <a:t>Polymers like PET produce mainly the monomers from which they have been produced. </a:t>
            </a:r>
          </a:p>
          <a:p>
            <a:pPr lvl="1"/>
            <a:r>
              <a:rPr lang="en-US" sz="2650" b="1" dirty="0"/>
              <a:t>In comparison, polyoleﬁns cannot be degraded with simple chemicals to their monomers due to the random scission of the C-C bonds.</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6864F452-DA66-48DF-8BB0-DDDFF3782169}"/>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5755752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6498455" cy="4185107"/>
          </a:xfrm>
        </p:spPr>
        <p:txBody>
          <a:bodyPr>
            <a:normAutofit fontScale="92500"/>
          </a:bodyPr>
          <a:lstStyle/>
          <a:p>
            <a:pPr marL="85725" indent="0">
              <a:buNone/>
            </a:pPr>
            <a:r>
              <a:rPr lang="en-US" sz="2800" b="1" dirty="0">
                <a:solidFill>
                  <a:schemeClr val="tx2"/>
                </a:solidFill>
              </a:rPr>
              <a:t>Feedstock or Chemical Recycling </a:t>
            </a:r>
          </a:p>
          <a:p>
            <a:r>
              <a:rPr lang="en-US" sz="2200" b="1" dirty="0">
                <a:solidFill>
                  <a:srgbClr val="C00000"/>
                </a:solidFill>
              </a:rPr>
              <a:t>Chemical recycling of PET by methanolysis involves…</a:t>
            </a:r>
          </a:p>
          <a:p>
            <a:pPr lvl="1"/>
            <a:r>
              <a:rPr lang="en-US" sz="2200" b="1" dirty="0"/>
              <a:t>Polyoleﬁn are a major group of thermoplastics used throughout the world in applications such as toys, containers, bags, ﬁlm, battery cases, and electrical components. </a:t>
            </a:r>
          </a:p>
          <a:p>
            <a:pPr lvl="1"/>
            <a:r>
              <a:rPr lang="en-US" sz="2200" b="1" dirty="0"/>
              <a:t>Chemical recycling uses a chemical process like pyrolysis </a:t>
            </a:r>
          </a:p>
          <a:p>
            <a:pPr lvl="1"/>
            <a:r>
              <a:rPr lang="en-US" sz="2200" b="1" dirty="0"/>
              <a:t>Oil and gaseous fractions recovered by pyrolysis of PP presented great potential to be recycled back into the petrochemical industry as a feedstock for the production of new plastics.</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06FA9F12-6375-4CA9-A2DD-9AD73C01F1FD}"/>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29832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6498455" cy="3992601"/>
          </a:xfrm>
        </p:spPr>
        <p:txBody>
          <a:bodyPr>
            <a:normAutofit/>
          </a:bodyPr>
          <a:lstStyle/>
          <a:p>
            <a:pPr marL="85725" indent="0">
              <a:buNone/>
            </a:pPr>
            <a:r>
              <a:rPr lang="en-US" sz="2800" b="1" dirty="0">
                <a:solidFill>
                  <a:schemeClr val="tx2"/>
                </a:solidFill>
              </a:rPr>
              <a:t>Feedstock or Chemical Recycling </a:t>
            </a:r>
          </a:p>
          <a:p>
            <a:r>
              <a:rPr lang="en-US" sz="2000" b="1" dirty="0">
                <a:solidFill>
                  <a:srgbClr val="C00000"/>
                </a:solidFill>
              </a:rPr>
              <a:t>Chemical recycling of PET by methanolysis </a:t>
            </a:r>
          </a:p>
          <a:p>
            <a:pPr lvl="1"/>
            <a:r>
              <a:rPr lang="en-US" sz="2000" b="1" dirty="0"/>
              <a:t>With the recycling of LDPE, HDPE and PP by both a dissolution/reprecipitation technique (mechanical recycling) and pyrolysis (chemical/feedstock recycling)….</a:t>
            </a:r>
          </a:p>
          <a:p>
            <a:pPr lvl="2"/>
            <a:r>
              <a:rPr lang="en-US" sz="2000" b="1" dirty="0"/>
              <a:t>It was observed that mechanical recycling leads to high recovery of pure polymer </a:t>
            </a:r>
          </a:p>
          <a:p>
            <a:pPr lvl="2"/>
            <a:r>
              <a:rPr lang="en-US" sz="2000" b="1" dirty="0"/>
              <a:t>The disadvantage of using large amounts of organic solvents, while chemical recycling resulted to be the most promising technique.</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D45217F6-870D-4102-8AD2-039D9F992BFE}"/>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5907217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6498455" cy="4127355"/>
          </a:xfrm>
        </p:spPr>
        <p:txBody>
          <a:bodyPr vert="horz" lIns="91440" tIns="45720" rIns="91440" bIns="45720" rtlCol="0" anchor="t">
            <a:normAutofit fontScale="70000" lnSpcReduction="20000"/>
          </a:bodyPr>
          <a:lstStyle/>
          <a:p>
            <a:pPr marL="85725" indent="0">
              <a:buNone/>
            </a:pPr>
            <a:r>
              <a:rPr lang="en-US" sz="4000" b="1" dirty="0">
                <a:solidFill>
                  <a:schemeClr val="tx2"/>
                </a:solidFill>
              </a:rPr>
              <a:t>Feedstock or Chemical Recycling </a:t>
            </a:r>
          </a:p>
          <a:p>
            <a:pPr lvl="1"/>
            <a:r>
              <a:rPr lang="en-US" sz="2900" b="1" dirty="0">
                <a:solidFill>
                  <a:srgbClr val="C00000"/>
                </a:solidFill>
              </a:rPr>
              <a:t>Chemical recycling of PET by methanolysis </a:t>
            </a:r>
          </a:p>
          <a:p>
            <a:pPr lvl="2"/>
            <a:r>
              <a:rPr lang="en-US" sz="2750" b="1" dirty="0"/>
              <a:t>In the case of pyrolysis, there is a higher decomposition in PP, followed by LDPE and ﬁnally HDPE</a:t>
            </a:r>
            <a:endParaRPr lang="en-US" sz="2750" b="1" dirty="0">
              <a:cs typeface="Calibri"/>
            </a:endParaRPr>
          </a:p>
          <a:p>
            <a:pPr lvl="2"/>
            <a:r>
              <a:rPr lang="en-US" sz="2900" b="1" dirty="0"/>
              <a:t>The less crystalline or more branched polymers are less stable in thermal degradation. </a:t>
            </a:r>
            <a:endParaRPr lang="en-US" dirty="0"/>
          </a:p>
          <a:p>
            <a:pPr lvl="2"/>
            <a:r>
              <a:rPr lang="en-US" sz="2900" b="1" dirty="0"/>
              <a:t>The degradation of PS in various supercritical solvents (benzene, toluene, ethylbenzene) at 310–370 ◦C and 6.0 MPa pressure was studied. It was reported that PS had been successfully depolymerized; toluene was more effective than other solvents for the recovery of styrene from PS. The highest yield of styrene was obtained from PS in toluene at 360◦C for 20 min.</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B13AC454-35C4-4B46-B85F-9A3E2FE1073E}"/>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1462802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4"/>
            <a:ext cx="7016319" cy="5041437"/>
          </a:xfrm>
        </p:spPr>
        <p:txBody>
          <a:bodyPr>
            <a:normAutofit fontScale="85000" lnSpcReduction="20000"/>
          </a:bodyPr>
          <a:lstStyle/>
          <a:p>
            <a:pPr marL="85725" indent="0">
              <a:buNone/>
            </a:pPr>
            <a:r>
              <a:rPr lang="en-US" sz="2800" b="1" dirty="0">
                <a:solidFill>
                  <a:schemeClr val="tx2"/>
                </a:solidFill>
              </a:rPr>
              <a:t>Feedstock or Chemical Recycling </a:t>
            </a:r>
          </a:p>
          <a:p>
            <a:r>
              <a:rPr lang="en-US" sz="2400" b="1" dirty="0">
                <a:solidFill>
                  <a:srgbClr val="C00000"/>
                </a:solidFill>
              </a:rPr>
              <a:t>Chemical recycling of PET by methanolysis </a:t>
            </a:r>
          </a:p>
          <a:p>
            <a:pPr lvl="1"/>
            <a:r>
              <a:rPr lang="en-US" sz="2400" b="1" dirty="0"/>
              <a:t>The recycling of LDPE, HDPE and PP by both a dissolution/reprecipitation technique (mechanical recycling) and pyrolysis (chemical/feedstock recycling). </a:t>
            </a:r>
          </a:p>
          <a:p>
            <a:pPr lvl="2"/>
            <a:r>
              <a:rPr lang="en-US" sz="2400" b="1" dirty="0"/>
              <a:t>Mechanical recycling leads to high recovery of pure polymer with the disadvantage of using large amounts of organic solvents, while chemical recycling resulted to be the most promising technique.</a:t>
            </a:r>
          </a:p>
          <a:p>
            <a:pPr lvl="2"/>
            <a:r>
              <a:rPr lang="en-US" sz="2400" b="1" dirty="0"/>
              <a:t>In the case of pyrolysis, a higher decomposition in PP, followed by LDPE and ﬁnally HDPE, was observed </a:t>
            </a:r>
          </a:p>
          <a:p>
            <a:pPr lvl="2"/>
            <a:r>
              <a:rPr lang="en-US" sz="2400" b="1" dirty="0"/>
              <a:t>The less crystalline or more branched polymers are less stable in thermal degradation. </a:t>
            </a:r>
          </a:p>
          <a:p>
            <a:pPr lvl="2"/>
            <a:r>
              <a:rPr lang="en-US" sz="2400" b="1" dirty="0"/>
              <a:t>Degradation of PS in various supercritical solvents</a:t>
            </a:r>
          </a:p>
          <a:p>
            <a:pPr lvl="2"/>
            <a:r>
              <a:rPr lang="en-US" sz="2400" b="1" dirty="0"/>
              <a:t>PS had been successfully depolymerized; toluene was more effective than other solvents for the recovery of styrene from PS. </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BDEE980B-147E-4C17-8014-B4F56291B776}"/>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6206011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081" y="1541925"/>
            <a:ext cx="7165702" cy="4800600"/>
          </a:xfrm>
        </p:spPr>
        <p:txBody>
          <a:bodyPr>
            <a:normAutofit fontScale="62500" lnSpcReduction="20000"/>
          </a:bodyPr>
          <a:lstStyle/>
          <a:p>
            <a:r>
              <a:rPr lang="en-US" sz="3200" b="1" dirty="0">
                <a:solidFill>
                  <a:schemeClr val="tx2"/>
                </a:solidFill>
              </a:rPr>
              <a:t> </a:t>
            </a:r>
            <a:r>
              <a:rPr lang="en-US" sz="3200" b="1" dirty="0">
                <a:solidFill>
                  <a:srgbClr val="C00000"/>
                </a:solidFill>
              </a:rPr>
              <a:t>Energy Recovery or Quaternary Recycling</a:t>
            </a:r>
          </a:p>
          <a:p>
            <a:pPr lvl="1"/>
            <a:r>
              <a:rPr lang="en-US" sz="3200" b="1" dirty="0"/>
              <a:t>This method refers to the recovery of the plastic’s energy content.</a:t>
            </a:r>
          </a:p>
          <a:p>
            <a:pPr lvl="1"/>
            <a:r>
              <a:rPr lang="en-US" sz="3200" b="1" dirty="0"/>
              <a:t>The most effective way to reduce the volume of organic materials which involves the recovery of energy is incineration. </a:t>
            </a:r>
          </a:p>
          <a:p>
            <a:pPr lvl="1"/>
            <a:r>
              <a:rPr lang="en-US" sz="3200" b="1" dirty="0"/>
              <a:t>This method is a good solution because it generates considerable energy from polymers</a:t>
            </a:r>
          </a:p>
          <a:p>
            <a:pPr lvl="1"/>
            <a:r>
              <a:rPr lang="en-US" sz="3200" b="1" dirty="0"/>
              <a:t>There is the potential for not being ecologically acceptable because of the health risk from airborne toxic substances</a:t>
            </a:r>
          </a:p>
          <a:p>
            <a:pPr lvl="1"/>
            <a:r>
              <a:rPr lang="en-US" sz="3200" b="1" dirty="0"/>
              <a:t>For example:</a:t>
            </a:r>
          </a:p>
          <a:p>
            <a:pPr lvl="3"/>
            <a:r>
              <a:rPr lang="en-US" sz="3200" b="1" dirty="0"/>
              <a:t>Dioxins (in the case of heavy metals, chlorine-containing polymers, toxic carbon, and oxygen-based free radicals). </a:t>
            </a:r>
          </a:p>
          <a:p>
            <a:pPr lvl="1"/>
            <a:r>
              <a:rPr lang="en-US" sz="3200" b="1" dirty="0">
                <a:solidFill>
                  <a:srgbClr val="C00000"/>
                </a:solidFill>
              </a:rPr>
              <a:t>Among the recycling techniques, the only one acceptable according to the principles of sustainable development is chemical recycling, because this method leads to the formation of the monomers from which the polymer is made.</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911E688C-1333-4851-B06C-F765AC67DDB6}"/>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307446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7" name="Picture 6">
            <a:extLst>
              <a:ext uri="{FF2B5EF4-FFF2-40B4-BE49-F238E27FC236}">
                <a16:creationId xmlns:a16="http://schemas.microsoft.com/office/drawing/2014/main" id="{D2895A25-93C1-4633-B995-5FB9D6115E2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contrast="-13000"/>
                    </a14:imgEffect>
                  </a14:imgLayer>
                </a14:imgProps>
              </a:ext>
            </a:extLst>
          </a:blip>
          <a:srcRect t="20151" r="8200" b="2977"/>
          <a:stretch/>
        </p:blipFill>
        <p:spPr>
          <a:xfrm>
            <a:off x="625256" y="2106159"/>
            <a:ext cx="7213820" cy="1976957"/>
          </a:xfrm>
          <a:prstGeom prst="rect">
            <a:avLst/>
          </a:prstGeom>
          <a:ln w="28575">
            <a:solidFill>
              <a:schemeClr val="tx1"/>
            </a:solidFill>
          </a:ln>
        </p:spPr>
      </p:pic>
      <p:sp>
        <p:nvSpPr>
          <p:cNvPr id="8" name="Rectangle 7">
            <a:extLst>
              <a:ext uri="{FF2B5EF4-FFF2-40B4-BE49-F238E27FC236}">
                <a16:creationId xmlns:a16="http://schemas.microsoft.com/office/drawing/2014/main" id="{1029FA54-0A3E-4DC7-852B-4E02758BD848}"/>
              </a:ext>
            </a:extLst>
          </p:cNvPr>
          <p:cNvSpPr/>
          <p:nvPr/>
        </p:nvSpPr>
        <p:spPr>
          <a:xfrm>
            <a:off x="1417186" y="1599373"/>
            <a:ext cx="5383974" cy="369332"/>
          </a:xfrm>
          <a:prstGeom prst="rect">
            <a:avLst/>
          </a:prstGeom>
        </p:spPr>
        <p:txBody>
          <a:bodyPr wrap="none">
            <a:spAutoFit/>
          </a:bodyPr>
          <a:lstStyle/>
          <a:p>
            <a:r>
              <a:rPr lang="en-US" b="1" dirty="0">
                <a:solidFill>
                  <a:schemeClr val="tx2"/>
                </a:solidFill>
              </a:rPr>
              <a:t>Advantages and Challenges of Thermoplastic Recycling</a:t>
            </a:r>
            <a:endParaRPr lang="en-US" dirty="0"/>
          </a:p>
        </p:txBody>
      </p:sp>
      <p:sp>
        <p:nvSpPr>
          <p:cNvPr id="9" name="Rectangle 8">
            <a:extLst>
              <a:ext uri="{FF2B5EF4-FFF2-40B4-BE49-F238E27FC236}">
                <a16:creationId xmlns:a16="http://schemas.microsoft.com/office/drawing/2014/main" id="{CDFB6E8A-D5A8-4005-A281-1B91CE2B0E22}"/>
              </a:ext>
            </a:extLst>
          </p:cNvPr>
          <p:cNvSpPr/>
          <p:nvPr/>
        </p:nvSpPr>
        <p:spPr>
          <a:xfrm>
            <a:off x="625256" y="2435385"/>
            <a:ext cx="2053198" cy="1647731"/>
          </a:xfrm>
          <a:prstGeom prst="rect">
            <a:avLst/>
          </a:prstGeom>
          <a:solidFill>
            <a:srgbClr val="D6F0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4E55FDD-37F8-4657-A475-254BA86618B1}"/>
              </a:ext>
            </a:extLst>
          </p:cNvPr>
          <p:cNvSpPr/>
          <p:nvPr/>
        </p:nvSpPr>
        <p:spPr>
          <a:xfrm>
            <a:off x="2699305" y="2434723"/>
            <a:ext cx="2523027" cy="1648394"/>
          </a:xfrm>
          <a:prstGeom prst="rect">
            <a:avLst/>
          </a:prstGeom>
          <a:solidFill>
            <a:srgbClr val="EDF7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6D3FF07-4091-4E9B-B9A6-9C565E32A6E0}"/>
              </a:ext>
            </a:extLst>
          </p:cNvPr>
          <p:cNvSpPr/>
          <p:nvPr/>
        </p:nvSpPr>
        <p:spPr>
          <a:xfrm>
            <a:off x="625255" y="2106159"/>
            <a:ext cx="2053196" cy="328563"/>
          </a:xfrm>
          <a:prstGeom prst="rect">
            <a:avLst/>
          </a:prstGeom>
          <a:solidFill>
            <a:srgbClr val="B9D6F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1EB83A6-A802-4C69-A421-D54ABFD6B3AC}"/>
              </a:ext>
            </a:extLst>
          </p:cNvPr>
          <p:cNvSpPr/>
          <p:nvPr/>
        </p:nvSpPr>
        <p:spPr>
          <a:xfrm>
            <a:off x="2699304" y="2106159"/>
            <a:ext cx="2523033" cy="328563"/>
          </a:xfrm>
          <a:prstGeom prst="rect">
            <a:avLst/>
          </a:prstGeom>
          <a:solidFill>
            <a:srgbClr val="DEF6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3BE556E-AFB1-4ADC-8BF1-27A8768E9EFB}"/>
              </a:ext>
            </a:extLst>
          </p:cNvPr>
          <p:cNvSpPr/>
          <p:nvPr/>
        </p:nvSpPr>
        <p:spPr>
          <a:xfrm>
            <a:off x="5232760" y="2434723"/>
            <a:ext cx="2606316" cy="1648394"/>
          </a:xfrm>
          <a:prstGeom prst="rect">
            <a:avLst/>
          </a:prstGeom>
          <a:solidFill>
            <a:srgbClr val="FDF2D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232458D-38F1-467C-B974-70EC9DC8CEAA}"/>
              </a:ext>
            </a:extLst>
          </p:cNvPr>
          <p:cNvSpPr/>
          <p:nvPr/>
        </p:nvSpPr>
        <p:spPr>
          <a:xfrm>
            <a:off x="5232762" y="2106159"/>
            <a:ext cx="2606314" cy="328563"/>
          </a:xfrm>
          <a:prstGeom prst="rect">
            <a:avLst/>
          </a:prstGeom>
          <a:solidFill>
            <a:srgbClr val="FBE6B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2CAFD03B-E606-43F8-A5B3-4ED65B0BBCB5}"/>
              </a:ext>
            </a:extLst>
          </p:cNvPr>
          <p:cNvCxnSpPr>
            <a:cxnSpLocks/>
          </p:cNvCxnSpPr>
          <p:nvPr/>
        </p:nvCxnSpPr>
        <p:spPr>
          <a:xfrm flipH="1">
            <a:off x="2678451" y="2106159"/>
            <a:ext cx="10428" cy="1976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F22E41-467E-4810-A522-71ABEFA2205C}"/>
              </a:ext>
            </a:extLst>
          </p:cNvPr>
          <p:cNvCxnSpPr>
            <a:cxnSpLocks/>
          </p:cNvCxnSpPr>
          <p:nvPr/>
        </p:nvCxnSpPr>
        <p:spPr>
          <a:xfrm flipH="1">
            <a:off x="5222337" y="2434722"/>
            <a:ext cx="2" cy="16483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207F73-6F73-42FF-B02E-8162B46030E3}"/>
              </a:ext>
            </a:extLst>
          </p:cNvPr>
          <p:cNvCxnSpPr>
            <a:cxnSpLocks/>
          </p:cNvCxnSpPr>
          <p:nvPr/>
        </p:nvCxnSpPr>
        <p:spPr>
          <a:xfrm>
            <a:off x="5222339" y="2133318"/>
            <a:ext cx="0" cy="220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02C91FB-E04E-41D9-9E2D-1C562E49485C}"/>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6359738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457200" y="274638"/>
            <a:ext cx="7620000" cy="1143000"/>
          </a:xfrm>
        </p:spPr>
        <p:txBody>
          <a:bodyPr/>
          <a:lstStyle/>
          <a:p>
            <a:r>
              <a:rPr lang="en-US" sz="32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pic>
        <p:nvPicPr>
          <p:cNvPr id="2" name="Picture 1">
            <a:extLst>
              <a:ext uri="{FF2B5EF4-FFF2-40B4-BE49-F238E27FC236}">
                <a16:creationId xmlns:a16="http://schemas.microsoft.com/office/drawing/2014/main" id="{444D8A58-CABB-4A79-884C-5197140E1A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5000" contrast="11000"/>
                    </a14:imgEffect>
                  </a14:imgLayer>
                </a14:imgProps>
              </a:ext>
            </a:extLst>
          </a:blip>
          <a:srcRect l="2034" t="13466" r="15367" b="7084"/>
          <a:stretch/>
        </p:blipFill>
        <p:spPr>
          <a:xfrm>
            <a:off x="995881" y="2011278"/>
            <a:ext cx="6618083" cy="3069124"/>
          </a:xfrm>
          <a:prstGeom prst="rect">
            <a:avLst/>
          </a:prstGeom>
          <a:ln w="28575">
            <a:solidFill>
              <a:schemeClr val="tx1"/>
            </a:solidFill>
          </a:ln>
        </p:spPr>
      </p:pic>
      <p:sp>
        <p:nvSpPr>
          <p:cNvPr id="8" name="Rectangle 7">
            <a:extLst>
              <a:ext uri="{FF2B5EF4-FFF2-40B4-BE49-F238E27FC236}">
                <a16:creationId xmlns:a16="http://schemas.microsoft.com/office/drawing/2014/main" id="{B39DEABF-6BA3-44FF-AC0B-78B977A4EF5A}"/>
              </a:ext>
            </a:extLst>
          </p:cNvPr>
          <p:cNvSpPr/>
          <p:nvPr/>
        </p:nvSpPr>
        <p:spPr>
          <a:xfrm>
            <a:off x="2449673" y="1548053"/>
            <a:ext cx="3317383" cy="369332"/>
          </a:xfrm>
          <a:prstGeom prst="rect">
            <a:avLst/>
          </a:prstGeom>
        </p:spPr>
        <p:txBody>
          <a:bodyPr wrap="none">
            <a:spAutoFit/>
          </a:bodyPr>
          <a:lstStyle/>
          <a:p>
            <a:r>
              <a:rPr lang="en-US" b="1" dirty="0">
                <a:solidFill>
                  <a:schemeClr val="tx2"/>
                </a:solidFill>
              </a:rPr>
              <a:t>Applications of Recycled Plastics</a:t>
            </a:r>
            <a:endParaRPr lang="en-US" dirty="0"/>
          </a:p>
        </p:txBody>
      </p:sp>
      <p:sp>
        <p:nvSpPr>
          <p:cNvPr id="9" name="Rectangle 8">
            <a:extLst>
              <a:ext uri="{FF2B5EF4-FFF2-40B4-BE49-F238E27FC236}">
                <a16:creationId xmlns:a16="http://schemas.microsoft.com/office/drawing/2014/main" id="{18FDC837-133F-4D11-B6F6-72A419A41E34}"/>
              </a:ext>
            </a:extLst>
          </p:cNvPr>
          <p:cNvSpPr/>
          <p:nvPr/>
        </p:nvSpPr>
        <p:spPr>
          <a:xfrm>
            <a:off x="1548790" y="5119042"/>
            <a:ext cx="5264583" cy="307777"/>
          </a:xfrm>
          <a:prstGeom prst="rect">
            <a:avLst/>
          </a:prstGeom>
        </p:spPr>
        <p:txBody>
          <a:bodyPr wrap="none">
            <a:spAutoFit/>
          </a:bodyPr>
          <a:lstStyle/>
          <a:p>
            <a:r>
              <a:rPr lang="en-US" sz="1400" dirty="0">
                <a:latin typeface="Baskerville Old Face" panose="020B0604020202020204" pitchFamily="18" charset="0"/>
              </a:rPr>
              <a:t>Other plastics, including polylactic acid, ABS, nylon and polycarbonate.</a:t>
            </a:r>
          </a:p>
        </p:txBody>
      </p:sp>
      <p:sp>
        <p:nvSpPr>
          <p:cNvPr id="10" name="Rectangle 9">
            <a:extLst>
              <a:ext uri="{FF2B5EF4-FFF2-40B4-BE49-F238E27FC236}">
                <a16:creationId xmlns:a16="http://schemas.microsoft.com/office/drawing/2014/main" id="{D098D7A2-C8AB-4EEA-AE13-BA059F7406D6}"/>
              </a:ext>
            </a:extLst>
          </p:cNvPr>
          <p:cNvSpPr/>
          <p:nvPr/>
        </p:nvSpPr>
        <p:spPr>
          <a:xfrm>
            <a:off x="932509" y="2378065"/>
            <a:ext cx="1068307" cy="2702337"/>
          </a:xfrm>
          <a:prstGeom prst="rect">
            <a:avLst/>
          </a:prstGeom>
          <a:solidFill>
            <a:srgbClr val="D6F0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3506DD6-42B8-4E54-988C-2274F85C7893}"/>
              </a:ext>
            </a:extLst>
          </p:cNvPr>
          <p:cNvSpPr/>
          <p:nvPr/>
        </p:nvSpPr>
        <p:spPr>
          <a:xfrm>
            <a:off x="2000816" y="2491112"/>
            <a:ext cx="1919335" cy="2568920"/>
          </a:xfrm>
          <a:prstGeom prst="rect">
            <a:avLst/>
          </a:prstGeom>
          <a:solidFill>
            <a:srgbClr val="EDF7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893623-77AA-40EC-A450-F507DBF2DF57}"/>
              </a:ext>
            </a:extLst>
          </p:cNvPr>
          <p:cNvSpPr/>
          <p:nvPr/>
        </p:nvSpPr>
        <p:spPr>
          <a:xfrm>
            <a:off x="932508" y="2011278"/>
            <a:ext cx="1078731" cy="479834"/>
          </a:xfrm>
          <a:prstGeom prst="rect">
            <a:avLst/>
          </a:prstGeom>
          <a:solidFill>
            <a:srgbClr val="B9D6F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4F81BBC-9F2B-4E29-B68B-A90DD33DF628}"/>
              </a:ext>
            </a:extLst>
          </p:cNvPr>
          <p:cNvSpPr/>
          <p:nvPr/>
        </p:nvSpPr>
        <p:spPr>
          <a:xfrm>
            <a:off x="2011239" y="1972636"/>
            <a:ext cx="1898483" cy="518475"/>
          </a:xfrm>
          <a:prstGeom prst="rect">
            <a:avLst/>
          </a:prstGeom>
          <a:solidFill>
            <a:srgbClr val="DEF6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03EF282-6D55-4861-9DDF-CA1CE5CADB1C}"/>
              </a:ext>
            </a:extLst>
          </p:cNvPr>
          <p:cNvSpPr/>
          <p:nvPr/>
        </p:nvSpPr>
        <p:spPr>
          <a:xfrm>
            <a:off x="3920150" y="2508007"/>
            <a:ext cx="3693813" cy="2572395"/>
          </a:xfrm>
          <a:prstGeom prst="rect">
            <a:avLst/>
          </a:prstGeom>
          <a:solidFill>
            <a:srgbClr val="FDF2D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03039FF-B353-4446-A6D8-F3DBAE20E40A}"/>
              </a:ext>
            </a:extLst>
          </p:cNvPr>
          <p:cNvSpPr/>
          <p:nvPr/>
        </p:nvSpPr>
        <p:spPr>
          <a:xfrm>
            <a:off x="3920150" y="2011692"/>
            <a:ext cx="3757185" cy="479420"/>
          </a:xfrm>
          <a:prstGeom prst="rect">
            <a:avLst/>
          </a:prstGeom>
          <a:solidFill>
            <a:srgbClr val="FBE6B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2C0ABFB-FE5D-4F9F-87AF-111C64F1E597}"/>
              </a:ext>
            </a:extLst>
          </p:cNvPr>
          <p:cNvCxnSpPr>
            <a:cxnSpLocks/>
          </p:cNvCxnSpPr>
          <p:nvPr/>
        </p:nvCxnSpPr>
        <p:spPr>
          <a:xfrm>
            <a:off x="2000811" y="2011278"/>
            <a:ext cx="0" cy="30487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DC154C-8443-4D6B-A6E0-C478C4CDA328}"/>
              </a:ext>
            </a:extLst>
          </p:cNvPr>
          <p:cNvCxnSpPr>
            <a:cxnSpLocks/>
          </p:cNvCxnSpPr>
          <p:nvPr/>
        </p:nvCxnSpPr>
        <p:spPr>
          <a:xfrm flipH="1">
            <a:off x="3920150" y="2011278"/>
            <a:ext cx="31685" cy="30691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79BF169-D8C8-469C-9A83-389B80F2BCC3}"/>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13112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More Composite Classifications</a:t>
            </a:r>
          </a:p>
        </p:txBody>
      </p:sp>
      <p:pic>
        <p:nvPicPr>
          <p:cNvPr id="7" name="Picture 6">
            <a:extLst>
              <a:ext uri="{FF2B5EF4-FFF2-40B4-BE49-F238E27FC236}">
                <a16:creationId xmlns:a16="http://schemas.microsoft.com/office/drawing/2014/main" id="{7EB8C66A-F4E8-4102-977F-D362BCBE032A}"/>
              </a:ext>
            </a:extLst>
          </p:cNvPr>
          <p:cNvPicPr>
            <a:picLocks noChangeAspect="1"/>
          </p:cNvPicPr>
          <p:nvPr/>
        </p:nvPicPr>
        <p:blipFill rotWithShape="1">
          <a:blip r:embed="rId3"/>
          <a:srcRect t="5562" b="20177"/>
          <a:stretch/>
        </p:blipFill>
        <p:spPr>
          <a:xfrm>
            <a:off x="457200" y="1238863"/>
            <a:ext cx="7902859" cy="3782963"/>
          </a:xfrm>
          <a:prstGeom prst="rect">
            <a:avLst/>
          </a:prstGeom>
        </p:spPr>
      </p:pic>
      <p:sp>
        <p:nvSpPr>
          <p:cNvPr id="4" name="TextBox 3">
            <a:extLst>
              <a:ext uri="{FF2B5EF4-FFF2-40B4-BE49-F238E27FC236}">
                <a16:creationId xmlns:a16="http://schemas.microsoft.com/office/drawing/2014/main" id="{684D58B8-EE9C-44EC-B382-EC28BDDEA41E}"/>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4408825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253" y="843074"/>
            <a:ext cx="7410145" cy="5171852"/>
          </a:xfrm>
        </p:spPr>
        <p:txBody>
          <a:bodyPr>
            <a:normAutofit fontScale="25000" lnSpcReduction="20000"/>
          </a:bodyPr>
          <a:lstStyle/>
          <a:p>
            <a:pPr marL="85725" indent="0">
              <a:buNone/>
            </a:pPr>
            <a:r>
              <a:rPr lang="en-US" sz="9600" b="1" dirty="0">
                <a:solidFill>
                  <a:schemeClr val="tx2"/>
                </a:solidFill>
              </a:rPr>
              <a:t>Perspectives for a Green Industry </a:t>
            </a:r>
          </a:p>
          <a:p>
            <a:pPr lvl="1">
              <a:lnSpc>
                <a:spcPct val="120000"/>
              </a:lnSpc>
              <a:spcBef>
                <a:spcPts val="0"/>
              </a:spcBef>
            </a:pPr>
            <a:r>
              <a:rPr lang="en-US" sz="7200" b="1" dirty="0"/>
              <a:t>The total production of plastics in 2015 was more than 322 million tons per year, In which will increase to 400 million tons in 2020</a:t>
            </a:r>
          </a:p>
          <a:p>
            <a:pPr lvl="2">
              <a:lnSpc>
                <a:spcPct val="120000"/>
              </a:lnSpc>
              <a:spcBef>
                <a:spcPts val="0"/>
              </a:spcBef>
            </a:pPr>
            <a:r>
              <a:rPr lang="en-US" sz="7200" b="1" dirty="0"/>
              <a:t>In 2015, global plastic’s production grew by 3.4% compared to 2014.</a:t>
            </a:r>
          </a:p>
          <a:p>
            <a:pPr lvl="2">
              <a:lnSpc>
                <a:spcPct val="120000"/>
              </a:lnSpc>
              <a:spcBef>
                <a:spcPts val="0"/>
              </a:spcBef>
            </a:pPr>
            <a:r>
              <a:rPr lang="en-US" sz="7200" b="1" dirty="0"/>
              <a:t>Equates to more than 12% of the urban solid waste stream. </a:t>
            </a:r>
          </a:p>
          <a:p>
            <a:pPr lvl="2">
              <a:lnSpc>
                <a:spcPct val="120000"/>
              </a:lnSpc>
              <a:spcBef>
                <a:spcPts val="0"/>
              </a:spcBef>
            </a:pPr>
            <a:r>
              <a:rPr lang="en-US" sz="7200" b="1" dirty="0"/>
              <a:t>9 countries in Europe reached up until 2015 a recovery ratio of more than 95% of the post-consumer plastic waste</a:t>
            </a:r>
          </a:p>
          <a:p>
            <a:pPr lvl="1">
              <a:lnSpc>
                <a:spcPct val="120000"/>
              </a:lnSpc>
              <a:spcBef>
                <a:spcPts val="0"/>
              </a:spcBef>
            </a:pPr>
            <a:r>
              <a:rPr lang="en-US" sz="7200" b="1" dirty="0"/>
              <a:t>The recycling process is the best technique to treat waste polymer products</a:t>
            </a:r>
          </a:p>
          <a:p>
            <a:pPr lvl="1">
              <a:lnSpc>
                <a:spcPct val="120000"/>
              </a:lnSpc>
              <a:spcBef>
                <a:spcPts val="0"/>
              </a:spcBef>
            </a:pPr>
            <a:r>
              <a:rPr lang="en-US" sz="7200" b="1" dirty="0"/>
              <a:t>Other traditional methods, such as combustion of waste polymers or burying underground, lead to negative inﬂuences on the environment via the formation of dust, fumes and toxic gases or the pollution of underground water and other resources. </a:t>
            </a:r>
          </a:p>
          <a:p>
            <a:pPr lvl="1">
              <a:lnSpc>
                <a:spcPct val="120000"/>
              </a:lnSpc>
              <a:spcBef>
                <a:spcPts val="0"/>
              </a:spcBef>
            </a:pPr>
            <a:r>
              <a:rPr lang="en-US" sz="7200" b="1" dirty="0">
                <a:solidFill>
                  <a:srgbClr val="C00000"/>
                </a:solidFill>
              </a:rPr>
              <a:t>The innovations in recycling technologies are represented by detectors and recognition software that collectively increase the accuracy and productivity of automatic sorting such as Fourier Transform Near-Infrared (FT-NIR) detectors which can operate for up to 8000 h between faults in the detectors.</a:t>
            </a:r>
          </a:p>
        </p:txBody>
      </p:sp>
      <p:sp>
        <p:nvSpPr>
          <p:cNvPr id="6" name="Title 1">
            <a:extLst>
              <a:ext uri="{FF2B5EF4-FFF2-40B4-BE49-F238E27FC236}">
                <a16:creationId xmlns:a16="http://schemas.microsoft.com/office/drawing/2014/main" id="{1FAD4CFB-AD75-4B48-9703-EBCCAD9A3416}"/>
              </a:ext>
            </a:extLst>
          </p:cNvPr>
          <p:cNvSpPr>
            <a:spLocks noGrp="1"/>
          </p:cNvSpPr>
          <p:nvPr>
            <p:ph type="title"/>
          </p:nvPr>
        </p:nvSpPr>
        <p:spPr>
          <a:xfrm>
            <a:off x="321398" y="-119500"/>
            <a:ext cx="7620000" cy="1143000"/>
          </a:xfrm>
        </p:spPr>
        <p:txBody>
          <a:bodyPr/>
          <a:lstStyle/>
          <a:p>
            <a:r>
              <a:rPr lang="en-US" sz="2000" dirty="0"/>
              <a:t>Basic Introduction to Current Composite Recycling in Industry</a:t>
            </a:r>
          </a:p>
        </p:txBody>
      </p:sp>
      <p:sp>
        <p:nvSpPr>
          <p:cNvPr id="4" name="TextBox 3">
            <a:extLst>
              <a:ext uri="{FF2B5EF4-FFF2-40B4-BE49-F238E27FC236}">
                <a16:creationId xmlns:a16="http://schemas.microsoft.com/office/drawing/2014/main" id="{5E56DF20-0A08-49F7-98AC-B9C19FE00B5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TextBox 4">
            <a:extLst>
              <a:ext uri="{FF2B5EF4-FFF2-40B4-BE49-F238E27FC236}">
                <a16:creationId xmlns:a16="http://schemas.microsoft.com/office/drawing/2014/main" id="{0A789810-F76E-4804-B0D9-41130C0DE6C8}"/>
              </a:ext>
            </a:extLst>
          </p:cNvPr>
          <p:cNvSpPr txBox="1"/>
          <p:nvPr/>
        </p:nvSpPr>
        <p:spPr>
          <a:xfrm>
            <a:off x="78854" y="6583362"/>
            <a:ext cx="6460067" cy="246221"/>
          </a:xfrm>
          <a:prstGeom prst="rect">
            <a:avLst/>
          </a:prstGeom>
          <a:noFill/>
        </p:spPr>
        <p:txBody>
          <a:bodyPr wrap="square" rtlCol="0">
            <a:spAutoFit/>
          </a:bodyPr>
          <a:lstStyle/>
          <a:p>
            <a:r>
              <a:rPr lang="en-US" sz="1000" i="1" dirty="0"/>
              <a:t>Source: http://www.mdpi.com/2313-4321/2/4/24/htm</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0102676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Basic Introduction to Current Composite Recycling in Industry</a:t>
            </a:r>
          </a:p>
        </p:txBody>
      </p:sp>
      <p:sp>
        <p:nvSpPr>
          <p:cNvPr id="3" name="Content Placeholder 2"/>
          <p:cNvSpPr>
            <a:spLocks noGrp="1"/>
          </p:cNvSpPr>
          <p:nvPr>
            <p:ph idx="1"/>
          </p:nvPr>
        </p:nvSpPr>
        <p:spPr>
          <a:xfrm>
            <a:off x="486697" y="3429000"/>
            <a:ext cx="7477432" cy="1446550"/>
          </a:xfrm>
        </p:spPr>
        <p:txBody>
          <a:bodyPr>
            <a:noAutofit/>
          </a:bodyPr>
          <a:lstStyle/>
          <a:p>
            <a:pPr lvl="1">
              <a:spcBef>
                <a:spcPts val="0"/>
              </a:spcBef>
            </a:pPr>
            <a:r>
              <a:rPr lang="en-US" sz="2400" b="1" dirty="0"/>
              <a:t>Compare and contrast in-house grinding/shredding vs. outsourcing</a:t>
            </a:r>
          </a:p>
          <a:p>
            <a:pPr lvl="1">
              <a:spcBef>
                <a:spcPts val="0"/>
              </a:spcBef>
            </a:pPr>
            <a:r>
              <a:rPr lang="en-US" sz="2400" b="1" dirty="0"/>
              <a:t>List the advantage and disadvantages</a:t>
            </a:r>
          </a:p>
          <a:p>
            <a:pPr lvl="1">
              <a:spcBef>
                <a:spcPts val="0"/>
              </a:spcBef>
            </a:pPr>
            <a:r>
              <a:rPr lang="en-US" sz="2400" b="1" dirty="0"/>
              <a:t>Suggest ways to streamline/address these challenges.</a:t>
            </a:r>
          </a:p>
        </p:txBody>
      </p:sp>
      <p:sp>
        <p:nvSpPr>
          <p:cNvPr id="6" name="TextBox 5">
            <a:extLst>
              <a:ext uri="{FF2B5EF4-FFF2-40B4-BE49-F238E27FC236}">
                <a16:creationId xmlns:a16="http://schemas.microsoft.com/office/drawing/2014/main" id="{4205E71E-7269-41E4-BC83-70B4BA6AF101}"/>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4" name="Rectangle 3">
            <a:extLst>
              <a:ext uri="{FF2B5EF4-FFF2-40B4-BE49-F238E27FC236}">
                <a16:creationId xmlns:a16="http://schemas.microsoft.com/office/drawing/2014/main" id="{284D0BAD-F969-455F-A3F0-14FFFF5F614B}"/>
              </a:ext>
            </a:extLst>
          </p:cNvPr>
          <p:cNvSpPr/>
          <p:nvPr/>
        </p:nvSpPr>
        <p:spPr>
          <a:xfrm>
            <a:off x="556305" y="1674222"/>
            <a:ext cx="3052134" cy="1446550"/>
          </a:xfrm>
          <a:prstGeom prst="rect">
            <a:avLst/>
          </a:prstGeom>
          <a:solidFill>
            <a:srgbClr val="C00000"/>
          </a:solidFill>
        </p:spPr>
        <p:txBody>
          <a:bodyPr wrap="square">
            <a:spAutoFit/>
          </a:bodyPr>
          <a:lstStyle/>
          <a:p>
            <a:pPr algn="ctr"/>
            <a:r>
              <a:rPr lang="en-US" sz="4400" b="1" dirty="0">
                <a:solidFill>
                  <a:schemeClr val="bg1"/>
                </a:solidFill>
                <a:latin typeface="Baskerville Old Face" panose="02020602080505020303" pitchFamily="18" charset="0"/>
              </a:rPr>
              <a:t>Group Discussion</a:t>
            </a:r>
          </a:p>
        </p:txBody>
      </p:sp>
      <p:sp>
        <p:nvSpPr>
          <p:cNvPr id="8" name="Content Placeholder 2">
            <a:extLst>
              <a:ext uri="{FF2B5EF4-FFF2-40B4-BE49-F238E27FC236}">
                <a16:creationId xmlns:a16="http://schemas.microsoft.com/office/drawing/2014/main" id="{99DFE116-7171-4D0A-93BA-6D4ABAEE46A0}"/>
              </a:ext>
            </a:extLst>
          </p:cNvPr>
          <p:cNvSpPr txBox="1">
            <a:spLocks/>
          </p:cNvSpPr>
          <p:nvPr/>
        </p:nvSpPr>
        <p:spPr>
          <a:xfrm>
            <a:off x="3608439" y="1642271"/>
            <a:ext cx="4670322" cy="1508016"/>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buNone/>
            </a:pPr>
            <a:r>
              <a:rPr lang="en-US" sz="2800" b="1" dirty="0">
                <a:solidFill>
                  <a:schemeClr val="tx2"/>
                </a:solidFill>
              </a:rPr>
              <a:t>Recycling Infrastructure; </a:t>
            </a:r>
          </a:p>
          <a:p>
            <a:pPr marL="85725" indent="0">
              <a:buNone/>
            </a:pPr>
            <a:r>
              <a:rPr lang="en-US" sz="2800" b="1" dirty="0">
                <a:solidFill>
                  <a:schemeClr val="tx2"/>
                </a:solidFill>
              </a:rPr>
              <a:t>In-house Grinding/Shredding vs. Outsourcing</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7916687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Basic Introduction to Current Composite Recycling in Industry</a:t>
            </a:r>
          </a:p>
        </p:txBody>
      </p:sp>
      <p:sp>
        <p:nvSpPr>
          <p:cNvPr id="3" name="Content Placeholder 2"/>
          <p:cNvSpPr>
            <a:spLocks noGrp="1"/>
          </p:cNvSpPr>
          <p:nvPr>
            <p:ph idx="1"/>
          </p:nvPr>
        </p:nvSpPr>
        <p:spPr>
          <a:xfrm>
            <a:off x="486697" y="3429000"/>
            <a:ext cx="7477432" cy="1446550"/>
          </a:xfrm>
        </p:spPr>
        <p:txBody>
          <a:bodyPr>
            <a:noAutofit/>
          </a:bodyPr>
          <a:lstStyle/>
          <a:p>
            <a:pPr>
              <a:spcBef>
                <a:spcPts val="0"/>
              </a:spcBef>
            </a:pPr>
            <a:r>
              <a:rPr lang="en-US" sz="2400" b="1" dirty="0"/>
              <a:t>Compare and contrast recycling your own scrap vs. selling/giving to another company</a:t>
            </a:r>
          </a:p>
          <a:p>
            <a:pPr lvl="1">
              <a:spcBef>
                <a:spcPts val="0"/>
              </a:spcBef>
            </a:pPr>
            <a:r>
              <a:rPr lang="en-US" sz="2400" b="1" dirty="0"/>
              <a:t>List the advantage and disadvantages</a:t>
            </a:r>
          </a:p>
          <a:p>
            <a:pPr lvl="1">
              <a:spcBef>
                <a:spcPts val="0"/>
              </a:spcBef>
            </a:pPr>
            <a:r>
              <a:rPr lang="en-US" sz="2400" b="1" dirty="0"/>
              <a:t>Suggest ways to streamline/address these challenges.</a:t>
            </a:r>
          </a:p>
          <a:p>
            <a:pPr lvl="1">
              <a:spcBef>
                <a:spcPts val="0"/>
              </a:spcBef>
            </a:pPr>
            <a:endParaRPr lang="en-US" sz="2400" b="1" dirty="0"/>
          </a:p>
        </p:txBody>
      </p:sp>
      <p:sp>
        <p:nvSpPr>
          <p:cNvPr id="6" name="TextBox 5">
            <a:extLst>
              <a:ext uri="{FF2B5EF4-FFF2-40B4-BE49-F238E27FC236}">
                <a16:creationId xmlns:a16="http://schemas.microsoft.com/office/drawing/2014/main" id="{4205E71E-7269-41E4-BC83-70B4BA6AF101}"/>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4" name="Rectangle 3">
            <a:extLst>
              <a:ext uri="{FF2B5EF4-FFF2-40B4-BE49-F238E27FC236}">
                <a16:creationId xmlns:a16="http://schemas.microsoft.com/office/drawing/2014/main" id="{284D0BAD-F969-455F-A3F0-14FFFF5F614B}"/>
              </a:ext>
            </a:extLst>
          </p:cNvPr>
          <p:cNvSpPr/>
          <p:nvPr/>
        </p:nvSpPr>
        <p:spPr>
          <a:xfrm>
            <a:off x="556305" y="1674222"/>
            <a:ext cx="3052134" cy="1446550"/>
          </a:xfrm>
          <a:prstGeom prst="rect">
            <a:avLst/>
          </a:prstGeom>
          <a:solidFill>
            <a:srgbClr val="C00000"/>
          </a:solidFill>
        </p:spPr>
        <p:txBody>
          <a:bodyPr wrap="square">
            <a:spAutoFit/>
          </a:bodyPr>
          <a:lstStyle/>
          <a:p>
            <a:pPr algn="ctr"/>
            <a:r>
              <a:rPr lang="en-US" sz="4400" b="1" dirty="0">
                <a:solidFill>
                  <a:schemeClr val="bg1"/>
                </a:solidFill>
                <a:latin typeface="Baskerville Old Face" panose="02020602080505020303" pitchFamily="18" charset="0"/>
              </a:rPr>
              <a:t>Group Discussion</a:t>
            </a:r>
          </a:p>
        </p:txBody>
      </p:sp>
      <p:sp>
        <p:nvSpPr>
          <p:cNvPr id="8" name="Content Placeholder 2">
            <a:extLst>
              <a:ext uri="{FF2B5EF4-FFF2-40B4-BE49-F238E27FC236}">
                <a16:creationId xmlns:a16="http://schemas.microsoft.com/office/drawing/2014/main" id="{99DFE116-7171-4D0A-93BA-6D4ABAEE46A0}"/>
              </a:ext>
            </a:extLst>
          </p:cNvPr>
          <p:cNvSpPr txBox="1">
            <a:spLocks/>
          </p:cNvSpPr>
          <p:nvPr/>
        </p:nvSpPr>
        <p:spPr>
          <a:xfrm>
            <a:off x="3608439" y="1642271"/>
            <a:ext cx="4670322" cy="1508016"/>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a:spcBef>
                <a:spcPts val="0"/>
              </a:spcBef>
            </a:pPr>
            <a:r>
              <a:rPr lang="en-US" sz="2800" b="1" dirty="0">
                <a:solidFill>
                  <a:schemeClr val="tx2"/>
                </a:solidFill>
              </a:rPr>
              <a:t>Recycling Your Own Scrap vs. Selling/Giving To Another Company</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951240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000" b="1" dirty="0"/>
              <a:t>In this lecture you have learned:</a:t>
            </a:r>
          </a:p>
          <a:p>
            <a:pPr>
              <a:buFont typeface="Wingdings" panose="05000000000000000000" pitchFamily="2" charset="2"/>
              <a:buChar char="§"/>
            </a:pPr>
            <a:r>
              <a:rPr lang="en-US" sz="2000" b="1" dirty="0"/>
              <a:t>Thermoset polymers refer to the irreversible polymerization and this type of polymer is cured by chemical reaction or heat and becomes infusible and insoluble material. </a:t>
            </a:r>
          </a:p>
          <a:p>
            <a:pPr>
              <a:buFont typeface="Wingdings" panose="05000000000000000000" pitchFamily="2" charset="2"/>
              <a:buChar char="§"/>
            </a:pPr>
            <a:r>
              <a:rPr lang="en-US" sz="2000" b="1" dirty="0"/>
              <a:t>Thermoplastics are made up of linear molecular chains and this polymer softens on heating and hardens when cooled.</a:t>
            </a:r>
          </a:p>
          <a:p>
            <a:pPr>
              <a:buFont typeface="Wingdings" panose="05000000000000000000" pitchFamily="2" charset="2"/>
              <a:buChar char="§"/>
            </a:pPr>
            <a:r>
              <a:rPr lang="en-US" sz="2000" b="1" dirty="0"/>
              <a:t>Thermoplastic polymers are represented by a large range of plastic materials. There are three types of thermoplastic polymers:</a:t>
            </a:r>
          </a:p>
          <a:p>
            <a:pPr marL="1097280" lvl="2" indent="-514350">
              <a:buFont typeface="+mj-lt"/>
              <a:buAutoNum type="arabicParenR"/>
            </a:pPr>
            <a:r>
              <a:rPr lang="en-US" sz="2000" b="1" dirty="0"/>
              <a:t>Crystalline thermoplastics</a:t>
            </a:r>
          </a:p>
          <a:p>
            <a:pPr marL="1097280" lvl="2" indent="-514350">
              <a:buFont typeface="+mj-lt"/>
              <a:buAutoNum type="arabicParenR"/>
            </a:pPr>
            <a:r>
              <a:rPr lang="en-US" sz="2000" b="1" dirty="0"/>
              <a:t>Amorphous thermoplastics</a:t>
            </a:r>
          </a:p>
          <a:p>
            <a:pPr marL="1097280" lvl="2" indent="-514350">
              <a:buFont typeface="+mj-lt"/>
              <a:buAutoNum type="arabicParenR"/>
            </a:pPr>
            <a:r>
              <a:rPr lang="en-US" sz="2000" b="1" dirty="0"/>
              <a:t>Semi-crystalline polymers</a:t>
            </a:r>
          </a:p>
        </p:txBody>
      </p:sp>
      <p:sp>
        <p:nvSpPr>
          <p:cNvPr id="4" name="TextBox 3">
            <a:extLst>
              <a:ext uri="{FF2B5EF4-FFF2-40B4-BE49-F238E27FC236}">
                <a16:creationId xmlns:a16="http://schemas.microsoft.com/office/drawing/2014/main" id="{8D280C3C-D397-49DD-861D-6B4F6434F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913023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17990"/>
            <a:ext cx="7620000" cy="1143000"/>
          </a:xfrm>
        </p:spPr>
        <p:txBody>
          <a:bodyPr/>
          <a:lstStyle/>
          <a:p>
            <a:r>
              <a:rPr lang="en-US" sz="4000" dirty="0"/>
              <a:t>Summary</a:t>
            </a:r>
          </a:p>
        </p:txBody>
      </p:sp>
      <p:sp>
        <p:nvSpPr>
          <p:cNvPr id="3" name="Content Placeholder 2"/>
          <p:cNvSpPr>
            <a:spLocks noGrp="1"/>
          </p:cNvSpPr>
          <p:nvPr>
            <p:ph idx="1"/>
          </p:nvPr>
        </p:nvSpPr>
        <p:spPr>
          <a:xfrm>
            <a:off x="762000" y="875854"/>
            <a:ext cx="7620000" cy="4800600"/>
          </a:xfrm>
        </p:spPr>
        <p:txBody>
          <a:bodyPr vert="horz" lIns="91440" tIns="45720" rIns="91440" bIns="45720" rtlCol="0" anchor="t">
            <a:noAutofit/>
          </a:bodyPr>
          <a:lstStyle/>
          <a:p>
            <a:pPr marL="85725" indent="0">
              <a:buNone/>
            </a:pPr>
            <a:r>
              <a:rPr lang="en-US" sz="2000" b="1" dirty="0"/>
              <a:t>In this lecture you have learned:</a:t>
            </a:r>
          </a:p>
          <a:p>
            <a:pPr lvl="1">
              <a:buFont typeface="Wingdings" panose="05000000000000000000" pitchFamily="2" charset="2"/>
              <a:buChar char="§"/>
            </a:pPr>
            <a:r>
              <a:rPr lang="en-US" sz="2000" b="1" dirty="0"/>
              <a:t>The ideal properties of the thermoplastic polymers are </a:t>
            </a:r>
          </a:p>
          <a:p>
            <a:pPr lvl="2">
              <a:buFont typeface="Wingdings" panose="05000000000000000000" pitchFamily="2" charset="2"/>
              <a:buChar char="§"/>
            </a:pPr>
            <a:r>
              <a:rPr lang="en-US" sz="2000" b="1" dirty="0"/>
              <a:t>Corrosion resistance</a:t>
            </a:r>
          </a:p>
          <a:p>
            <a:pPr lvl="2">
              <a:buFont typeface="Wingdings" panose="05000000000000000000" pitchFamily="2" charset="2"/>
              <a:buChar char="§"/>
            </a:pPr>
            <a:r>
              <a:rPr lang="en-US" sz="2000" b="1" dirty="0"/>
              <a:t>Low density</a:t>
            </a:r>
          </a:p>
          <a:p>
            <a:pPr lvl="2">
              <a:buFont typeface="Wingdings" panose="05000000000000000000" pitchFamily="2" charset="2"/>
              <a:buChar char="§"/>
            </a:pPr>
            <a:r>
              <a:rPr lang="en-US" sz="2000" b="1" dirty="0"/>
              <a:t>High strength</a:t>
            </a:r>
          </a:p>
          <a:p>
            <a:pPr lvl="2">
              <a:buFont typeface="Wingdings" panose="05000000000000000000" pitchFamily="2" charset="2"/>
              <a:buChar char="§"/>
            </a:pPr>
            <a:r>
              <a:rPr lang="en-US" sz="2000" b="1" dirty="0"/>
              <a:t>User-friendly design</a:t>
            </a:r>
          </a:p>
          <a:p>
            <a:pPr lvl="1">
              <a:buFont typeface="Wingdings" panose="05000000000000000000" pitchFamily="2" charset="2"/>
              <a:buChar char="§"/>
            </a:pPr>
            <a:r>
              <a:rPr lang="en-US" sz="2000" b="1" dirty="0"/>
              <a:t>The steps involved in thermoplastic polymers recycling.</a:t>
            </a:r>
          </a:p>
          <a:p>
            <a:pPr lvl="2">
              <a:buFont typeface="Wingdings" panose="05000000000000000000" pitchFamily="2" charset="2"/>
              <a:buChar char="§"/>
            </a:pPr>
            <a:r>
              <a:rPr lang="en-US" sz="2000" b="1" dirty="0"/>
              <a:t>Collection</a:t>
            </a:r>
          </a:p>
          <a:p>
            <a:pPr lvl="2">
              <a:buFont typeface="Wingdings" panose="05000000000000000000" pitchFamily="2" charset="2"/>
              <a:buChar char="§"/>
            </a:pPr>
            <a:r>
              <a:rPr lang="en-US" sz="2000" b="1" dirty="0"/>
              <a:t>Separation</a:t>
            </a:r>
          </a:p>
          <a:p>
            <a:pPr lvl="2">
              <a:buFont typeface="Wingdings" panose="05000000000000000000" pitchFamily="2" charset="2"/>
              <a:buChar char="§"/>
            </a:pPr>
            <a:r>
              <a:rPr lang="en-US" sz="2000" b="1" dirty="0"/>
              <a:t>Manufacturing</a:t>
            </a:r>
          </a:p>
          <a:p>
            <a:pPr lvl="2">
              <a:buFont typeface="Wingdings" panose="05000000000000000000" pitchFamily="2" charset="2"/>
              <a:buChar char="§"/>
            </a:pPr>
            <a:r>
              <a:rPr lang="en-US" sz="2000" b="1" dirty="0"/>
              <a:t>Marketing</a:t>
            </a:r>
          </a:p>
          <a:p>
            <a:pPr lvl="1">
              <a:buFont typeface="Wingdings" panose="05000000000000000000" pitchFamily="2" charset="2"/>
              <a:buChar char="§"/>
            </a:pPr>
            <a:r>
              <a:rPr lang="en-US" sz="2000" b="1" dirty="0"/>
              <a:t>Plastic can be degraded in the environment by four mechanisms:</a:t>
            </a:r>
          </a:p>
          <a:p>
            <a:pPr lvl="2">
              <a:spcBef>
                <a:spcPts val="0"/>
              </a:spcBef>
            </a:pPr>
            <a:r>
              <a:rPr lang="en-US" sz="2000" b="1" dirty="0"/>
              <a:t>Photodegradation</a:t>
            </a:r>
          </a:p>
          <a:p>
            <a:pPr lvl="2">
              <a:spcBef>
                <a:spcPts val="0"/>
              </a:spcBef>
            </a:pPr>
            <a:r>
              <a:rPr lang="en-US" sz="2000" b="1" dirty="0"/>
              <a:t>Thermo-oxidative degradation</a:t>
            </a:r>
          </a:p>
          <a:p>
            <a:pPr lvl="2">
              <a:spcBef>
                <a:spcPts val="0"/>
              </a:spcBef>
            </a:pPr>
            <a:r>
              <a:rPr lang="en-US" sz="2000" b="1" dirty="0"/>
              <a:t>Hydrolytic degradation</a:t>
            </a:r>
          </a:p>
          <a:p>
            <a:pPr lvl="2">
              <a:spcBef>
                <a:spcPts val="0"/>
              </a:spcBef>
            </a:pPr>
            <a:r>
              <a:rPr lang="en-US" sz="2000" b="1" dirty="0"/>
              <a:t> Biodegradation by microorganisms</a:t>
            </a:r>
          </a:p>
        </p:txBody>
      </p:sp>
      <p:sp>
        <p:nvSpPr>
          <p:cNvPr id="4" name="TextBox 3">
            <a:extLst>
              <a:ext uri="{FF2B5EF4-FFF2-40B4-BE49-F238E27FC236}">
                <a16:creationId xmlns:a16="http://schemas.microsoft.com/office/drawing/2014/main" id="{8D280C3C-D397-49DD-861D-6B4F6434F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4206797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17990"/>
            <a:ext cx="7620000" cy="1143000"/>
          </a:xfrm>
        </p:spPr>
        <p:txBody>
          <a:bodyPr/>
          <a:lstStyle/>
          <a:p>
            <a:r>
              <a:rPr lang="en-US" sz="4000" dirty="0"/>
              <a:t>Summary</a:t>
            </a:r>
          </a:p>
        </p:txBody>
      </p:sp>
      <p:sp>
        <p:nvSpPr>
          <p:cNvPr id="3" name="Content Placeholder 2"/>
          <p:cNvSpPr>
            <a:spLocks noGrp="1"/>
          </p:cNvSpPr>
          <p:nvPr>
            <p:ph idx="1"/>
          </p:nvPr>
        </p:nvSpPr>
        <p:spPr>
          <a:xfrm>
            <a:off x="762000" y="1028700"/>
            <a:ext cx="7620000" cy="4800600"/>
          </a:xfrm>
        </p:spPr>
        <p:txBody>
          <a:bodyPr>
            <a:noAutofit/>
          </a:bodyPr>
          <a:lstStyle/>
          <a:p>
            <a:pPr marL="85725" indent="0">
              <a:buNone/>
            </a:pPr>
            <a:r>
              <a:rPr lang="en-US" sz="2000" b="1" dirty="0"/>
              <a:t>In this lecture you have learned:</a:t>
            </a:r>
          </a:p>
          <a:p>
            <a:r>
              <a:rPr lang="en-US" sz="2000" b="1" dirty="0">
                <a:solidFill>
                  <a:schemeClr val="tx2"/>
                </a:solidFill>
              </a:rPr>
              <a:t>Primary Recycling is </a:t>
            </a:r>
            <a:r>
              <a:rPr lang="en-US" sz="2000" b="1" dirty="0"/>
              <a:t>the most popular process </a:t>
            </a:r>
          </a:p>
          <a:p>
            <a:pPr lvl="1"/>
            <a:r>
              <a:rPr lang="en-US" sz="2000" b="1" dirty="0"/>
              <a:t>This process refers to the reuse of products in their original structure. </a:t>
            </a:r>
          </a:p>
          <a:p>
            <a:r>
              <a:rPr lang="en-US" sz="2000" b="1" dirty="0">
                <a:solidFill>
                  <a:schemeClr val="tx2"/>
                </a:solidFill>
              </a:rPr>
              <a:t>Secondary Recycling or Mechanical Recycling </a:t>
            </a:r>
            <a:r>
              <a:rPr lang="en-US" sz="2000" b="1" dirty="0"/>
              <a:t> </a:t>
            </a:r>
          </a:p>
          <a:p>
            <a:pPr lvl="1"/>
            <a:r>
              <a:rPr lang="en-US" sz="2000" b="1" dirty="0"/>
              <a:t>In this process, only the thermoplastic polymers can be used</a:t>
            </a:r>
          </a:p>
          <a:p>
            <a:pPr lvl="1"/>
            <a:r>
              <a:rPr lang="en-US" sz="2000" b="1" dirty="0"/>
              <a:t>A physical method, in which the plastic wastes will be formed by cutting,  shredding  or  washing.</a:t>
            </a:r>
          </a:p>
          <a:p>
            <a:pPr lvl="1"/>
            <a:r>
              <a:rPr lang="en-US" sz="2000" b="1" dirty="0"/>
              <a:t>Can be blended with virgin material to obtain superior results. </a:t>
            </a:r>
          </a:p>
          <a:p>
            <a:pPr lvl="1"/>
            <a:r>
              <a:rPr lang="en-US" sz="2000" b="1" dirty="0"/>
              <a:t>The quantity of the waste plastic will  be dramatically reduced. </a:t>
            </a:r>
          </a:p>
          <a:p>
            <a:pPr lvl="1"/>
            <a:r>
              <a:rPr lang="en-US" sz="2000" b="1" dirty="0"/>
              <a:t>The disadvantages of this method include the deterioration of product’s properties in each cycle.</a:t>
            </a:r>
          </a:p>
        </p:txBody>
      </p:sp>
      <p:sp>
        <p:nvSpPr>
          <p:cNvPr id="4" name="TextBox 3">
            <a:extLst>
              <a:ext uri="{FF2B5EF4-FFF2-40B4-BE49-F238E27FC236}">
                <a16:creationId xmlns:a16="http://schemas.microsoft.com/office/drawing/2014/main" id="{8D280C3C-D397-49DD-861D-6B4F6434F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7727823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17990"/>
            <a:ext cx="7620000" cy="1143000"/>
          </a:xfrm>
        </p:spPr>
        <p:txBody>
          <a:bodyPr/>
          <a:lstStyle/>
          <a:p>
            <a:r>
              <a:rPr lang="en-US" sz="4000" dirty="0"/>
              <a:t>Summary</a:t>
            </a:r>
          </a:p>
        </p:txBody>
      </p:sp>
      <p:sp>
        <p:nvSpPr>
          <p:cNvPr id="3" name="Content Placeholder 2"/>
          <p:cNvSpPr>
            <a:spLocks noGrp="1"/>
          </p:cNvSpPr>
          <p:nvPr>
            <p:ph idx="1"/>
          </p:nvPr>
        </p:nvSpPr>
        <p:spPr>
          <a:xfrm>
            <a:off x="762000" y="1028700"/>
            <a:ext cx="7620000" cy="4800600"/>
          </a:xfrm>
        </p:spPr>
        <p:txBody>
          <a:bodyPr>
            <a:noAutofit/>
          </a:bodyPr>
          <a:lstStyle/>
          <a:p>
            <a:pPr marL="85725" indent="0">
              <a:buNone/>
            </a:pPr>
            <a:r>
              <a:rPr lang="en-US" sz="2000" b="1" dirty="0"/>
              <a:t>In this lecture you have learned:</a:t>
            </a:r>
          </a:p>
          <a:p>
            <a:r>
              <a:rPr lang="en-US" sz="2000" b="1" dirty="0">
                <a:solidFill>
                  <a:schemeClr val="tx2"/>
                </a:solidFill>
              </a:rPr>
              <a:t>The Steps involved in Mechanical Recycling</a:t>
            </a:r>
            <a:endParaRPr lang="en-US" sz="2000" dirty="0"/>
          </a:p>
          <a:p>
            <a:pPr lvl="1"/>
            <a:r>
              <a:rPr lang="en-US" sz="2000" b="1" dirty="0"/>
              <a:t>Collection</a:t>
            </a:r>
          </a:p>
          <a:p>
            <a:pPr lvl="1"/>
            <a:r>
              <a:rPr lang="en-US" sz="2000" b="1" dirty="0"/>
              <a:t>Cleaning and Drying</a:t>
            </a:r>
          </a:p>
          <a:p>
            <a:pPr lvl="1"/>
            <a:r>
              <a:rPr lang="en-US" sz="2000" b="1" dirty="0"/>
              <a:t>Chipping/Sizing</a:t>
            </a:r>
          </a:p>
          <a:p>
            <a:pPr lvl="1"/>
            <a:r>
              <a:rPr lang="en-US" sz="2000" b="1" dirty="0"/>
              <a:t>Coloring/Agglomeration</a:t>
            </a:r>
          </a:p>
          <a:p>
            <a:pPr lvl="1"/>
            <a:r>
              <a:rPr lang="en-US" sz="2000" b="1" dirty="0"/>
              <a:t>Extrusion/Pelletization</a:t>
            </a:r>
          </a:p>
          <a:p>
            <a:pPr lvl="1"/>
            <a:r>
              <a:rPr lang="en-US" sz="2000" b="1" dirty="0"/>
              <a:t>Manufacturing</a:t>
            </a:r>
          </a:p>
        </p:txBody>
      </p:sp>
      <p:sp>
        <p:nvSpPr>
          <p:cNvPr id="4" name="TextBox 3">
            <a:extLst>
              <a:ext uri="{FF2B5EF4-FFF2-40B4-BE49-F238E27FC236}">
                <a16:creationId xmlns:a16="http://schemas.microsoft.com/office/drawing/2014/main" id="{8D280C3C-D397-49DD-861D-6B4F6434F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0795241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17990"/>
            <a:ext cx="7620000" cy="1143000"/>
          </a:xfrm>
        </p:spPr>
        <p:txBody>
          <a:bodyPr/>
          <a:lstStyle/>
          <a:p>
            <a:r>
              <a:rPr lang="en-US" sz="4000" dirty="0"/>
              <a:t>Summary</a:t>
            </a:r>
          </a:p>
        </p:txBody>
      </p:sp>
      <p:sp>
        <p:nvSpPr>
          <p:cNvPr id="3" name="Content Placeholder 2"/>
          <p:cNvSpPr>
            <a:spLocks noGrp="1"/>
          </p:cNvSpPr>
          <p:nvPr>
            <p:ph idx="1"/>
          </p:nvPr>
        </p:nvSpPr>
        <p:spPr>
          <a:xfrm>
            <a:off x="762000" y="1028700"/>
            <a:ext cx="6975987" cy="4800600"/>
          </a:xfrm>
        </p:spPr>
        <p:txBody>
          <a:bodyPr>
            <a:noAutofit/>
          </a:bodyPr>
          <a:lstStyle/>
          <a:p>
            <a:pPr marL="85725" indent="0">
              <a:buNone/>
            </a:pPr>
            <a:r>
              <a:rPr lang="en-US" sz="2000" b="1" dirty="0"/>
              <a:t>In this lecture you have learned:</a:t>
            </a:r>
          </a:p>
          <a:p>
            <a:r>
              <a:rPr lang="en-US" sz="2000" b="1" dirty="0"/>
              <a:t>Chemical recycling is deﬁned as the process in which polymers are chemically converted to monomers or partially depolymerized to oligomers through a chemical reaction</a:t>
            </a:r>
          </a:p>
          <a:p>
            <a:r>
              <a:rPr lang="en-US" sz="2000" b="1" dirty="0">
                <a:solidFill>
                  <a:srgbClr val="C00000"/>
                </a:solidFill>
              </a:rPr>
              <a:t>Hydrolysis</a:t>
            </a:r>
            <a:r>
              <a:rPr lang="en-US" sz="2000" b="1" dirty="0"/>
              <a:t> is a recycling method that involves a reaction of PET with water in an acid, alkaline or neutral environment</a:t>
            </a:r>
          </a:p>
          <a:p>
            <a:r>
              <a:rPr lang="en-US" sz="2000" b="1" dirty="0">
                <a:solidFill>
                  <a:srgbClr val="C00000"/>
                </a:solidFill>
              </a:rPr>
              <a:t>Glycolysis</a:t>
            </a:r>
            <a:r>
              <a:rPr lang="en-US" sz="2000" b="1" dirty="0"/>
              <a:t> involves Ethylene glycol insertion into PET chains to give bis(hydroxyethyl) terephthalate (BHET), which is a substrate for PET synthesis and other oligomers.</a:t>
            </a:r>
          </a:p>
          <a:p>
            <a:r>
              <a:rPr lang="en-US" sz="2000" b="1" dirty="0">
                <a:solidFill>
                  <a:srgbClr val="C00000"/>
                </a:solidFill>
              </a:rPr>
              <a:t>Methanolysis</a:t>
            </a:r>
            <a:r>
              <a:rPr lang="en-US" sz="2000" b="1" dirty="0"/>
              <a:t> involves PET degradation by methanol at temperatures between 180 and 280◦C and pressures from 2 to 4 MPa with the main products being dimethyl terephthalate (DMT) and ethylene glycol (EG). </a:t>
            </a:r>
          </a:p>
          <a:p>
            <a:endParaRPr lang="en-US" sz="2000" b="1" dirty="0"/>
          </a:p>
          <a:p>
            <a:endParaRPr lang="en-US" sz="2000" b="1" dirty="0"/>
          </a:p>
          <a:p>
            <a:endParaRPr lang="en-US" sz="2000" b="1" dirty="0"/>
          </a:p>
          <a:p>
            <a:endParaRPr lang="en-US" sz="2000" b="1" dirty="0"/>
          </a:p>
          <a:p>
            <a:endParaRPr lang="en-US" sz="2000" b="1" dirty="0"/>
          </a:p>
        </p:txBody>
      </p:sp>
      <p:sp>
        <p:nvSpPr>
          <p:cNvPr id="4" name="TextBox 3">
            <a:extLst>
              <a:ext uri="{FF2B5EF4-FFF2-40B4-BE49-F238E27FC236}">
                <a16:creationId xmlns:a16="http://schemas.microsoft.com/office/drawing/2014/main" id="{8D280C3C-D397-49DD-861D-6B4F6434F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8721299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17990"/>
            <a:ext cx="7620000" cy="1143000"/>
          </a:xfrm>
        </p:spPr>
        <p:txBody>
          <a:bodyPr/>
          <a:lstStyle/>
          <a:p>
            <a:r>
              <a:rPr lang="en-US" sz="4000" dirty="0"/>
              <a:t>Summary</a:t>
            </a:r>
          </a:p>
        </p:txBody>
      </p:sp>
      <p:sp>
        <p:nvSpPr>
          <p:cNvPr id="3" name="Content Placeholder 2"/>
          <p:cNvSpPr>
            <a:spLocks noGrp="1"/>
          </p:cNvSpPr>
          <p:nvPr>
            <p:ph idx="1"/>
          </p:nvPr>
        </p:nvSpPr>
        <p:spPr>
          <a:xfrm>
            <a:off x="762000" y="1028700"/>
            <a:ext cx="6975987" cy="4800600"/>
          </a:xfrm>
        </p:spPr>
        <p:txBody>
          <a:bodyPr>
            <a:noAutofit/>
          </a:bodyPr>
          <a:lstStyle/>
          <a:p>
            <a:pPr marL="85725" indent="0">
              <a:buNone/>
            </a:pPr>
            <a:r>
              <a:rPr lang="en-US" sz="2000" b="1" dirty="0"/>
              <a:t>In this lecture you have learned:</a:t>
            </a:r>
          </a:p>
          <a:p>
            <a:r>
              <a:rPr lang="en-US" sz="2000" b="1" dirty="0"/>
              <a:t>The advantages and challenges of thermoplastic recycling</a:t>
            </a:r>
          </a:p>
          <a:p>
            <a:r>
              <a:rPr lang="en-US" sz="2000" b="1" dirty="0"/>
              <a:t>The applications of recycled plastics</a:t>
            </a:r>
          </a:p>
          <a:p>
            <a:pPr lvl="1">
              <a:spcBef>
                <a:spcPts val="0"/>
              </a:spcBef>
            </a:pPr>
            <a:r>
              <a:rPr lang="en-US" sz="2000" b="1" dirty="0"/>
              <a:t>Ways to streamline/address the challenges of in-house grinding/shredding and outsourcing</a:t>
            </a:r>
          </a:p>
          <a:p>
            <a:r>
              <a:rPr lang="en-US" sz="2000" b="1" dirty="0"/>
              <a:t>Ways to streamline/address the challenges of recycling your own scrap and selling/giving to another company</a:t>
            </a:r>
          </a:p>
          <a:p>
            <a:endParaRPr lang="en-US" sz="2000" dirty="0"/>
          </a:p>
          <a:p>
            <a:endParaRPr lang="en-US" sz="2000" dirty="0"/>
          </a:p>
          <a:p>
            <a:endParaRPr lang="en-US" sz="2000" b="1" dirty="0"/>
          </a:p>
          <a:p>
            <a:endParaRPr lang="en-US" sz="2000" b="1" dirty="0"/>
          </a:p>
          <a:p>
            <a:endParaRPr lang="en-US" sz="2000" b="1" dirty="0"/>
          </a:p>
          <a:p>
            <a:endParaRPr lang="en-US" sz="2000" b="1" dirty="0"/>
          </a:p>
          <a:p>
            <a:endParaRPr lang="en-US" sz="2000" b="1" dirty="0"/>
          </a:p>
        </p:txBody>
      </p:sp>
      <p:sp>
        <p:nvSpPr>
          <p:cNvPr id="4" name="TextBox 3">
            <a:extLst>
              <a:ext uri="{FF2B5EF4-FFF2-40B4-BE49-F238E27FC236}">
                <a16:creationId xmlns:a16="http://schemas.microsoft.com/office/drawing/2014/main" id="{8D280C3C-D397-49DD-861D-6B4F6434F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5</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0127442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marL="85725" indent="0">
              <a:buNone/>
            </a:pPr>
            <a:r>
              <a:rPr lang="en-US" dirty="0" smtClean="0"/>
              <a:t>Skagit Valley College</a:t>
            </a:r>
          </a:p>
          <a:p>
            <a:pPr marL="85725" indent="0">
              <a:buNone/>
            </a:pPr>
            <a:r>
              <a:rPr lang="en-US" dirty="0" smtClean="0"/>
              <a:t>Composites Technician Recycling Program</a:t>
            </a:r>
          </a:p>
          <a:p>
            <a:pPr marL="85725" indent="0">
              <a:buNone/>
            </a:pPr>
            <a:r>
              <a:rPr lang="en-US" dirty="0" smtClean="0">
                <a:hlinkClick r:id="rId2"/>
              </a:rPr>
              <a:t>Darren.Greeno@skagit.edu</a:t>
            </a:r>
            <a:endParaRPr lang="en-US" dirty="0" smtClean="0"/>
          </a:p>
          <a:p>
            <a:pPr marL="85725" indent="0">
              <a:buNone/>
            </a:pPr>
            <a:r>
              <a:rPr lang="en-US" dirty="0" smtClean="0">
                <a:hlinkClick r:id="rId3"/>
              </a:rPr>
              <a:t>Lars.antonsen@Skagit.edu</a:t>
            </a:r>
            <a:endParaRPr lang="en-US" dirty="0" smtClean="0"/>
          </a:p>
          <a:p>
            <a:pPr marL="85725" indent="0">
              <a:buNone/>
            </a:pPr>
            <a:endParaRPr lang="en-US" dirty="0"/>
          </a:p>
          <a:p>
            <a:pPr marL="85725" indent="0">
              <a:buNone/>
            </a:pPr>
            <a:r>
              <a:rPr lang="en-US" dirty="0" smtClean="0"/>
              <a:t>University of Alabama Birmingham</a:t>
            </a:r>
          </a:p>
          <a:p>
            <a:pPr marL="85725" indent="0">
              <a:buNone/>
            </a:pPr>
            <a:r>
              <a:rPr lang="en-US" dirty="0" smtClean="0"/>
              <a:t>Engineering Department</a:t>
            </a:r>
          </a:p>
          <a:p>
            <a:pPr marL="85725" indent="0">
              <a:buNone/>
            </a:pPr>
            <a:r>
              <a:rPr lang="en-US" dirty="0" smtClean="0">
                <a:hlinkClick r:id="rId4"/>
              </a:rPr>
              <a:t>pillay@uab.edu</a:t>
            </a:r>
            <a:endParaRPr lang="en-US" dirty="0" smtClean="0"/>
          </a:p>
          <a:p>
            <a:pPr marL="85725" indent="0">
              <a:buNone/>
            </a:pPr>
            <a:endParaRPr lang="en-US" dirty="0"/>
          </a:p>
          <a:p>
            <a:pPr marL="85725" indent="0">
              <a:buNone/>
            </a:pPr>
            <a:r>
              <a:rPr lang="en-US" dirty="0" smtClean="0"/>
              <a:t>Edmonds Community College</a:t>
            </a:r>
          </a:p>
          <a:p>
            <a:pPr marL="85725" indent="0">
              <a:buNone/>
            </a:pPr>
            <a:r>
              <a:rPr lang="en-US" dirty="0" smtClean="0"/>
              <a:t>National Resource Center for</a:t>
            </a:r>
          </a:p>
          <a:p>
            <a:pPr marL="85725" indent="0">
              <a:buNone/>
            </a:pPr>
            <a:r>
              <a:rPr lang="en-US" dirty="0" smtClean="0"/>
              <a:t>Materials Technology Education</a:t>
            </a:r>
          </a:p>
          <a:p>
            <a:pPr marL="85725" indent="0">
              <a:buNone/>
            </a:pPr>
            <a:r>
              <a:rPr lang="en-US" dirty="0" smtClean="0">
                <a:hlinkClick r:id="rId5"/>
              </a:rPr>
              <a:t>Mel.cossette@edcc.edu</a:t>
            </a:r>
            <a:endParaRPr lang="en-US" dirty="0" smtClean="0"/>
          </a:p>
          <a:p>
            <a:pPr marL="85725" indent="0">
              <a:buNone/>
            </a:pPr>
            <a:endParaRPr lang="en-US" dirty="0" smtClean="0"/>
          </a:p>
          <a:p>
            <a:pPr marL="85725" indent="0">
              <a:buNone/>
            </a:pPr>
            <a:endParaRPr lang="en-US" dirty="0"/>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595" y="2329833"/>
            <a:ext cx="987552" cy="993648"/>
          </a:xfrm>
          <a:prstGeom prst="rect">
            <a:avLst/>
          </a:prstGeom>
        </p:spPr>
      </p:pic>
      <p:sp>
        <p:nvSpPr>
          <p:cNvPr id="6" name="TextBox 5"/>
          <p:cNvSpPr txBox="1"/>
          <p:nvPr/>
        </p:nvSpPr>
        <p:spPr>
          <a:xfrm>
            <a:off x="4455595" y="3447142"/>
            <a:ext cx="3316805" cy="1754326"/>
          </a:xfrm>
          <a:prstGeom prst="rect">
            <a:avLst/>
          </a:prstGeom>
          <a:noFill/>
        </p:spPr>
        <p:txBody>
          <a:bodyPr wrap="square" rtlCol="0">
            <a:spAutoFit/>
          </a:bodyPr>
          <a:lstStyle/>
          <a:p>
            <a:r>
              <a:rPr lang="en-US" dirty="0"/>
              <a:t>This work is part of a larger project funded by the Advanced Technological Education Program </a:t>
            </a:r>
          </a:p>
          <a:p>
            <a:r>
              <a:rPr lang="en-US" dirty="0"/>
              <a:t>of the National Science Foundation, DUE </a:t>
            </a:r>
            <a:r>
              <a:rPr lang="en-US" dirty="0" smtClean="0"/>
              <a:t>#</a:t>
            </a:r>
            <a:r>
              <a:rPr lang="en-US" dirty="0"/>
              <a:t>1400619</a:t>
            </a:r>
            <a:r>
              <a:rPr lang="en-US" dirty="0" smtClean="0"/>
              <a:t> </a:t>
            </a:r>
            <a:r>
              <a:rPr lang="en-US" dirty="0"/>
              <a:t>and </a:t>
            </a:r>
            <a:r>
              <a:rPr lang="en-US" dirty="0" smtClean="0"/>
              <a:t>#</a:t>
            </a:r>
            <a:r>
              <a:rPr lang="en-US" dirty="0"/>
              <a:t>1601216</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256" y="5715446"/>
            <a:ext cx="943433" cy="673448"/>
          </a:xfrm>
          <a:prstGeom prst="rect">
            <a:avLst/>
          </a:prstGeom>
        </p:spPr>
      </p:pic>
    </p:spTree>
    <p:extLst>
      <p:ext uri="{BB962C8B-B14F-4D97-AF65-F5344CB8AC3E}">
        <p14:creationId xmlns:p14="http://schemas.microsoft.com/office/powerpoint/2010/main" val="2165891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0004"/>
            <a:ext cx="7620000" cy="4800600"/>
          </a:xfrm>
        </p:spPr>
        <p:txBody>
          <a:bodyPr>
            <a:normAutofit/>
          </a:bodyPr>
          <a:lstStyle/>
          <a:p>
            <a:pPr marL="542925" indent="-457200">
              <a:buFont typeface="+mj-lt"/>
              <a:buAutoNum type="arabicPeriod"/>
            </a:pPr>
            <a:r>
              <a:rPr lang="en-US" sz="2400" b="1" dirty="0"/>
              <a:t>Aerospace</a:t>
            </a:r>
          </a:p>
          <a:p>
            <a:pPr marL="542925" indent="-457200">
              <a:buFont typeface="+mj-lt"/>
              <a:buAutoNum type="arabicPeriod"/>
            </a:pPr>
            <a:r>
              <a:rPr lang="en-US" sz="2400" b="1" dirty="0"/>
              <a:t>Appliances/Business</a:t>
            </a:r>
          </a:p>
          <a:p>
            <a:pPr marL="542925" indent="-457200">
              <a:buFont typeface="+mj-lt"/>
              <a:buAutoNum type="arabicPeriod"/>
            </a:pPr>
            <a:r>
              <a:rPr lang="en-US" sz="2400" b="1" dirty="0"/>
              <a:t>Automotive/Transportation</a:t>
            </a:r>
          </a:p>
          <a:p>
            <a:pPr marL="542925" indent="-457200">
              <a:buFont typeface="+mj-lt"/>
              <a:buAutoNum type="arabicPeriod"/>
            </a:pPr>
            <a:r>
              <a:rPr lang="en-US" sz="2400" b="1" dirty="0"/>
              <a:t>Infrastructure</a:t>
            </a:r>
          </a:p>
          <a:p>
            <a:pPr marL="542925" indent="-457200">
              <a:buFont typeface="+mj-lt"/>
              <a:buAutoNum type="arabicPeriod"/>
            </a:pPr>
            <a:r>
              <a:rPr lang="en-US" sz="2400" b="1" dirty="0"/>
              <a:t>Energy</a:t>
            </a:r>
          </a:p>
          <a:p>
            <a:pPr marL="542925" indent="-457200">
              <a:buFont typeface="+mj-lt"/>
              <a:buAutoNum type="arabicPeriod"/>
            </a:pPr>
            <a:r>
              <a:rPr lang="en-US" sz="2400" b="1" dirty="0"/>
              <a:t>Architecture/Construction</a:t>
            </a:r>
          </a:p>
          <a:p>
            <a:pPr marL="542925" indent="-457200">
              <a:buFont typeface="+mj-lt"/>
              <a:buAutoNum type="arabicPeriod"/>
            </a:pPr>
            <a:r>
              <a:rPr lang="en-US" sz="2400" b="1" dirty="0"/>
              <a:t>Recreational and Consumer Products</a:t>
            </a:r>
          </a:p>
          <a:p>
            <a:pPr marL="542925" indent="-457200">
              <a:buFont typeface="+mj-lt"/>
              <a:buAutoNum type="arabicPeriod"/>
            </a:pPr>
            <a:r>
              <a:rPr lang="en-US" sz="2400" b="1" dirty="0"/>
              <a:t>Pipes and Tanks/Corrosion Resistant Equipment</a:t>
            </a:r>
          </a:p>
          <a:p>
            <a:pPr marL="542925" indent="-457200">
              <a:buFont typeface="+mj-lt"/>
              <a:buAutoNum type="arabicPeriod"/>
            </a:pPr>
            <a:r>
              <a:rPr lang="en-US" sz="2400" b="1" dirty="0"/>
              <a:t>Electrical</a:t>
            </a:r>
          </a:p>
          <a:p>
            <a:pPr marL="542925" indent="-457200">
              <a:buFont typeface="+mj-lt"/>
              <a:buAutoNum type="arabicPeriod"/>
            </a:pPr>
            <a:r>
              <a:rPr lang="en-US" sz="2400" b="1" dirty="0"/>
              <a:t>Marine</a:t>
            </a:r>
          </a:p>
          <a:p>
            <a:endParaRPr lang="en-US" sz="2400" b="1" dirty="0"/>
          </a:p>
        </p:txBody>
      </p:sp>
      <p:sp>
        <p:nvSpPr>
          <p:cNvPr id="8" name="Title 1">
            <a:extLst>
              <a:ext uri="{FF2B5EF4-FFF2-40B4-BE49-F238E27FC236}">
                <a16:creationId xmlns:a16="http://schemas.microsoft.com/office/drawing/2014/main" id="{1C8FE27D-0EF8-47D4-8B86-62C56654E750}"/>
              </a:ext>
            </a:extLst>
          </p:cNvPr>
          <p:cNvSpPr>
            <a:spLocks noGrp="1"/>
          </p:cNvSpPr>
          <p:nvPr>
            <p:ph type="title"/>
          </p:nvPr>
        </p:nvSpPr>
        <p:spPr>
          <a:xfrm>
            <a:off x="457200" y="274638"/>
            <a:ext cx="7620000" cy="1143000"/>
          </a:xfrm>
        </p:spPr>
        <p:txBody>
          <a:bodyPr/>
          <a:lstStyle/>
          <a:p>
            <a:r>
              <a:rPr lang="en-US" sz="4000" dirty="0"/>
              <a:t>Where Composites are Used</a:t>
            </a:r>
          </a:p>
        </p:txBody>
      </p:sp>
      <p:sp>
        <p:nvSpPr>
          <p:cNvPr id="4" name="TextBox 3">
            <a:extLst>
              <a:ext uri="{FF2B5EF4-FFF2-40B4-BE49-F238E27FC236}">
                <a16:creationId xmlns:a16="http://schemas.microsoft.com/office/drawing/2014/main" id="{09C6DF25-4B80-480C-A21D-709A1AA8767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2" name="Footer Placeholder 1"/>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87809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Advantages of Composites</a:t>
            </a:r>
          </a:p>
        </p:txBody>
      </p:sp>
      <p:sp>
        <p:nvSpPr>
          <p:cNvPr id="3" name="Content Placeholder 2"/>
          <p:cNvSpPr>
            <a:spLocks noGrp="1"/>
          </p:cNvSpPr>
          <p:nvPr>
            <p:ph idx="1"/>
          </p:nvPr>
        </p:nvSpPr>
        <p:spPr/>
        <p:txBody>
          <a:bodyPr>
            <a:normAutofit/>
          </a:bodyPr>
          <a:lstStyle/>
          <a:p>
            <a:pPr marL="542925" indent="-457200">
              <a:buFont typeface="+mj-lt"/>
              <a:buAutoNum type="arabicParenR"/>
            </a:pPr>
            <a:r>
              <a:rPr lang="en-US" sz="2400" b="1" dirty="0"/>
              <a:t>Strength</a:t>
            </a:r>
          </a:p>
          <a:p>
            <a:pPr marL="765810" lvl="1" indent="-457200">
              <a:buFont typeface="+mj-lt"/>
              <a:buAutoNum type="alphaLcParenR"/>
            </a:pPr>
            <a:r>
              <a:rPr lang="en-US" sz="2400" b="1" dirty="0"/>
              <a:t>Specific Strength (strength to weight)</a:t>
            </a:r>
          </a:p>
          <a:p>
            <a:pPr marL="765810" lvl="1" indent="-457200">
              <a:buFont typeface="+mj-lt"/>
              <a:buAutoNum type="alphaLcParenR"/>
            </a:pPr>
            <a:r>
              <a:rPr lang="en-US" sz="2400" b="1" dirty="0"/>
              <a:t>Tensile Strength</a:t>
            </a:r>
          </a:p>
          <a:p>
            <a:pPr lvl="2"/>
            <a:r>
              <a:rPr lang="en-US" sz="2400" b="1" dirty="0"/>
              <a:t>Flexural Strength</a:t>
            </a:r>
          </a:p>
          <a:p>
            <a:pPr marL="765810" lvl="1" indent="-457200">
              <a:buFont typeface="+mj-lt"/>
              <a:buAutoNum type="alphaLcParenR"/>
            </a:pPr>
            <a:r>
              <a:rPr lang="en-US" sz="2400" b="1" dirty="0"/>
              <a:t>Shear Strength </a:t>
            </a:r>
          </a:p>
          <a:p>
            <a:pPr marL="765810" lvl="1" indent="-457200">
              <a:buFont typeface="+mj-lt"/>
              <a:buAutoNum type="alphaLcParenR"/>
            </a:pPr>
            <a:r>
              <a:rPr lang="en-US" sz="2400" b="1" dirty="0"/>
              <a:t>Compressive Strength</a:t>
            </a:r>
          </a:p>
          <a:p>
            <a:pPr marL="651510" lvl="1" indent="-342900">
              <a:buFont typeface="+mj-lt"/>
              <a:buAutoNum type="alphaLcParenR"/>
            </a:pPr>
            <a:endParaRPr lang="en-US" sz="2400" b="1" dirty="0"/>
          </a:p>
          <a:p>
            <a:pPr marL="308610" lvl="1" indent="0">
              <a:buNone/>
            </a:pPr>
            <a:r>
              <a:rPr lang="en-US" sz="2400" b="1" dirty="0"/>
              <a:t>And………</a:t>
            </a:r>
          </a:p>
        </p:txBody>
      </p:sp>
      <p:sp>
        <p:nvSpPr>
          <p:cNvPr id="4" name="TextBox 3">
            <a:extLst>
              <a:ext uri="{FF2B5EF4-FFF2-40B4-BE49-F238E27FC236}">
                <a16:creationId xmlns:a16="http://schemas.microsoft.com/office/drawing/2014/main" id="{F1FBB71E-C558-4C69-B797-191C632A826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9047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Advantages of Composites (cont.)</a:t>
            </a:r>
          </a:p>
        </p:txBody>
      </p:sp>
      <p:sp>
        <p:nvSpPr>
          <p:cNvPr id="3" name="Content Placeholder 2"/>
          <p:cNvSpPr>
            <a:spLocks noGrp="1"/>
          </p:cNvSpPr>
          <p:nvPr>
            <p:ph idx="1"/>
          </p:nvPr>
        </p:nvSpPr>
        <p:spPr>
          <a:xfrm>
            <a:off x="457200" y="1298643"/>
            <a:ext cx="7620000" cy="4800600"/>
          </a:xfrm>
        </p:spPr>
        <p:txBody>
          <a:bodyPr>
            <a:normAutofit lnSpcReduction="10000"/>
          </a:bodyPr>
          <a:lstStyle/>
          <a:p>
            <a:pPr marL="542925" indent="-457200">
              <a:buFont typeface="+mj-lt"/>
              <a:buAutoNum type="arabicPeriod" startAt="2"/>
            </a:pPr>
            <a:r>
              <a:rPr lang="en-US" sz="2000" b="1" dirty="0"/>
              <a:t>Lightweight</a:t>
            </a:r>
          </a:p>
          <a:p>
            <a:pPr marL="542925" indent="-457200">
              <a:buFont typeface="+mj-lt"/>
              <a:buAutoNum type="arabicPeriod" startAt="2"/>
            </a:pPr>
            <a:r>
              <a:rPr lang="en-US" sz="2000" b="1" dirty="0"/>
              <a:t>Corrosion Resistance</a:t>
            </a:r>
          </a:p>
          <a:p>
            <a:pPr marL="542925" indent="-457200">
              <a:buFont typeface="+mj-lt"/>
              <a:buAutoNum type="arabicPeriod" startAt="2"/>
            </a:pPr>
            <a:r>
              <a:rPr lang="en-US" sz="2000" b="1" dirty="0"/>
              <a:t>Part Consolidation</a:t>
            </a:r>
          </a:p>
          <a:p>
            <a:pPr marL="542925" indent="-457200">
              <a:buFont typeface="+mj-lt"/>
              <a:buAutoNum type="arabicPeriod" startAt="2"/>
            </a:pPr>
            <a:r>
              <a:rPr lang="en-US" sz="2000" b="1" dirty="0"/>
              <a:t>Dimensional Stability</a:t>
            </a:r>
          </a:p>
          <a:p>
            <a:pPr marL="542925" indent="-457200">
              <a:buFont typeface="+mj-lt"/>
              <a:buAutoNum type="arabicPeriod" startAt="2"/>
            </a:pPr>
            <a:r>
              <a:rPr lang="en-US" sz="2000" b="1" dirty="0"/>
              <a:t>Design Flexibility</a:t>
            </a:r>
          </a:p>
          <a:p>
            <a:pPr marL="542925" indent="-457200">
              <a:buFont typeface="+mj-lt"/>
              <a:buAutoNum type="arabicPeriod" startAt="2"/>
            </a:pPr>
            <a:r>
              <a:rPr lang="en-US" sz="2000" b="1" dirty="0"/>
              <a:t>Durability</a:t>
            </a:r>
          </a:p>
          <a:p>
            <a:pPr marL="542925" indent="-457200">
              <a:buFont typeface="+mj-lt"/>
              <a:buAutoNum type="arabicPeriod" startAt="2"/>
            </a:pPr>
            <a:r>
              <a:rPr lang="en-US" sz="2000" b="1" dirty="0"/>
              <a:t>Radar Transparency</a:t>
            </a:r>
          </a:p>
          <a:p>
            <a:pPr marL="542925" indent="-457200">
              <a:buFont typeface="+mj-lt"/>
              <a:buAutoNum type="arabicPeriod" startAt="2"/>
            </a:pPr>
            <a:r>
              <a:rPr lang="en-US" sz="2000" b="1" dirty="0"/>
              <a:t>Low Thermal Conductivity</a:t>
            </a:r>
          </a:p>
          <a:p>
            <a:pPr marL="542925" indent="-457200">
              <a:buFont typeface="+mj-lt"/>
              <a:buAutoNum type="arabicPeriod" startAt="2"/>
            </a:pPr>
            <a:r>
              <a:rPr lang="en-US" sz="2000" b="1" dirty="0"/>
              <a:t>Resistance to Fatigue</a:t>
            </a:r>
          </a:p>
          <a:p>
            <a:pPr marL="542925" indent="-457200">
              <a:buFont typeface="+mj-lt"/>
              <a:buAutoNum type="arabicPeriod" startAt="2"/>
            </a:pPr>
            <a:r>
              <a:rPr lang="en-US" sz="2000" b="1" dirty="0"/>
              <a:t>Can be combined with other materials to achieve other properties (damping, dielectric or conductive, fire resistance, </a:t>
            </a:r>
            <a:r>
              <a:rPr lang="en-US" sz="2000" b="1" dirty="0"/>
              <a:t>etc</a:t>
            </a:r>
            <a:r>
              <a:rPr lang="en-US" sz="2000" b="1" dirty="0"/>
              <a:t>).</a:t>
            </a:r>
          </a:p>
          <a:p>
            <a:pPr marL="542925" indent="-457200">
              <a:buFont typeface="+mj-lt"/>
              <a:buAutoNum type="arabicPeriod" startAt="2"/>
            </a:pPr>
            <a:r>
              <a:rPr lang="en-US" sz="2000" b="1" dirty="0"/>
              <a:t>Cost</a:t>
            </a:r>
          </a:p>
          <a:p>
            <a:pPr marL="85725" indent="0">
              <a:buNone/>
            </a:pPr>
            <a:r>
              <a:rPr lang="en-US" sz="2000" b="1" dirty="0"/>
              <a:t>….and much more.</a:t>
            </a:r>
          </a:p>
          <a:p>
            <a:pPr marL="428625" indent="-342900">
              <a:buFont typeface="+mj-lt"/>
              <a:buAutoNum type="arabicPeriod" startAt="2"/>
            </a:pPr>
            <a:endParaRPr lang="en-US" sz="2000" b="1" dirty="0"/>
          </a:p>
          <a:p>
            <a:pPr marL="428625" indent="-342900">
              <a:buFont typeface="+mj-lt"/>
              <a:buAutoNum type="arabicPeriod" startAt="2"/>
            </a:pPr>
            <a:endParaRPr lang="en-US" sz="2000" dirty="0"/>
          </a:p>
        </p:txBody>
      </p:sp>
      <p:sp>
        <p:nvSpPr>
          <p:cNvPr id="4" name="TextBox 3">
            <a:extLst>
              <a:ext uri="{FF2B5EF4-FFF2-40B4-BE49-F238E27FC236}">
                <a16:creationId xmlns:a16="http://schemas.microsoft.com/office/drawing/2014/main" id="{11252823-8392-4212-866C-A97306E0943B}"/>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572409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Disadvantages of Composites</a:t>
            </a:r>
          </a:p>
        </p:txBody>
      </p:sp>
      <p:sp>
        <p:nvSpPr>
          <p:cNvPr id="3" name="Content Placeholder 2"/>
          <p:cNvSpPr>
            <a:spLocks noGrp="1"/>
          </p:cNvSpPr>
          <p:nvPr>
            <p:ph idx="1"/>
          </p:nvPr>
        </p:nvSpPr>
        <p:spPr>
          <a:xfrm>
            <a:off x="457200" y="1298642"/>
            <a:ext cx="7620000" cy="4800600"/>
          </a:xfrm>
        </p:spPr>
        <p:txBody>
          <a:bodyPr>
            <a:normAutofit/>
          </a:bodyPr>
          <a:lstStyle/>
          <a:p>
            <a:pPr marL="542925" indent="-457200">
              <a:buFont typeface="+mj-lt"/>
              <a:buAutoNum type="arabicPeriod"/>
            </a:pPr>
            <a:r>
              <a:rPr lang="en-US" sz="2000" b="1" dirty="0"/>
              <a:t>Not often environmentally friendly.</a:t>
            </a:r>
          </a:p>
          <a:p>
            <a:pPr marL="542925" indent="-457200">
              <a:buFont typeface="+mj-lt"/>
              <a:buAutoNum type="arabicPeriod"/>
            </a:pPr>
            <a:r>
              <a:rPr lang="en-US" sz="2000" b="1" dirty="0"/>
              <a:t>Low recyclability.</a:t>
            </a:r>
          </a:p>
          <a:p>
            <a:pPr marL="542925" indent="-457200">
              <a:buFont typeface="+mj-lt"/>
              <a:buAutoNum type="arabicPeriod"/>
            </a:pPr>
            <a:r>
              <a:rPr lang="en-US" sz="2000" b="1" dirty="0"/>
              <a:t>Cost can fluctuate.</a:t>
            </a:r>
          </a:p>
          <a:p>
            <a:pPr marL="542925" indent="-457200">
              <a:buFont typeface="+mj-lt"/>
              <a:buAutoNum type="arabicPeriod"/>
            </a:pPr>
            <a:r>
              <a:rPr lang="en-US" sz="2000" b="1" dirty="0"/>
              <a:t>When damaged, repair can be difficult or complex</a:t>
            </a:r>
          </a:p>
          <a:p>
            <a:pPr marL="542925" indent="-457200">
              <a:buFont typeface="+mj-lt"/>
              <a:buAutoNum type="arabicPeriod"/>
            </a:pPr>
            <a:r>
              <a:rPr lang="en-US" sz="2000" b="1" dirty="0"/>
              <a:t>Anisotropic properties.</a:t>
            </a:r>
          </a:p>
          <a:p>
            <a:pPr marL="542925" indent="-457200">
              <a:buFont typeface="+mj-lt"/>
              <a:buAutoNum type="arabicPeriod"/>
            </a:pPr>
            <a:r>
              <a:rPr lang="en-US" sz="2000" b="1" dirty="0"/>
              <a:t>Matrix degrades</a:t>
            </a:r>
          </a:p>
          <a:p>
            <a:pPr marL="542925" indent="-457200">
              <a:buFont typeface="+mj-lt"/>
              <a:buAutoNum type="arabicPeriod"/>
            </a:pPr>
            <a:r>
              <a:rPr lang="en-US" sz="2000" b="1" dirty="0"/>
              <a:t>Low reusability.</a:t>
            </a:r>
          </a:p>
          <a:p>
            <a:pPr marL="542925" indent="-457200">
              <a:buFont typeface="+mj-lt"/>
              <a:buAutoNum type="arabicPeriod"/>
            </a:pPr>
            <a:r>
              <a:rPr lang="en-US" sz="2000" b="1" dirty="0"/>
              <a:t>Delamination </a:t>
            </a:r>
          </a:p>
          <a:p>
            <a:pPr marL="542925" indent="-457200">
              <a:buFont typeface="+mj-lt"/>
              <a:buAutoNum type="arabicPeriod"/>
            </a:pPr>
            <a:r>
              <a:rPr lang="en-US" sz="2000" b="1" dirty="0"/>
              <a:t>High Cost</a:t>
            </a:r>
          </a:p>
          <a:p>
            <a:pPr marL="542925" indent="-457200">
              <a:buFont typeface="+mj-lt"/>
              <a:buAutoNum type="arabicPeriod"/>
            </a:pPr>
            <a:r>
              <a:rPr lang="en-US" sz="2000" b="1" dirty="0"/>
              <a:t>Complex Fabrication </a:t>
            </a:r>
          </a:p>
          <a:p>
            <a:pPr marL="542925" indent="-457200">
              <a:buFont typeface="+mj-lt"/>
              <a:buAutoNum type="arabicPeriod"/>
            </a:pPr>
            <a:r>
              <a:rPr lang="en-US" sz="2000" b="1" dirty="0"/>
              <a:t>Damage inspection </a:t>
            </a:r>
          </a:p>
          <a:p>
            <a:pPr marL="542925" indent="-457200">
              <a:buFont typeface="+mj-lt"/>
              <a:buAutoNum type="arabicPeriod"/>
            </a:pPr>
            <a:r>
              <a:rPr lang="en-US" sz="2000" b="1" dirty="0"/>
              <a:t>Composite to metal joining</a:t>
            </a:r>
          </a:p>
          <a:p>
            <a:pPr marL="428625" indent="-342900">
              <a:buFont typeface="+mj-lt"/>
              <a:buAutoNum type="arabicPeriod"/>
            </a:pPr>
            <a:endParaRPr lang="en-US" sz="2000" dirty="0"/>
          </a:p>
        </p:txBody>
      </p:sp>
      <p:sp>
        <p:nvSpPr>
          <p:cNvPr id="4" name="TextBox 3">
            <a:extLst>
              <a:ext uri="{FF2B5EF4-FFF2-40B4-BE49-F238E27FC236}">
                <a16:creationId xmlns:a16="http://schemas.microsoft.com/office/drawing/2014/main" id="{AF989410-4155-4900-96B2-7BA2CBF0661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139434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Composites Now &amp; In the Future</a:t>
            </a:r>
          </a:p>
        </p:txBody>
      </p:sp>
      <p:sp>
        <p:nvSpPr>
          <p:cNvPr id="3" name="Content Placeholder 2"/>
          <p:cNvSpPr>
            <a:spLocks noGrp="1"/>
          </p:cNvSpPr>
          <p:nvPr>
            <p:ph idx="1"/>
          </p:nvPr>
        </p:nvSpPr>
        <p:spPr>
          <a:xfrm>
            <a:off x="457200" y="1298642"/>
            <a:ext cx="7620000" cy="4800600"/>
          </a:xfrm>
        </p:spPr>
        <p:txBody>
          <a:bodyPr>
            <a:normAutofit/>
          </a:bodyPr>
          <a:lstStyle/>
          <a:p>
            <a:pPr marL="542925" indent="-457200">
              <a:buFont typeface="+mj-lt"/>
              <a:buAutoNum type="arabicPeriod"/>
            </a:pPr>
            <a:r>
              <a:rPr lang="en-US" sz="1800" b="1" dirty="0"/>
              <a:t>Since 1960, the U.S. composites industry has grown 25 times</a:t>
            </a:r>
          </a:p>
          <a:p>
            <a:pPr marL="542925" indent="-457200">
              <a:buFont typeface="+mj-lt"/>
              <a:buAutoNum type="arabicPeriod"/>
            </a:pPr>
            <a:r>
              <a:rPr lang="en-US" sz="1800" b="1" dirty="0"/>
              <a:t>The global composites end product market is expected to reach $113.2 billion by 2022, </a:t>
            </a:r>
            <a:r>
              <a:rPr lang="en-US" sz="1400" i="1" dirty="0"/>
              <a:t>according to market research firm </a:t>
            </a:r>
            <a:r>
              <a:rPr lang="en-US" sz="1400" i="1" dirty="0"/>
              <a:t>Lucintel</a:t>
            </a:r>
            <a:r>
              <a:rPr lang="en-US" sz="1400" i="1" dirty="0"/>
              <a:t>.</a:t>
            </a:r>
          </a:p>
          <a:p>
            <a:pPr marL="542925" indent="-457200">
              <a:buFont typeface="+mj-lt"/>
              <a:buAutoNum type="arabicPeriod"/>
            </a:pPr>
            <a:r>
              <a:rPr lang="en-US" sz="1800" b="1" dirty="0"/>
              <a:t>In the US, more advanced than competitors abroad</a:t>
            </a:r>
          </a:p>
          <a:p>
            <a:pPr marL="542925" indent="-457200">
              <a:buFont typeface="+mj-lt"/>
              <a:buAutoNum type="arabicPeriod"/>
            </a:pPr>
            <a:r>
              <a:rPr lang="en-US" sz="1800" b="1" dirty="0"/>
              <a:t>More than 6,000 composite manufacturing plants and material distributors across the US</a:t>
            </a:r>
          </a:p>
          <a:p>
            <a:pPr marL="542925" indent="-457200">
              <a:buFont typeface="+mj-lt"/>
              <a:buAutoNum type="arabicPeriod"/>
            </a:pPr>
            <a:r>
              <a:rPr lang="en-US" sz="1800" b="1" dirty="0"/>
              <a:t>Over 125,000 employed</a:t>
            </a:r>
          </a:p>
          <a:p>
            <a:pPr marL="542925" indent="-457200">
              <a:buFont typeface="+mj-lt"/>
              <a:buAutoNum type="arabicPeriod"/>
            </a:pPr>
            <a:r>
              <a:rPr lang="en-US" sz="1800" b="1" dirty="0"/>
              <a:t>Additional 230,000 employed in business that support composites</a:t>
            </a:r>
          </a:p>
          <a:p>
            <a:pPr marL="428625" indent="-342900">
              <a:buFont typeface="+mj-lt"/>
              <a:buAutoNum type="arabicPeriod"/>
            </a:pPr>
            <a:endParaRPr lang="en-US" sz="2000" dirty="0"/>
          </a:p>
        </p:txBody>
      </p:sp>
      <p:sp>
        <p:nvSpPr>
          <p:cNvPr id="4" name="TextBox 3">
            <a:extLst>
              <a:ext uri="{FF2B5EF4-FFF2-40B4-BE49-F238E27FC236}">
                <a16:creationId xmlns:a16="http://schemas.microsoft.com/office/drawing/2014/main" id="{F66C8E94-19FD-4DB8-B234-C97E8F6E341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Rectangle: Folded Corner 4">
            <a:extLst>
              <a:ext uri="{FF2B5EF4-FFF2-40B4-BE49-F238E27FC236}">
                <a16:creationId xmlns:a16="http://schemas.microsoft.com/office/drawing/2014/main" id="{0019EC01-1F5E-4A56-808D-07544FDB6659}"/>
              </a:ext>
            </a:extLst>
          </p:cNvPr>
          <p:cNvSpPr/>
          <p:nvPr/>
        </p:nvSpPr>
        <p:spPr>
          <a:xfrm>
            <a:off x="2052984" y="4128117"/>
            <a:ext cx="4376691" cy="1580226"/>
          </a:xfrm>
          <a:prstGeom prst="foldedCorner">
            <a:avLst/>
          </a:prstGeom>
          <a:gradFill>
            <a:gsLst>
              <a:gs pos="54000">
                <a:srgbClr val="D980D9"/>
              </a:gs>
              <a:gs pos="2000">
                <a:srgbClr val="FF66FF">
                  <a:lumMod val="50000"/>
                </a:srgbClr>
              </a:gs>
              <a:gs pos="83000">
                <a:srgbClr val="FF66FF">
                  <a:alpha val="26000"/>
                  <a:lumMod val="0"/>
                  <a:lumOff val="10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chemeClr val="tx1"/>
                  </a:solidFill>
                </a:ln>
                <a:latin typeface="Verdana Pro Black" panose="020B0604020202020204" pitchFamily="34" charset="0"/>
              </a:rPr>
              <a:t>The Future is Bright!</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48747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Brief Introduction to Composites</a:t>
            </a:r>
          </a:p>
        </p:txBody>
      </p:sp>
      <p:sp>
        <p:nvSpPr>
          <p:cNvPr id="3" name="Content Placeholder 2"/>
          <p:cNvSpPr>
            <a:spLocks noGrp="1"/>
          </p:cNvSpPr>
          <p:nvPr>
            <p:ph idx="1"/>
          </p:nvPr>
        </p:nvSpPr>
        <p:spPr>
          <a:xfrm>
            <a:off x="457200" y="1417638"/>
            <a:ext cx="7620000" cy="4800600"/>
          </a:xfrm>
        </p:spPr>
        <p:txBody>
          <a:bodyPr>
            <a:normAutofit/>
          </a:bodyPr>
          <a:lstStyle/>
          <a:p>
            <a:pPr marL="85725" indent="0">
              <a:buNone/>
            </a:pPr>
            <a:r>
              <a:rPr lang="en-US" sz="2400" b="1" dirty="0"/>
              <a:t>Objectives:</a:t>
            </a:r>
          </a:p>
          <a:p>
            <a:pPr lvl="2">
              <a:buFont typeface="Wingdings" panose="05000000000000000000" pitchFamily="2" charset="2"/>
              <a:buChar char="§"/>
            </a:pPr>
            <a:r>
              <a:rPr lang="en-US" sz="2100" b="1" dirty="0"/>
              <a:t>Learn how to define composites.</a:t>
            </a:r>
          </a:p>
          <a:p>
            <a:pPr lvl="2">
              <a:buFont typeface="Wingdings" panose="05000000000000000000" pitchFamily="2" charset="2"/>
              <a:buChar char="§"/>
            </a:pPr>
            <a:r>
              <a:rPr lang="en-US" sz="2100" b="1" dirty="0"/>
              <a:t>Understand the difference between ancient, modern and advanced composites.</a:t>
            </a:r>
          </a:p>
          <a:p>
            <a:pPr lvl="2">
              <a:buFont typeface="Wingdings" panose="05000000000000000000" pitchFamily="2" charset="2"/>
              <a:buChar char="§"/>
            </a:pPr>
            <a:r>
              <a:rPr lang="en-US" sz="2100" b="1" dirty="0"/>
              <a:t>Understand different classification of composite materials.</a:t>
            </a:r>
          </a:p>
          <a:p>
            <a:pPr lvl="2">
              <a:buFont typeface="Wingdings" panose="05000000000000000000" pitchFamily="2" charset="2"/>
              <a:buChar char="§"/>
            </a:pPr>
            <a:r>
              <a:rPr lang="en-US" sz="2100" b="1" dirty="0"/>
              <a:t>Learn the advantages and disadvantages of composites.</a:t>
            </a:r>
          </a:p>
          <a:p>
            <a:pPr lvl="2">
              <a:buFont typeface="Wingdings" panose="05000000000000000000" pitchFamily="2" charset="2"/>
              <a:buChar char="§"/>
            </a:pPr>
            <a:r>
              <a:rPr lang="en-US" sz="2100" b="1" dirty="0"/>
              <a:t>Understand the application of composites and where composites are used</a:t>
            </a:r>
          </a:p>
          <a:p>
            <a:pPr lvl="2">
              <a:buFont typeface="Wingdings" panose="05000000000000000000" pitchFamily="2" charset="2"/>
              <a:buChar char="§"/>
            </a:pPr>
            <a:r>
              <a:rPr lang="en-US" sz="2100" b="1" dirty="0"/>
              <a:t>Gain an understanding of the composite market and the future of composites.</a:t>
            </a:r>
          </a:p>
        </p:txBody>
      </p:sp>
      <p:sp>
        <p:nvSpPr>
          <p:cNvPr id="4" name="TextBox 3">
            <a:extLst>
              <a:ext uri="{FF2B5EF4-FFF2-40B4-BE49-F238E27FC236}">
                <a16:creationId xmlns:a16="http://schemas.microsoft.com/office/drawing/2014/main" id="{600512E9-2A47-4545-9FEF-1DD62D4F62EB}"/>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011203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000" b="1" dirty="0"/>
              <a:t>In this lecture you have learned:</a:t>
            </a:r>
          </a:p>
          <a:p>
            <a:pPr>
              <a:buFont typeface="Wingdings" panose="05000000000000000000" pitchFamily="2" charset="2"/>
              <a:buChar char="§"/>
            </a:pPr>
            <a:r>
              <a:rPr lang="en-US" sz="2000" b="1" dirty="0"/>
              <a:t>The definition of composites.</a:t>
            </a:r>
          </a:p>
          <a:p>
            <a:pPr marL="360045" lvl="2" indent="0">
              <a:buClr>
                <a:schemeClr val="accent1"/>
              </a:buClr>
              <a:buNone/>
            </a:pPr>
            <a:r>
              <a:rPr lang="en-US" sz="1850" b="1" dirty="0">
                <a:solidFill>
                  <a:srgbClr val="FF0000"/>
                </a:solidFill>
              </a:rPr>
              <a:t>Two or more different materials that when combined exhibit greater physical properties than any one of the individual materials. </a:t>
            </a:r>
          </a:p>
          <a:p>
            <a:pPr>
              <a:buFont typeface="Wingdings" panose="05000000000000000000" pitchFamily="2" charset="2"/>
              <a:buChar char="§"/>
            </a:pPr>
            <a:r>
              <a:rPr lang="en-US" sz="2000" b="1" dirty="0"/>
              <a:t>Historically composites can be divided into three categories</a:t>
            </a:r>
          </a:p>
          <a:p>
            <a:pPr marL="308610" lvl="1" indent="0">
              <a:buNone/>
            </a:pPr>
            <a:r>
              <a:rPr lang="en-US" sz="1850" b="1" dirty="0">
                <a:solidFill>
                  <a:srgbClr val="FF0000"/>
                </a:solidFill>
              </a:rPr>
              <a:t>1) Ancient Composites  2) </a:t>
            </a:r>
            <a:r>
              <a:rPr lang="en-US" sz="2000" b="1" dirty="0">
                <a:solidFill>
                  <a:srgbClr val="FF0000"/>
                </a:solidFill>
              </a:rPr>
              <a:t>Modern Composites and 3) Advanced </a:t>
            </a:r>
          </a:p>
          <a:p>
            <a:pPr marL="308610" lvl="1" indent="0">
              <a:buNone/>
            </a:pPr>
            <a:r>
              <a:rPr lang="en-US" sz="2000" b="1" dirty="0">
                <a:solidFill>
                  <a:srgbClr val="FF0000"/>
                </a:solidFill>
              </a:rPr>
              <a:t> Composites</a:t>
            </a:r>
          </a:p>
          <a:p>
            <a:pPr>
              <a:buFont typeface="Wingdings" panose="05000000000000000000" pitchFamily="2" charset="2"/>
              <a:buChar char="§"/>
            </a:pPr>
            <a:r>
              <a:rPr lang="en-US" sz="2000" b="1" dirty="0"/>
              <a:t>The purpose of the matrix and the reinforcement</a:t>
            </a:r>
          </a:p>
          <a:p>
            <a:pPr marL="308610" lvl="1" indent="0">
              <a:buNone/>
            </a:pPr>
            <a:r>
              <a:rPr lang="en-US" sz="1850" b="1" dirty="0">
                <a:solidFill>
                  <a:srgbClr val="FF0000"/>
                </a:solidFill>
              </a:rPr>
              <a:t>The Matrix transfers the load and </a:t>
            </a:r>
            <a:r>
              <a:rPr lang="en-US" sz="2000" b="1" dirty="0">
                <a:solidFill>
                  <a:srgbClr val="FF0000"/>
                </a:solidFill>
              </a:rPr>
              <a:t>protects the reinforcement. The reinforcement provides strength</a:t>
            </a:r>
          </a:p>
          <a:p>
            <a:pPr>
              <a:buFont typeface="Wingdings" panose="05000000000000000000" pitchFamily="2" charset="2"/>
              <a:buChar char="§"/>
            </a:pPr>
            <a:r>
              <a:rPr lang="en-US" sz="2000" b="1" dirty="0"/>
              <a:t>That the primary advantage to composite is that they are </a:t>
            </a:r>
            <a:r>
              <a:rPr lang="en-US" sz="2000" b="1" dirty="0">
                <a:solidFill>
                  <a:srgbClr val="FF0000"/>
                </a:solidFill>
              </a:rPr>
              <a:t>lightweight and have a high strength to weight ratio</a:t>
            </a:r>
            <a:r>
              <a:rPr lang="en-US" sz="2000" b="1" dirty="0"/>
              <a:t>.</a:t>
            </a:r>
          </a:p>
          <a:p>
            <a:pPr>
              <a:buFont typeface="Wingdings" panose="05000000000000000000" pitchFamily="2" charset="2"/>
              <a:buChar char="§"/>
            </a:pPr>
            <a:r>
              <a:rPr lang="en-US" sz="2000" b="1" dirty="0"/>
              <a:t>That if you classify composites according to the matrix phase, </a:t>
            </a:r>
            <a:r>
              <a:rPr lang="en-US" sz="2000" b="1" dirty="0">
                <a:solidFill>
                  <a:srgbClr val="FF0000"/>
                </a:solidFill>
              </a:rPr>
              <a:t>composite matrixes can be either </a:t>
            </a:r>
            <a:r>
              <a:rPr lang="en-US" sz="2000" b="1" dirty="0" smtClean="0">
                <a:solidFill>
                  <a:srgbClr val="FF0000"/>
                </a:solidFill>
              </a:rPr>
              <a:t>thermoplastic </a:t>
            </a:r>
            <a:r>
              <a:rPr lang="en-US" sz="2000" b="1" dirty="0">
                <a:solidFill>
                  <a:srgbClr val="FF0000"/>
                </a:solidFill>
              </a:rPr>
              <a:t>or thermoset.</a:t>
            </a:r>
            <a:endParaRPr lang="en-US" sz="2000" dirty="0"/>
          </a:p>
        </p:txBody>
      </p:sp>
      <p:sp>
        <p:nvSpPr>
          <p:cNvPr id="4" name="TextBox 3">
            <a:extLst>
              <a:ext uri="{FF2B5EF4-FFF2-40B4-BE49-F238E27FC236}">
                <a16:creationId xmlns:a16="http://schemas.microsoft.com/office/drawing/2014/main" id="{44FF212E-22B8-4820-8263-6DF574C7052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19333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400" b="1" dirty="0"/>
              <a:t>In this lecture you have learned:</a:t>
            </a:r>
          </a:p>
          <a:p>
            <a:pPr>
              <a:buFont typeface="Wingdings" panose="05000000000000000000" pitchFamily="2" charset="2"/>
              <a:buChar char="§"/>
            </a:pPr>
            <a:r>
              <a:rPr lang="en-US" sz="2400" b="1" dirty="0"/>
              <a:t>And if you classify composites  Based on the Structural Components (the reinforcement) the classifications are:</a:t>
            </a:r>
          </a:p>
          <a:p>
            <a:pPr lvl="1">
              <a:buFont typeface="Wingdings" panose="05000000000000000000" pitchFamily="2" charset="2"/>
              <a:buChar char="§"/>
            </a:pPr>
            <a:r>
              <a:rPr lang="en-US" sz="2400" b="1" dirty="0">
                <a:solidFill>
                  <a:srgbClr val="FF0000"/>
                </a:solidFill>
              </a:rPr>
              <a:t>Fiberous</a:t>
            </a:r>
            <a:endParaRPr lang="en-US" sz="2400" b="1" dirty="0">
              <a:solidFill>
                <a:srgbClr val="FF0000"/>
              </a:solidFill>
            </a:endParaRPr>
          </a:p>
          <a:p>
            <a:pPr lvl="1">
              <a:buFont typeface="Wingdings" panose="05000000000000000000" pitchFamily="2" charset="2"/>
              <a:buChar char="§"/>
            </a:pPr>
            <a:r>
              <a:rPr lang="en-US" sz="2400" b="1" dirty="0">
                <a:solidFill>
                  <a:srgbClr val="FF0000"/>
                </a:solidFill>
              </a:rPr>
              <a:t>Laminar</a:t>
            </a:r>
          </a:p>
          <a:p>
            <a:pPr lvl="1">
              <a:buFont typeface="Wingdings" panose="05000000000000000000" pitchFamily="2" charset="2"/>
              <a:buChar char="§"/>
            </a:pPr>
            <a:r>
              <a:rPr lang="en-US" sz="2400" b="1" dirty="0">
                <a:solidFill>
                  <a:srgbClr val="FF0000"/>
                </a:solidFill>
              </a:rPr>
              <a:t>Particulate</a:t>
            </a:r>
          </a:p>
          <a:p>
            <a:pPr lvl="2">
              <a:buFont typeface="Wingdings" panose="05000000000000000000" pitchFamily="2" charset="2"/>
              <a:buChar char="§"/>
            </a:pPr>
            <a:r>
              <a:rPr lang="en-US" sz="2400" b="1" dirty="0">
                <a:solidFill>
                  <a:srgbClr val="FF0000"/>
                </a:solidFill>
              </a:rPr>
              <a:t>Flake</a:t>
            </a:r>
          </a:p>
          <a:p>
            <a:pPr lvl="2">
              <a:buFont typeface="Wingdings" panose="05000000000000000000" pitchFamily="2" charset="2"/>
              <a:buChar char="§"/>
            </a:pPr>
            <a:r>
              <a:rPr lang="en-US" sz="2400" b="1" dirty="0">
                <a:solidFill>
                  <a:srgbClr val="FF0000"/>
                </a:solidFill>
              </a:rPr>
              <a:t>Skeletal</a:t>
            </a:r>
          </a:p>
          <a:p>
            <a:pPr>
              <a:buFont typeface="Wingdings" panose="05000000000000000000" pitchFamily="2" charset="2"/>
              <a:buChar char="§"/>
            </a:pPr>
            <a:r>
              <a:rPr lang="en-US" sz="2400" b="1" dirty="0"/>
              <a:t>That the type, distribution, size, shape, orientation, and arrangement of the reinforcement will determine the properties of the composite material and its anisotropy.</a:t>
            </a:r>
            <a:endParaRPr lang="en-US" sz="2400" dirty="0"/>
          </a:p>
        </p:txBody>
      </p:sp>
      <p:sp>
        <p:nvSpPr>
          <p:cNvPr id="4" name="TextBox 3">
            <a:extLst>
              <a:ext uri="{FF2B5EF4-FFF2-40B4-BE49-F238E27FC236}">
                <a16:creationId xmlns:a16="http://schemas.microsoft.com/office/drawing/2014/main" id="{82B4F463-FA91-4BBE-B824-76822545813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989852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3981635" cy="4800600"/>
          </a:xfrm>
        </p:spPr>
        <p:txBody>
          <a:bodyPr>
            <a:noAutofit/>
          </a:bodyPr>
          <a:lstStyle/>
          <a:p>
            <a:pPr marL="85725" indent="0">
              <a:buNone/>
            </a:pPr>
            <a:r>
              <a:rPr lang="en-US" sz="2400" b="1" dirty="0"/>
              <a:t>In this lecture you have learned:</a:t>
            </a:r>
          </a:p>
          <a:p>
            <a:pPr lvl="1">
              <a:buFont typeface="Wingdings" panose="05000000000000000000" pitchFamily="2" charset="2"/>
              <a:buChar char="§"/>
            </a:pPr>
            <a:r>
              <a:rPr lang="en-US" sz="2250" b="1" dirty="0"/>
              <a:t>The advantages and disadvantages of composites. </a:t>
            </a:r>
          </a:p>
          <a:p>
            <a:pPr marL="308610" lvl="1" indent="0" algn="ctr">
              <a:buNone/>
            </a:pPr>
            <a:r>
              <a:rPr lang="en-US" sz="2250" b="1" dirty="0">
                <a:solidFill>
                  <a:srgbClr val="C00000"/>
                </a:solidFill>
              </a:rPr>
              <a:t>Can you list them? </a:t>
            </a:r>
          </a:p>
          <a:p>
            <a:pPr lvl="1">
              <a:buFont typeface="Wingdings" panose="05000000000000000000" pitchFamily="2" charset="2"/>
              <a:buChar char="§"/>
            </a:pPr>
            <a:r>
              <a:rPr lang="en-US" sz="2250" b="1" dirty="0"/>
              <a:t>That the composite market and the future of composites is growing and supports a vast array of jobs and that demand for skilled technicians is strong.</a:t>
            </a:r>
          </a:p>
          <a:p>
            <a:pPr>
              <a:buFont typeface="Wingdings" panose="05000000000000000000" pitchFamily="2" charset="2"/>
              <a:buChar char="§"/>
            </a:pPr>
            <a:endParaRPr lang="en-US" sz="2000" dirty="0"/>
          </a:p>
        </p:txBody>
      </p:sp>
      <p:sp>
        <p:nvSpPr>
          <p:cNvPr id="4" name="TextBox 3">
            <a:extLst>
              <a:ext uri="{FF2B5EF4-FFF2-40B4-BE49-F238E27FC236}">
                <a16:creationId xmlns:a16="http://schemas.microsoft.com/office/drawing/2014/main" id="{82B4F463-FA91-4BBE-B824-76822545813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graphicFrame>
        <p:nvGraphicFramePr>
          <p:cNvPr id="5" name="Table 4">
            <a:extLst>
              <a:ext uri="{FF2B5EF4-FFF2-40B4-BE49-F238E27FC236}">
                <a16:creationId xmlns:a16="http://schemas.microsoft.com/office/drawing/2014/main" id="{20D79C35-E309-417D-B6F5-310F75737134}"/>
              </a:ext>
            </a:extLst>
          </p:cNvPr>
          <p:cNvGraphicFramePr>
            <a:graphicFrameLocks noGrp="1"/>
          </p:cNvGraphicFramePr>
          <p:nvPr>
            <p:extLst>
              <p:ext uri="{D42A27DB-BD31-4B8C-83A1-F6EECF244321}">
                <p14:modId xmlns:p14="http://schemas.microsoft.com/office/powerpoint/2010/main" val="581959886"/>
              </p:ext>
            </p:extLst>
          </p:nvPr>
        </p:nvGraphicFramePr>
        <p:xfrm>
          <a:off x="4705167" y="1325274"/>
          <a:ext cx="3160452" cy="3058696"/>
        </p:xfrm>
        <a:graphic>
          <a:graphicData uri="http://schemas.openxmlformats.org/drawingml/2006/table">
            <a:tbl>
              <a:tblPr firstRow="1" bandRow="1">
                <a:tableStyleId>{5C22544A-7EE6-4342-B048-85BDC9FD1C3A}</a:tableStyleId>
              </a:tblPr>
              <a:tblGrid>
                <a:gridCol w="1580226">
                  <a:extLst>
                    <a:ext uri="{9D8B030D-6E8A-4147-A177-3AD203B41FA5}">
                      <a16:colId xmlns:a16="http://schemas.microsoft.com/office/drawing/2014/main" val="526490710"/>
                    </a:ext>
                  </a:extLst>
                </a:gridCol>
                <a:gridCol w="1580226">
                  <a:extLst>
                    <a:ext uri="{9D8B030D-6E8A-4147-A177-3AD203B41FA5}">
                      <a16:colId xmlns:a16="http://schemas.microsoft.com/office/drawing/2014/main" val="2335734158"/>
                    </a:ext>
                  </a:extLst>
                </a:gridCol>
              </a:tblGrid>
              <a:tr h="382337">
                <a:tc>
                  <a:txBody>
                    <a:bodyPr/>
                    <a:lstStyle/>
                    <a:p>
                      <a:pPr algn="ctr"/>
                      <a:r>
                        <a:rPr lang="en-US" sz="1800" dirty="0"/>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Disadvantages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7443223"/>
                  </a:ext>
                </a:extLst>
              </a:tr>
              <a:tr h="382337">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8129646"/>
                  </a:ext>
                </a:extLst>
              </a:tr>
              <a:tr h="382337">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130098"/>
                  </a:ext>
                </a:extLst>
              </a:tr>
              <a:tr h="382337">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1129002"/>
                  </a:ext>
                </a:extLst>
              </a:tr>
              <a:tr h="382337">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83661"/>
                  </a:ext>
                </a:extLst>
              </a:tr>
              <a:tr h="382337">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746880"/>
                  </a:ext>
                </a:extLst>
              </a:tr>
              <a:tr h="382337">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9069042"/>
                  </a:ext>
                </a:extLst>
              </a:tr>
              <a:tr h="382337">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48199"/>
                  </a:ext>
                </a:extLst>
              </a:tr>
            </a:tbl>
          </a:graphicData>
        </a:graphic>
      </p:graphicFrame>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9169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364" y="1526725"/>
            <a:ext cx="3467100" cy="390525"/>
          </a:xfrm>
        </p:spPr>
      </p:pic>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
        <p:nvSpPr>
          <p:cNvPr id="5" name="Title 2"/>
          <p:cNvSpPr txBox="1">
            <a:spLocks/>
          </p:cNvSpPr>
          <p:nvPr/>
        </p:nvSpPr>
        <p:spPr>
          <a:xfrm>
            <a:off x="685800" y="1905002"/>
            <a:ext cx="7543800" cy="2593975"/>
          </a:xfrm>
          <a:prstGeom prst="rect">
            <a:avLst/>
          </a:prstGeom>
        </p:spPr>
        <p:txBody>
          <a:bodyPr vert="horz" lIns="91440" tIns="45720" rIns="91440" bIns="45720" rtlCol="0" anchor="ctr">
            <a:noAutofit/>
          </a:bodyPr>
          <a:lst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a:lstStyle>
          <a:p>
            <a:pPr algn="ctr"/>
            <a:r>
              <a:rPr lang="en-US" sz="4400" dirty="0" smtClean="0"/>
              <a:t>Composite Recycling Technician Education Program</a:t>
            </a:r>
            <a:endParaRPr lang="en-US" sz="4400" dirty="0"/>
          </a:p>
        </p:txBody>
      </p:sp>
      <p:sp>
        <p:nvSpPr>
          <p:cNvPr id="6" name="Subtitle 1"/>
          <p:cNvSpPr txBox="1">
            <a:spLocks/>
          </p:cNvSpPr>
          <p:nvPr/>
        </p:nvSpPr>
        <p:spPr>
          <a:xfrm>
            <a:off x="685800" y="4588430"/>
            <a:ext cx="6461760" cy="1066800"/>
          </a:xfrm>
          <a:prstGeom prst="rect">
            <a:avLst/>
          </a:prstGeom>
        </p:spPr>
        <p:txBody>
          <a:bodyPr vert="horz" lIns="91440" tIns="45720" rIns="91440" bIns="45720" numCol="1" rtlCol="0" anchor="t">
            <a:noAutofit/>
          </a:bodyPr>
          <a:lstStyle>
            <a:lvl1pPr marL="0" indent="0" algn="l" defTabSz="685800" rtl="0" eaLnBrk="1" latinLnBrk="0" hangingPunct="1">
              <a:spcBef>
                <a:spcPct val="20000"/>
              </a:spcBef>
              <a:buClr>
                <a:schemeClr val="accent1"/>
              </a:buClr>
              <a:buFont typeface="Arial" pitchFamily="34" charset="0"/>
              <a:buNone/>
              <a:defRPr sz="1500" kern="1200">
                <a:solidFill>
                  <a:schemeClr val="tx1">
                    <a:tint val="75000"/>
                  </a:schemeClr>
                </a:solidFill>
                <a:latin typeface="+mn-lt"/>
                <a:ea typeface="+mn-ea"/>
                <a:cs typeface="+mn-cs"/>
              </a:defRPr>
            </a:lvl1pPr>
            <a:lvl2pPr marL="342900" indent="0" algn="ctr" defTabSz="685800" rtl="0" eaLnBrk="1" latinLnBrk="0" hangingPunct="1">
              <a:spcBef>
                <a:spcPct val="20000"/>
              </a:spcBef>
              <a:buClr>
                <a:schemeClr val="accent2"/>
              </a:buClr>
              <a:buFont typeface="Arial" pitchFamily="34" charset="0"/>
              <a:buNone/>
              <a:defRPr sz="1500" kern="1200">
                <a:solidFill>
                  <a:schemeClr val="tx1">
                    <a:tint val="75000"/>
                  </a:schemeClr>
                </a:solidFill>
                <a:latin typeface="+mn-lt"/>
                <a:ea typeface="+mn-ea"/>
                <a:cs typeface="+mn-cs"/>
              </a:defRPr>
            </a:lvl2pPr>
            <a:lvl3pPr marL="685800" indent="0" algn="ctr" defTabSz="685800" rtl="0" eaLnBrk="1" latinLnBrk="0" hangingPunct="1">
              <a:spcBef>
                <a:spcPct val="20000"/>
              </a:spcBef>
              <a:buClr>
                <a:schemeClr val="accent3"/>
              </a:buClr>
              <a:buFont typeface="Arial" pitchFamily="34" charset="0"/>
              <a:buNone/>
              <a:defRPr sz="1350" kern="1200">
                <a:solidFill>
                  <a:schemeClr val="tx1">
                    <a:tint val="75000"/>
                  </a:schemeClr>
                </a:solidFill>
                <a:latin typeface="+mn-lt"/>
                <a:ea typeface="+mn-ea"/>
                <a:cs typeface="+mn-cs"/>
              </a:defRPr>
            </a:lvl3pPr>
            <a:lvl4pPr marL="1028700" indent="0" algn="ctr" defTabSz="685800" rtl="0" eaLnBrk="1" latinLnBrk="0" hangingPunct="1">
              <a:spcBef>
                <a:spcPct val="20000"/>
              </a:spcBef>
              <a:buClr>
                <a:schemeClr val="accent4"/>
              </a:buClr>
              <a:buFont typeface="Arial" pitchFamily="34" charset="0"/>
              <a:buNone/>
              <a:defRPr sz="1200" kern="1200">
                <a:solidFill>
                  <a:schemeClr val="tx1">
                    <a:tint val="75000"/>
                  </a:schemeClr>
                </a:solidFill>
                <a:latin typeface="+mn-lt"/>
                <a:ea typeface="+mn-ea"/>
                <a:cs typeface="+mn-cs"/>
              </a:defRPr>
            </a:lvl4pPr>
            <a:lvl5pPr marL="1371600" indent="0" algn="ctr" defTabSz="685800" rtl="0" eaLnBrk="1" latinLnBrk="0" hangingPunct="1">
              <a:spcBef>
                <a:spcPct val="20000"/>
              </a:spcBef>
              <a:buClr>
                <a:schemeClr val="accent5"/>
              </a:buClr>
              <a:buFont typeface="Arial" pitchFamily="34" charset="0"/>
              <a:buNone/>
              <a:defRPr sz="1050" kern="1200" baseline="0">
                <a:solidFill>
                  <a:schemeClr val="tx1">
                    <a:tint val="75000"/>
                  </a:schemeClr>
                </a:solidFill>
                <a:latin typeface="+mn-lt"/>
                <a:ea typeface="+mn-ea"/>
                <a:cs typeface="+mn-cs"/>
              </a:defRPr>
            </a:lvl5pPr>
            <a:lvl6pPr marL="1714500" indent="0" algn="ctr" defTabSz="685800" rtl="0" eaLnBrk="1" latinLnBrk="0" hangingPunct="1">
              <a:spcBef>
                <a:spcPct val="20000"/>
              </a:spcBef>
              <a:buClr>
                <a:schemeClr val="accent1"/>
              </a:buClr>
              <a:buFont typeface="Arial" pitchFamily="34" charset="0"/>
              <a:buNone/>
              <a:defRPr sz="1050" kern="1200" baseline="0">
                <a:solidFill>
                  <a:schemeClr val="tx1">
                    <a:tint val="75000"/>
                  </a:schemeClr>
                </a:solidFill>
                <a:latin typeface="+mn-lt"/>
                <a:ea typeface="+mn-ea"/>
                <a:cs typeface="+mn-cs"/>
              </a:defRPr>
            </a:lvl6pPr>
            <a:lvl7pPr marL="2057400" indent="0" algn="ctr" defTabSz="685800" rtl="0" eaLnBrk="1" latinLnBrk="0" hangingPunct="1">
              <a:spcBef>
                <a:spcPct val="20000"/>
              </a:spcBef>
              <a:buClr>
                <a:schemeClr val="accent2"/>
              </a:buClr>
              <a:buFont typeface="Arial" pitchFamily="34" charset="0"/>
              <a:buNone/>
              <a:defRPr sz="1050" kern="1200">
                <a:solidFill>
                  <a:schemeClr val="tx1">
                    <a:tint val="75000"/>
                  </a:schemeClr>
                </a:solidFill>
                <a:latin typeface="+mn-lt"/>
                <a:ea typeface="+mn-ea"/>
                <a:cs typeface="+mn-cs"/>
              </a:defRPr>
            </a:lvl7pPr>
            <a:lvl8pPr marL="2400300" indent="0" algn="ctr" defTabSz="685800" rtl="0" eaLnBrk="1" latinLnBrk="0" hangingPunct="1">
              <a:spcBef>
                <a:spcPct val="20000"/>
              </a:spcBef>
              <a:buClr>
                <a:schemeClr val="accent3"/>
              </a:buClr>
              <a:buFont typeface="Arial" pitchFamily="34" charset="0"/>
              <a:buNone/>
              <a:defRPr sz="1050" kern="1200">
                <a:solidFill>
                  <a:schemeClr val="tx1">
                    <a:tint val="75000"/>
                  </a:schemeClr>
                </a:solidFill>
                <a:latin typeface="+mn-lt"/>
                <a:ea typeface="+mn-ea"/>
                <a:cs typeface="+mn-cs"/>
              </a:defRPr>
            </a:lvl8pPr>
            <a:lvl9pPr marL="2743200" indent="0" algn="ctr" defTabSz="685800" rtl="0" eaLnBrk="1" latinLnBrk="0" hangingPunct="1">
              <a:spcBef>
                <a:spcPct val="20000"/>
              </a:spcBef>
              <a:buClr>
                <a:schemeClr val="accent4"/>
              </a:buClr>
              <a:buFont typeface="Arial" pitchFamily="34" charset="0"/>
              <a:buNone/>
              <a:defRPr sz="1050" kern="1200">
                <a:solidFill>
                  <a:schemeClr val="tx1">
                    <a:tint val="75000"/>
                  </a:schemeClr>
                </a:solidFill>
                <a:latin typeface="+mn-lt"/>
                <a:ea typeface="+mn-ea"/>
                <a:cs typeface="+mn-cs"/>
              </a:defRPr>
            </a:lvl9pPr>
          </a:lstStyle>
          <a:p>
            <a:r>
              <a:rPr lang="en-US" sz="2000" b="1" dirty="0">
                <a:solidFill>
                  <a:schemeClr val="tx1"/>
                </a:solidFill>
              </a:rPr>
              <a:t>Module 1  – Overview on Materials Recycling</a:t>
            </a:r>
          </a:p>
          <a:p>
            <a:r>
              <a:rPr lang="en-US" sz="2000" b="1" dirty="0">
                <a:solidFill>
                  <a:schemeClr val="tx1"/>
                </a:solidFill>
              </a:rPr>
              <a:t>Lecture 2 – Waste vs. Scrap</a:t>
            </a:r>
          </a:p>
        </p:txBody>
      </p:sp>
      <p:sp>
        <p:nvSpPr>
          <p:cNvPr id="7" name="TextBox 6">
            <a:extLst>
              <a:ext uri="{FF2B5EF4-FFF2-40B4-BE49-F238E27FC236}">
                <a16:creationId xmlns:a16="http://schemas.microsoft.com/office/drawing/2014/main" id="{1918C36E-A314-44F7-B0B4-F709C331332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14" y="471456"/>
            <a:ext cx="2991179" cy="81069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189" y="438608"/>
            <a:ext cx="2155371" cy="851504"/>
          </a:xfrm>
          <a:prstGeom prst="rect">
            <a:avLst/>
          </a:prstGeom>
        </p:spPr>
      </p:pic>
    </p:spTree>
    <p:extLst>
      <p:ext uri="{BB962C8B-B14F-4D97-AF65-F5344CB8AC3E}">
        <p14:creationId xmlns:p14="http://schemas.microsoft.com/office/powerpoint/2010/main" val="4132482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Scrap vs. Waste</a:t>
            </a:r>
          </a:p>
        </p:txBody>
      </p:sp>
      <p:sp>
        <p:nvSpPr>
          <p:cNvPr id="3" name="Content Placeholder 2"/>
          <p:cNvSpPr>
            <a:spLocks noGrp="1"/>
          </p:cNvSpPr>
          <p:nvPr>
            <p:ph idx="1"/>
          </p:nvPr>
        </p:nvSpPr>
        <p:spPr>
          <a:xfrm>
            <a:off x="457200" y="1600200"/>
            <a:ext cx="7498080" cy="4800600"/>
          </a:xfrm>
        </p:spPr>
        <p:txBody>
          <a:bodyPr vert="horz" lIns="91440" tIns="45720" rIns="91440" bIns="45720" rtlCol="0" anchor="t">
            <a:normAutofit/>
          </a:bodyPr>
          <a:lstStyle/>
          <a:p>
            <a:pPr marL="85725" indent="0">
              <a:buNone/>
            </a:pPr>
            <a:r>
              <a:rPr lang="en-US" sz="2400" b="1" dirty="0"/>
              <a:t>Objectives:</a:t>
            </a:r>
          </a:p>
          <a:p>
            <a:r>
              <a:rPr lang="en-US" sz="2400" b="1" dirty="0"/>
              <a:t>Learn appropriate terminology of different types of waste and the industries in which they are associated.</a:t>
            </a:r>
            <a:endParaRPr lang="en-US" sz="2400" b="1" dirty="0">
              <a:cs typeface="Calibri"/>
            </a:endParaRPr>
          </a:p>
          <a:p>
            <a:r>
              <a:rPr lang="en-US" sz="2400" b="1" dirty="0"/>
              <a:t>Learn the difference between scrap and waste</a:t>
            </a:r>
          </a:p>
          <a:p>
            <a:r>
              <a:rPr lang="en-US" sz="2400" b="1" dirty="0"/>
              <a:t>Learn about current materials recycling success stories.</a:t>
            </a:r>
          </a:p>
          <a:p>
            <a:r>
              <a:rPr lang="en-US" sz="2400" b="1" dirty="0"/>
              <a:t>Learn statistics on how much scrap is generated versus how much is currently recycled as it applies to macro trends in the world.</a:t>
            </a:r>
            <a:endParaRPr lang="en-US" sz="2400" b="1" dirty="0">
              <a:latin typeface="Calibri" charset="0"/>
              <a:ea typeface="Calibri" charset="0"/>
              <a:cs typeface="Times New Roman" charset="0"/>
            </a:endParaRPr>
          </a:p>
        </p:txBody>
      </p:sp>
      <p:sp>
        <p:nvSpPr>
          <p:cNvPr id="4" name="TextBox 3">
            <a:extLst>
              <a:ext uri="{FF2B5EF4-FFF2-40B4-BE49-F238E27FC236}">
                <a16:creationId xmlns:a16="http://schemas.microsoft.com/office/drawing/2014/main" id="{6BDABC6C-F511-4C3B-AD2E-9CF3CE670ADE}"/>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473404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“Scrap” vs. “Waste”</a:t>
            </a:r>
          </a:p>
        </p:txBody>
      </p:sp>
      <p:sp>
        <p:nvSpPr>
          <p:cNvPr id="3" name="Content Placeholder 2"/>
          <p:cNvSpPr>
            <a:spLocks noGrp="1"/>
          </p:cNvSpPr>
          <p:nvPr>
            <p:ph idx="1"/>
          </p:nvPr>
        </p:nvSpPr>
        <p:spPr>
          <a:xfrm>
            <a:off x="457200" y="1304779"/>
            <a:ext cx="7948246" cy="4800600"/>
          </a:xfrm>
        </p:spPr>
        <p:txBody>
          <a:bodyPr vert="horz" lIns="91440" tIns="45720" rIns="91440" bIns="45720" rtlCol="0" anchor="t">
            <a:normAutofit/>
          </a:bodyPr>
          <a:lstStyle/>
          <a:p>
            <a:pPr marL="85725" indent="0">
              <a:buNone/>
            </a:pPr>
            <a:r>
              <a:rPr lang="en-US" sz="2400" b="1" dirty="0"/>
              <a:t>At the end of the lecture you will be able to:</a:t>
            </a:r>
          </a:p>
          <a:p>
            <a:r>
              <a:rPr lang="en-US" sz="2400" b="1" dirty="0"/>
              <a:t>Demonstrate the ability to differentiate between "scrap" and "waste".</a:t>
            </a:r>
            <a:endParaRPr lang="en-US" sz="2400" b="1" dirty="0">
              <a:cs typeface="Calibri"/>
            </a:endParaRPr>
          </a:p>
          <a:p>
            <a:r>
              <a:rPr lang="en-US" sz="2400" b="1" dirty="0"/>
              <a:t>Demonstrate knowledge of successful material recycling industries. </a:t>
            </a:r>
          </a:p>
          <a:p>
            <a:r>
              <a:rPr lang="en-US" sz="2400" b="1" dirty="0"/>
              <a:t>Demonstrate knowledge of how macro trends in the world push the urgency for composite recycling. </a:t>
            </a:r>
            <a:endParaRPr lang="en-US" sz="2400" b="1" dirty="0">
              <a:latin typeface="Calibri" charset="0"/>
              <a:ea typeface="Calibri" charset="0"/>
              <a:cs typeface="Times New Roman" charset="0"/>
            </a:endParaRPr>
          </a:p>
        </p:txBody>
      </p:sp>
      <p:sp>
        <p:nvSpPr>
          <p:cNvPr id="4" name="TextBox 3">
            <a:extLst>
              <a:ext uri="{FF2B5EF4-FFF2-40B4-BE49-F238E27FC236}">
                <a16:creationId xmlns:a16="http://schemas.microsoft.com/office/drawing/2014/main" id="{1BE5EEA0-10D8-4CA0-AD61-D521E9FDE32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45400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Much Do We Produce?</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4378" y="1593785"/>
            <a:ext cx="3652177" cy="2422611"/>
          </a:xfrm>
        </p:spPr>
      </p:pic>
      <p:sp>
        <p:nvSpPr>
          <p:cNvPr id="4" name="Content Placeholder 3"/>
          <p:cNvSpPr>
            <a:spLocks noGrp="1"/>
          </p:cNvSpPr>
          <p:nvPr>
            <p:ph sz="half" idx="2"/>
          </p:nvPr>
        </p:nvSpPr>
        <p:spPr>
          <a:xfrm>
            <a:off x="4495940" y="1593785"/>
            <a:ext cx="3419856" cy="3493008"/>
          </a:xfrm>
        </p:spPr>
        <p:txBody>
          <a:bodyPr>
            <a:normAutofit/>
          </a:bodyPr>
          <a:lstStyle/>
          <a:p>
            <a:r>
              <a:rPr lang="en-US" b="1" i="1" dirty="0">
                <a:solidFill>
                  <a:schemeClr val="tx1"/>
                </a:solidFill>
              </a:rPr>
              <a:t>1 Billion Pounds </a:t>
            </a:r>
            <a:r>
              <a:rPr lang="en-US" dirty="0">
                <a:solidFill>
                  <a:schemeClr val="tx1"/>
                </a:solidFill>
              </a:rPr>
              <a:t>of Resin in North America per Year</a:t>
            </a:r>
          </a:p>
          <a:p>
            <a:r>
              <a:rPr lang="en-US" b="1" i="1" dirty="0">
                <a:solidFill>
                  <a:schemeClr val="tx1"/>
                </a:solidFill>
              </a:rPr>
              <a:t>3 Billion Pounds </a:t>
            </a:r>
            <a:r>
              <a:rPr lang="en-US" dirty="0">
                <a:solidFill>
                  <a:schemeClr val="tx1"/>
                </a:solidFill>
              </a:rPr>
              <a:t>of Composites</a:t>
            </a:r>
          </a:p>
          <a:p>
            <a:pPr lvl="1"/>
            <a:r>
              <a:rPr lang="en-US" dirty="0">
                <a:solidFill>
                  <a:schemeClr val="tx1"/>
                </a:solidFill>
              </a:rPr>
              <a:t>Assume 1.8 specific gravity</a:t>
            </a:r>
          </a:p>
          <a:p>
            <a:r>
              <a:rPr lang="en-US" b="1" i="1" dirty="0">
                <a:solidFill>
                  <a:schemeClr val="tx1"/>
                </a:solidFill>
              </a:rPr>
              <a:t>27 MM ft</a:t>
            </a:r>
            <a:r>
              <a:rPr lang="en-US" b="1" i="1" baseline="30000" dirty="0">
                <a:solidFill>
                  <a:schemeClr val="tx1"/>
                </a:solidFill>
              </a:rPr>
              <a:t>3</a:t>
            </a:r>
            <a:r>
              <a:rPr lang="en-US" b="1" i="1" dirty="0">
                <a:solidFill>
                  <a:schemeClr val="tx1"/>
                </a:solidFill>
              </a:rPr>
              <a:t> </a:t>
            </a:r>
            <a:r>
              <a:rPr lang="en-US" dirty="0">
                <a:solidFill>
                  <a:schemeClr val="tx1"/>
                </a:solidFill>
              </a:rPr>
              <a:t>of Composite</a:t>
            </a:r>
          </a:p>
          <a:p>
            <a:r>
              <a:rPr lang="en-US" dirty="0">
                <a:solidFill>
                  <a:schemeClr val="tx1"/>
                </a:solidFill>
              </a:rPr>
              <a:t>Yankee Stadium: </a:t>
            </a:r>
            <a:r>
              <a:rPr lang="en-US" b="1" i="1" dirty="0">
                <a:solidFill>
                  <a:schemeClr val="tx1"/>
                </a:solidFill>
              </a:rPr>
              <a:t>24 MM ft</a:t>
            </a:r>
            <a:r>
              <a:rPr lang="en-US" b="1" i="1" baseline="30000" dirty="0">
                <a:solidFill>
                  <a:schemeClr val="tx1"/>
                </a:solidFill>
              </a:rPr>
              <a:t>3</a:t>
            </a:r>
          </a:p>
        </p:txBody>
      </p:sp>
      <p:sp>
        <p:nvSpPr>
          <p:cNvPr id="6" name="TextBox 5"/>
          <p:cNvSpPr txBox="1"/>
          <p:nvPr/>
        </p:nvSpPr>
        <p:spPr>
          <a:xfrm>
            <a:off x="2480467" y="1103988"/>
            <a:ext cx="4030946" cy="369332"/>
          </a:xfrm>
          <a:prstGeom prst="rect">
            <a:avLst/>
          </a:prstGeom>
          <a:noFill/>
        </p:spPr>
        <p:txBody>
          <a:bodyPr wrap="square" rtlCol="0">
            <a:spAutoFit/>
          </a:bodyPr>
          <a:lstStyle/>
          <a:p>
            <a:pPr algn="ctr"/>
            <a:r>
              <a:rPr lang="en-US" b="1" dirty="0">
                <a:solidFill>
                  <a:schemeClr val="accent1">
                    <a:lumMod val="50000"/>
                  </a:schemeClr>
                </a:solidFill>
              </a:rPr>
              <a:t>Composites ‘Waste’</a:t>
            </a:r>
          </a:p>
        </p:txBody>
      </p:sp>
      <p:sp>
        <p:nvSpPr>
          <p:cNvPr id="7" name="TextBox 6"/>
          <p:cNvSpPr txBox="1"/>
          <p:nvPr/>
        </p:nvSpPr>
        <p:spPr>
          <a:xfrm>
            <a:off x="889000" y="5806439"/>
            <a:ext cx="6460067" cy="461665"/>
          </a:xfrm>
          <a:prstGeom prst="rect">
            <a:avLst/>
          </a:prstGeom>
          <a:noFill/>
        </p:spPr>
        <p:txBody>
          <a:bodyPr wrap="square" rtlCol="0">
            <a:spAutoFit/>
          </a:bodyPr>
          <a:lstStyle/>
          <a:p>
            <a:r>
              <a:rPr lang="en-US" sz="1200" i="1" dirty="0"/>
              <a:t>Source: Green Composites Workshop 2012 in Chicago, IL, June 20-21, “Why Recycle Composites?” Presentation by Bob Moffit. </a:t>
            </a:r>
          </a:p>
        </p:txBody>
      </p:sp>
      <p:sp>
        <p:nvSpPr>
          <p:cNvPr id="9" name="TextBox 8">
            <a:extLst>
              <a:ext uri="{FF2B5EF4-FFF2-40B4-BE49-F238E27FC236}">
                <a16:creationId xmlns:a16="http://schemas.microsoft.com/office/drawing/2014/main" id="{E37C1ADC-9286-4AF2-928B-0D93FCCDB3F9}"/>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6667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“Scrap” vs. “Waste”</a:t>
            </a:r>
          </a:p>
        </p:txBody>
      </p:sp>
      <p:sp>
        <p:nvSpPr>
          <p:cNvPr id="3" name="Content Placeholder 2"/>
          <p:cNvSpPr>
            <a:spLocks noGrp="1"/>
          </p:cNvSpPr>
          <p:nvPr>
            <p:ph idx="1"/>
          </p:nvPr>
        </p:nvSpPr>
        <p:spPr>
          <a:xfrm>
            <a:off x="457200" y="1304779"/>
            <a:ext cx="4111786" cy="4800600"/>
          </a:xfrm>
        </p:spPr>
        <p:txBody>
          <a:bodyPr>
            <a:normAutofit fontScale="92500" lnSpcReduction="10000"/>
          </a:bodyPr>
          <a:lstStyle/>
          <a:p>
            <a:pPr marL="85725" indent="0">
              <a:buNone/>
            </a:pPr>
            <a:r>
              <a:rPr lang="en-US" sz="2400" b="1" u="sng" dirty="0"/>
              <a:t>Content</a:t>
            </a:r>
            <a:r>
              <a:rPr lang="en-US" sz="2400" b="1" dirty="0"/>
              <a:t>:</a:t>
            </a:r>
          </a:p>
          <a:p>
            <a:pPr marL="428625" indent="-342900">
              <a:buFont typeface="+mj-lt"/>
              <a:buAutoNum type="alphaLcParenR"/>
            </a:pPr>
            <a:r>
              <a:rPr lang="en-US" sz="2400" b="1" dirty="0"/>
              <a:t>Different types of waste </a:t>
            </a:r>
          </a:p>
          <a:p>
            <a:pPr lvl="1">
              <a:buFont typeface="Wingdings" charset="2"/>
              <a:buChar char="§"/>
            </a:pPr>
            <a:r>
              <a:rPr lang="en-US" sz="2400" b="1" dirty="0"/>
              <a:t>Defining MSW, E-waste, composites, etc.</a:t>
            </a:r>
          </a:p>
          <a:p>
            <a:pPr lvl="1">
              <a:buFont typeface="Wingdings" charset="2"/>
              <a:buChar char="§"/>
            </a:pPr>
            <a:r>
              <a:rPr lang="en-US" sz="2400" b="1" dirty="0"/>
              <a:t>The difference between terms ”waste” and “scrap”</a:t>
            </a:r>
          </a:p>
          <a:p>
            <a:pPr marL="428625" indent="-342900">
              <a:buFont typeface="+mj-lt"/>
              <a:buAutoNum type="alphaLcParenR"/>
            </a:pPr>
            <a:r>
              <a:rPr lang="en-US" sz="2400" b="1" dirty="0"/>
              <a:t>Current recycling success stories</a:t>
            </a:r>
          </a:p>
          <a:p>
            <a:pPr lvl="1">
              <a:buFont typeface="Wingdings" charset="2"/>
              <a:buChar char="§"/>
            </a:pPr>
            <a:r>
              <a:rPr lang="en-US" sz="2400" b="1" dirty="0"/>
              <a:t>Metals, plastics, etc.</a:t>
            </a:r>
          </a:p>
          <a:p>
            <a:pPr marL="428625" indent="-342900">
              <a:buFont typeface="+mj-lt"/>
              <a:buAutoNum type="alphaLcParenR"/>
            </a:pPr>
            <a:r>
              <a:rPr lang="en-US" sz="2400" b="1" dirty="0"/>
              <a:t>How much we generate vs. produce vs. recycle</a:t>
            </a:r>
          </a:p>
          <a:p>
            <a:pPr marL="428625" indent="-342900">
              <a:buFont typeface="+mj-lt"/>
              <a:buAutoNum type="alphaLcParenR"/>
            </a:pPr>
            <a:r>
              <a:rPr lang="en-US" sz="2400" b="1" dirty="0"/>
              <a:t>Macro trends in the world that push recycling’s urgency </a:t>
            </a:r>
          </a:p>
        </p:txBody>
      </p:sp>
      <p:graphicFrame>
        <p:nvGraphicFramePr>
          <p:cNvPr id="4" name="Content Placeholder 4">
            <a:extLst>
              <a:ext uri="{FF2B5EF4-FFF2-40B4-BE49-F238E27FC236}">
                <a16:creationId xmlns:a16="http://schemas.microsoft.com/office/drawing/2014/main" id="{7F32240B-FEC4-4CE4-A401-5204A09AF4F8}"/>
              </a:ext>
            </a:extLst>
          </p:cNvPr>
          <p:cNvGraphicFramePr>
            <a:graphicFrameLocks/>
          </p:cNvGraphicFramePr>
          <p:nvPr>
            <p:extLst/>
          </p:nvPr>
        </p:nvGraphicFramePr>
        <p:xfrm>
          <a:off x="4302209" y="1072523"/>
          <a:ext cx="3887358" cy="31380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FF184C6-96BE-4AA7-B713-98357F0C355E}"/>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719192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Different Types of Waste</a:t>
            </a:r>
          </a:p>
        </p:txBody>
      </p:sp>
      <p:sp>
        <p:nvSpPr>
          <p:cNvPr id="3" name="Content Placeholder 2"/>
          <p:cNvSpPr>
            <a:spLocks noGrp="1"/>
          </p:cNvSpPr>
          <p:nvPr>
            <p:ph idx="1"/>
          </p:nvPr>
        </p:nvSpPr>
        <p:spPr>
          <a:xfrm>
            <a:off x="457200" y="1304779"/>
            <a:ext cx="7398327" cy="3675930"/>
          </a:xfrm>
        </p:spPr>
        <p:txBody>
          <a:bodyPr>
            <a:normAutofit/>
          </a:bodyPr>
          <a:lstStyle/>
          <a:p>
            <a:pPr marL="85725" indent="0">
              <a:buNone/>
            </a:pPr>
            <a:r>
              <a:rPr lang="en-US" sz="2400" b="1" i="1" dirty="0"/>
              <a:t>1) Municipal solid waste</a:t>
            </a:r>
            <a:r>
              <a:rPr lang="en-US" sz="2400" b="1" dirty="0"/>
              <a:t> (</a:t>
            </a:r>
            <a:r>
              <a:rPr lang="en-US" sz="2400" b="1" i="1" dirty="0"/>
              <a:t>MSW</a:t>
            </a:r>
            <a:r>
              <a:rPr lang="en-US" sz="2400" b="1" dirty="0"/>
              <a:t>), is known as trash or </a:t>
            </a:r>
            <a:r>
              <a:rPr lang="en-US" sz="2400" b="1" i="1" dirty="0"/>
              <a:t>garbage</a:t>
            </a:r>
            <a:r>
              <a:rPr lang="en-US" sz="2400" b="1" dirty="0"/>
              <a:t> and it is a </a:t>
            </a:r>
            <a:r>
              <a:rPr lang="en-US" sz="2400" b="1" i="1" dirty="0"/>
              <a:t>waste</a:t>
            </a:r>
            <a:r>
              <a:rPr lang="en-US" sz="2400" b="1" dirty="0"/>
              <a:t> type consisting of everyday items that are discarded by the public. </a:t>
            </a:r>
          </a:p>
          <a:p>
            <a:pPr marL="85725" indent="0">
              <a:buNone/>
            </a:pPr>
            <a:endParaRPr lang="en-US" sz="2400" b="1" dirty="0"/>
          </a:p>
        </p:txBody>
      </p:sp>
      <p:pic>
        <p:nvPicPr>
          <p:cNvPr id="6" name="Picture 5">
            <a:extLst>
              <a:ext uri="{FF2B5EF4-FFF2-40B4-BE49-F238E27FC236}">
                <a16:creationId xmlns:a16="http://schemas.microsoft.com/office/drawing/2014/main" id="{45020935-47CF-48E0-A1D0-60511D20A4BA}"/>
              </a:ext>
            </a:extLst>
          </p:cNvPr>
          <p:cNvPicPr>
            <a:picLocks noChangeAspect="1"/>
          </p:cNvPicPr>
          <p:nvPr/>
        </p:nvPicPr>
        <p:blipFill>
          <a:blip r:embed="rId3"/>
          <a:stretch>
            <a:fillRect/>
          </a:stretch>
        </p:blipFill>
        <p:spPr>
          <a:xfrm>
            <a:off x="871706" y="2515700"/>
            <a:ext cx="6247235" cy="3982222"/>
          </a:xfrm>
          <a:prstGeom prst="rect">
            <a:avLst/>
          </a:prstGeom>
        </p:spPr>
      </p:pic>
      <p:sp>
        <p:nvSpPr>
          <p:cNvPr id="7" name="Rectangle 6">
            <a:extLst>
              <a:ext uri="{FF2B5EF4-FFF2-40B4-BE49-F238E27FC236}">
                <a16:creationId xmlns:a16="http://schemas.microsoft.com/office/drawing/2014/main" id="{C9FDFB22-751F-47A2-97B2-8C185C1E94C3}"/>
              </a:ext>
            </a:extLst>
          </p:cNvPr>
          <p:cNvSpPr/>
          <p:nvPr/>
        </p:nvSpPr>
        <p:spPr>
          <a:xfrm>
            <a:off x="1552840" y="6525914"/>
            <a:ext cx="5836688" cy="246221"/>
          </a:xfrm>
          <a:prstGeom prst="rect">
            <a:avLst/>
          </a:prstGeom>
        </p:spPr>
        <p:txBody>
          <a:bodyPr wrap="square">
            <a:spAutoFit/>
          </a:bodyPr>
          <a:lstStyle/>
          <a:p>
            <a:r>
              <a:rPr lang="en-US" sz="1000" dirty="0"/>
              <a:t>Source: https://en.wikipedia.org/wiki/File:Pie_Chart_of_Garbage_contents_in_winnipeg_city_in_2009.jpg</a:t>
            </a:r>
          </a:p>
        </p:txBody>
      </p:sp>
      <p:sp>
        <p:nvSpPr>
          <p:cNvPr id="8" name="TextBox 7">
            <a:extLst>
              <a:ext uri="{FF2B5EF4-FFF2-40B4-BE49-F238E27FC236}">
                <a16:creationId xmlns:a16="http://schemas.microsoft.com/office/drawing/2014/main" id="{DF4F554F-BF9C-4212-8402-D8134CBC77B3}"/>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190794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Different Types of Waste</a:t>
            </a:r>
          </a:p>
        </p:txBody>
      </p:sp>
      <p:sp>
        <p:nvSpPr>
          <p:cNvPr id="3" name="Content Placeholder 2"/>
          <p:cNvSpPr>
            <a:spLocks noGrp="1"/>
          </p:cNvSpPr>
          <p:nvPr>
            <p:ph idx="1"/>
          </p:nvPr>
        </p:nvSpPr>
        <p:spPr>
          <a:xfrm>
            <a:off x="457200" y="1304779"/>
            <a:ext cx="7398327" cy="3675930"/>
          </a:xfrm>
        </p:spPr>
        <p:txBody>
          <a:bodyPr>
            <a:normAutofit/>
          </a:bodyPr>
          <a:lstStyle/>
          <a:p>
            <a:pPr marL="85725" indent="0">
              <a:buNone/>
            </a:pPr>
            <a:r>
              <a:rPr lang="en-US" sz="2400" b="1" dirty="0"/>
              <a:t>2) E-waste (Electronic Waste) is discarded electrical or electronic devices. Used electronics which are destined for reuse, resale, salvage, recycling, or disposal are also considered e-waste. </a:t>
            </a:r>
          </a:p>
        </p:txBody>
      </p:sp>
      <p:sp>
        <p:nvSpPr>
          <p:cNvPr id="7" name="Rectangle 6">
            <a:extLst>
              <a:ext uri="{FF2B5EF4-FFF2-40B4-BE49-F238E27FC236}">
                <a16:creationId xmlns:a16="http://schemas.microsoft.com/office/drawing/2014/main" id="{C9FDFB22-751F-47A2-97B2-8C185C1E94C3}"/>
              </a:ext>
            </a:extLst>
          </p:cNvPr>
          <p:cNvSpPr/>
          <p:nvPr/>
        </p:nvSpPr>
        <p:spPr>
          <a:xfrm>
            <a:off x="5226628" y="6508473"/>
            <a:ext cx="3525982" cy="246221"/>
          </a:xfrm>
          <a:prstGeom prst="rect">
            <a:avLst/>
          </a:prstGeom>
        </p:spPr>
        <p:txBody>
          <a:bodyPr wrap="square">
            <a:spAutoFit/>
          </a:bodyPr>
          <a:lstStyle/>
          <a:p>
            <a:r>
              <a:rPr lang="en-US" sz="1000" dirty="0"/>
              <a:t>Source: https://en.wikipedia.org/wiki/Electronic_waste</a:t>
            </a:r>
          </a:p>
        </p:txBody>
      </p:sp>
      <p:pic>
        <p:nvPicPr>
          <p:cNvPr id="5" name="Picture 4">
            <a:extLst>
              <a:ext uri="{FF2B5EF4-FFF2-40B4-BE49-F238E27FC236}">
                <a16:creationId xmlns:a16="http://schemas.microsoft.com/office/drawing/2014/main" id="{3688C485-C3A5-48F0-96E7-FE0556E8A072}"/>
              </a:ext>
            </a:extLst>
          </p:cNvPr>
          <p:cNvPicPr>
            <a:picLocks noChangeAspect="1"/>
          </p:cNvPicPr>
          <p:nvPr/>
        </p:nvPicPr>
        <p:blipFill>
          <a:blip r:embed="rId3"/>
          <a:stretch>
            <a:fillRect/>
          </a:stretch>
        </p:blipFill>
        <p:spPr>
          <a:xfrm>
            <a:off x="4469477" y="2607187"/>
            <a:ext cx="2846713" cy="3800637"/>
          </a:xfrm>
          <a:prstGeom prst="rect">
            <a:avLst/>
          </a:prstGeom>
        </p:spPr>
      </p:pic>
      <p:sp>
        <p:nvSpPr>
          <p:cNvPr id="6" name="TextBox 5">
            <a:extLst>
              <a:ext uri="{FF2B5EF4-FFF2-40B4-BE49-F238E27FC236}">
                <a16:creationId xmlns:a16="http://schemas.microsoft.com/office/drawing/2014/main" id="{6258FB30-2E76-43DE-9527-F83B8E50602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80969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Brief Introduction to Composites</a:t>
            </a:r>
          </a:p>
        </p:txBody>
      </p:sp>
      <p:sp>
        <p:nvSpPr>
          <p:cNvPr id="3" name="Content Placeholder 2"/>
          <p:cNvSpPr>
            <a:spLocks noGrp="1"/>
          </p:cNvSpPr>
          <p:nvPr>
            <p:ph idx="1"/>
          </p:nvPr>
        </p:nvSpPr>
        <p:spPr>
          <a:xfrm>
            <a:off x="583018" y="1433587"/>
            <a:ext cx="7368363" cy="4800600"/>
          </a:xfrm>
        </p:spPr>
        <p:txBody>
          <a:bodyPr>
            <a:normAutofit/>
          </a:bodyPr>
          <a:lstStyle/>
          <a:p>
            <a:pPr marL="85725" indent="0">
              <a:buNone/>
            </a:pPr>
            <a:r>
              <a:rPr lang="en-US" sz="2400" b="1" dirty="0"/>
              <a:t>At the end of this lecture you will be able to:</a:t>
            </a:r>
          </a:p>
          <a:p>
            <a:pPr lvl="2">
              <a:buFont typeface="Wingdings" panose="05000000000000000000" pitchFamily="2" charset="2"/>
              <a:buChar char="§"/>
            </a:pPr>
            <a:r>
              <a:rPr lang="en-US" sz="2100" b="1" dirty="0"/>
              <a:t>Define composites</a:t>
            </a:r>
          </a:p>
          <a:p>
            <a:pPr lvl="2">
              <a:buFont typeface="Wingdings" panose="05000000000000000000" pitchFamily="2" charset="2"/>
              <a:buChar char="§"/>
            </a:pPr>
            <a:r>
              <a:rPr lang="en-US" sz="2100" b="1" dirty="0"/>
              <a:t>Identify the differences between ancient, modern and advanced composites.</a:t>
            </a:r>
          </a:p>
          <a:p>
            <a:pPr lvl="2">
              <a:buFont typeface="Wingdings" panose="05000000000000000000" pitchFamily="2" charset="2"/>
              <a:buChar char="§"/>
            </a:pPr>
            <a:r>
              <a:rPr lang="en-US" sz="2100" b="1" dirty="0"/>
              <a:t>Describe types of composite materials classifications.</a:t>
            </a:r>
          </a:p>
          <a:p>
            <a:pPr lvl="2">
              <a:buFont typeface="Wingdings" panose="05000000000000000000" pitchFamily="2" charset="2"/>
              <a:buChar char="§"/>
            </a:pPr>
            <a:r>
              <a:rPr lang="en-US" sz="2100" b="1" dirty="0"/>
              <a:t>Explain the advantages and disadvantages of composites.</a:t>
            </a:r>
          </a:p>
          <a:p>
            <a:pPr lvl="2">
              <a:buFont typeface="Wingdings" panose="05000000000000000000" pitchFamily="2" charset="2"/>
              <a:buChar char="§"/>
            </a:pPr>
            <a:r>
              <a:rPr lang="en-US" sz="2100" b="1" dirty="0"/>
              <a:t>Identify where composites are used</a:t>
            </a:r>
          </a:p>
          <a:p>
            <a:pPr lvl="2">
              <a:buFont typeface="Wingdings" panose="05000000000000000000" pitchFamily="2" charset="2"/>
              <a:buChar char="§"/>
            </a:pPr>
            <a:r>
              <a:rPr lang="en-US" sz="2100" b="1" dirty="0"/>
              <a:t>Describe </a:t>
            </a:r>
            <a:r>
              <a:rPr lang="en-US" sz="2100" b="1" dirty="0" smtClean="0"/>
              <a:t>the </a:t>
            </a:r>
            <a:r>
              <a:rPr lang="en-US" sz="2100" b="1" dirty="0"/>
              <a:t>state of the composite market and the future of composites.</a:t>
            </a:r>
          </a:p>
        </p:txBody>
      </p:sp>
      <p:sp>
        <p:nvSpPr>
          <p:cNvPr id="4" name="TextBox 3">
            <a:extLst>
              <a:ext uri="{FF2B5EF4-FFF2-40B4-BE49-F238E27FC236}">
                <a16:creationId xmlns:a16="http://schemas.microsoft.com/office/drawing/2014/main" id="{8E664053-37B6-415C-BE72-81AC9013C1B7}"/>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43076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Much Do We </a:t>
            </a:r>
            <a:r>
              <a:rPr lang="en-US" i="1" dirty="0"/>
              <a:t>Generate</a:t>
            </a:r>
            <a:r>
              <a:rPr lang="en-US" dirty="0"/>
              <a:t>?</a:t>
            </a:r>
          </a:p>
        </p:txBody>
      </p:sp>
      <p:graphicFrame>
        <p:nvGraphicFramePr>
          <p:cNvPr id="8" name="Content Placeholder 7"/>
          <p:cNvGraphicFramePr>
            <a:graphicFrameLocks noGrp="1"/>
          </p:cNvGraphicFramePr>
          <p:nvPr>
            <p:ph sz="half" idx="1"/>
            <p:extLst/>
          </p:nvPr>
        </p:nvGraphicFramePr>
        <p:xfrm>
          <a:off x="293345" y="1778606"/>
          <a:ext cx="4281765" cy="396994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p:cNvSpPr>
            <a:spLocks noGrp="1"/>
          </p:cNvSpPr>
          <p:nvPr>
            <p:ph sz="half" idx="2"/>
          </p:nvPr>
        </p:nvSpPr>
        <p:spPr>
          <a:xfrm>
            <a:off x="4602914" y="2043827"/>
            <a:ext cx="3289228" cy="4528705"/>
          </a:xfrm>
        </p:spPr>
        <p:txBody>
          <a:bodyPr>
            <a:normAutofit/>
          </a:bodyPr>
          <a:lstStyle/>
          <a:p>
            <a:r>
              <a:rPr lang="en-US" b="1" dirty="0">
                <a:solidFill>
                  <a:schemeClr val="accent1">
                    <a:lumMod val="50000"/>
                  </a:schemeClr>
                </a:solidFill>
              </a:rPr>
              <a:t>Per person, per year: 1,600 </a:t>
            </a:r>
            <a:r>
              <a:rPr lang="en-US" b="1" dirty="0" smtClean="0">
                <a:solidFill>
                  <a:schemeClr val="accent1">
                    <a:lumMod val="50000"/>
                  </a:schemeClr>
                </a:solidFill>
              </a:rPr>
              <a:t>Lbs.</a:t>
            </a:r>
            <a:endParaRPr lang="en-US" b="1" dirty="0">
              <a:solidFill>
                <a:schemeClr val="accent1">
                  <a:lumMod val="50000"/>
                </a:schemeClr>
              </a:solidFill>
            </a:endParaRPr>
          </a:p>
          <a:p>
            <a:pPr lvl="1"/>
            <a:r>
              <a:rPr lang="en-US" b="1" i="1" dirty="0">
                <a:solidFill>
                  <a:schemeClr val="accent1">
                    <a:lumMod val="50000"/>
                  </a:schemeClr>
                </a:solidFill>
              </a:rPr>
              <a:t>Plastics</a:t>
            </a:r>
            <a:r>
              <a:rPr lang="en-US" dirty="0"/>
              <a:t>: 215 </a:t>
            </a:r>
            <a:r>
              <a:rPr lang="en-US" dirty="0" smtClean="0"/>
              <a:t>lbs. </a:t>
            </a:r>
            <a:r>
              <a:rPr lang="en-US" dirty="0"/>
              <a:t>(12%)</a:t>
            </a:r>
          </a:p>
          <a:p>
            <a:pPr lvl="2"/>
            <a:r>
              <a:rPr lang="en-US" dirty="0"/>
              <a:t>75 % PET, HDPE &amp; Flexible Packaging</a:t>
            </a:r>
          </a:p>
          <a:p>
            <a:pPr lvl="2"/>
            <a:r>
              <a:rPr lang="en-US" dirty="0"/>
              <a:t>25% Composite Plastics &amp; “Other”</a:t>
            </a:r>
          </a:p>
          <a:p>
            <a:pPr lvl="1"/>
            <a:r>
              <a:rPr lang="en-US" b="1" dirty="0"/>
              <a:t>807 trillion BTU</a:t>
            </a:r>
            <a:r>
              <a:rPr lang="en-US" dirty="0"/>
              <a:t> of energy contained in annual plastic MSW </a:t>
            </a:r>
            <a:endParaRPr lang="en-US" b="1" dirty="0"/>
          </a:p>
        </p:txBody>
      </p:sp>
      <p:sp>
        <p:nvSpPr>
          <p:cNvPr id="7" name="TextBox 6"/>
          <p:cNvSpPr txBox="1"/>
          <p:nvPr/>
        </p:nvSpPr>
        <p:spPr>
          <a:xfrm>
            <a:off x="3790255" y="6398721"/>
            <a:ext cx="4649929" cy="461665"/>
          </a:xfrm>
          <a:prstGeom prst="rect">
            <a:avLst/>
          </a:prstGeom>
          <a:noFill/>
        </p:spPr>
        <p:txBody>
          <a:bodyPr wrap="square" rtlCol="0">
            <a:spAutoFit/>
          </a:bodyPr>
          <a:lstStyle/>
          <a:p>
            <a:r>
              <a:rPr lang="en-US" sz="1200" i="1" dirty="0"/>
              <a:t>Source: Green Composites Workshop 2012 in Chicago, IL, June 20-21, “Why Recycle Composites?” Presentation by Bob Moffit. </a:t>
            </a:r>
          </a:p>
        </p:txBody>
      </p:sp>
      <p:sp>
        <p:nvSpPr>
          <p:cNvPr id="10" name="TextBox 9"/>
          <p:cNvSpPr txBox="1"/>
          <p:nvPr/>
        </p:nvSpPr>
        <p:spPr>
          <a:xfrm>
            <a:off x="2480467" y="1221084"/>
            <a:ext cx="4188910" cy="369332"/>
          </a:xfrm>
          <a:prstGeom prst="rect">
            <a:avLst/>
          </a:prstGeom>
          <a:noFill/>
        </p:spPr>
        <p:txBody>
          <a:bodyPr wrap="square" rtlCol="0">
            <a:spAutoFit/>
          </a:bodyPr>
          <a:lstStyle/>
          <a:p>
            <a:pPr algn="ctr"/>
            <a:r>
              <a:rPr lang="en-US" b="1" dirty="0">
                <a:solidFill>
                  <a:schemeClr val="accent1">
                    <a:lumMod val="50000"/>
                  </a:schemeClr>
                </a:solidFill>
              </a:rPr>
              <a:t>Municipal Solid Waste</a:t>
            </a:r>
          </a:p>
        </p:txBody>
      </p:sp>
      <p:sp>
        <p:nvSpPr>
          <p:cNvPr id="9" name="TextBox 8">
            <a:extLst>
              <a:ext uri="{FF2B5EF4-FFF2-40B4-BE49-F238E27FC236}">
                <a16:creationId xmlns:a16="http://schemas.microsoft.com/office/drawing/2014/main" id="{617C6C56-72A9-40D6-A1B9-10D384E7D29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170866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ormAutofit/>
          </a:bodyPr>
          <a:lstStyle/>
          <a:p>
            <a:r>
              <a:rPr lang="en-US" dirty="0"/>
              <a:t>How Much Do We </a:t>
            </a:r>
            <a:r>
              <a:rPr lang="en-US" i="1" dirty="0"/>
              <a:t>Recycle</a:t>
            </a:r>
            <a:r>
              <a:rPr lang="en-US" dirty="0"/>
              <a:t>?</a:t>
            </a:r>
          </a:p>
        </p:txBody>
      </p:sp>
      <p:graphicFrame>
        <p:nvGraphicFramePr>
          <p:cNvPr id="5" name="Content Placeholder 4"/>
          <p:cNvGraphicFramePr>
            <a:graphicFrameLocks noGrp="1"/>
          </p:cNvGraphicFramePr>
          <p:nvPr>
            <p:ph sz="half" idx="1"/>
            <p:extLst/>
          </p:nvPr>
        </p:nvGraphicFramePr>
        <p:xfrm>
          <a:off x="457200" y="1770853"/>
          <a:ext cx="3887358" cy="3138016"/>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p:cNvSpPr>
            <a:spLocks noGrp="1"/>
          </p:cNvSpPr>
          <p:nvPr>
            <p:ph sz="half" idx="2"/>
          </p:nvPr>
        </p:nvSpPr>
        <p:spPr>
          <a:xfrm>
            <a:off x="4525703" y="1794454"/>
            <a:ext cx="3419856" cy="3493008"/>
          </a:xfrm>
        </p:spPr>
        <p:txBody>
          <a:bodyPr>
            <a:normAutofit/>
          </a:bodyPr>
          <a:lstStyle/>
          <a:p>
            <a:r>
              <a:rPr lang="en-US" b="1" i="1" dirty="0">
                <a:solidFill>
                  <a:schemeClr val="accent1">
                    <a:lumMod val="50000"/>
                  </a:schemeClr>
                </a:solidFill>
              </a:rPr>
              <a:t>Recycled</a:t>
            </a:r>
          </a:p>
          <a:p>
            <a:pPr lvl="1"/>
            <a:r>
              <a:rPr lang="en-US" b="1" dirty="0"/>
              <a:t>14 </a:t>
            </a:r>
            <a:r>
              <a:rPr lang="en-US" b="1" dirty="0" smtClean="0"/>
              <a:t>lbs. </a:t>
            </a:r>
            <a:r>
              <a:rPr lang="en-US" dirty="0"/>
              <a:t>of 215 </a:t>
            </a:r>
            <a:r>
              <a:rPr lang="en-US" dirty="0" smtClean="0"/>
              <a:t>lbs. </a:t>
            </a:r>
            <a:r>
              <a:rPr lang="en-US" dirty="0"/>
              <a:t>Plastics Stream</a:t>
            </a:r>
          </a:p>
          <a:p>
            <a:r>
              <a:rPr lang="en-US" b="1" i="1" dirty="0">
                <a:solidFill>
                  <a:schemeClr val="accent1">
                    <a:lumMod val="50000"/>
                  </a:schemeClr>
                </a:solidFill>
              </a:rPr>
              <a:t>Energy Recovery</a:t>
            </a:r>
          </a:p>
          <a:p>
            <a:pPr lvl="1"/>
            <a:r>
              <a:rPr lang="en-US" b="1" dirty="0"/>
              <a:t>17 </a:t>
            </a:r>
            <a:r>
              <a:rPr lang="en-US" b="1" dirty="0" smtClean="0"/>
              <a:t>lbs. </a:t>
            </a:r>
            <a:r>
              <a:rPr lang="en-US" dirty="0"/>
              <a:t>of 215 </a:t>
            </a:r>
            <a:r>
              <a:rPr lang="en-US" dirty="0" smtClean="0"/>
              <a:t>lbs. </a:t>
            </a:r>
            <a:r>
              <a:rPr lang="en-US" dirty="0"/>
              <a:t>Plastics Stream</a:t>
            </a:r>
          </a:p>
          <a:p>
            <a:r>
              <a:rPr lang="en-US" b="1" i="1" dirty="0">
                <a:solidFill>
                  <a:schemeClr val="accent1">
                    <a:lumMod val="50000"/>
                  </a:schemeClr>
                </a:solidFill>
              </a:rPr>
              <a:t>Plastic “Energy” Equivalent Sent to Landfill:</a:t>
            </a:r>
          </a:p>
          <a:p>
            <a:pPr lvl="1"/>
            <a:r>
              <a:rPr lang="en-US" b="1" dirty="0"/>
              <a:t>119 Million </a:t>
            </a:r>
            <a:r>
              <a:rPr lang="en-US" dirty="0"/>
              <a:t>Barrels of Oil</a:t>
            </a:r>
          </a:p>
        </p:txBody>
      </p:sp>
      <p:sp>
        <p:nvSpPr>
          <p:cNvPr id="7" name="TextBox 6"/>
          <p:cNvSpPr txBox="1"/>
          <p:nvPr/>
        </p:nvSpPr>
        <p:spPr>
          <a:xfrm>
            <a:off x="3884127" y="6319623"/>
            <a:ext cx="4463316" cy="461665"/>
          </a:xfrm>
          <a:prstGeom prst="rect">
            <a:avLst/>
          </a:prstGeom>
          <a:noFill/>
        </p:spPr>
        <p:txBody>
          <a:bodyPr wrap="square" rtlCol="0">
            <a:spAutoFit/>
          </a:bodyPr>
          <a:lstStyle/>
          <a:p>
            <a:r>
              <a:rPr lang="en-US" sz="1200" i="1" dirty="0"/>
              <a:t>Source: Green Composites Workshop 2012 in Chicago, IL, June 20-21, “Why Recycle Composites?” Presentation by Bob Moffit. </a:t>
            </a:r>
          </a:p>
        </p:txBody>
      </p:sp>
      <p:sp>
        <p:nvSpPr>
          <p:cNvPr id="8" name="TextBox 7"/>
          <p:cNvSpPr txBox="1"/>
          <p:nvPr/>
        </p:nvSpPr>
        <p:spPr>
          <a:xfrm>
            <a:off x="2172745" y="1245328"/>
            <a:ext cx="4188910" cy="369332"/>
          </a:xfrm>
          <a:prstGeom prst="rect">
            <a:avLst/>
          </a:prstGeom>
          <a:noFill/>
        </p:spPr>
        <p:txBody>
          <a:bodyPr wrap="square" rtlCol="0">
            <a:spAutoFit/>
          </a:bodyPr>
          <a:lstStyle/>
          <a:p>
            <a:pPr algn="ctr"/>
            <a:r>
              <a:rPr lang="en-US" b="1" dirty="0">
                <a:solidFill>
                  <a:schemeClr val="accent1">
                    <a:lumMod val="50000"/>
                  </a:schemeClr>
                </a:solidFill>
              </a:rPr>
              <a:t>Plastics ‘Waste’</a:t>
            </a:r>
          </a:p>
        </p:txBody>
      </p:sp>
      <p:sp>
        <p:nvSpPr>
          <p:cNvPr id="9" name="TextBox 8">
            <a:extLst>
              <a:ext uri="{FF2B5EF4-FFF2-40B4-BE49-F238E27FC236}">
                <a16:creationId xmlns:a16="http://schemas.microsoft.com/office/drawing/2014/main" id="{B5206166-5196-4996-AD81-F47428E1B476}"/>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62825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Different Types of Waste</a:t>
            </a:r>
          </a:p>
        </p:txBody>
      </p:sp>
      <p:sp>
        <p:nvSpPr>
          <p:cNvPr id="3" name="Content Placeholder 2"/>
          <p:cNvSpPr>
            <a:spLocks noGrp="1"/>
          </p:cNvSpPr>
          <p:nvPr>
            <p:ph idx="1"/>
          </p:nvPr>
        </p:nvSpPr>
        <p:spPr>
          <a:xfrm>
            <a:off x="457200" y="1304779"/>
            <a:ext cx="7398327" cy="3675930"/>
          </a:xfrm>
        </p:spPr>
        <p:txBody>
          <a:bodyPr vert="horz" lIns="91440" tIns="45720" rIns="91440" bIns="45720" rtlCol="0" anchor="t">
            <a:normAutofit/>
          </a:bodyPr>
          <a:lstStyle/>
          <a:p>
            <a:pPr marL="85725" indent="0">
              <a:buNone/>
            </a:pPr>
            <a:r>
              <a:rPr lang="en-US" sz="2000" b="1" dirty="0">
                <a:solidFill>
                  <a:srgbClr val="073E87"/>
                </a:solidFill>
              </a:rPr>
              <a:t>Composites</a:t>
            </a:r>
          </a:p>
          <a:p>
            <a:pPr marL="85725" indent="0">
              <a:buNone/>
            </a:pPr>
            <a:r>
              <a:rPr lang="en-US" sz="2000" b="1" dirty="0"/>
              <a:t>A composite is made from a number of materials that are much difficult to separate and, in the case of thermoset composites, cannot be reclaimed through a melt process.</a:t>
            </a:r>
          </a:p>
          <a:p>
            <a:pPr marL="85725" indent="0">
              <a:buNone/>
            </a:pPr>
            <a:r>
              <a:rPr lang="en-US" sz="2000" b="1" dirty="0">
                <a:solidFill>
                  <a:srgbClr val="073E87"/>
                </a:solidFill>
              </a:rPr>
              <a:t>Six Sources of Composite Scrap</a:t>
            </a:r>
            <a:endParaRPr lang="en-US" sz="2000" b="1" dirty="0">
              <a:solidFill>
                <a:srgbClr val="073E87"/>
              </a:solidFill>
              <a:cs typeface="Calibri"/>
            </a:endParaRPr>
          </a:p>
        </p:txBody>
      </p:sp>
      <p:sp>
        <p:nvSpPr>
          <p:cNvPr id="36" name="TextBox 35">
            <a:extLst>
              <a:ext uri="{FF2B5EF4-FFF2-40B4-BE49-F238E27FC236}">
                <a16:creationId xmlns:a16="http://schemas.microsoft.com/office/drawing/2014/main" id="{40BF72CC-B04C-418F-9916-32071744AE29}"/>
              </a:ext>
            </a:extLst>
          </p:cNvPr>
          <p:cNvSpPr txBox="1"/>
          <p:nvPr/>
        </p:nvSpPr>
        <p:spPr>
          <a:xfrm>
            <a:off x="6956746" y="5376150"/>
            <a:ext cx="1428750" cy="507831"/>
          </a:xfrm>
          <a:prstGeom prst="rect">
            <a:avLst/>
          </a:prstGeom>
          <a:noFill/>
        </p:spPr>
        <p:txBody>
          <a:bodyPr wrap="square" rtlCol="0">
            <a:spAutoFit/>
          </a:bodyPr>
          <a:lstStyle/>
          <a:p>
            <a:r>
              <a:rPr lang="en-US" sz="1350" b="1" dirty="0"/>
              <a:t>End of Life Components </a:t>
            </a:r>
          </a:p>
        </p:txBody>
      </p:sp>
      <p:grpSp>
        <p:nvGrpSpPr>
          <p:cNvPr id="37" name="Group 36">
            <a:extLst>
              <a:ext uri="{FF2B5EF4-FFF2-40B4-BE49-F238E27FC236}">
                <a16:creationId xmlns:a16="http://schemas.microsoft.com/office/drawing/2014/main" id="{8899C6B1-2CB6-4A14-B71C-5C52A96BF755}"/>
              </a:ext>
            </a:extLst>
          </p:cNvPr>
          <p:cNvGrpSpPr/>
          <p:nvPr/>
        </p:nvGrpSpPr>
        <p:grpSpPr>
          <a:xfrm>
            <a:off x="1123606" y="3269042"/>
            <a:ext cx="6454830" cy="3217284"/>
            <a:chOff x="270954" y="1166339"/>
            <a:chExt cx="11844846" cy="5903832"/>
          </a:xfrm>
        </p:grpSpPr>
        <p:cxnSp>
          <p:nvCxnSpPr>
            <p:cNvPr id="38" name="Straight Connector 37">
              <a:extLst>
                <a:ext uri="{FF2B5EF4-FFF2-40B4-BE49-F238E27FC236}">
                  <a16:creationId xmlns:a16="http://schemas.microsoft.com/office/drawing/2014/main" id="{4F214870-91BD-4ADE-A4AF-263BD252DAC2}"/>
                </a:ext>
              </a:extLst>
            </p:cNvPr>
            <p:cNvCxnSpPr/>
            <p:nvPr/>
          </p:nvCxnSpPr>
          <p:spPr>
            <a:xfrm flipH="1" flipV="1">
              <a:off x="299339" y="2018216"/>
              <a:ext cx="3358261" cy="60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08434E7-B51E-40A8-B5B7-D51DD2278E22}"/>
                </a:ext>
              </a:extLst>
            </p:cNvPr>
            <p:cNvCxnSpPr/>
            <p:nvPr/>
          </p:nvCxnSpPr>
          <p:spPr>
            <a:xfrm flipH="1">
              <a:off x="8506156" y="1970650"/>
              <a:ext cx="3609644" cy="475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F42BF6-BF50-4C14-AA5F-60D54E819069}"/>
                </a:ext>
              </a:extLst>
            </p:cNvPr>
            <p:cNvCxnSpPr/>
            <p:nvPr/>
          </p:nvCxnSpPr>
          <p:spPr>
            <a:xfrm flipH="1" flipV="1">
              <a:off x="270954" y="4021883"/>
              <a:ext cx="4367117" cy="78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807B319-5E46-439B-8CA5-6DA30FF7775D}"/>
                </a:ext>
              </a:extLst>
            </p:cNvPr>
            <p:cNvCxnSpPr/>
            <p:nvPr/>
          </p:nvCxnSpPr>
          <p:spPr>
            <a:xfrm flipH="1" flipV="1">
              <a:off x="7748684" y="4030786"/>
              <a:ext cx="4367116" cy="121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CEAC92-311D-44F0-B428-30D793CDBAFE}"/>
                </a:ext>
              </a:extLst>
            </p:cNvPr>
            <p:cNvCxnSpPr>
              <a:stCxn id="51" idx="6"/>
            </p:cNvCxnSpPr>
            <p:nvPr/>
          </p:nvCxnSpPr>
          <p:spPr>
            <a:xfrm>
              <a:off x="3663062" y="2024243"/>
              <a:ext cx="680338" cy="4141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36F9DD9-F906-4488-96E9-B0D4716D1D18}"/>
                </a:ext>
              </a:extLst>
            </p:cNvPr>
            <p:cNvCxnSpPr>
              <a:stCxn id="54" idx="2"/>
            </p:cNvCxnSpPr>
            <p:nvPr/>
          </p:nvCxnSpPr>
          <p:spPr>
            <a:xfrm flipH="1">
              <a:off x="7908004" y="2018217"/>
              <a:ext cx="598152" cy="4791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14B5151-5E82-4E89-B715-7854736B8735}"/>
                </a:ext>
              </a:extLst>
            </p:cNvPr>
            <p:cNvCxnSpPr/>
            <p:nvPr/>
          </p:nvCxnSpPr>
          <p:spPr>
            <a:xfrm flipH="1">
              <a:off x="299341" y="6087785"/>
              <a:ext cx="3358259" cy="4249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1D6432E-70F7-4546-9960-12D1B365C8E6}"/>
                </a:ext>
              </a:extLst>
            </p:cNvPr>
            <p:cNvCxnSpPr/>
            <p:nvPr/>
          </p:nvCxnSpPr>
          <p:spPr>
            <a:xfrm flipH="1">
              <a:off x="8621570" y="5943600"/>
              <a:ext cx="3494230" cy="4249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6BAF079B-DE74-4C22-8EA8-7722FE59BAC0}"/>
                </a:ext>
              </a:extLst>
            </p:cNvPr>
            <p:cNvGrpSpPr/>
            <p:nvPr/>
          </p:nvGrpSpPr>
          <p:grpSpPr>
            <a:xfrm>
              <a:off x="8451489" y="1166339"/>
              <a:ext cx="1987911" cy="5716397"/>
              <a:chOff x="9061089" y="1166339"/>
              <a:chExt cx="1987911" cy="5716397"/>
            </a:xfrm>
          </p:grpSpPr>
          <p:sp>
            <p:nvSpPr>
              <p:cNvPr id="54" name="Oval 53">
                <a:extLst>
                  <a:ext uri="{FF2B5EF4-FFF2-40B4-BE49-F238E27FC236}">
                    <a16:creationId xmlns:a16="http://schemas.microsoft.com/office/drawing/2014/main" id="{74C86D6F-8231-4277-8979-8F3849688766}"/>
                  </a:ext>
                </a:extLst>
              </p:cNvPr>
              <p:cNvSpPr/>
              <p:nvPr/>
            </p:nvSpPr>
            <p:spPr>
              <a:xfrm>
                <a:off x="9115756" y="1166339"/>
                <a:ext cx="1703755" cy="1703755"/>
              </a:xfrm>
              <a:prstGeom prst="ellipse">
                <a:avLst/>
              </a:prstGeom>
              <a:blipFill dpi="0" rotWithShape="1">
                <a:blip r:embed="rId3">
                  <a:extLst>
                    <a:ext uri="{28A0092B-C50C-407E-A947-70E740481C1C}">
                      <a14:useLocalDpi xmlns:a14="http://schemas.microsoft.com/office/drawing/2010/main" val="0"/>
                    </a:ext>
                  </a:extLst>
                </a:blip>
                <a:srcRect/>
                <a:stretch>
                  <a:fillRect l="-40909" t="-4545" r="-46727" b="-4545"/>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55" name="Oval 54">
                <a:extLst>
                  <a:ext uri="{FF2B5EF4-FFF2-40B4-BE49-F238E27FC236}">
                    <a16:creationId xmlns:a16="http://schemas.microsoft.com/office/drawing/2014/main" id="{9E211A8C-5922-4717-86CD-5365850E4A49}"/>
                  </a:ext>
                </a:extLst>
              </p:cNvPr>
              <p:cNvSpPr/>
              <p:nvPr/>
            </p:nvSpPr>
            <p:spPr>
              <a:xfrm>
                <a:off x="9207827" y="3106175"/>
                <a:ext cx="1694434" cy="1694425"/>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56" name="Oval 55">
                <a:extLst>
                  <a:ext uri="{FF2B5EF4-FFF2-40B4-BE49-F238E27FC236}">
                    <a16:creationId xmlns:a16="http://schemas.microsoft.com/office/drawing/2014/main" id="{BC56150A-2EA0-4344-95CA-99C90D6D62FA}"/>
                  </a:ext>
                </a:extLst>
              </p:cNvPr>
              <p:cNvSpPr/>
              <p:nvPr/>
            </p:nvSpPr>
            <p:spPr>
              <a:xfrm>
                <a:off x="9061089" y="4894825"/>
                <a:ext cx="1987911" cy="1987911"/>
              </a:xfrm>
              <a:prstGeom prst="ellipse">
                <a:avLst/>
              </a:prstGeom>
              <a:blipFill>
                <a:blip r:embed="rId5" cstate="print">
                  <a:extLst>
                    <a:ext uri="{28A0092B-C50C-407E-A947-70E740481C1C}">
                      <a14:useLocalDpi xmlns:a14="http://schemas.microsoft.com/office/drawing/2010/main" val="0"/>
                    </a:ext>
                  </a:extLst>
                </a:blip>
                <a:srcRect/>
                <a:stretch>
                  <a:fillRect l="-5000" r="-5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grpSp>
        <p:grpSp>
          <p:nvGrpSpPr>
            <p:cNvPr id="47" name="Group 46">
              <a:extLst>
                <a:ext uri="{FF2B5EF4-FFF2-40B4-BE49-F238E27FC236}">
                  <a16:creationId xmlns:a16="http://schemas.microsoft.com/office/drawing/2014/main" id="{A36F0312-88A4-4472-9D80-08B027DAC7DF}"/>
                </a:ext>
              </a:extLst>
            </p:cNvPr>
            <p:cNvGrpSpPr/>
            <p:nvPr/>
          </p:nvGrpSpPr>
          <p:grpSpPr>
            <a:xfrm>
              <a:off x="1828800" y="1172365"/>
              <a:ext cx="1964771" cy="5897806"/>
              <a:chOff x="1047369" y="1172365"/>
              <a:chExt cx="1964771" cy="5897806"/>
            </a:xfrm>
          </p:grpSpPr>
          <p:sp>
            <p:nvSpPr>
              <p:cNvPr id="51" name="Oval 50">
                <a:extLst>
                  <a:ext uri="{FF2B5EF4-FFF2-40B4-BE49-F238E27FC236}">
                    <a16:creationId xmlns:a16="http://schemas.microsoft.com/office/drawing/2014/main" id="{0DB34586-294B-4833-B417-3EC5AE1C79BF}"/>
                  </a:ext>
                </a:extLst>
              </p:cNvPr>
              <p:cNvSpPr/>
              <p:nvPr/>
            </p:nvSpPr>
            <p:spPr>
              <a:xfrm>
                <a:off x="1177876" y="1172365"/>
                <a:ext cx="1703755" cy="1703755"/>
              </a:xfrm>
              <a:prstGeom prst="ellipse">
                <a:avLst/>
              </a:prstGeom>
              <a:blipFill>
                <a:blip r:embed="rId6">
                  <a:extLst>
                    <a:ext uri="{28A0092B-C50C-407E-A947-70E740481C1C}">
                      <a14:useLocalDpi xmlns:a14="http://schemas.microsoft.com/office/drawing/2010/main" val="0"/>
                    </a:ext>
                  </a:extLst>
                </a:blip>
                <a:srcRect/>
                <a:stretch>
                  <a:fillRect l="-17000" r="-17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52" name="Oval 51">
                <a:extLst>
                  <a:ext uri="{FF2B5EF4-FFF2-40B4-BE49-F238E27FC236}">
                    <a16:creationId xmlns:a16="http://schemas.microsoft.com/office/drawing/2014/main" id="{6A5696CD-A673-4B16-839C-EB8FEC07B3FC}"/>
                  </a:ext>
                </a:extLst>
              </p:cNvPr>
              <p:cNvSpPr/>
              <p:nvPr/>
            </p:nvSpPr>
            <p:spPr>
              <a:xfrm>
                <a:off x="1108725" y="3092407"/>
                <a:ext cx="1860593" cy="1860593"/>
              </a:xfrm>
              <a:prstGeom prst="ellipse">
                <a:avLst/>
              </a:prstGeom>
              <a:blipFill>
                <a:blip r:embed="rId7">
                  <a:extLst>
                    <a:ext uri="{28A0092B-C50C-407E-A947-70E740481C1C}">
                      <a14:useLocalDpi xmlns:a14="http://schemas.microsoft.com/office/drawing/2010/main" val="0"/>
                    </a:ext>
                  </a:extLst>
                </a:blip>
                <a:srcRect/>
                <a:stretch>
                  <a:fillRect l="-18000" r="-18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53" name="Oval 52">
                <a:extLst>
                  <a:ext uri="{FF2B5EF4-FFF2-40B4-BE49-F238E27FC236}">
                    <a16:creationId xmlns:a16="http://schemas.microsoft.com/office/drawing/2014/main" id="{68D6A9A8-6C6A-4153-8312-6796F107DEE2}"/>
                  </a:ext>
                </a:extLst>
              </p:cNvPr>
              <p:cNvSpPr/>
              <p:nvPr/>
            </p:nvSpPr>
            <p:spPr>
              <a:xfrm>
                <a:off x="1047369" y="5105400"/>
                <a:ext cx="1964771" cy="1964771"/>
              </a:xfrm>
              <a:prstGeom prst="ellipse">
                <a:avLst/>
              </a:prstGeom>
              <a:blipFill dpi="0" rotWithShape="1">
                <a:blip r:embed="rId8">
                  <a:extLst>
                    <a:ext uri="{28A0092B-C50C-407E-A947-70E740481C1C}">
                      <a14:useLocalDpi xmlns:a14="http://schemas.microsoft.com/office/drawing/2010/main" val="0"/>
                    </a:ext>
                  </a:extLst>
                </a:blip>
                <a:srcRect/>
                <a:stretch>
                  <a:fillRect l="-111100" t="6172" r="4332" b="15506"/>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grpSp>
        <p:cxnSp>
          <p:nvCxnSpPr>
            <p:cNvPr id="48" name="Straight Connector 47">
              <a:extLst>
                <a:ext uri="{FF2B5EF4-FFF2-40B4-BE49-F238E27FC236}">
                  <a16:creationId xmlns:a16="http://schemas.microsoft.com/office/drawing/2014/main" id="{922F86BF-FB95-420E-B43A-787203241C76}"/>
                </a:ext>
              </a:extLst>
            </p:cNvPr>
            <p:cNvCxnSpPr/>
            <p:nvPr/>
          </p:nvCxnSpPr>
          <p:spPr>
            <a:xfrm flipH="1">
              <a:off x="3688022" y="5105400"/>
              <a:ext cx="1188778" cy="980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0BDDFAB-5FA7-4309-8639-0ED50A873871}"/>
                </a:ext>
              </a:extLst>
            </p:cNvPr>
            <p:cNvCxnSpPr/>
            <p:nvPr/>
          </p:nvCxnSpPr>
          <p:spPr>
            <a:xfrm>
              <a:off x="7239000" y="5105400"/>
              <a:ext cx="1219200" cy="8256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AE07EC54-F142-453D-B6A3-502DEA91D483}"/>
                </a:ext>
              </a:extLst>
            </p:cNvPr>
            <p:cNvSpPr/>
            <p:nvPr/>
          </p:nvSpPr>
          <p:spPr>
            <a:xfrm>
              <a:off x="4079978" y="1417638"/>
              <a:ext cx="4042013" cy="4154363"/>
            </a:xfrm>
            <a:prstGeom prst="ellipse">
              <a:avLst/>
            </a:prstGeom>
            <a:blipFill>
              <a:blip r:embed="rId9">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57" name="TextBox 56">
            <a:extLst>
              <a:ext uri="{FF2B5EF4-FFF2-40B4-BE49-F238E27FC236}">
                <a16:creationId xmlns:a16="http://schemas.microsoft.com/office/drawing/2014/main" id="{042F2045-65E4-40AE-AC2C-314649965C0F}"/>
              </a:ext>
            </a:extLst>
          </p:cNvPr>
          <p:cNvSpPr txBox="1"/>
          <p:nvPr/>
        </p:nvSpPr>
        <p:spPr>
          <a:xfrm>
            <a:off x="492279" y="3425641"/>
            <a:ext cx="1371600" cy="507831"/>
          </a:xfrm>
          <a:prstGeom prst="rect">
            <a:avLst/>
          </a:prstGeom>
          <a:noFill/>
        </p:spPr>
        <p:txBody>
          <a:bodyPr wrap="square" rtlCol="0">
            <a:spAutoFit/>
          </a:bodyPr>
          <a:lstStyle/>
          <a:p>
            <a:r>
              <a:rPr lang="en-US" sz="1350" b="1" dirty="0"/>
              <a:t>Raw Material Scrap</a:t>
            </a:r>
          </a:p>
        </p:txBody>
      </p:sp>
      <p:sp>
        <p:nvSpPr>
          <p:cNvPr id="58" name="TextBox 57">
            <a:extLst>
              <a:ext uri="{FF2B5EF4-FFF2-40B4-BE49-F238E27FC236}">
                <a16:creationId xmlns:a16="http://schemas.microsoft.com/office/drawing/2014/main" id="{96A2D25B-5F01-48D5-8CB8-0741C9C90134}"/>
              </a:ext>
            </a:extLst>
          </p:cNvPr>
          <p:cNvSpPr txBox="1"/>
          <p:nvPr/>
        </p:nvSpPr>
        <p:spPr>
          <a:xfrm>
            <a:off x="474961" y="4489642"/>
            <a:ext cx="1371600" cy="507831"/>
          </a:xfrm>
          <a:prstGeom prst="rect">
            <a:avLst/>
          </a:prstGeom>
          <a:noFill/>
        </p:spPr>
        <p:txBody>
          <a:bodyPr wrap="square" rtlCol="0">
            <a:spAutoFit/>
          </a:bodyPr>
          <a:lstStyle/>
          <a:p>
            <a:r>
              <a:rPr lang="en-US" sz="1350" b="1" dirty="0"/>
              <a:t>Material Trim Offs</a:t>
            </a:r>
          </a:p>
        </p:txBody>
      </p:sp>
      <p:sp>
        <p:nvSpPr>
          <p:cNvPr id="59" name="TextBox 58">
            <a:extLst>
              <a:ext uri="{FF2B5EF4-FFF2-40B4-BE49-F238E27FC236}">
                <a16:creationId xmlns:a16="http://schemas.microsoft.com/office/drawing/2014/main" id="{68502C3D-BD76-43D7-8816-A704CF349C5B}"/>
              </a:ext>
            </a:extLst>
          </p:cNvPr>
          <p:cNvSpPr txBox="1"/>
          <p:nvPr/>
        </p:nvSpPr>
        <p:spPr>
          <a:xfrm>
            <a:off x="522914" y="5630066"/>
            <a:ext cx="1371600" cy="507831"/>
          </a:xfrm>
          <a:prstGeom prst="rect">
            <a:avLst/>
          </a:prstGeom>
          <a:noFill/>
        </p:spPr>
        <p:txBody>
          <a:bodyPr wrap="square" rtlCol="0">
            <a:spAutoFit/>
          </a:bodyPr>
          <a:lstStyle/>
          <a:p>
            <a:r>
              <a:rPr lang="en-US" sz="1350" b="1" dirty="0"/>
              <a:t>Part Trim </a:t>
            </a:r>
          </a:p>
          <a:p>
            <a:r>
              <a:rPr lang="en-US" sz="1350" b="1" dirty="0"/>
              <a:t>Offs</a:t>
            </a:r>
          </a:p>
        </p:txBody>
      </p:sp>
      <p:sp>
        <p:nvSpPr>
          <p:cNvPr id="60" name="TextBox 59">
            <a:extLst>
              <a:ext uri="{FF2B5EF4-FFF2-40B4-BE49-F238E27FC236}">
                <a16:creationId xmlns:a16="http://schemas.microsoft.com/office/drawing/2014/main" id="{B84193F9-9EAE-4946-ABC8-815B5C7D4689}"/>
              </a:ext>
            </a:extLst>
          </p:cNvPr>
          <p:cNvSpPr txBox="1"/>
          <p:nvPr/>
        </p:nvSpPr>
        <p:spPr>
          <a:xfrm>
            <a:off x="6922943" y="3161438"/>
            <a:ext cx="1428750" cy="507831"/>
          </a:xfrm>
          <a:prstGeom prst="rect">
            <a:avLst/>
          </a:prstGeom>
          <a:noFill/>
        </p:spPr>
        <p:txBody>
          <a:bodyPr wrap="square" rtlCol="0">
            <a:spAutoFit/>
          </a:bodyPr>
          <a:lstStyle/>
          <a:p>
            <a:r>
              <a:rPr lang="en-US" sz="1350" b="1" dirty="0"/>
              <a:t>Machining/ Finishing Scrap</a:t>
            </a:r>
          </a:p>
        </p:txBody>
      </p:sp>
      <p:sp>
        <p:nvSpPr>
          <p:cNvPr id="61" name="TextBox 60">
            <a:extLst>
              <a:ext uri="{FF2B5EF4-FFF2-40B4-BE49-F238E27FC236}">
                <a16:creationId xmlns:a16="http://schemas.microsoft.com/office/drawing/2014/main" id="{5A4C94D7-CEE1-4767-B437-249264B6E7DF}"/>
              </a:ext>
            </a:extLst>
          </p:cNvPr>
          <p:cNvSpPr txBox="1"/>
          <p:nvPr/>
        </p:nvSpPr>
        <p:spPr>
          <a:xfrm>
            <a:off x="6943725" y="4489642"/>
            <a:ext cx="1428750" cy="300082"/>
          </a:xfrm>
          <a:prstGeom prst="rect">
            <a:avLst/>
          </a:prstGeom>
          <a:noFill/>
        </p:spPr>
        <p:txBody>
          <a:bodyPr wrap="square" rtlCol="0">
            <a:spAutoFit/>
          </a:bodyPr>
          <a:lstStyle/>
          <a:p>
            <a:r>
              <a:rPr lang="en-US" sz="1350" b="1" dirty="0"/>
              <a:t>Reject Parts</a:t>
            </a:r>
          </a:p>
        </p:txBody>
      </p:sp>
      <p:sp>
        <p:nvSpPr>
          <p:cNvPr id="30" name="TextBox 29">
            <a:extLst>
              <a:ext uri="{FF2B5EF4-FFF2-40B4-BE49-F238E27FC236}">
                <a16:creationId xmlns:a16="http://schemas.microsoft.com/office/drawing/2014/main" id="{BAAC60BC-656E-46C0-85B2-E387C4A2A9C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79616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Waste and What is Scrap?</a:t>
            </a:r>
          </a:p>
        </p:txBody>
      </p:sp>
      <p:sp>
        <p:nvSpPr>
          <p:cNvPr id="3" name="Content Placeholder 2"/>
          <p:cNvSpPr>
            <a:spLocks noGrp="1"/>
          </p:cNvSpPr>
          <p:nvPr>
            <p:ph idx="1"/>
          </p:nvPr>
        </p:nvSpPr>
        <p:spPr>
          <a:xfrm>
            <a:off x="457200" y="1292277"/>
            <a:ext cx="7742903" cy="4800600"/>
          </a:xfrm>
        </p:spPr>
        <p:txBody>
          <a:bodyPr>
            <a:normAutofit/>
          </a:bodyPr>
          <a:lstStyle/>
          <a:p>
            <a:pPr lvl="1"/>
            <a:r>
              <a:rPr lang="en-US" sz="2400" b="1" i="1" u="sng" dirty="0">
                <a:solidFill>
                  <a:srgbClr val="C00000"/>
                </a:solidFill>
              </a:rPr>
              <a:t>Waste</a:t>
            </a:r>
            <a:r>
              <a:rPr lang="en-US" sz="2400" b="1" dirty="0"/>
              <a:t> is material that either has no economic value or only the value of its basic material content recoverable through recycling</a:t>
            </a:r>
          </a:p>
          <a:p>
            <a:pPr lvl="1"/>
            <a:r>
              <a:rPr lang="en-US" sz="2400" b="1" dirty="0"/>
              <a:t>Very different from scrap</a:t>
            </a:r>
          </a:p>
          <a:p>
            <a:pPr lvl="2"/>
            <a:r>
              <a:rPr lang="en-US" sz="2250" b="1" dirty="0"/>
              <a:t>A perception?</a:t>
            </a:r>
          </a:p>
          <a:p>
            <a:pPr lvl="1"/>
            <a:r>
              <a:rPr lang="en-US" sz="2400" b="1" i="1" u="sng" dirty="0">
                <a:solidFill>
                  <a:srgbClr val="C00000"/>
                </a:solidFill>
              </a:rPr>
              <a:t>Scrap</a:t>
            </a:r>
            <a:r>
              <a:rPr lang="en-US" sz="2400" b="1" dirty="0"/>
              <a:t> is different in that….</a:t>
            </a:r>
          </a:p>
          <a:p>
            <a:pPr lvl="2"/>
            <a:r>
              <a:rPr lang="en-US" sz="2400" b="1" dirty="0"/>
              <a:t>It </a:t>
            </a:r>
            <a:r>
              <a:rPr lang="en-US" sz="2400" b="1" i="1" dirty="0"/>
              <a:t>does</a:t>
            </a:r>
            <a:r>
              <a:rPr lang="en-US" sz="2400" b="1" dirty="0"/>
              <a:t> have monetary value</a:t>
            </a:r>
          </a:p>
          <a:p>
            <a:pPr lvl="2"/>
            <a:r>
              <a:rPr lang="en-US" sz="2400" b="1" dirty="0"/>
              <a:t>It consists of recyclable materials</a:t>
            </a:r>
          </a:p>
          <a:p>
            <a:pPr lvl="2"/>
            <a:r>
              <a:rPr lang="en-US" sz="2400" b="1" dirty="0"/>
              <a:t>It is left over materials from product </a:t>
            </a:r>
            <a:r>
              <a:rPr lang="en-US" sz="2400" b="1" i="1" dirty="0"/>
              <a:t>manufacturing</a:t>
            </a:r>
            <a:r>
              <a:rPr lang="en-US" sz="2400" b="1" dirty="0"/>
              <a:t> and consumption, surplus or out of date materials. </a:t>
            </a:r>
          </a:p>
        </p:txBody>
      </p:sp>
      <p:sp>
        <p:nvSpPr>
          <p:cNvPr id="4" name="TextBox 3">
            <a:extLst>
              <a:ext uri="{FF2B5EF4-FFF2-40B4-BE49-F238E27FC236}">
                <a16:creationId xmlns:a16="http://schemas.microsoft.com/office/drawing/2014/main" id="{CB3C9595-F37D-417F-9AC7-08DBA50AC7D7}"/>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76998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Waste and What is Scrap?</a:t>
            </a:r>
          </a:p>
        </p:txBody>
      </p:sp>
      <p:sp>
        <p:nvSpPr>
          <p:cNvPr id="3" name="Content Placeholder 2"/>
          <p:cNvSpPr>
            <a:spLocks noGrp="1"/>
          </p:cNvSpPr>
          <p:nvPr>
            <p:ph idx="1"/>
          </p:nvPr>
        </p:nvSpPr>
        <p:spPr>
          <a:xfrm>
            <a:off x="457200" y="1292277"/>
            <a:ext cx="7742903" cy="4800600"/>
          </a:xfrm>
        </p:spPr>
        <p:txBody>
          <a:bodyPr vert="horz" lIns="91440" tIns="45720" rIns="91440" bIns="45720" rtlCol="0" anchor="t">
            <a:normAutofit/>
          </a:bodyPr>
          <a:lstStyle/>
          <a:p>
            <a:pPr marL="308610" lvl="1" indent="0">
              <a:buNone/>
            </a:pPr>
            <a:r>
              <a:rPr lang="en-US" sz="3000" b="1" i="1" dirty="0">
                <a:solidFill>
                  <a:srgbClr val="C00000"/>
                </a:solidFill>
              </a:rPr>
              <a:t>Scrap</a:t>
            </a:r>
            <a:r>
              <a:rPr lang="en-US" sz="3000" b="1" dirty="0">
                <a:solidFill>
                  <a:srgbClr val="C00000"/>
                </a:solidFill>
              </a:rPr>
              <a:t> </a:t>
            </a:r>
          </a:p>
          <a:p>
            <a:pPr lvl="1"/>
            <a:r>
              <a:rPr lang="en-US" sz="2400" b="1" dirty="0"/>
              <a:t>You could also say the scrap is the discarded or rejected material from an operation that is suitable for reprocessing. </a:t>
            </a:r>
          </a:p>
          <a:p>
            <a:pPr lvl="1"/>
            <a:r>
              <a:rPr lang="en-US" sz="2400" b="1" dirty="0"/>
              <a:t>Scrap can be very expensive.</a:t>
            </a:r>
          </a:p>
          <a:p>
            <a:pPr lvl="1"/>
            <a:r>
              <a:rPr lang="en-US" sz="2400" b="1" dirty="0"/>
              <a:t>Tipping fees, if the scrap is considered waste.</a:t>
            </a:r>
          </a:p>
          <a:p>
            <a:pPr lvl="1"/>
            <a:r>
              <a:rPr lang="en-US" sz="2400" b="1" dirty="0"/>
              <a:t>The unrealized economic value of scrap and the recovery of money spent is squandered potential</a:t>
            </a:r>
          </a:p>
          <a:p>
            <a:pPr lvl="1"/>
            <a:r>
              <a:rPr lang="en-US" sz="2400" b="1" dirty="0"/>
              <a:t>It is the recognition of, and the delineation between waste (no value) and scrap (has value), that creates a culture of sustainability. </a:t>
            </a:r>
          </a:p>
        </p:txBody>
      </p:sp>
      <p:sp>
        <p:nvSpPr>
          <p:cNvPr id="4" name="TextBox 3">
            <a:extLst>
              <a:ext uri="{FF2B5EF4-FFF2-40B4-BE49-F238E27FC236}">
                <a16:creationId xmlns:a16="http://schemas.microsoft.com/office/drawing/2014/main" id="{A6FF757A-671B-4332-9026-7C1D92DF7296}"/>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016045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334297" y="1393391"/>
            <a:ext cx="7742903" cy="3427434"/>
          </a:xfrm>
        </p:spPr>
        <p:txBody>
          <a:bodyPr>
            <a:noAutofit/>
          </a:bodyPr>
          <a:lstStyle/>
          <a:p>
            <a:r>
              <a:rPr lang="en-US" sz="2400" b="1" dirty="0"/>
              <a:t>Changes in business and motivation for reducing waste.</a:t>
            </a:r>
          </a:p>
          <a:p>
            <a:r>
              <a:rPr lang="en-US" sz="2400" b="1" dirty="0"/>
              <a:t>A number of waste prevention techniques are available, and they are commonly summarized as the 4Rs:	</a:t>
            </a:r>
          </a:p>
          <a:p>
            <a:pPr marL="1097280" lvl="2" indent="-514350">
              <a:buFont typeface="+mj-lt"/>
              <a:buAutoNum type="arabicParenR"/>
            </a:pPr>
            <a:r>
              <a:rPr lang="en-US" sz="2650" b="1" dirty="0"/>
              <a:t>Reduce</a:t>
            </a:r>
          </a:p>
          <a:p>
            <a:pPr marL="1097280" lvl="2" indent="-514350">
              <a:buFont typeface="+mj-lt"/>
              <a:buAutoNum type="arabicParenR"/>
            </a:pPr>
            <a:r>
              <a:rPr lang="en-US" sz="2650" b="1" dirty="0"/>
              <a:t>Reuse</a:t>
            </a:r>
          </a:p>
          <a:p>
            <a:pPr marL="1097280" lvl="2" indent="-514350">
              <a:buFont typeface="+mj-lt"/>
              <a:buAutoNum type="arabicParenR"/>
            </a:pPr>
            <a:r>
              <a:rPr lang="en-US" sz="2650" b="1" dirty="0"/>
              <a:t>Recycle </a:t>
            </a:r>
          </a:p>
          <a:p>
            <a:pPr marL="1097280" lvl="2" indent="-514350">
              <a:buFont typeface="+mj-lt"/>
              <a:buAutoNum type="arabicParenR"/>
            </a:pPr>
            <a:r>
              <a:rPr lang="en-US" sz="2650" b="1" dirty="0"/>
              <a:t>Recovery</a:t>
            </a: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AC9E8ACC-259F-406E-809C-102CF6E965EB}"/>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69071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grpSp>
        <p:nvGrpSpPr>
          <p:cNvPr id="7" name="Group 6">
            <a:extLst>
              <a:ext uri="{FF2B5EF4-FFF2-40B4-BE49-F238E27FC236}">
                <a16:creationId xmlns:a16="http://schemas.microsoft.com/office/drawing/2014/main" id="{13089E15-4A01-4D1E-9811-C4F10B4086E7}"/>
              </a:ext>
            </a:extLst>
          </p:cNvPr>
          <p:cNvGrpSpPr/>
          <p:nvPr/>
        </p:nvGrpSpPr>
        <p:grpSpPr>
          <a:xfrm>
            <a:off x="259625" y="1647602"/>
            <a:ext cx="8451728" cy="3665156"/>
            <a:chOff x="2264271" y="2942855"/>
            <a:chExt cx="8451728" cy="3665156"/>
          </a:xfrm>
        </p:grpSpPr>
        <p:sp>
          <p:nvSpPr>
            <p:cNvPr id="8" name="Content Placeholder 2">
              <a:extLst>
                <a:ext uri="{FF2B5EF4-FFF2-40B4-BE49-F238E27FC236}">
                  <a16:creationId xmlns:a16="http://schemas.microsoft.com/office/drawing/2014/main" id="{3B391621-60A5-48C2-86EE-59B981F6D46D}"/>
                </a:ext>
              </a:extLst>
            </p:cNvPr>
            <p:cNvSpPr txBox="1">
              <a:spLocks/>
            </p:cNvSpPr>
            <p:nvPr/>
          </p:nvSpPr>
          <p:spPr>
            <a:xfrm>
              <a:off x="4168022" y="2952474"/>
              <a:ext cx="2092103" cy="527706"/>
            </a:xfrm>
            <a:prstGeom prst="rect">
              <a:avLst/>
            </a:prstGeom>
            <a:solidFill>
              <a:schemeClr val="accent6">
                <a:lumMod val="40000"/>
                <a:lumOff val="60000"/>
              </a:schemeClr>
            </a:solidFill>
            <a:ln w="28575">
              <a:solidFill>
                <a:schemeClr val="tx1"/>
              </a:solidFill>
            </a:ln>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2950" b="1" dirty="0">
                  <a:ln w="22225">
                    <a:solidFill>
                      <a:sysClr val="windowText" lastClr="000000"/>
                    </a:solidFill>
                    <a:prstDash val="solid"/>
                  </a:ln>
                  <a:solidFill>
                    <a:schemeClr val="accent2">
                      <a:lumMod val="40000"/>
                      <a:lumOff val="60000"/>
                    </a:schemeClr>
                  </a:solidFill>
                </a:rPr>
                <a:t>REDUCE</a:t>
              </a:r>
              <a:endParaRPr lang="en-US" sz="2950" b="1" dirty="0">
                <a:ln w="22225">
                  <a:solidFill>
                    <a:sysClr val="windowText" lastClr="000000"/>
                  </a:solidFill>
                  <a:prstDash val="solid"/>
                </a:ln>
              </a:endParaRPr>
            </a:p>
          </p:txBody>
        </p:sp>
        <p:sp>
          <p:nvSpPr>
            <p:cNvPr id="9" name="Content Placeholder 2">
              <a:extLst>
                <a:ext uri="{FF2B5EF4-FFF2-40B4-BE49-F238E27FC236}">
                  <a16:creationId xmlns:a16="http://schemas.microsoft.com/office/drawing/2014/main" id="{8F44960F-CC95-40D2-AC4B-AAEA8F96C9AD}"/>
                </a:ext>
              </a:extLst>
            </p:cNvPr>
            <p:cNvSpPr txBox="1">
              <a:spLocks/>
            </p:cNvSpPr>
            <p:nvPr/>
          </p:nvSpPr>
          <p:spPr>
            <a:xfrm>
              <a:off x="4707016" y="3651558"/>
              <a:ext cx="2092103" cy="595333"/>
            </a:xfrm>
            <a:prstGeom prst="rect">
              <a:avLst/>
            </a:prstGeom>
            <a:solidFill>
              <a:schemeClr val="accent5">
                <a:lumMod val="40000"/>
                <a:lumOff val="6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2950" b="1" dirty="0">
                  <a:ln w="22225">
                    <a:solidFill>
                      <a:sysClr val="windowText" lastClr="000000"/>
                    </a:solidFill>
                    <a:prstDash val="solid"/>
                  </a:ln>
                  <a:solidFill>
                    <a:schemeClr val="accent2">
                      <a:lumMod val="40000"/>
                      <a:lumOff val="60000"/>
                    </a:schemeClr>
                  </a:solidFill>
                </a:rPr>
                <a:t>REUSE</a:t>
              </a:r>
              <a:endParaRPr lang="en-US" sz="2950" b="1" dirty="0">
                <a:ln w="22225">
                  <a:solidFill>
                    <a:sysClr val="windowText" lastClr="000000"/>
                  </a:solidFill>
                  <a:prstDash val="solid"/>
                </a:ln>
              </a:endParaRPr>
            </a:p>
          </p:txBody>
        </p:sp>
        <p:sp>
          <p:nvSpPr>
            <p:cNvPr id="10" name="Content Placeholder 2">
              <a:extLst>
                <a:ext uri="{FF2B5EF4-FFF2-40B4-BE49-F238E27FC236}">
                  <a16:creationId xmlns:a16="http://schemas.microsoft.com/office/drawing/2014/main" id="{012CB717-4776-489C-B932-B9EB6268DC5C}"/>
                </a:ext>
              </a:extLst>
            </p:cNvPr>
            <p:cNvSpPr txBox="1">
              <a:spLocks/>
            </p:cNvSpPr>
            <p:nvPr/>
          </p:nvSpPr>
          <p:spPr>
            <a:xfrm>
              <a:off x="5316118" y="4422615"/>
              <a:ext cx="2092103" cy="531999"/>
            </a:xfrm>
            <a:prstGeom prst="rect">
              <a:avLst/>
            </a:prstGeom>
            <a:solidFill>
              <a:schemeClr val="accent4">
                <a:lumMod val="40000"/>
                <a:lumOff val="60000"/>
              </a:schemeClr>
            </a:solidFill>
            <a:ln w="28575">
              <a:solidFill>
                <a:schemeClr val="tx1"/>
              </a:solidFill>
            </a:ln>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2950" b="1" dirty="0">
                  <a:ln w="22225">
                    <a:solidFill>
                      <a:sysClr val="windowText" lastClr="000000"/>
                    </a:solidFill>
                    <a:prstDash val="solid"/>
                  </a:ln>
                  <a:solidFill>
                    <a:schemeClr val="accent2">
                      <a:lumMod val="40000"/>
                      <a:lumOff val="60000"/>
                    </a:schemeClr>
                  </a:solidFill>
                </a:rPr>
                <a:t>RECYCLE</a:t>
              </a:r>
              <a:r>
                <a:rPr lang="en-US" sz="2950" b="1" dirty="0">
                  <a:ln>
                    <a:solidFill>
                      <a:sysClr val="windowText" lastClr="000000"/>
                    </a:solidFill>
                  </a:ln>
                </a:rPr>
                <a:t> </a:t>
              </a:r>
            </a:p>
          </p:txBody>
        </p:sp>
        <p:sp>
          <p:nvSpPr>
            <p:cNvPr id="11" name="Content Placeholder 2">
              <a:extLst>
                <a:ext uri="{FF2B5EF4-FFF2-40B4-BE49-F238E27FC236}">
                  <a16:creationId xmlns:a16="http://schemas.microsoft.com/office/drawing/2014/main" id="{504A0DB2-C6C5-4B3A-9B5F-28B5E7CBE051}"/>
                </a:ext>
              </a:extLst>
            </p:cNvPr>
            <p:cNvSpPr txBox="1">
              <a:spLocks/>
            </p:cNvSpPr>
            <p:nvPr/>
          </p:nvSpPr>
          <p:spPr>
            <a:xfrm>
              <a:off x="5914796" y="5118878"/>
              <a:ext cx="2092103" cy="573561"/>
            </a:xfrm>
            <a:prstGeom prst="rect">
              <a:avLst/>
            </a:prstGeom>
            <a:solidFill>
              <a:schemeClr val="accent1"/>
            </a:solidFill>
            <a:ln w="28575">
              <a:solidFill>
                <a:schemeClr val="tx1"/>
              </a:solidFill>
            </a:ln>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2950" b="1" dirty="0">
                  <a:ln w="22225">
                    <a:solidFill>
                      <a:sysClr val="windowText" lastClr="000000"/>
                    </a:solidFill>
                    <a:prstDash val="solid"/>
                  </a:ln>
                  <a:solidFill>
                    <a:schemeClr val="accent2">
                      <a:lumMod val="40000"/>
                      <a:lumOff val="60000"/>
                    </a:schemeClr>
                  </a:solidFill>
                </a:rPr>
                <a:t>RECOVERY</a:t>
              </a:r>
            </a:p>
            <a:p>
              <a:pPr marL="308610" lvl="1" indent="0" algn="ctr">
                <a:buNone/>
              </a:pPr>
              <a:endParaRPr lang="en-US" sz="2800" b="1" dirty="0"/>
            </a:p>
            <a:p>
              <a:pPr marL="308610" lvl="1" indent="0">
                <a:buNone/>
              </a:pPr>
              <a:endParaRPr lang="en-US" sz="2800" b="1" dirty="0"/>
            </a:p>
          </p:txBody>
        </p:sp>
        <p:sp>
          <p:nvSpPr>
            <p:cNvPr id="12" name="Content Placeholder 2">
              <a:extLst>
                <a:ext uri="{FF2B5EF4-FFF2-40B4-BE49-F238E27FC236}">
                  <a16:creationId xmlns:a16="http://schemas.microsoft.com/office/drawing/2014/main" id="{62E22BBB-AEFE-4461-B333-EBB3A8291195}"/>
                </a:ext>
              </a:extLst>
            </p:cNvPr>
            <p:cNvSpPr txBox="1">
              <a:spLocks/>
            </p:cNvSpPr>
            <p:nvPr/>
          </p:nvSpPr>
          <p:spPr>
            <a:xfrm>
              <a:off x="6498923" y="5873675"/>
              <a:ext cx="2092103" cy="607136"/>
            </a:xfrm>
            <a:prstGeom prst="rect">
              <a:avLst/>
            </a:prstGeom>
            <a:solidFill>
              <a:schemeClr val="accent5">
                <a:lumMod val="75000"/>
              </a:schemeClr>
            </a:solidFill>
            <a:ln w="28575">
              <a:solidFill>
                <a:schemeClr val="tx1"/>
              </a:solidFill>
            </a:ln>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2950" b="1" dirty="0">
                  <a:ln w="22225">
                    <a:solidFill>
                      <a:sysClr val="windowText" lastClr="000000"/>
                    </a:solidFill>
                    <a:prstDash val="solid"/>
                  </a:ln>
                  <a:solidFill>
                    <a:schemeClr val="accent2">
                      <a:lumMod val="40000"/>
                      <a:lumOff val="60000"/>
                    </a:schemeClr>
                  </a:solidFill>
                </a:rPr>
                <a:t>LANDFILL</a:t>
              </a:r>
              <a:endParaRPr lang="en-US" sz="2950" b="1" dirty="0">
                <a:ln>
                  <a:solidFill>
                    <a:sysClr val="windowText" lastClr="000000"/>
                  </a:solidFill>
                </a:ln>
              </a:endParaRPr>
            </a:p>
          </p:txBody>
        </p:sp>
        <p:sp>
          <p:nvSpPr>
            <p:cNvPr id="13" name="Content Placeholder 2">
              <a:extLst>
                <a:ext uri="{FF2B5EF4-FFF2-40B4-BE49-F238E27FC236}">
                  <a16:creationId xmlns:a16="http://schemas.microsoft.com/office/drawing/2014/main" id="{931C07E6-61D5-40D8-BBBE-67078BD7F65A}"/>
                </a:ext>
              </a:extLst>
            </p:cNvPr>
            <p:cNvSpPr txBox="1">
              <a:spLocks/>
            </p:cNvSpPr>
            <p:nvPr/>
          </p:nvSpPr>
          <p:spPr>
            <a:xfrm>
              <a:off x="2264272" y="2977741"/>
              <a:ext cx="2092103"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1800" b="1" dirty="0"/>
                <a:t>Most Desirable</a:t>
              </a:r>
            </a:p>
          </p:txBody>
        </p:sp>
        <p:sp>
          <p:nvSpPr>
            <p:cNvPr id="14" name="Content Placeholder 2">
              <a:extLst>
                <a:ext uri="{FF2B5EF4-FFF2-40B4-BE49-F238E27FC236}">
                  <a16:creationId xmlns:a16="http://schemas.microsoft.com/office/drawing/2014/main" id="{34FA078F-02D4-4829-A599-ED4608E5C0E9}"/>
                </a:ext>
              </a:extLst>
            </p:cNvPr>
            <p:cNvSpPr txBox="1">
              <a:spLocks/>
            </p:cNvSpPr>
            <p:nvPr/>
          </p:nvSpPr>
          <p:spPr>
            <a:xfrm>
              <a:off x="2264271" y="5992989"/>
              <a:ext cx="2092103"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lgn="ctr">
                <a:buNone/>
              </a:pPr>
              <a:r>
                <a:rPr lang="en-US" sz="1800" b="1" dirty="0"/>
                <a:t>Least Desirable</a:t>
              </a:r>
            </a:p>
          </p:txBody>
        </p:sp>
        <p:cxnSp>
          <p:nvCxnSpPr>
            <p:cNvPr id="15" name="Straight Arrow Connector 14">
              <a:extLst>
                <a:ext uri="{FF2B5EF4-FFF2-40B4-BE49-F238E27FC236}">
                  <a16:creationId xmlns:a16="http://schemas.microsoft.com/office/drawing/2014/main" id="{15220711-EAE3-43D9-BEAA-496E00285649}"/>
                </a:ext>
              </a:extLst>
            </p:cNvPr>
            <p:cNvCxnSpPr>
              <a:cxnSpLocks/>
            </p:cNvCxnSpPr>
            <p:nvPr/>
          </p:nvCxnSpPr>
          <p:spPr>
            <a:xfrm flipH="1">
              <a:off x="3238312" y="3324263"/>
              <a:ext cx="5152" cy="273777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9A32C18-6559-426C-92CA-315F141C8988}"/>
                </a:ext>
              </a:extLst>
            </p:cNvPr>
            <p:cNvGrpSpPr/>
            <p:nvPr/>
          </p:nvGrpSpPr>
          <p:grpSpPr>
            <a:xfrm>
              <a:off x="4332848" y="3644443"/>
              <a:ext cx="286755" cy="378939"/>
              <a:chOff x="4452491" y="3322797"/>
              <a:chExt cx="402032" cy="500380"/>
            </a:xfrm>
          </p:grpSpPr>
          <p:cxnSp>
            <p:nvCxnSpPr>
              <p:cNvPr id="31" name="Straight Arrow Connector 30">
                <a:extLst>
                  <a:ext uri="{FF2B5EF4-FFF2-40B4-BE49-F238E27FC236}">
                    <a16:creationId xmlns:a16="http://schemas.microsoft.com/office/drawing/2014/main" id="{8834071F-3214-460F-A96B-1123FCD0E3FC}"/>
                  </a:ext>
                </a:extLst>
              </p:cNvPr>
              <p:cNvCxnSpPr>
                <a:cxnSpLocks/>
              </p:cNvCxnSpPr>
              <p:nvPr/>
            </p:nvCxnSpPr>
            <p:spPr>
              <a:xfrm>
                <a:off x="4452491" y="3322797"/>
                <a:ext cx="0" cy="50038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A2FA7F6-1559-45EA-95D0-BF2C9C2EFE2B}"/>
                  </a:ext>
                </a:extLst>
              </p:cNvPr>
              <p:cNvCxnSpPr>
                <a:cxnSpLocks/>
              </p:cNvCxnSpPr>
              <p:nvPr/>
            </p:nvCxnSpPr>
            <p:spPr>
              <a:xfrm flipV="1">
                <a:off x="4452491" y="3812245"/>
                <a:ext cx="402032" cy="109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9489F89-81C6-424C-9755-BB496B0DA4D5}"/>
                </a:ext>
              </a:extLst>
            </p:cNvPr>
            <p:cNvGrpSpPr/>
            <p:nvPr/>
          </p:nvGrpSpPr>
          <p:grpSpPr>
            <a:xfrm>
              <a:off x="4927318" y="4381720"/>
              <a:ext cx="286755" cy="378939"/>
              <a:chOff x="4452491" y="3322797"/>
              <a:chExt cx="402032" cy="500380"/>
            </a:xfrm>
          </p:grpSpPr>
          <p:cxnSp>
            <p:nvCxnSpPr>
              <p:cNvPr id="29" name="Straight Arrow Connector 28">
                <a:extLst>
                  <a:ext uri="{FF2B5EF4-FFF2-40B4-BE49-F238E27FC236}">
                    <a16:creationId xmlns:a16="http://schemas.microsoft.com/office/drawing/2014/main" id="{41EF88FC-FA40-4E7C-9667-50E6D6255BED}"/>
                  </a:ext>
                </a:extLst>
              </p:cNvPr>
              <p:cNvCxnSpPr>
                <a:cxnSpLocks/>
              </p:cNvCxnSpPr>
              <p:nvPr/>
            </p:nvCxnSpPr>
            <p:spPr>
              <a:xfrm>
                <a:off x="4452491" y="3322797"/>
                <a:ext cx="0" cy="50038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D2328E0-4437-40A7-B1D9-965DA8164197}"/>
                  </a:ext>
                </a:extLst>
              </p:cNvPr>
              <p:cNvCxnSpPr>
                <a:cxnSpLocks/>
              </p:cNvCxnSpPr>
              <p:nvPr/>
            </p:nvCxnSpPr>
            <p:spPr>
              <a:xfrm flipV="1">
                <a:off x="4452491" y="3812245"/>
                <a:ext cx="402032" cy="109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4A968B90-FCD7-42CA-A1B6-2BA8C0E37491}"/>
                </a:ext>
              </a:extLst>
            </p:cNvPr>
            <p:cNvGrpSpPr/>
            <p:nvPr/>
          </p:nvGrpSpPr>
          <p:grpSpPr>
            <a:xfrm>
              <a:off x="5549179" y="5099362"/>
              <a:ext cx="286755" cy="378939"/>
              <a:chOff x="4452491" y="3322797"/>
              <a:chExt cx="402032" cy="500380"/>
            </a:xfrm>
          </p:grpSpPr>
          <p:cxnSp>
            <p:nvCxnSpPr>
              <p:cNvPr id="27" name="Straight Arrow Connector 26">
                <a:extLst>
                  <a:ext uri="{FF2B5EF4-FFF2-40B4-BE49-F238E27FC236}">
                    <a16:creationId xmlns:a16="http://schemas.microsoft.com/office/drawing/2014/main" id="{7FEAF2CD-FC31-4C23-928A-AF42A8244DF4}"/>
                  </a:ext>
                </a:extLst>
              </p:cNvPr>
              <p:cNvCxnSpPr>
                <a:cxnSpLocks/>
              </p:cNvCxnSpPr>
              <p:nvPr/>
            </p:nvCxnSpPr>
            <p:spPr>
              <a:xfrm>
                <a:off x="4452491" y="3322797"/>
                <a:ext cx="0" cy="50038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20189E5-5C9F-470F-AF96-01C73B4D1294}"/>
                  </a:ext>
                </a:extLst>
              </p:cNvPr>
              <p:cNvCxnSpPr>
                <a:cxnSpLocks/>
              </p:cNvCxnSpPr>
              <p:nvPr/>
            </p:nvCxnSpPr>
            <p:spPr>
              <a:xfrm flipV="1">
                <a:off x="4452491" y="3812245"/>
                <a:ext cx="402032" cy="109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9B6B567-818A-4BC8-A50D-E4FAF0BC5CEC}"/>
                </a:ext>
              </a:extLst>
            </p:cNvPr>
            <p:cNvGrpSpPr/>
            <p:nvPr/>
          </p:nvGrpSpPr>
          <p:grpSpPr>
            <a:xfrm>
              <a:off x="6116747" y="5778246"/>
              <a:ext cx="286755" cy="378939"/>
              <a:chOff x="4452491" y="3322797"/>
              <a:chExt cx="402032" cy="500380"/>
            </a:xfrm>
          </p:grpSpPr>
          <p:cxnSp>
            <p:nvCxnSpPr>
              <p:cNvPr id="25" name="Straight Arrow Connector 24">
                <a:extLst>
                  <a:ext uri="{FF2B5EF4-FFF2-40B4-BE49-F238E27FC236}">
                    <a16:creationId xmlns:a16="http://schemas.microsoft.com/office/drawing/2014/main" id="{575A7CF1-2E1C-43EB-9426-A064C20E5F8F}"/>
                  </a:ext>
                </a:extLst>
              </p:cNvPr>
              <p:cNvCxnSpPr>
                <a:cxnSpLocks/>
              </p:cNvCxnSpPr>
              <p:nvPr/>
            </p:nvCxnSpPr>
            <p:spPr>
              <a:xfrm>
                <a:off x="4452491" y="3322797"/>
                <a:ext cx="0" cy="50038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FA99DC5-73CF-4108-9422-DB459A6608C0}"/>
                  </a:ext>
                </a:extLst>
              </p:cNvPr>
              <p:cNvCxnSpPr>
                <a:cxnSpLocks/>
              </p:cNvCxnSpPr>
              <p:nvPr/>
            </p:nvCxnSpPr>
            <p:spPr>
              <a:xfrm flipV="1">
                <a:off x="4452491" y="3812245"/>
                <a:ext cx="402032" cy="109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5FC35739-3E5F-45DF-BE66-983D28A1287F}"/>
                </a:ext>
              </a:extLst>
            </p:cNvPr>
            <p:cNvSpPr txBox="1">
              <a:spLocks/>
            </p:cNvSpPr>
            <p:nvPr/>
          </p:nvSpPr>
          <p:spPr>
            <a:xfrm>
              <a:off x="6178068" y="2942855"/>
              <a:ext cx="2097974"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spcBef>
                  <a:spcPts val="0"/>
                </a:spcBef>
                <a:buNone/>
              </a:pPr>
              <a:r>
                <a:rPr lang="en-US" sz="1600" b="1" dirty="0"/>
                <a:t>Lowering the amount of waste product</a:t>
              </a:r>
            </a:p>
          </p:txBody>
        </p:sp>
        <p:sp>
          <p:nvSpPr>
            <p:cNvPr id="21" name="Content Placeholder 2">
              <a:extLst>
                <a:ext uri="{FF2B5EF4-FFF2-40B4-BE49-F238E27FC236}">
                  <a16:creationId xmlns:a16="http://schemas.microsoft.com/office/drawing/2014/main" id="{1373FA0F-8697-443B-BFAA-8711872954C9}"/>
                </a:ext>
              </a:extLst>
            </p:cNvPr>
            <p:cNvSpPr txBox="1">
              <a:spLocks/>
            </p:cNvSpPr>
            <p:nvPr/>
          </p:nvSpPr>
          <p:spPr>
            <a:xfrm>
              <a:off x="6711002" y="3619124"/>
              <a:ext cx="2097974"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spcBef>
                  <a:spcPts val="0"/>
                </a:spcBef>
                <a:buNone/>
              </a:pPr>
              <a:r>
                <a:rPr lang="en-US" sz="1600" b="1" dirty="0"/>
                <a:t>Using materials repeatedly</a:t>
              </a:r>
            </a:p>
          </p:txBody>
        </p:sp>
        <p:sp>
          <p:nvSpPr>
            <p:cNvPr id="22" name="Content Placeholder 2">
              <a:extLst>
                <a:ext uri="{FF2B5EF4-FFF2-40B4-BE49-F238E27FC236}">
                  <a16:creationId xmlns:a16="http://schemas.microsoft.com/office/drawing/2014/main" id="{121687FF-818F-459D-8EC7-F2C8D0AADDED}"/>
                </a:ext>
              </a:extLst>
            </p:cNvPr>
            <p:cNvSpPr txBox="1">
              <a:spLocks/>
            </p:cNvSpPr>
            <p:nvPr/>
          </p:nvSpPr>
          <p:spPr>
            <a:xfrm>
              <a:off x="7333746" y="4369169"/>
              <a:ext cx="2097974"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spcBef>
                  <a:spcPts val="0"/>
                </a:spcBef>
                <a:buNone/>
              </a:pPr>
              <a:r>
                <a:rPr lang="en-US" sz="1600" b="1" dirty="0"/>
                <a:t>Using materials to make new products</a:t>
              </a:r>
            </a:p>
          </p:txBody>
        </p:sp>
        <p:sp>
          <p:nvSpPr>
            <p:cNvPr id="23" name="Content Placeholder 2">
              <a:extLst>
                <a:ext uri="{FF2B5EF4-FFF2-40B4-BE49-F238E27FC236}">
                  <a16:creationId xmlns:a16="http://schemas.microsoft.com/office/drawing/2014/main" id="{763A221A-567E-4C22-9F81-0BFBDCF35B65}"/>
                </a:ext>
              </a:extLst>
            </p:cNvPr>
            <p:cNvSpPr txBox="1">
              <a:spLocks/>
            </p:cNvSpPr>
            <p:nvPr/>
          </p:nvSpPr>
          <p:spPr>
            <a:xfrm>
              <a:off x="7943346" y="5083094"/>
              <a:ext cx="2097974"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spcBef>
                  <a:spcPts val="0"/>
                </a:spcBef>
                <a:buNone/>
              </a:pPr>
              <a:r>
                <a:rPr lang="en-US" sz="1600" b="1" dirty="0"/>
                <a:t>Recovering energy from scrap</a:t>
              </a:r>
            </a:p>
          </p:txBody>
        </p:sp>
        <p:sp>
          <p:nvSpPr>
            <p:cNvPr id="24" name="Content Placeholder 2">
              <a:extLst>
                <a:ext uri="{FF2B5EF4-FFF2-40B4-BE49-F238E27FC236}">
                  <a16:creationId xmlns:a16="http://schemas.microsoft.com/office/drawing/2014/main" id="{D69FFB8F-724F-4602-8C8A-D52A42198964}"/>
                </a:ext>
              </a:extLst>
            </p:cNvPr>
            <p:cNvSpPr txBox="1">
              <a:spLocks/>
            </p:cNvSpPr>
            <p:nvPr/>
          </p:nvSpPr>
          <p:spPr>
            <a:xfrm>
              <a:off x="8618025" y="5868362"/>
              <a:ext cx="2097974" cy="61502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spcBef>
                  <a:spcPts val="0"/>
                </a:spcBef>
                <a:buNone/>
              </a:pPr>
              <a:r>
                <a:rPr lang="en-US" sz="1600" b="1" dirty="0"/>
                <a:t>Safe disposal of waste to landfill</a:t>
              </a:r>
            </a:p>
          </p:txBody>
        </p:sp>
      </p:grpSp>
      <p:sp>
        <p:nvSpPr>
          <p:cNvPr id="33" name="TextBox 32">
            <a:extLst>
              <a:ext uri="{FF2B5EF4-FFF2-40B4-BE49-F238E27FC236}">
                <a16:creationId xmlns:a16="http://schemas.microsoft.com/office/drawing/2014/main" id="{821D9D19-F17F-4B0F-9270-4AF3001A7053}"/>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108422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457200" y="1292277"/>
            <a:ext cx="7742903" cy="4800600"/>
          </a:xfrm>
        </p:spPr>
        <p:txBody>
          <a:bodyPr>
            <a:noAutofit/>
          </a:bodyPr>
          <a:lstStyle/>
          <a:p>
            <a:pPr marL="85725" indent="0">
              <a:buNone/>
            </a:pPr>
            <a:r>
              <a:rPr lang="en-US" sz="3200" b="1" dirty="0">
                <a:solidFill>
                  <a:srgbClr val="C00000"/>
                </a:solidFill>
              </a:rPr>
              <a:t>Reduction</a:t>
            </a:r>
          </a:p>
          <a:p>
            <a:r>
              <a:rPr lang="en-US" sz="2400" b="1" dirty="0"/>
              <a:t>Wherever possible, waste reduction is the preferable option. Reduce the amount of scrap in production.</a:t>
            </a:r>
          </a:p>
          <a:p>
            <a:pPr lvl="2"/>
            <a:r>
              <a:rPr lang="en-US" sz="2400" b="1" dirty="0"/>
              <a:t>Examples:</a:t>
            </a:r>
          </a:p>
          <a:p>
            <a:pPr lvl="3"/>
            <a:r>
              <a:rPr lang="en-US" sz="2400" b="1" dirty="0"/>
              <a:t>Nesting</a:t>
            </a:r>
          </a:p>
          <a:p>
            <a:pPr lvl="3"/>
            <a:r>
              <a:rPr lang="en-US" sz="2400" b="1" dirty="0"/>
              <a:t>Training and skill growth</a:t>
            </a:r>
          </a:p>
          <a:p>
            <a:pPr lvl="3"/>
            <a:r>
              <a:rPr lang="en-US" sz="2400" b="1" dirty="0"/>
              <a:t>Safety first</a:t>
            </a:r>
          </a:p>
          <a:p>
            <a:pPr lvl="3"/>
            <a:r>
              <a:rPr lang="en-US" sz="2400" b="1" dirty="0"/>
              <a:t>Diagnose and fix the root causes for scrap creation during processing</a:t>
            </a:r>
          </a:p>
          <a:p>
            <a:pPr lvl="3"/>
            <a:r>
              <a:rPr lang="en-US" sz="2400" b="1" dirty="0"/>
              <a:t>Manage time sensitive materials with better planning</a:t>
            </a: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50FC6637-209C-411B-A90C-961FB78529A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95891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457200" y="1292276"/>
            <a:ext cx="7742903" cy="5291403"/>
          </a:xfrm>
        </p:spPr>
        <p:txBody>
          <a:bodyPr>
            <a:normAutofit/>
          </a:bodyPr>
          <a:lstStyle/>
          <a:p>
            <a:pPr marL="308610" lvl="1" indent="0">
              <a:buNone/>
            </a:pPr>
            <a:r>
              <a:rPr lang="en-US" sz="2800" b="1" dirty="0">
                <a:solidFill>
                  <a:srgbClr val="C00000"/>
                </a:solidFill>
              </a:rPr>
              <a:t>Reduction</a:t>
            </a:r>
          </a:p>
          <a:p>
            <a:pPr lvl="2"/>
            <a:r>
              <a:rPr lang="en-US" sz="2250" b="1" dirty="0"/>
              <a:t>For time sensitive materials (materials with an expiration date):</a:t>
            </a:r>
          </a:p>
          <a:p>
            <a:pPr lvl="3"/>
            <a:r>
              <a:rPr lang="en-US" sz="2100" b="1" dirty="0"/>
              <a:t>Reduce the time that materials are purchased and when they are used</a:t>
            </a:r>
          </a:p>
          <a:p>
            <a:pPr lvl="3"/>
            <a:r>
              <a:rPr lang="en-US" sz="2100" b="1" dirty="0"/>
              <a:t>Accurately order materials that match production needs.</a:t>
            </a:r>
          </a:p>
          <a:p>
            <a:pPr lvl="3"/>
            <a:r>
              <a:rPr lang="en-US" sz="2100" b="1" dirty="0"/>
              <a:t>Over ordering and scrapping unusable material is an expensive waste.</a:t>
            </a:r>
          </a:p>
          <a:p>
            <a:pPr lvl="3"/>
            <a:r>
              <a:rPr lang="en-US" sz="2100" b="1" dirty="0"/>
              <a:t>Monitor inventory closely (FIFO)</a:t>
            </a:r>
          </a:p>
          <a:p>
            <a:pPr lvl="3"/>
            <a:r>
              <a:rPr lang="en-US" sz="2100" b="1" dirty="0"/>
              <a:t>Keep excellent records for materials that are frozen (out time) or have an expiration date. </a:t>
            </a:r>
          </a:p>
          <a:p>
            <a:pPr lvl="3"/>
            <a:r>
              <a:rPr lang="en-US" sz="2100" b="1" dirty="0"/>
              <a:t>Segregate and control expired materials so that they cannot be used in the production of new parts.</a:t>
            </a:r>
          </a:p>
        </p:txBody>
      </p:sp>
      <p:sp>
        <p:nvSpPr>
          <p:cNvPr id="4" name="TextBox 3">
            <a:extLst>
              <a:ext uri="{FF2B5EF4-FFF2-40B4-BE49-F238E27FC236}">
                <a16:creationId xmlns:a16="http://schemas.microsoft.com/office/drawing/2014/main" id="{0D3C06B7-1C3D-41C1-ACCF-297D8BE8F059}"/>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478660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457200" y="1292277"/>
            <a:ext cx="7742903" cy="4800600"/>
          </a:xfrm>
        </p:spPr>
        <p:txBody>
          <a:bodyPr>
            <a:noAutofit/>
          </a:bodyPr>
          <a:lstStyle/>
          <a:p>
            <a:pPr marL="85725" indent="0">
              <a:buNone/>
            </a:pPr>
            <a:r>
              <a:rPr lang="en-US" sz="3200" b="1" dirty="0">
                <a:solidFill>
                  <a:srgbClr val="C00000"/>
                </a:solidFill>
              </a:rPr>
              <a:t>Reuse</a:t>
            </a:r>
          </a:p>
          <a:p>
            <a:r>
              <a:rPr lang="en-US" sz="2400" b="1" dirty="0"/>
              <a:t>If waste is produced, every effort should be made to reuse it if practicable.  This is a perception shift from waste to scrap.</a:t>
            </a:r>
          </a:p>
          <a:p>
            <a:pPr lvl="2">
              <a:spcBef>
                <a:spcPts val="0"/>
              </a:spcBef>
            </a:pPr>
            <a:r>
              <a:rPr lang="en-US" sz="2400" b="1" dirty="0"/>
              <a:t>Can implement back into own production line</a:t>
            </a:r>
          </a:p>
          <a:p>
            <a:pPr lvl="2">
              <a:spcBef>
                <a:spcPts val="0"/>
              </a:spcBef>
            </a:pPr>
            <a:r>
              <a:rPr lang="en-US" sz="2400" b="1" dirty="0"/>
              <a:t>Create another production line that utilizes the scrap material</a:t>
            </a:r>
          </a:p>
          <a:p>
            <a:pPr lvl="2">
              <a:spcBef>
                <a:spcPts val="0"/>
              </a:spcBef>
            </a:pPr>
            <a:r>
              <a:rPr lang="en-US" sz="2400" b="1" dirty="0"/>
              <a:t>Find another company that has a need for your scrap</a:t>
            </a:r>
          </a:p>
          <a:p>
            <a:pPr lvl="2">
              <a:spcBef>
                <a:spcPts val="0"/>
              </a:spcBef>
            </a:pPr>
            <a:r>
              <a:rPr lang="en-US" sz="2400" b="1" dirty="0"/>
              <a:t>Be innovative</a:t>
            </a:r>
          </a:p>
          <a:p>
            <a:pPr lvl="2">
              <a:spcBef>
                <a:spcPts val="0"/>
              </a:spcBef>
            </a:pPr>
            <a:r>
              <a:rPr lang="en-US" sz="2400" b="1" dirty="0"/>
              <a:t>Communicate with other companies your supply of scrap and work towards collaborative measures to reuse scrap.</a:t>
            </a: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FA373AAA-6248-4BFD-BD46-3D18BF0303BE}"/>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89354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are Composites?</a:t>
            </a:r>
          </a:p>
        </p:txBody>
      </p:sp>
      <p:sp>
        <p:nvSpPr>
          <p:cNvPr id="3" name="Content Placeholder 2"/>
          <p:cNvSpPr>
            <a:spLocks noGrp="1"/>
          </p:cNvSpPr>
          <p:nvPr>
            <p:ph idx="1"/>
          </p:nvPr>
        </p:nvSpPr>
        <p:spPr>
          <a:xfrm>
            <a:off x="457200" y="1252331"/>
            <a:ext cx="7620000" cy="1830082"/>
          </a:xfrm>
        </p:spPr>
        <p:txBody>
          <a:bodyPr>
            <a:normAutofit/>
          </a:bodyPr>
          <a:lstStyle/>
          <a:p>
            <a:pPr marL="85725" indent="0">
              <a:buNone/>
            </a:pPr>
            <a:r>
              <a:rPr lang="en-US" sz="2400" b="1" dirty="0"/>
              <a:t>Composites Defined</a:t>
            </a:r>
          </a:p>
          <a:p>
            <a:pPr marL="308610" lvl="1" indent="0">
              <a:buNone/>
            </a:pPr>
            <a:r>
              <a:rPr lang="en-US" sz="2250" b="1" i="1" dirty="0">
                <a:solidFill>
                  <a:srgbClr val="C00000"/>
                </a:solidFill>
              </a:rPr>
              <a:t>Two or more different materials that when combined exhibit greater physical properties than any one of the individual materials. </a:t>
            </a:r>
          </a:p>
          <a:p>
            <a:pPr>
              <a:buFont typeface="Wingdings" panose="05000000000000000000" pitchFamily="2" charset="2"/>
              <a:buChar char="§"/>
            </a:pPr>
            <a:endParaRPr lang="en-US" sz="2400" b="1" dirty="0"/>
          </a:p>
          <a:p>
            <a:pPr lvl="1">
              <a:buFont typeface="Wingdings" panose="05000000000000000000" pitchFamily="2" charset="2"/>
              <a:buChar char="§"/>
            </a:pPr>
            <a:endParaRPr lang="en-US" sz="2250" b="1" dirty="0"/>
          </a:p>
          <a:p>
            <a:pPr>
              <a:buFont typeface="Wingdings" panose="05000000000000000000" pitchFamily="2" charset="2"/>
              <a:buChar char="§"/>
            </a:pPr>
            <a:endParaRPr lang="en-US" sz="2400" b="1" dirty="0"/>
          </a:p>
        </p:txBody>
      </p:sp>
      <p:pic>
        <p:nvPicPr>
          <p:cNvPr id="5" name="Picture 4">
            <a:extLst>
              <a:ext uri="{FF2B5EF4-FFF2-40B4-BE49-F238E27FC236}">
                <a16:creationId xmlns:a16="http://schemas.microsoft.com/office/drawing/2014/main" id="{72A9679B-BC0E-4260-8F4B-85B4D8005DB8}"/>
              </a:ext>
            </a:extLst>
          </p:cNvPr>
          <p:cNvPicPr>
            <a:picLocks noChangeAspect="1"/>
          </p:cNvPicPr>
          <p:nvPr/>
        </p:nvPicPr>
        <p:blipFill>
          <a:blip r:embed="rId3"/>
          <a:stretch>
            <a:fillRect/>
          </a:stretch>
        </p:blipFill>
        <p:spPr>
          <a:xfrm rot="450507">
            <a:off x="5125065" y="2845555"/>
            <a:ext cx="3033252" cy="3033252"/>
          </a:xfrm>
          <a:prstGeom prst="rect">
            <a:avLst/>
          </a:prstGeom>
          <a:ln w="57150">
            <a:solidFill>
              <a:schemeClr val="bg1"/>
            </a:solidFill>
          </a:ln>
          <a:effectLst>
            <a:outerShdw blurRad="76200" dist="76200" dir="2700000" algn="tl" rotWithShape="0">
              <a:prstClr val="black">
                <a:alpha val="40000"/>
              </a:prstClr>
            </a:outerShdw>
          </a:effectLst>
        </p:spPr>
      </p:pic>
      <p:sp>
        <p:nvSpPr>
          <p:cNvPr id="6" name="Rectangle 5">
            <a:extLst>
              <a:ext uri="{FF2B5EF4-FFF2-40B4-BE49-F238E27FC236}">
                <a16:creationId xmlns:a16="http://schemas.microsoft.com/office/drawing/2014/main" id="{3D88BEA1-2C33-4784-8D69-2C7C252868F8}"/>
              </a:ext>
            </a:extLst>
          </p:cNvPr>
          <p:cNvSpPr/>
          <p:nvPr/>
        </p:nvSpPr>
        <p:spPr>
          <a:xfrm>
            <a:off x="5369354" y="6393110"/>
            <a:ext cx="2824812" cy="215444"/>
          </a:xfrm>
          <a:prstGeom prst="rect">
            <a:avLst/>
          </a:prstGeom>
        </p:spPr>
        <p:txBody>
          <a:bodyPr wrap="none">
            <a:spAutoFit/>
          </a:bodyPr>
          <a:lstStyle/>
          <a:p>
            <a:r>
              <a:rPr lang="en-US" sz="800" dirty="0">
                <a:hlinkClick r:id="rId4"/>
              </a:rPr>
              <a:t>"Carbon Fiber Curves"</a:t>
            </a:r>
            <a:r>
              <a:rPr lang="en-US" sz="800" dirty="0"/>
              <a:t> by </a:t>
            </a:r>
            <a:r>
              <a:rPr lang="en-US" sz="800" dirty="0"/>
              <a:t>Janak</a:t>
            </a:r>
            <a:r>
              <a:rPr lang="en-US" sz="800" dirty="0"/>
              <a:t> Raja is licensed under </a:t>
            </a:r>
            <a:r>
              <a:rPr lang="en-US" sz="800" dirty="0">
                <a:hlinkClick r:id="rId5"/>
              </a:rPr>
              <a:t>CC BY 4.0</a:t>
            </a:r>
            <a:endParaRPr lang="en-US" sz="800" dirty="0"/>
          </a:p>
        </p:txBody>
      </p:sp>
      <p:sp>
        <p:nvSpPr>
          <p:cNvPr id="8" name="Rectangle 7">
            <a:extLst>
              <a:ext uri="{FF2B5EF4-FFF2-40B4-BE49-F238E27FC236}">
                <a16:creationId xmlns:a16="http://schemas.microsoft.com/office/drawing/2014/main" id="{35152382-D9F4-49AB-B2B4-DE0FDE655757}"/>
              </a:ext>
            </a:extLst>
          </p:cNvPr>
          <p:cNvSpPr/>
          <p:nvPr/>
        </p:nvSpPr>
        <p:spPr>
          <a:xfrm>
            <a:off x="706856" y="6419325"/>
            <a:ext cx="3155031" cy="215444"/>
          </a:xfrm>
          <a:prstGeom prst="rect">
            <a:avLst/>
          </a:prstGeom>
        </p:spPr>
        <p:txBody>
          <a:bodyPr wrap="none">
            <a:spAutoFit/>
          </a:bodyPr>
          <a:lstStyle/>
          <a:p>
            <a:r>
              <a:rPr lang="en-US" sz="800" dirty="0">
                <a:hlinkClick r:id="rId6"/>
              </a:rPr>
              <a:t>"Boeing 748 Dreamliner"</a:t>
            </a:r>
            <a:r>
              <a:rPr lang="en-US" sz="800" dirty="0"/>
              <a:t> by </a:t>
            </a:r>
            <a:r>
              <a:rPr lang="en-US" sz="800" dirty="0"/>
              <a:t>Tomoaki</a:t>
            </a:r>
            <a:r>
              <a:rPr lang="en-US" sz="800" dirty="0"/>
              <a:t> INABA is licensed under </a:t>
            </a:r>
            <a:r>
              <a:rPr lang="en-US" sz="800" dirty="0">
                <a:hlinkClick r:id="rId5"/>
              </a:rPr>
              <a:t>CC BY 4.0</a:t>
            </a:r>
            <a:endParaRPr lang="en-US" sz="800" dirty="0"/>
          </a:p>
        </p:txBody>
      </p:sp>
      <p:pic>
        <p:nvPicPr>
          <p:cNvPr id="10" name="Picture 9">
            <a:extLst>
              <a:ext uri="{FF2B5EF4-FFF2-40B4-BE49-F238E27FC236}">
                <a16:creationId xmlns:a16="http://schemas.microsoft.com/office/drawing/2014/main" id="{0EBAB51A-FAE6-489D-911B-76832541E068}"/>
              </a:ext>
            </a:extLst>
          </p:cNvPr>
          <p:cNvPicPr>
            <a:picLocks noChangeAspect="1"/>
          </p:cNvPicPr>
          <p:nvPr/>
        </p:nvPicPr>
        <p:blipFill>
          <a:blip r:embed="rId7"/>
          <a:stretch>
            <a:fillRect/>
          </a:stretch>
        </p:blipFill>
        <p:spPr>
          <a:xfrm rot="21287661">
            <a:off x="567422" y="3045799"/>
            <a:ext cx="4513006" cy="2988104"/>
          </a:xfrm>
          <a:prstGeom prst="rect">
            <a:avLst/>
          </a:prstGeom>
          <a:ln w="57150">
            <a:solidFill>
              <a:schemeClr val="bg1"/>
            </a:solidFill>
          </a:ln>
          <a:effectLst>
            <a:outerShdw blurRad="76200" dist="76200" dir="2700000" algn="tl" rotWithShape="0">
              <a:prstClr val="black">
                <a:alpha val="40000"/>
              </a:prstClr>
            </a:outerShdw>
          </a:effectLst>
        </p:spPr>
      </p:pic>
      <p:sp>
        <p:nvSpPr>
          <p:cNvPr id="9" name="TextBox 8">
            <a:extLst>
              <a:ext uri="{FF2B5EF4-FFF2-40B4-BE49-F238E27FC236}">
                <a16:creationId xmlns:a16="http://schemas.microsoft.com/office/drawing/2014/main" id="{23A4DF31-3CA2-4618-A9A3-1A47B97B88C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657077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457200" y="1292277"/>
            <a:ext cx="7742903" cy="4800600"/>
          </a:xfrm>
        </p:spPr>
        <p:txBody>
          <a:bodyPr vert="horz" lIns="91440" tIns="45720" rIns="91440" bIns="45720" rtlCol="0" anchor="t">
            <a:noAutofit/>
          </a:bodyPr>
          <a:lstStyle/>
          <a:p>
            <a:pPr marL="85725" indent="0">
              <a:buNone/>
            </a:pPr>
            <a:r>
              <a:rPr lang="en-US" sz="3200" b="1" dirty="0">
                <a:solidFill>
                  <a:srgbClr val="C00000"/>
                </a:solidFill>
              </a:rPr>
              <a:t>Recycling</a:t>
            </a:r>
          </a:p>
          <a:p>
            <a:r>
              <a:rPr lang="en-US" sz="2400" b="1" dirty="0"/>
              <a:t>Recycling is the third option in the waste management hierarchy. </a:t>
            </a:r>
          </a:p>
          <a:p>
            <a:pPr lvl="2"/>
            <a:r>
              <a:rPr lang="en-US" sz="2200" b="1" dirty="0"/>
              <a:t>Although recycling does help to conserve resources and reduce wastes, it is important to remember that there are economic and environmental costs associated with waste collection and recycling. </a:t>
            </a:r>
            <a:endParaRPr lang="en-US" sz="2200" b="1" dirty="0">
              <a:cs typeface="Calibri"/>
            </a:endParaRPr>
          </a:p>
          <a:p>
            <a:pPr lvl="2"/>
            <a:r>
              <a:rPr lang="en-US" sz="2200" b="1" dirty="0"/>
              <a:t>For this reason, recycling should only be considered for waste/scrap which cannot be reduced or reused. </a:t>
            </a:r>
            <a:endParaRPr lang="en-US" sz="2200" b="1" dirty="0">
              <a:cs typeface="Calibri"/>
            </a:endParaRPr>
          </a:p>
          <a:p>
            <a:pPr lvl="2"/>
            <a:r>
              <a:rPr lang="en-US" sz="2200" b="1" dirty="0"/>
              <a:t>Train employees the importance of separating, sorting, storing, and preventing contamination of recyclable materials </a:t>
            </a:r>
            <a:endParaRPr lang="en-US" sz="2200" b="1" dirty="0">
              <a:cs typeface="Calibri"/>
            </a:endParaRP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15FB302E-9E4B-4151-AAB6-88A6090ADAB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85926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457200" y="1292277"/>
            <a:ext cx="7742903" cy="4800600"/>
          </a:xfrm>
        </p:spPr>
        <p:txBody>
          <a:bodyPr vert="horz" lIns="91440" tIns="45720" rIns="91440" bIns="45720" rtlCol="0" anchor="t">
            <a:noAutofit/>
          </a:bodyPr>
          <a:lstStyle/>
          <a:p>
            <a:pPr marL="85725" indent="0">
              <a:buNone/>
            </a:pPr>
            <a:r>
              <a:rPr lang="en-US" sz="3200" b="1" dirty="0">
                <a:solidFill>
                  <a:srgbClr val="C00000"/>
                </a:solidFill>
              </a:rPr>
              <a:t>Recovery</a:t>
            </a:r>
          </a:p>
          <a:p>
            <a:r>
              <a:rPr lang="en-US" sz="2400" b="1" dirty="0"/>
              <a:t>In innovative companies, the fourth “R”, Recovery,  solutions often emerge as a result of industry benchmarking or technological breakthroughs.</a:t>
            </a:r>
          </a:p>
          <a:p>
            <a:pPr lvl="2"/>
            <a:r>
              <a:rPr lang="en-US" sz="2200" b="1" dirty="0"/>
              <a:t>It may be possible to recover materials or energy from scrap which cannot be reduced, reused or recycled.</a:t>
            </a:r>
            <a:endParaRPr lang="en-US" sz="2200" b="1" dirty="0">
              <a:cs typeface="Calibri"/>
            </a:endParaRPr>
          </a:p>
          <a:p>
            <a:pPr lvl="2"/>
            <a:r>
              <a:rPr lang="en-US" sz="2200" b="1" dirty="0"/>
              <a:t>In all materials there is stored energy and that stored energy can be recovered. In a product that is petroleum based, that stored energy can be used for further energy production. </a:t>
            </a:r>
            <a:endParaRPr lang="en-US" sz="2200" b="1" dirty="0">
              <a:cs typeface="Calibri"/>
            </a:endParaRPr>
          </a:p>
          <a:p>
            <a:pPr lvl="2"/>
            <a:r>
              <a:rPr lang="en-US" sz="2200" b="1" dirty="0"/>
              <a:t>Can the material be reprocessed for other uses?</a:t>
            </a:r>
            <a:endParaRPr lang="en-US" sz="2400" b="1" dirty="0">
              <a:cs typeface="Calibri"/>
            </a:endParaRP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D6125F71-00AF-4F11-9946-5A891C6A263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517705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Hierarchy of Handling Scrap</a:t>
            </a:r>
          </a:p>
        </p:txBody>
      </p:sp>
      <p:sp>
        <p:nvSpPr>
          <p:cNvPr id="3" name="Content Placeholder 2"/>
          <p:cNvSpPr>
            <a:spLocks noGrp="1"/>
          </p:cNvSpPr>
          <p:nvPr>
            <p:ph idx="1"/>
          </p:nvPr>
        </p:nvSpPr>
        <p:spPr>
          <a:xfrm>
            <a:off x="457200" y="1179736"/>
            <a:ext cx="7742903" cy="4800600"/>
          </a:xfrm>
        </p:spPr>
        <p:txBody>
          <a:bodyPr vert="horz" lIns="91440" tIns="45720" rIns="91440" bIns="45720" rtlCol="0" anchor="t">
            <a:noAutofit/>
          </a:bodyPr>
          <a:lstStyle/>
          <a:p>
            <a:pPr marL="85725" indent="0">
              <a:buNone/>
            </a:pPr>
            <a:r>
              <a:rPr lang="en-US" sz="3200" b="1" dirty="0">
                <a:solidFill>
                  <a:srgbClr val="C00000"/>
                </a:solidFill>
              </a:rPr>
              <a:t>Landfill</a:t>
            </a:r>
          </a:p>
          <a:p>
            <a:pPr>
              <a:spcBef>
                <a:spcPts val="0"/>
              </a:spcBef>
            </a:pPr>
            <a:r>
              <a:rPr lang="en-US" sz="2400" b="1" dirty="0"/>
              <a:t>This is the last choice. </a:t>
            </a:r>
            <a:endParaRPr lang="en-US" sz="2400" b="1" dirty="0">
              <a:cs typeface="Calibri"/>
            </a:endParaRPr>
          </a:p>
          <a:p>
            <a:pPr lvl="2">
              <a:spcBef>
                <a:spcPts val="0"/>
              </a:spcBef>
            </a:pPr>
            <a:r>
              <a:rPr lang="en-US" sz="2200" b="1" dirty="0"/>
              <a:t>Economically difficult to overcome.</a:t>
            </a:r>
            <a:endParaRPr lang="en-US" sz="2200" b="1" dirty="0">
              <a:cs typeface="Calibri"/>
            </a:endParaRPr>
          </a:p>
          <a:p>
            <a:pPr lvl="2">
              <a:spcBef>
                <a:spcPts val="0"/>
              </a:spcBef>
            </a:pPr>
            <a:r>
              <a:rPr lang="en-US" sz="2200" b="1" dirty="0"/>
              <a:t>But, it comes with additional costs.</a:t>
            </a:r>
            <a:endParaRPr lang="en-US" sz="2200" b="1" dirty="0">
              <a:cs typeface="Calibri"/>
            </a:endParaRPr>
          </a:p>
          <a:p>
            <a:pPr lvl="3">
              <a:spcBef>
                <a:spcPts val="0"/>
              </a:spcBef>
            </a:pPr>
            <a:r>
              <a:rPr lang="en-US" sz="2200" b="1" dirty="0"/>
              <a:t>Costs to the environment</a:t>
            </a:r>
            <a:endParaRPr lang="en-US" sz="2200" b="1" dirty="0">
              <a:cs typeface="Calibri"/>
            </a:endParaRPr>
          </a:p>
          <a:p>
            <a:pPr lvl="3">
              <a:spcBef>
                <a:spcPts val="0"/>
              </a:spcBef>
            </a:pPr>
            <a:r>
              <a:rPr lang="en-US" sz="2200" b="1" dirty="0"/>
              <a:t>Ground water</a:t>
            </a:r>
            <a:endParaRPr lang="en-US" sz="2200" b="1" dirty="0">
              <a:cs typeface="Calibri"/>
            </a:endParaRPr>
          </a:p>
          <a:p>
            <a:pPr lvl="3">
              <a:spcBef>
                <a:spcPts val="0"/>
              </a:spcBef>
            </a:pPr>
            <a:r>
              <a:rPr lang="en-US" sz="2200" b="1" dirty="0"/>
              <a:t>Land use</a:t>
            </a:r>
            <a:endParaRPr lang="en-US" sz="2200" b="1" dirty="0">
              <a:cs typeface="Calibri"/>
            </a:endParaRPr>
          </a:p>
          <a:p>
            <a:pPr lvl="3">
              <a:spcBef>
                <a:spcPts val="0"/>
              </a:spcBef>
            </a:pPr>
            <a:r>
              <a:rPr lang="en-US" sz="2200" b="1" dirty="0"/>
              <a:t>Air</a:t>
            </a:r>
            <a:endParaRPr lang="en-US" sz="2200" b="1" dirty="0">
              <a:cs typeface="Calibri"/>
            </a:endParaRPr>
          </a:p>
          <a:p>
            <a:pPr lvl="3">
              <a:spcBef>
                <a:spcPts val="0"/>
              </a:spcBef>
            </a:pPr>
            <a:r>
              <a:rPr lang="en-US" sz="2200" b="1" dirty="0"/>
              <a:t>Pollution</a:t>
            </a:r>
            <a:endParaRPr lang="en-US" sz="2200" b="1" dirty="0">
              <a:cs typeface="Calibri"/>
            </a:endParaRPr>
          </a:p>
          <a:p>
            <a:pPr lvl="3">
              <a:spcBef>
                <a:spcPts val="0"/>
              </a:spcBef>
            </a:pPr>
            <a:r>
              <a:rPr lang="en-US" sz="2200" b="1" dirty="0"/>
              <a:t>Carbon footprint</a:t>
            </a:r>
            <a:endParaRPr lang="en-US" sz="2200" b="1" dirty="0">
              <a:cs typeface="Calibri"/>
            </a:endParaRPr>
          </a:p>
          <a:p>
            <a:pPr lvl="3">
              <a:spcBef>
                <a:spcPts val="0"/>
              </a:spcBef>
            </a:pPr>
            <a:r>
              <a:rPr lang="en-US" sz="2200" b="1" dirty="0"/>
              <a:t>Tipping fees</a:t>
            </a:r>
            <a:endParaRPr lang="en-US" sz="2200" b="1" dirty="0">
              <a:cs typeface="Calibri"/>
            </a:endParaRPr>
          </a:p>
          <a:p>
            <a:pPr lvl="3">
              <a:spcBef>
                <a:spcPts val="0"/>
              </a:spcBef>
            </a:pPr>
            <a:r>
              <a:rPr lang="en-US" sz="2200" b="1" dirty="0"/>
              <a:t>Transportation costs</a:t>
            </a:r>
            <a:endParaRPr lang="en-US" sz="2200" b="1" dirty="0">
              <a:cs typeface="Calibri"/>
            </a:endParaRPr>
          </a:p>
          <a:p>
            <a:pPr lvl="2">
              <a:spcBef>
                <a:spcPts val="0"/>
              </a:spcBef>
            </a:pPr>
            <a:r>
              <a:rPr lang="en-US" sz="2200" b="1" dirty="0"/>
              <a:t>And, it runs contrary to sustainable practices</a:t>
            </a:r>
            <a:endParaRPr lang="en-US" sz="2200" b="1" dirty="0">
              <a:cs typeface="Calibri"/>
            </a:endParaRPr>
          </a:p>
          <a:p>
            <a:endParaRPr lang="en-US" sz="2400" b="1" dirty="0"/>
          </a:p>
        </p:txBody>
      </p:sp>
      <p:sp>
        <p:nvSpPr>
          <p:cNvPr id="6" name="Rectangle 5">
            <a:extLst>
              <a:ext uri="{FF2B5EF4-FFF2-40B4-BE49-F238E27FC236}">
                <a16:creationId xmlns:a16="http://schemas.microsoft.com/office/drawing/2014/main" id="{B178ED0C-5376-4882-88AD-E0695DDFCE85}"/>
              </a:ext>
            </a:extLst>
          </p:cNvPr>
          <p:cNvSpPr/>
          <p:nvPr/>
        </p:nvSpPr>
        <p:spPr>
          <a:xfrm>
            <a:off x="569742" y="6577879"/>
            <a:ext cx="7877907" cy="246221"/>
          </a:xfrm>
          <a:prstGeom prst="rect">
            <a:avLst/>
          </a:prstGeom>
        </p:spPr>
        <p:txBody>
          <a:bodyPr wrap="square">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9A1177FC-9EBB-45C9-BB10-C4671540610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500893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Costs Savings from Waste Prevention</a:t>
            </a:r>
          </a:p>
        </p:txBody>
      </p:sp>
      <p:sp>
        <p:nvSpPr>
          <p:cNvPr id="3" name="Content Placeholder 2"/>
          <p:cNvSpPr>
            <a:spLocks noGrp="1"/>
          </p:cNvSpPr>
          <p:nvPr>
            <p:ph idx="1"/>
          </p:nvPr>
        </p:nvSpPr>
        <p:spPr>
          <a:xfrm>
            <a:off x="457200" y="1292277"/>
            <a:ext cx="7742903" cy="4800600"/>
          </a:xfrm>
        </p:spPr>
        <p:txBody>
          <a:bodyPr>
            <a:noAutofit/>
          </a:bodyPr>
          <a:lstStyle/>
          <a:p>
            <a:r>
              <a:rPr lang="en-US" sz="2400" b="1" dirty="0"/>
              <a:t>Empirical evidence suggests that by practicing waste prevention (reusing products, recycling, and making environmentally conscious purchases), businesses can cut costs and increase profits. </a:t>
            </a:r>
          </a:p>
          <a:p>
            <a:r>
              <a:rPr lang="en-US" sz="2000" b="1" dirty="0"/>
              <a:t>Cost savings take the form of:</a:t>
            </a:r>
          </a:p>
          <a:p>
            <a:pPr lvl="2">
              <a:spcBef>
                <a:spcPts val="0"/>
              </a:spcBef>
            </a:pPr>
            <a:r>
              <a:rPr lang="en-US" sz="2000" b="1" dirty="0"/>
              <a:t>Lower waste disposal costs</a:t>
            </a:r>
          </a:p>
          <a:p>
            <a:pPr lvl="2">
              <a:spcBef>
                <a:spcPts val="0"/>
              </a:spcBef>
            </a:pPr>
            <a:r>
              <a:rPr lang="en-US" sz="2000" b="1" dirty="0"/>
              <a:t>Lower waste treatment costs</a:t>
            </a:r>
          </a:p>
          <a:p>
            <a:pPr lvl="2">
              <a:spcBef>
                <a:spcPts val="0"/>
              </a:spcBef>
            </a:pPr>
            <a:r>
              <a:rPr lang="en-US" sz="2000" b="1" dirty="0"/>
              <a:t>Lower hazardous waste disposal costs</a:t>
            </a:r>
          </a:p>
          <a:p>
            <a:pPr lvl="2">
              <a:spcBef>
                <a:spcPts val="0"/>
              </a:spcBef>
            </a:pPr>
            <a:r>
              <a:rPr lang="en-US" sz="2000" b="1" dirty="0"/>
              <a:t>Lower energy costs</a:t>
            </a:r>
          </a:p>
          <a:p>
            <a:pPr lvl="2">
              <a:spcBef>
                <a:spcPts val="0"/>
              </a:spcBef>
            </a:pPr>
            <a:r>
              <a:rPr lang="en-US" sz="2000" b="1" dirty="0"/>
              <a:t>Savings on materials and supplies</a:t>
            </a:r>
          </a:p>
          <a:p>
            <a:pPr lvl="2">
              <a:spcBef>
                <a:spcPts val="0"/>
              </a:spcBef>
            </a:pPr>
            <a:r>
              <a:rPr lang="en-US" sz="2000" b="1" dirty="0"/>
              <a:t>A reduction in regulatory compliance costs</a:t>
            </a:r>
          </a:p>
          <a:p>
            <a:pPr lvl="2">
              <a:spcBef>
                <a:spcPts val="0"/>
              </a:spcBef>
            </a:pPr>
            <a:r>
              <a:rPr lang="en-US" sz="2000" b="1" dirty="0"/>
              <a:t>Lower storage costs</a:t>
            </a:r>
          </a:p>
          <a:p>
            <a:pPr lvl="2">
              <a:spcBef>
                <a:spcPts val="0"/>
              </a:spcBef>
            </a:pPr>
            <a:r>
              <a:rPr lang="en-US" sz="2000" b="1" dirty="0"/>
              <a:t>Cost recovery through the sale of recyclable materials</a:t>
            </a:r>
          </a:p>
          <a:p>
            <a:pPr lvl="2">
              <a:spcBef>
                <a:spcPts val="0"/>
              </a:spcBef>
            </a:pPr>
            <a:r>
              <a:rPr lang="en-US" sz="2000" b="1" dirty="0"/>
              <a:t>Cost recovery through sales of 4Rs technologies</a:t>
            </a: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9CBD975E-98C7-4E21-BF10-280BF929961B}"/>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38687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3" name="Content Placeholder 2"/>
          <p:cNvSpPr>
            <a:spLocks noGrp="1"/>
          </p:cNvSpPr>
          <p:nvPr>
            <p:ph idx="1"/>
          </p:nvPr>
        </p:nvSpPr>
        <p:spPr>
          <a:xfrm>
            <a:off x="457200" y="1292277"/>
            <a:ext cx="7742903" cy="4800600"/>
          </a:xfrm>
        </p:spPr>
        <p:txBody>
          <a:bodyPr vert="horz" lIns="91440" tIns="45720" rIns="91440" bIns="45720" rtlCol="0" anchor="t">
            <a:noAutofit/>
          </a:bodyPr>
          <a:lstStyle/>
          <a:p>
            <a:r>
              <a:rPr lang="en-US" sz="2400" b="1" dirty="0"/>
              <a:t>Smith &amp; Vandiver Inc. of Watsonville, California, manufactures and distributes natural-ingredient toiletries and body care products. </a:t>
            </a:r>
          </a:p>
          <a:p>
            <a:r>
              <a:rPr lang="en-US" sz="2400" b="1" dirty="0"/>
              <a:t>To minimize packaging waste, it reuses boxes in which it has received shipments by re-cutting the cardboard into smaller cartons. </a:t>
            </a:r>
            <a:endParaRPr lang="en-US" sz="2400" b="1" dirty="0">
              <a:cs typeface="Calibri"/>
            </a:endParaRPr>
          </a:p>
          <a:p>
            <a:r>
              <a:rPr lang="en-US" sz="2400" b="1" dirty="0"/>
              <a:t>Its waste reduction program has enabled the company to reduce its inventory of shipper cartons, saving both storage space and $20,000 a year in material costs.</a:t>
            </a:r>
            <a:endParaRPr lang="en-US" sz="2400" b="1" dirty="0">
              <a:cs typeface="Calibri"/>
            </a:endParaRP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ED1DC222-DAE5-475C-B402-0E79817B738F}"/>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760851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3" name="Content Placeholder 2"/>
          <p:cNvSpPr>
            <a:spLocks noGrp="1"/>
          </p:cNvSpPr>
          <p:nvPr>
            <p:ph idx="1"/>
          </p:nvPr>
        </p:nvSpPr>
        <p:spPr>
          <a:xfrm>
            <a:off x="457200" y="1292277"/>
            <a:ext cx="7742903" cy="4800600"/>
          </a:xfrm>
        </p:spPr>
        <p:txBody>
          <a:bodyPr>
            <a:noAutofit/>
          </a:bodyPr>
          <a:lstStyle/>
          <a:p>
            <a:r>
              <a:rPr lang="en-US" sz="2400" b="1" dirty="0"/>
              <a:t>In China, organic waste from thousands of small straw pulp mills is used as agricultural fertilizer.</a:t>
            </a:r>
          </a:p>
          <a:p>
            <a:r>
              <a:rPr lang="en-US" sz="2400" b="1" dirty="0"/>
              <a:t>Kraft General Foods in Tulare, California manufactures processed and natural cheese, and pre-baked bread shells. </a:t>
            </a:r>
          </a:p>
          <a:p>
            <a:pPr lvl="1"/>
            <a:r>
              <a:rPr lang="en-US" sz="2400" b="1" dirty="0"/>
              <a:t>Its waste reduction program has not only reduced solid waste disposal fees, but generates some $40,000 a year from the sale of recyclable materials.</a:t>
            </a:r>
          </a:p>
          <a:p>
            <a:r>
              <a:rPr lang="en-US" sz="2400" b="1" dirty="0"/>
              <a:t>In </a:t>
            </a:r>
            <a:r>
              <a:rPr lang="en-US" sz="2400" b="1" dirty="0"/>
              <a:t>Kalundborg</a:t>
            </a:r>
            <a:r>
              <a:rPr lang="en-US" sz="2400" b="1" dirty="0"/>
              <a:t>, Denmark, a coal-fired power station, an oil refinery, a plasterboard factory, a pharmaceutical plant and the municipality have created an 'industrial symbiosis' by exploiting each other's waste streams. </a:t>
            </a:r>
          </a:p>
        </p:txBody>
      </p:sp>
      <p:sp>
        <p:nvSpPr>
          <p:cNvPr id="6" name="Rectangle 5">
            <a:extLst>
              <a:ext uri="{FF2B5EF4-FFF2-40B4-BE49-F238E27FC236}">
                <a16:creationId xmlns:a16="http://schemas.microsoft.com/office/drawing/2014/main" id="{B178ED0C-5376-4882-88AD-E0695DDFCE85}"/>
              </a:ext>
            </a:extLst>
          </p:cNvPr>
          <p:cNvSpPr/>
          <p:nvPr/>
        </p:nvSpPr>
        <p:spPr>
          <a:xfrm>
            <a:off x="3875649" y="6380928"/>
            <a:ext cx="4572000" cy="400110"/>
          </a:xfrm>
          <a:prstGeom prst="rect">
            <a:avLst/>
          </a:prstGeom>
        </p:spPr>
        <p:txBody>
          <a:bodyPr>
            <a:spAutoFit/>
          </a:bodyPr>
          <a:lstStyle/>
          <a:p>
            <a:r>
              <a:rPr lang="en-US" sz="1000" dirty="0">
                <a:hlinkClick r:id="rId3"/>
              </a:rPr>
              <a:t>"The 4Rs - reduction, reuse, recycling and recovery"</a:t>
            </a:r>
            <a:r>
              <a:rPr lang="en-US" sz="1000" dirty="0"/>
              <a:t> by </a:t>
            </a:r>
            <a:r>
              <a:rPr lang="en-US" sz="1000" dirty="0">
                <a:hlinkClick r:id="rId4"/>
              </a:rPr>
              <a:t>The 4Rs - reduction, reuse, recycling and recovery</a:t>
            </a:r>
            <a:r>
              <a:rPr lang="en-US" sz="1000" dirty="0"/>
              <a:t> is licensed under </a:t>
            </a:r>
            <a:r>
              <a:rPr lang="en-US" sz="1000" dirty="0">
                <a:hlinkClick r:id="rId5"/>
              </a:rPr>
              <a:t>CC BY 4.0</a:t>
            </a:r>
            <a:endParaRPr lang="en-US" sz="1000" dirty="0"/>
          </a:p>
        </p:txBody>
      </p:sp>
      <p:sp>
        <p:nvSpPr>
          <p:cNvPr id="5" name="TextBox 4">
            <a:extLst>
              <a:ext uri="{FF2B5EF4-FFF2-40B4-BE49-F238E27FC236}">
                <a16:creationId xmlns:a16="http://schemas.microsoft.com/office/drawing/2014/main" id="{1256C1CB-2C5E-483C-96F4-4F23440A9B3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729557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pic>
        <p:nvPicPr>
          <p:cNvPr id="6" name="Picture 5">
            <a:extLst>
              <a:ext uri="{FF2B5EF4-FFF2-40B4-BE49-F238E27FC236}">
                <a16:creationId xmlns:a16="http://schemas.microsoft.com/office/drawing/2014/main" id="{B7FDBD99-985E-49D2-A7DE-4C77C6F86D6C}"/>
              </a:ext>
            </a:extLst>
          </p:cNvPr>
          <p:cNvPicPr>
            <a:picLocks noChangeAspect="1"/>
          </p:cNvPicPr>
          <p:nvPr/>
        </p:nvPicPr>
        <p:blipFill>
          <a:blip r:embed="rId5"/>
          <a:stretch>
            <a:fillRect/>
          </a:stretch>
        </p:blipFill>
        <p:spPr>
          <a:xfrm>
            <a:off x="3620998" y="3301220"/>
            <a:ext cx="4657840" cy="3106613"/>
          </a:xfrm>
          <a:prstGeom prst="rect">
            <a:avLst/>
          </a:prstGeom>
        </p:spPr>
      </p:pic>
      <p:sp>
        <p:nvSpPr>
          <p:cNvPr id="9" name="Content Placeholder 2">
            <a:extLst>
              <a:ext uri="{FF2B5EF4-FFF2-40B4-BE49-F238E27FC236}">
                <a16:creationId xmlns:a16="http://schemas.microsoft.com/office/drawing/2014/main" id="{8DC8A612-88C7-4694-AC9D-5A2FDE41AA38}"/>
              </a:ext>
            </a:extLst>
          </p:cNvPr>
          <p:cNvSpPr>
            <a:spLocks noGrp="1"/>
          </p:cNvSpPr>
          <p:nvPr>
            <p:ph idx="1"/>
          </p:nvPr>
        </p:nvSpPr>
        <p:spPr>
          <a:xfrm>
            <a:off x="128954" y="1231608"/>
            <a:ext cx="7948246" cy="3213782"/>
          </a:xfrm>
        </p:spPr>
        <p:txBody>
          <a:bodyPr>
            <a:normAutofit/>
          </a:bodyPr>
          <a:lstStyle/>
          <a:p>
            <a:pPr lvl="1"/>
            <a:r>
              <a:rPr lang="en-US" sz="2400" b="1" i="1" dirty="0">
                <a:solidFill>
                  <a:srgbClr val="C00000"/>
                </a:solidFill>
              </a:rPr>
              <a:t>ELG Carbon Fibre Ltd. </a:t>
            </a:r>
            <a:r>
              <a:rPr lang="en-US" sz="2400" b="1" dirty="0"/>
              <a:t>(ELG CF, </a:t>
            </a:r>
            <a:r>
              <a:rPr lang="en-US" sz="2400" b="1" dirty="0"/>
              <a:t>Coseley</a:t>
            </a:r>
            <a:r>
              <a:rPr lang="en-US" sz="2400" b="1" dirty="0"/>
              <a:t>, West Midlands, UK), a subsidiary of German metals recycler ELG </a:t>
            </a:r>
            <a:r>
              <a:rPr lang="en-US" sz="2400" b="1" dirty="0"/>
              <a:t>Haniel</a:t>
            </a:r>
            <a:r>
              <a:rPr lang="en-US" sz="2400" b="1" dirty="0"/>
              <a:t> (Duisburg, Germany). ELG CF processes more than </a:t>
            </a:r>
            <a:r>
              <a:rPr lang="en-US" sz="2400" b="1" i="1" dirty="0"/>
              <a:t>2,000 MT </a:t>
            </a:r>
            <a:r>
              <a:rPr lang="en-US" sz="2400" b="1" dirty="0"/>
              <a:t>of waste material per year in its patented pyrolysis process, including manufacturing waste and cured parts.</a:t>
            </a:r>
            <a:endParaRPr lang="en-US" sz="2400" b="1" dirty="0">
              <a:latin typeface="Calibri" charset="0"/>
              <a:ea typeface="Calibri" charset="0"/>
              <a:cs typeface="Times New Roman" charset="0"/>
            </a:endParaRPr>
          </a:p>
        </p:txBody>
      </p:sp>
      <p:sp>
        <p:nvSpPr>
          <p:cNvPr id="7" name="TextBox 6">
            <a:extLst>
              <a:ext uri="{FF2B5EF4-FFF2-40B4-BE49-F238E27FC236}">
                <a16:creationId xmlns:a16="http://schemas.microsoft.com/office/drawing/2014/main" id="{ACD2C359-80E3-437C-BA3F-D9D45E9BE9D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683399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9" name="Content Placeholder 2">
            <a:extLst>
              <a:ext uri="{FF2B5EF4-FFF2-40B4-BE49-F238E27FC236}">
                <a16:creationId xmlns:a16="http://schemas.microsoft.com/office/drawing/2014/main" id="{8DC8A612-88C7-4694-AC9D-5A2FDE41AA38}"/>
              </a:ext>
            </a:extLst>
          </p:cNvPr>
          <p:cNvSpPr>
            <a:spLocks noGrp="1"/>
          </p:cNvSpPr>
          <p:nvPr>
            <p:ph idx="1"/>
          </p:nvPr>
        </p:nvSpPr>
        <p:spPr>
          <a:xfrm>
            <a:off x="128954" y="1231608"/>
            <a:ext cx="7948246" cy="3213782"/>
          </a:xfrm>
        </p:spPr>
        <p:txBody>
          <a:bodyPr>
            <a:noAutofit/>
          </a:bodyPr>
          <a:lstStyle/>
          <a:p>
            <a:pPr lvl="1"/>
            <a:r>
              <a:rPr lang="en-US" sz="2000" b="1" i="1" dirty="0">
                <a:solidFill>
                  <a:srgbClr val="C00000"/>
                </a:solidFill>
              </a:rPr>
              <a:t>Carbon Conversions </a:t>
            </a:r>
            <a:r>
              <a:rPr lang="en-US" sz="2000" b="1" dirty="0"/>
              <a:t>(Lake City, SC, US) employs pyrolysis and can process “the entire composites waste stream”.</a:t>
            </a:r>
          </a:p>
          <a:p>
            <a:pPr lvl="1"/>
            <a:r>
              <a:rPr lang="en-US" sz="2000" b="1" dirty="0"/>
              <a:t> That includes continuous tow from various markets, intermediates — dry fiber waste (from fabrics, trimming, braiding) and “wet” uncured prepreg and pultrusion waste</a:t>
            </a:r>
          </a:p>
          <a:p>
            <a:pPr lvl="1"/>
            <a:r>
              <a:rPr lang="en-US" sz="2000" b="1" dirty="0"/>
              <a:t>And, end-of-life parts from commercial aerospace, recreational and industrial sources. </a:t>
            </a:r>
          </a:p>
          <a:p>
            <a:pPr lvl="1"/>
            <a:r>
              <a:rPr lang="en-US" sz="2000" b="1" dirty="0"/>
              <a:t>The company has successfully demonstrated automotive parts, including a floorboard part for an automotive OEM. </a:t>
            </a:r>
            <a:endParaRPr lang="en-US" sz="2000" b="1" dirty="0">
              <a:latin typeface="Calibri" charset="0"/>
              <a:ea typeface="Calibri" charset="0"/>
              <a:cs typeface="Times New Roman" charset="0"/>
            </a:endParaRPr>
          </a:p>
        </p:txBody>
      </p:sp>
      <p:pic>
        <p:nvPicPr>
          <p:cNvPr id="3" name="Picture 2">
            <a:extLst>
              <a:ext uri="{FF2B5EF4-FFF2-40B4-BE49-F238E27FC236}">
                <a16:creationId xmlns:a16="http://schemas.microsoft.com/office/drawing/2014/main" id="{A9345751-8008-48F1-BB35-C02A5FCC7BC9}"/>
              </a:ext>
            </a:extLst>
          </p:cNvPr>
          <p:cNvPicPr>
            <a:picLocks noChangeAspect="1"/>
          </p:cNvPicPr>
          <p:nvPr/>
        </p:nvPicPr>
        <p:blipFill>
          <a:blip r:embed="rId5"/>
          <a:stretch>
            <a:fillRect/>
          </a:stretch>
        </p:blipFill>
        <p:spPr>
          <a:xfrm>
            <a:off x="1885071" y="4385003"/>
            <a:ext cx="6288258" cy="2034714"/>
          </a:xfrm>
          <a:prstGeom prst="rect">
            <a:avLst/>
          </a:prstGeom>
        </p:spPr>
      </p:pic>
      <p:sp>
        <p:nvSpPr>
          <p:cNvPr id="6" name="TextBox 5">
            <a:extLst>
              <a:ext uri="{FF2B5EF4-FFF2-40B4-BE49-F238E27FC236}">
                <a16:creationId xmlns:a16="http://schemas.microsoft.com/office/drawing/2014/main" id="{4EBD3E99-E416-4A55-B268-417BB9F2CDD9}"/>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978589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9" name="Content Placeholder 2">
            <a:extLst>
              <a:ext uri="{FF2B5EF4-FFF2-40B4-BE49-F238E27FC236}">
                <a16:creationId xmlns:a16="http://schemas.microsoft.com/office/drawing/2014/main" id="{8DC8A612-88C7-4694-AC9D-5A2FDE41AA38}"/>
              </a:ext>
            </a:extLst>
          </p:cNvPr>
          <p:cNvSpPr>
            <a:spLocks noGrp="1"/>
          </p:cNvSpPr>
          <p:nvPr>
            <p:ph idx="1"/>
          </p:nvPr>
        </p:nvSpPr>
        <p:spPr>
          <a:xfrm>
            <a:off x="128954" y="1231608"/>
            <a:ext cx="7948246" cy="3213782"/>
          </a:xfrm>
        </p:spPr>
        <p:txBody>
          <a:bodyPr>
            <a:noAutofit/>
          </a:bodyPr>
          <a:lstStyle/>
          <a:p>
            <a:pPr lvl="1"/>
            <a:r>
              <a:rPr lang="en-US" sz="2000" b="1" i="1" dirty="0">
                <a:solidFill>
                  <a:srgbClr val="C00000"/>
                </a:solidFill>
              </a:rPr>
              <a:t>CFK Valley Recycling </a:t>
            </a:r>
            <a:r>
              <a:rPr lang="en-US" sz="2000" b="1" dirty="0"/>
              <a:t>(</a:t>
            </a:r>
            <a:r>
              <a:rPr lang="en-US" sz="2000" b="1" dirty="0"/>
              <a:t>Wischhafen</a:t>
            </a:r>
            <a:r>
              <a:rPr lang="en-US" sz="2000" b="1" dirty="0"/>
              <a:t>, Germany), is Europe’s largest composites recycler using pyrolysis</a:t>
            </a:r>
          </a:p>
          <a:p>
            <a:pPr lvl="1"/>
            <a:r>
              <a:rPr lang="en-US" sz="2000" b="1" dirty="0"/>
              <a:t>They take in waste streams from automotive, aerospace and end-of-life sporting goods.</a:t>
            </a:r>
          </a:p>
          <a:p>
            <a:pPr lvl="1"/>
            <a:r>
              <a:rPr lang="en-US" sz="2000" b="1" dirty="0"/>
              <a:t>Increased use of wind turbine blades made with carbon fiber has caused the waste from the wind industry to rise significantly.</a:t>
            </a:r>
          </a:p>
          <a:p>
            <a:pPr lvl="1"/>
            <a:r>
              <a:rPr lang="en-US" sz="2000" b="1" i="1" dirty="0"/>
              <a:t>1,000 MT </a:t>
            </a:r>
            <a:r>
              <a:rPr lang="en-US" sz="2000" b="1" dirty="0"/>
              <a:t>per annum yield of recycled fibers</a:t>
            </a:r>
          </a:p>
          <a:p>
            <a:pPr lvl="1"/>
            <a:r>
              <a:rPr lang="en-US" sz="2000" b="1" dirty="0"/>
              <a:t>Distributed as chopped and milled products as well as wet-laid veils and air-laid nonwoven mats. </a:t>
            </a:r>
          </a:p>
          <a:p>
            <a:pPr lvl="1"/>
            <a:r>
              <a:rPr lang="en-US" sz="2000" b="1" dirty="0"/>
              <a:t>Rademacker</a:t>
            </a:r>
            <a:r>
              <a:rPr lang="en-US" sz="2000" b="1" dirty="0"/>
              <a:t> reports that milled recycled carbon fiber is used as a filler in polyurethane (PU) rear and front bumpers on the new Mercedes </a:t>
            </a:r>
            <a:r>
              <a:rPr lang="en-US" sz="2000" b="1" i="1" dirty="0"/>
              <a:t>AMG GTC</a:t>
            </a:r>
            <a:r>
              <a:rPr lang="en-US" sz="2000" b="1" dirty="0"/>
              <a:t> roadster.</a:t>
            </a:r>
            <a:endParaRPr lang="en-US" sz="2000" b="1" dirty="0">
              <a:latin typeface="Calibri" charset="0"/>
              <a:ea typeface="Calibri" charset="0"/>
              <a:cs typeface="Times New Roman" charset="0"/>
            </a:endParaRPr>
          </a:p>
        </p:txBody>
      </p:sp>
      <p:sp>
        <p:nvSpPr>
          <p:cNvPr id="5" name="TextBox 4">
            <a:extLst>
              <a:ext uri="{FF2B5EF4-FFF2-40B4-BE49-F238E27FC236}">
                <a16:creationId xmlns:a16="http://schemas.microsoft.com/office/drawing/2014/main" id="{D5FE8098-9C69-4345-A322-76489985478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915997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9" name="Content Placeholder 2">
            <a:extLst>
              <a:ext uri="{FF2B5EF4-FFF2-40B4-BE49-F238E27FC236}">
                <a16:creationId xmlns:a16="http://schemas.microsoft.com/office/drawing/2014/main" id="{8DC8A612-88C7-4694-AC9D-5A2FDE41AA38}"/>
              </a:ext>
            </a:extLst>
          </p:cNvPr>
          <p:cNvSpPr>
            <a:spLocks noGrp="1"/>
          </p:cNvSpPr>
          <p:nvPr>
            <p:ph idx="1"/>
          </p:nvPr>
        </p:nvSpPr>
        <p:spPr>
          <a:xfrm>
            <a:off x="128954" y="1231608"/>
            <a:ext cx="7948246" cy="3213782"/>
          </a:xfrm>
        </p:spPr>
        <p:txBody>
          <a:bodyPr>
            <a:noAutofit/>
          </a:bodyPr>
          <a:lstStyle/>
          <a:p>
            <a:pPr lvl="1"/>
            <a:r>
              <a:rPr lang="en-US" sz="2400" b="1" i="1" dirty="0">
                <a:solidFill>
                  <a:srgbClr val="C00000"/>
                </a:solidFill>
              </a:rPr>
              <a:t>Adherent Technologies Inc. </a:t>
            </a:r>
            <a:r>
              <a:rPr lang="en-US" sz="2400" b="1" dirty="0"/>
              <a:t>has chosen a wet chemistry process they call </a:t>
            </a:r>
            <a:r>
              <a:rPr lang="en-US" sz="2400" b="1" i="1" dirty="0"/>
              <a:t>chemolysis</a:t>
            </a:r>
            <a:r>
              <a:rPr lang="en-US" sz="2400" b="1" dirty="0"/>
              <a:t>, also referred to as tertiary treatment.</a:t>
            </a:r>
          </a:p>
          <a:p>
            <a:pPr lvl="1"/>
            <a:r>
              <a:rPr lang="en-US" sz="2400" b="1" dirty="0"/>
              <a:t>It uses a liquid transfer fluid and catalyst combined with low heat and pressure to recycle end-of-life parts and recover both carbon fibers as well as resin, without generating airborne emissions. </a:t>
            </a:r>
          </a:p>
          <a:p>
            <a:pPr lvl="1"/>
            <a:r>
              <a:rPr lang="en-US" sz="2400" b="1" dirty="0"/>
              <a:t>The recovered resin can be reused as fuel or as process chemicals in other industries. </a:t>
            </a:r>
            <a:endParaRPr lang="en-US" sz="2400" b="1" dirty="0">
              <a:latin typeface="Calibri" charset="0"/>
              <a:ea typeface="Calibri" charset="0"/>
              <a:cs typeface="Times New Roman" charset="0"/>
            </a:endParaRP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317915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Concrete Example</a:t>
            </a:r>
          </a:p>
        </p:txBody>
      </p:sp>
      <p:sp>
        <p:nvSpPr>
          <p:cNvPr id="3" name="Content Placeholder 2"/>
          <p:cNvSpPr>
            <a:spLocks noGrp="1"/>
          </p:cNvSpPr>
          <p:nvPr>
            <p:ph idx="1"/>
          </p:nvPr>
        </p:nvSpPr>
        <p:spPr>
          <a:xfrm>
            <a:off x="457200" y="1252331"/>
            <a:ext cx="7620000" cy="4800600"/>
          </a:xfrm>
        </p:spPr>
        <p:txBody>
          <a:bodyPr>
            <a:normAutofit/>
          </a:bodyPr>
          <a:lstStyle/>
          <a:p>
            <a:pPr>
              <a:buFont typeface="Wingdings" panose="05000000000000000000" pitchFamily="2" charset="2"/>
              <a:buChar char="§"/>
            </a:pPr>
            <a:r>
              <a:rPr lang="en-US" sz="2400" b="1" dirty="0"/>
              <a:t>A simple example</a:t>
            </a:r>
          </a:p>
          <a:p>
            <a:pPr marL="85725" indent="0">
              <a:buNone/>
            </a:pPr>
            <a:endParaRPr lang="en-US" sz="2400" b="1" dirty="0"/>
          </a:p>
          <a:p>
            <a:pPr lvl="1">
              <a:buFont typeface="Wingdings" panose="05000000000000000000" pitchFamily="2" charset="2"/>
              <a:buChar char="§"/>
            </a:pPr>
            <a:endParaRPr lang="en-US" sz="2250" b="1" dirty="0"/>
          </a:p>
          <a:p>
            <a:pPr>
              <a:buFont typeface="Wingdings" panose="05000000000000000000" pitchFamily="2" charset="2"/>
              <a:buChar char="§"/>
            </a:pPr>
            <a:endParaRPr lang="en-US" sz="2400" b="1" dirty="0"/>
          </a:p>
        </p:txBody>
      </p:sp>
      <p:sp>
        <p:nvSpPr>
          <p:cNvPr id="4" name="Rectangle 3">
            <a:extLst>
              <a:ext uri="{FF2B5EF4-FFF2-40B4-BE49-F238E27FC236}">
                <a16:creationId xmlns:a16="http://schemas.microsoft.com/office/drawing/2014/main" id="{913CDFDA-EE0B-4791-A2E2-44DC12C82310}"/>
              </a:ext>
            </a:extLst>
          </p:cNvPr>
          <p:cNvSpPr/>
          <p:nvPr/>
        </p:nvSpPr>
        <p:spPr>
          <a:xfrm>
            <a:off x="5122572" y="6111612"/>
            <a:ext cx="2440092" cy="215444"/>
          </a:xfrm>
          <a:prstGeom prst="rect">
            <a:avLst/>
          </a:prstGeom>
        </p:spPr>
        <p:txBody>
          <a:bodyPr wrap="none">
            <a:spAutoFit/>
          </a:bodyPr>
          <a:lstStyle/>
          <a:p>
            <a:r>
              <a:rPr lang="en-US" sz="800" dirty="0">
                <a:hlinkClick r:id="rId3"/>
              </a:rPr>
              <a:t>"Concrete Floor"</a:t>
            </a:r>
            <a:r>
              <a:rPr lang="en-US" sz="800" dirty="0"/>
              <a:t> by srv007 is licensed under </a:t>
            </a:r>
            <a:r>
              <a:rPr lang="en-US" sz="800" dirty="0">
                <a:hlinkClick r:id="rId4"/>
              </a:rPr>
              <a:t>CC BY 4.0</a:t>
            </a:r>
            <a:endParaRPr lang="en-US" sz="800" dirty="0"/>
          </a:p>
        </p:txBody>
      </p:sp>
      <p:pic>
        <p:nvPicPr>
          <p:cNvPr id="6" name="Picture 5">
            <a:extLst>
              <a:ext uri="{FF2B5EF4-FFF2-40B4-BE49-F238E27FC236}">
                <a16:creationId xmlns:a16="http://schemas.microsoft.com/office/drawing/2014/main" id="{86256130-B10D-418F-A891-69A91DB6AF15}"/>
              </a:ext>
            </a:extLst>
          </p:cNvPr>
          <p:cNvPicPr>
            <a:picLocks noChangeAspect="1"/>
          </p:cNvPicPr>
          <p:nvPr/>
        </p:nvPicPr>
        <p:blipFill>
          <a:blip r:embed="rId5"/>
          <a:stretch>
            <a:fillRect/>
          </a:stretch>
        </p:blipFill>
        <p:spPr>
          <a:xfrm>
            <a:off x="1251614" y="1836175"/>
            <a:ext cx="6201237" cy="4172512"/>
          </a:xfrm>
          <a:prstGeom prst="rect">
            <a:avLst/>
          </a:prstGeom>
          <a:ln w="19050">
            <a:solidFill>
              <a:schemeClr val="tx1"/>
            </a:solidFill>
          </a:ln>
          <a:effectLst>
            <a:outerShdw blurRad="88900" dist="88900" dir="2700000" algn="tl" rotWithShape="0">
              <a:prstClr val="black">
                <a:alpha val="40000"/>
              </a:prstClr>
            </a:outerShdw>
          </a:effectLst>
        </p:spPr>
      </p:pic>
      <p:sp>
        <p:nvSpPr>
          <p:cNvPr id="7" name="TextBox 6">
            <a:extLst>
              <a:ext uri="{FF2B5EF4-FFF2-40B4-BE49-F238E27FC236}">
                <a16:creationId xmlns:a16="http://schemas.microsoft.com/office/drawing/2014/main" id="{69B1770B-5AC6-447E-B605-C9ED26C31ED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818534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Success Stories</a:t>
            </a: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9" name="Content Placeholder 2">
            <a:extLst>
              <a:ext uri="{FF2B5EF4-FFF2-40B4-BE49-F238E27FC236}">
                <a16:creationId xmlns:a16="http://schemas.microsoft.com/office/drawing/2014/main" id="{8DC8A612-88C7-4694-AC9D-5A2FDE41AA38}"/>
              </a:ext>
            </a:extLst>
          </p:cNvPr>
          <p:cNvSpPr>
            <a:spLocks noGrp="1"/>
          </p:cNvSpPr>
          <p:nvPr>
            <p:ph idx="1"/>
          </p:nvPr>
        </p:nvSpPr>
        <p:spPr>
          <a:xfrm>
            <a:off x="128954" y="1231608"/>
            <a:ext cx="7948246" cy="3213782"/>
          </a:xfrm>
        </p:spPr>
        <p:txBody>
          <a:bodyPr>
            <a:noAutofit/>
          </a:bodyPr>
          <a:lstStyle/>
          <a:p>
            <a:pPr lvl="1"/>
            <a:r>
              <a:rPr lang="en-US" sz="2400" b="1" dirty="0">
                <a:solidFill>
                  <a:srgbClr val="C00000"/>
                </a:solidFill>
              </a:rPr>
              <a:t>Vartega</a:t>
            </a:r>
            <a:r>
              <a:rPr lang="en-US" sz="2400" b="1" dirty="0"/>
              <a:t> (Golden, CO, US), currently has a pilot-scale, proprietary and patent-pending low-energy solvolysis process, which treats uncured prepreg and towpreg scrap, from sources including Alchemy Bicycle Co. (Denver, CO, US). </a:t>
            </a:r>
          </a:p>
          <a:p>
            <a:pPr lvl="1"/>
            <a:r>
              <a:rPr lang="en-US" sz="2400" b="1" dirty="0"/>
              <a:t>The company is developing a path whereby </a:t>
            </a:r>
            <a:r>
              <a:rPr lang="en-US" sz="2400" b="1" dirty="0"/>
              <a:t>Vartega</a:t>
            </a:r>
            <a:r>
              <a:rPr lang="en-US" sz="2400" b="1" dirty="0"/>
              <a:t> would eventually provide its process technology to licensees, who would lease modular equipment for in-house, closed-loop recycling on a regional basis, because, “It’s expensive to ship waste!” </a:t>
            </a:r>
          </a:p>
          <a:p>
            <a:pPr lvl="1"/>
            <a:r>
              <a:rPr lang="en-US" sz="2400" b="1" dirty="0"/>
              <a:t>Vartega</a:t>
            </a:r>
            <a:r>
              <a:rPr lang="en-US" sz="2400" b="1" dirty="0"/>
              <a:t> is working with Technical Fibre Products (TFP, Schenectady, NY, US), which converts the recovered fibers nonwoven mat and veil products. </a:t>
            </a:r>
            <a:endParaRPr lang="en-US" sz="2400" b="1" dirty="0">
              <a:latin typeface="Calibri" charset="0"/>
              <a:ea typeface="Calibri" charset="0"/>
              <a:cs typeface="Times New Roman" charset="0"/>
            </a:endParaRPr>
          </a:p>
        </p:txBody>
      </p:sp>
      <p:sp>
        <p:nvSpPr>
          <p:cNvPr id="5" name="TextBox 4">
            <a:extLst>
              <a:ext uri="{FF2B5EF4-FFF2-40B4-BE49-F238E27FC236}">
                <a16:creationId xmlns:a16="http://schemas.microsoft.com/office/drawing/2014/main" id="{9CAB483C-161E-45C3-A554-28AA75B4A36F}"/>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540545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345"/>
            <a:ext cx="7620000" cy="1143000"/>
          </a:xfrm>
        </p:spPr>
        <p:txBody>
          <a:bodyPr/>
          <a:lstStyle/>
          <a:p>
            <a:r>
              <a:rPr lang="en-US" sz="3600" dirty="0"/>
              <a:t>Success Stories</a:t>
            </a: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pic>
        <p:nvPicPr>
          <p:cNvPr id="5" name="Picture 4">
            <a:extLst>
              <a:ext uri="{FF2B5EF4-FFF2-40B4-BE49-F238E27FC236}">
                <a16:creationId xmlns:a16="http://schemas.microsoft.com/office/drawing/2014/main" id="{3B78E01E-4A4C-44B6-B8FC-3911824A7C49}"/>
              </a:ext>
            </a:extLst>
          </p:cNvPr>
          <p:cNvPicPr>
            <a:picLocks noChangeAspect="1"/>
          </p:cNvPicPr>
          <p:nvPr/>
        </p:nvPicPr>
        <p:blipFill>
          <a:blip r:embed="rId5"/>
          <a:stretch>
            <a:fillRect/>
          </a:stretch>
        </p:blipFill>
        <p:spPr>
          <a:xfrm rot="764471">
            <a:off x="6403025" y="5628"/>
            <a:ext cx="2412466" cy="4634346"/>
          </a:xfrm>
          <a:prstGeom prst="rect">
            <a:avLst/>
          </a:prstGeom>
        </p:spPr>
      </p:pic>
      <p:sp>
        <p:nvSpPr>
          <p:cNvPr id="9" name="Content Placeholder 2">
            <a:extLst>
              <a:ext uri="{FF2B5EF4-FFF2-40B4-BE49-F238E27FC236}">
                <a16:creationId xmlns:a16="http://schemas.microsoft.com/office/drawing/2014/main" id="{8DC8A612-88C7-4694-AC9D-5A2FDE41AA38}"/>
              </a:ext>
            </a:extLst>
          </p:cNvPr>
          <p:cNvSpPr>
            <a:spLocks noGrp="1"/>
          </p:cNvSpPr>
          <p:nvPr>
            <p:ph idx="1"/>
          </p:nvPr>
        </p:nvSpPr>
        <p:spPr>
          <a:xfrm>
            <a:off x="128954" y="767481"/>
            <a:ext cx="7948246" cy="3213782"/>
          </a:xfrm>
        </p:spPr>
        <p:txBody>
          <a:bodyPr>
            <a:noAutofit/>
          </a:bodyPr>
          <a:lstStyle/>
          <a:p>
            <a:pPr lvl="1"/>
            <a:r>
              <a:rPr lang="en-US" sz="2400" b="1" i="1" dirty="0">
                <a:solidFill>
                  <a:srgbClr val="C00000"/>
                </a:solidFill>
              </a:rPr>
              <a:t>Composite Recycling Technology Center </a:t>
            </a:r>
          </a:p>
          <a:p>
            <a:pPr marL="308610" lvl="1" indent="0">
              <a:buNone/>
            </a:pPr>
            <a:r>
              <a:rPr lang="en-US" sz="2200" b="1" dirty="0"/>
              <a:t>(CRTC, Port Angeles, WA, US) is a </a:t>
            </a:r>
          </a:p>
          <a:p>
            <a:pPr marL="308610" lvl="1" indent="0">
              <a:buNone/>
            </a:pPr>
            <a:r>
              <a:rPr lang="en-US" sz="2200" b="1" dirty="0"/>
              <a:t>nonprofit company.</a:t>
            </a:r>
            <a:endParaRPr lang="en-US" sz="2200" dirty="0"/>
          </a:p>
          <a:p>
            <a:pPr marL="308610" lvl="1" indent="0">
              <a:buNone/>
            </a:pPr>
            <a:r>
              <a:rPr lang="en-US" sz="2200" b="1" dirty="0"/>
              <a:t>• Close to many composites manufacturing </a:t>
            </a:r>
          </a:p>
          <a:p>
            <a:pPr marL="308610" lvl="1" indent="0">
              <a:buNone/>
            </a:pPr>
            <a:r>
              <a:rPr lang="en-US" sz="2200" b="1" dirty="0"/>
              <a:t>companies, Boeing and a variety of Boeing tier </a:t>
            </a:r>
          </a:p>
          <a:p>
            <a:pPr marL="308610" lvl="1" indent="0">
              <a:buNone/>
            </a:pPr>
            <a:r>
              <a:rPr lang="en-US" sz="2200" b="1" dirty="0"/>
              <a:t>companies. </a:t>
            </a:r>
          </a:p>
          <a:p>
            <a:pPr marL="308610" lvl="1" indent="0">
              <a:buNone/>
            </a:pPr>
            <a:r>
              <a:rPr lang="en-US" sz="2200" b="1" dirty="0"/>
              <a:t>• They are working to drive economic redevelopment </a:t>
            </a:r>
          </a:p>
          <a:p>
            <a:pPr marL="308610" lvl="1" indent="0">
              <a:buNone/>
            </a:pPr>
            <a:r>
              <a:rPr lang="en-US" sz="2200" b="1" dirty="0"/>
              <a:t>and help reduce local unemployment, while </a:t>
            </a:r>
          </a:p>
          <a:p>
            <a:pPr marL="308610" lvl="1" indent="0">
              <a:buNone/>
            </a:pPr>
            <a:r>
              <a:rPr lang="en-US" sz="2200" b="1" dirty="0"/>
              <a:t>modeling wise use of resources. </a:t>
            </a:r>
          </a:p>
          <a:p>
            <a:pPr marL="308610" lvl="1" indent="0">
              <a:spcBef>
                <a:spcPts val="0"/>
              </a:spcBef>
              <a:buNone/>
            </a:pPr>
            <a:r>
              <a:rPr lang="en-US" sz="2200" b="1" dirty="0"/>
              <a:t>• CRTC combines recycled carbon fiber product </a:t>
            </a:r>
          </a:p>
          <a:p>
            <a:pPr marL="308610" lvl="1" indent="0">
              <a:spcBef>
                <a:spcPts val="0"/>
              </a:spcBef>
              <a:buNone/>
            </a:pPr>
            <a:r>
              <a:rPr lang="en-US" sz="2200" b="1" dirty="0"/>
              <a:t>development with production processes for high-volume, low-cost production.</a:t>
            </a:r>
            <a:endParaRPr lang="en-US" sz="2200" b="1" dirty="0">
              <a:latin typeface="Calibri" charset="0"/>
              <a:ea typeface="Calibri" charset="0"/>
              <a:cs typeface="Times New Roman" charset="0"/>
            </a:endParaRPr>
          </a:p>
        </p:txBody>
      </p:sp>
      <p:sp>
        <p:nvSpPr>
          <p:cNvPr id="6" name="TextBox 5">
            <a:extLst>
              <a:ext uri="{FF2B5EF4-FFF2-40B4-BE49-F238E27FC236}">
                <a16:creationId xmlns:a16="http://schemas.microsoft.com/office/drawing/2014/main" id="{424DCD45-74E2-4405-BBA2-ED563581A95D}"/>
              </a:ext>
            </a:extLst>
          </p:cNvPr>
          <p:cNvSpPr txBox="1"/>
          <p:nvPr/>
        </p:nvSpPr>
        <p:spPr>
          <a:xfrm>
            <a:off x="6429675" y="144223"/>
            <a:ext cx="2136808" cy="307777"/>
          </a:xfrm>
          <a:prstGeom prst="rect">
            <a:avLst/>
          </a:prstGeom>
          <a:solidFill>
            <a:srgbClr val="FFFFFF">
              <a:alpha val="43922"/>
            </a:srgbClr>
          </a:solid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75346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457200" y="795510"/>
            <a:ext cx="7948246" cy="4800600"/>
          </a:xfrm>
        </p:spPr>
        <p:txBody>
          <a:bodyPr>
            <a:normAutofit/>
          </a:bodyPr>
          <a:lstStyle/>
          <a:p>
            <a:pPr lvl="1"/>
            <a:endParaRPr lang="en-US" sz="2400" b="1" dirty="0"/>
          </a:p>
          <a:p>
            <a:pPr marL="85725" indent="0">
              <a:buNone/>
            </a:pPr>
            <a:r>
              <a:rPr lang="en-US" sz="2400" b="1" u="sng" dirty="0"/>
              <a:t>Objectives</a:t>
            </a:r>
            <a:r>
              <a:rPr lang="en-US" sz="2400" b="1" dirty="0"/>
              <a:t>:</a:t>
            </a:r>
          </a:p>
          <a:p>
            <a:r>
              <a:rPr lang="en-US" sz="2400" b="1" dirty="0"/>
              <a:t>Learn how consumer desire and perception pushes the need for composite recycling.</a:t>
            </a:r>
          </a:p>
          <a:p>
            <a:r>
              <a:rPr lang="en-US" sz="2400" b="1" dirty="0"/>
              <a:t>Learn about government regulations and initiatives.</a:t>
            </a:r>
          </a:p>
          <a:p>
            <a:r>
              <a:rPr lang="en-US" sz="2400" b="1" dirty="0">
                <a:latin typeface="Calibri" charset="0"/>
                <a:ea typeface="Calibri" charset="0"/>
                <a:cs typeface="Times New Roman" charset="0"/>
              </a:rPr>
              <a:t>Learn about non-governmental recycling initiatives. </a:t>
            </a:r>
          </a:p>
          <a:p>
            <a:r>
              <a:rPr lang="en-US" sz="2400" b="1" dirty="0"/>
              <a:t>Learn about what it takes to keep up landfills, the decline in available landfill space, and the harm of landfilling to the environment and public health. </a:t>
            </a:r>
          </a:p>
          <a:p>
            <a:r>
              <a:rPr lang="en-US" sz="2400" b="1" dirty="0">
                <a:latin typeface="Calibri" charset="0"/>
                <a:ea typeface="Calibri" charset="0"/>
                <a:cs typeface="Times New Roman" charset="0"/>
              </a:rPr>
              <a:t>Learn statistics on manufacturing waste and why industry is the best place to start recycling. </a:t>
            </a:r>
          </a:p>
        </p:txBody>
      </p:sp>
      <p:sp>
        <p:nvSpPr>
          <p:cNvPr id="4" name="TextBox 3">
            <a:extLst>
              <a:ext uri="{FF2B5EF4-FFF2-40B4-BE49-F238E27FC236}">
                <a16:creationId xmlns:a16="http://schemas.microsoft.com/office/drawing/2014/main" id="{E907AFAE-D90D-4651-B1C7-2350CECAAB4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815072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94"/>
            <a:ext cx="7620000" cy="1143000"/>
          </a:xfrm>
        </p:spPr>
        <p:txBody>
          <a:bodyPr/>
          <a:lstStyle/>
          <a:p>
            <a:r>
              <a:rPr lang="en-US" sz="3600" dirty="0"/>
              <a:t>Recycling Trends</a:t>
            </a:r>
          </a:p>
        </p:txBody>
      </p:sp>
      <p:sp>
        <p:nvSpPr>
          <p:cNvPr id="3" name="Content Placeholder 2"/>
          <p:cNvSpPr>
            <a:spLocks noGrp="1"/>
          </p:cNvSpPr>
          <p:nvPr>
            <p:ph idx="1"/>
          </p:nvPr>
        </p:nvSpPr>
        <p:spPr>
          <a:xfrm>
            <a:off x="189915" y="872882"/>
            <a:ext cx="3394563" cy="3213782"/>
          </a:xfrm>
        </p:spPr>
        <p:txBody>
          <a:bodyPr>
            <a:noAutofit/>
          </a:bodyPr>
          <a:lstStyle/>
          <a:p>
            <a:pPr lvl="1"/>
            <a:r>
              <a:rPr lang="en-US" sz="1800" b="1" dirty="0"/>
              <a:t>Composite World’s coverage of composites recycling dates back over a decade</a:t>
            </a:r>
          </a:p>
          <a:p>
            <a:pPr lvl="1"/>
            <a:r>
              <a:rPr lang="en-US" sz="1800" b="1" dirty="0"/>
              <a:t>Informal statistics still show that only ~2% of composites-related companies are active recyclers. </a:t>
            </a:r>
          </a:p>
          <a:p>
            <a:pPr lvl="1"/>
            <a:r>
              <a:rPr lang="en-US" sz="1800" b="1" dirty="0"/>
              <a:t>That said, three years since Composites World has gathered the statics on the subject, there is demonstrably greater interest and activity, and real applications of recycled fiber are growing.</a:t>
            </a:r>
            <a:endParaRPr lang="en-US" sz="1800" b="1" dirty="0">
              <a:latin typeface="Calibri" charset="0"/>
              <a:ea typeface="Calibri" charset="0"/>
              <a:cs typeface="Times New Roman" charset="0"/>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171071" y="6517251"/>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pic>
        <p:nvPicPr>
          <p:cNvPr id="6" name="Picture 5">
            <a:extLst>
              <a:ext uri="{FF2B5EF4-FFF2-40B4-BE49-F238E27FC236}">
                <a16:creationId xmlns:a16="http://schemas.microsoft.com/office/drawing/2014/main" id="{78BF73B3-ED45-4C87-B1DB-CFB3E07E6887}"/>
              </a:ext>
            </a:extLst>
          </p:cNvPr>
          <p:cNvPicPr>
            <a:picLocks noChangeAspect="1"/>
          </p:cNvPicPr>
          <p:nvPr/>
        </p:nvPicPr>
        <p:blipFill>
          <a:blip r:embed="rId5"/>
          <a:stretch>
            <a:fillRect/>
          </a:stretch>
        </p:blipFill>
        <p:spPr>
          <a:xfrm>
            <a:off x="3910379" y="615879"/>
            <a:ext cx="4295775" cy="4762500"/>
          </a:xfrm>
          <a:prstGeom prst="rect">
            <a:avLst/>
          </a:prstGeom>
        </p:spPr>
      </p:pic>
      <p:sp>
        <p:nvSpPr>
          <p:cNvPr id="7" name="TextBox 6">
            <a:extLst>
              <a:ext uri="{FF2B5EF4-FFF2-40B4-BE49-F238E27FC236}">
                <a16:creationId xmlns:a16="http://schemas.microsoft.com/office/drawing/2014/main" id="{B39B6FEC-79A4-46E8-93A0-130376BA8EE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188167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386862" y="1112033"/>
            <a:ext cx="7948246" cy="3213782"/>
          </a:xfrm>
        </p:spPr>
        <p:txBody>
          <a:bodyPr>
            <a:noAutofit/>
          </a:bodyPr>
          <a:lstStyle/>
          <a:p>
            <a:r>
              <a:rPr lang="en-US" sz="2400" b="1" dirty="0"/>
              <a:t>It is important to note that up to 30% of carbon fibre is wasted during production or cutting and trimming operations to manufacture products.</a:t>
            </a:r>
          </a:p>
          <a:p>
            <a:r>
              <a:rPr lang="en-US" sz="2400" b="1" dirty="0"/>
              <a:t>And, global demand for carbon fiber is expected to double to 120,000 tonnes between 2016 and 2030</a:t>
            </a:r>
          </a:p>
          <a:p>
            <a:r>
              <a:rPr lang="en-US" sz="2400" b="1" dirty="0"/>
              <a:t>Carbon fibre producers are currently expanding their capacities</a:t>
            </a:r>
          </a:p>
          <a:p>
            <a:r>
              <a:rPr lang="en-US" sz="2400" b="1" dirty="0"/>
              <a:t>Products that contain carbon fibre are already reaching their end-of-life stage, such as the Boeing 777s and Airbus A320s which comprise up to 20% carbon fibre by weight.</a:t>
            </a:r>
            <a:endParaRPr lang="en-US" sz="2400" b="1" dirty="0">
              <a:effectLst/>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241410" y="6572164"/>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5" name="TextBox 4">
            <a:extLst>
              <a:ext uri="{FF2B5EF4-FFF2-40B4-BE49-F238E27FC236}">
                <a16:creationId xmlns:a16="http://schemas.microsoft.com/office/drawing/2014/main" id="{A47B58A9-1A27-4757-B392-011B276439D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989496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386862" y="1112033"/>
            <a:ext cx="7948246" cy="3213782"/>
          </a:xfrm>
        </p:spPr>
        <p:txBody>
          <a:bodyPr>
            <a:noAutofit/>
          </a:bodyPr>
          <a:lstStyle/>
          <a:p>
            <a:r>
              <a:rPr lang="en-US" sz="2400" b="1" dirty="0"/>
              <a:t>Worldwide, carbon fibre is being recycled by well over a dozen companies that have been founded in the past 20 years. </a:t>
            </a:r>
          </a:p>
          <a:p>
            <a:r>
              <a:rPr lang="en-US" sz="2400" b="1" dirty="0"/>
              <a:t>Most of these businesses are located in the USA, Europe and Japan, including America’s Carbon Conversions, </a:t>
            </a:r>
            <a:r>
              <a:rPr lang="en-US" sz="2400" b="1" dirty="0"/>
              <a:t>Hadeg</a:t>
            </a:r>
            <a:r>
              <a:rPr lang="en-US" sz="2400" b="1" dirty="0"/>
              <a:t> of Germany, ELG Carbon Fibre of the UK and Japan’s </a:t>
            </a:r>
            <a:r>
              <a:rPr lang="en-US" sz="2400" b="1" dirty="0"/>
              <a:t>Takayasu</a:t>
            </a:r>
            <a:r>
              <a:rPr lang="en-US" sz="2400" b="1" dirty="0"/>
              <a:t>.</a:t>
            </a:r>
          </a:p>
          <a:p>
            <a:r>
              <a:rPr lang="en-US" sz="2400" b="1" dirty="0"/>
              <a:t>In 2014, the annual recycling capacity of these companies was estimated at between 3500 and 5000 tonnes but the figures could already be much higher given the rapid development of this industry.</a:t>
            </a:r>
            <a:endParaRPr lang="en-US" sz="2400" b="1" dirty="0">
              <a:effectLst/>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102864" y="6572164"/>
            <a:ext cx="4572000" cy="261610"/>
          </a:xfrm>
          <a:prstGeom prst="rect">
            <a:avLst/>
          </a:prstGeom>
        </p:spPr>
        <p:txBody>
          <a:bodyPr>
            <a:spAutoFit/>
          </a:bodyPr>
          <a:lstStyle/>
          <a:p>
            <a:r>
              <a:rPr lang="en-US" sz="1100" dirty="0"/>
              <a:t>Source: </a:t>
            </a:r>
            <a:r>
              <a:rPr lang="en-US" sz="1100" dirty="0">
                <a:hlinkClick r:id="rId3"/>
              </a:rPr>
              <a:t>"Boom time for carbon fibre recycling"</a:t>
            </a:r>
            <a:r>
              <a:rPr lang="en-US" sz="1100" dirty="0"/>
              <a:t> by </a:t>
            </a:r>
            <a:r>
              <a:rPr lang="en-US" sz="1100" dirty="0" smtClean="0">
                <a:hlinkClick r:id="rId4"/>
              </a:rPr>
              <a:t>Recycling </a:t>
            </a:r>
            <a:r>
              <a:rPr lang="en-US" sz="1100" dirty="0">
                <a:hlinkClick r:id="rId4"/>
              </a:rPr>
              <a:t>International</a:t>
            </a:r>
            <a:r>
              <a:rPr lang="en-US" sz="1100" dirty="0"/>
              <a:t> </a:t>
            </a:r>
          </a:p>
        </p:txBody>
      </p:sp>
      <p:sp>
        <p:nvSpPr>
          <p:cNvPr id="5" name="TextBox 4">
            <a:extLst>
              <a:ext uri="{FF2B5EF4-FFF2-40B4-BE49-F238E27FC236}">
                <a16:creationId xmlns:a16="http://schemas.microsoft.com/office/drawing/2014/main" id="{E7F36F5F-B249-4274-8F89-5F92179F8F2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873955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386862" y="1133134"/>
            <a:ext cx="7637007" cy="3213782"/>
          </a:xfrm>
        </p:spPr>
        <p:txBody>
          <a:bodyPr>
            <a:normAutofit/>
          </a:bodyPr>
          <a:lstStyle/>
          <a:p>
            <a:pPr lvl="1"/>
            <a:r>
              <a:rPr lang="en-US" sz="2400" b="1" dirty="0"/>
              <a:t>Composite World’s coverage of composites recycling dates back over a decade</a:t>
            </a:r>
          </a:p>
          <a:p>
            <a:pPr lvl="1"/>
            <a:r>
              <a:rPr lang="en-US" sz="2400" b="1" dirty="0"/>
              <a:t>Informal statistics still show that only ~2% of composites-related companies are active recyclers. </a:t>
            </a:r>
          </a:p>
          <a:p>
            <a:pPr lvl="1"/>
            <a:r>
              <a:rPr lang="en-US" sz="2400" b="1" dirty="0"/>
              <a:t>That said, three years since Composites World has gathered the statics on the subject, there is demonstrably greater interest and activity, and real applications of recycled fiber are growing.</a:t>
            </a:r>
            <a:endParaRPr lang="en-US" sz="2400" b="1" dirty="0">
              <a:latin typeface="Calibri" charset="0"/>
              <a:ea typeface="Calibri" charset="0"/>
              <a:cs typeface="Times New Roman" charset="0"/>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086666" y="6510217"/>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5" name="TextBox 4">
            <a:extLst>
              <a:ext uri="{FF2B5EF4-FFF2-40B4-BE49-F238E27FC236}">
                <a16:creationId xmlns:a16="http://schemas.microsoft.com/office/drawing/2014/main" id="{9918BC92-BA22-4E76-9113-66829D716AF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882544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386862" y="1112033"/>
            <a:ext cx="7948246" cy="3213782"/>
          </a:xfrm>
        </p:spPr>
        <p:txBody>
          <a:bodyPr>
            <a:noAutofit/>
          </a:bodyPr>
          <a:lstStyle/>
          <a:p>
            <a:r>
              <a:rPr lang="en-US" sz="2000" b="1" dirty="0"/>
              <a:t>Companies that are engaged in reducing waste are employing several recycling strategies, separately or in combination. </a:t>
            </a:r>
          </a:p>
          <a:p>
            <a:r>
              <a:rPr lang="en-US" sz="2000" b="1" dirty="0"/>
              <a:t>Efforts focused on reclamation and reuse of high-quality carbon fiber material waste streams</a:t>
            </a:r>
          </a:p>
          <a:p>
            <a:r>
              <a:rPr lang="en-US" sz="2000" b="1" dirty="0"/>
              <a:t>Waste sources include off-spec material, cutting/trimming/kitting scraps (dry and prepreg) and bobbin ends, including thermoset and thermoplastic materials.</a:t>
            </a:r>
          </a:p>
          <a:p>
            <a:r>
              <a:rPr lang="en-US" sz="2000" b="1" dirty="0"/>
              <a:t>Current commercial methods for eliminating the resin from the carbon fibers are </a:t>
            </a:r>
            <a:r>
              <a:rPr lang="en-US" sz="2000" b="1" i="1" dirty="0"/>
              <a:t>pyrolysis</a:t>
            </a:r>
            <a:r>
              <a:rPr lang="en-US" sz="2000" b="1" dirty="0"/>
              <a:t> (thermal treatment) and </a:t>
            </a:r>
            <a:r>
              <a:rPr lang="en-US" sz="2000" b="1" i="1" dirty="0"/>
              <a:t>solvolysis</a:t>
            </a:r>
            <a:r>
              <a:rPr lang="en-US" sz="2000" b="1" dirty="0"/>
              <a:t> (chemical treatment). </a:t>
            </a:r>
          </a:p>
          <a:p>
            <a:r>
              <a:rPr lang="en-US" sz="2000" b="1" dirty="0"/>
              <a:t>More difficult is recycling of end-of-life (EOL) cured parts to complete a true “closed-loop” situation, where materials are recovered from scrapped products and reused in new iterations of those products. </a:t>
            </a:r>
          </a:p>
          <a:p>
            <a:r>
              <a:rPr lang="en-US" sz="2000" b="1" dirty="0"/>
              <a:t>Alternatively, there are at least two companies offer recyclable </a:t>
            </a:r>
            <a:r>
              <a:rPr lang="en-US" sz="2000" b="1" i="1" dirty="0"/>
              <a:t>resin</a:t>
            </a:r>
            <a:endParaRPr lang="en-US" sz="2000" b="1" dirty="0"/>
          </a:p>
        </p:txBody>
      </p:sp>
      <p:sp>
        <p:nvSpPr>
          <p:cNvPr id="4" name="Rectangle 3">
            <a:extLst>
              <a:ext uri="{FF2B5EF4-FFF2-40B4-BE49-F238E27FC236}">
                <a16:creationId xmlns:a16="http://schemas.microsoft.com/office/drawing/2014/main" id="{29F0F535-1CE0-4009-8B03-4A95C1BC4FC4}"/>
              </a:ext>
            </a:extLst>
          </p:cNvPr>
          <p:cNvSpPr/>
          <p:nvPr/>
        </p:nvSpPr>
        <p:spPr>
          <a:xfrm>
            <a:off x="4241410" y="6572164"/>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5" name="TextBox 4">
            <a:extLst>
              <a:ext uri="{FF2B5EF4-FFF2-40B4-BE49-F238E27FC236}">
                <a16:creationId xmlns:a16="http://schemas.microsoft.com/office/drawing/2014/main" id="{BD1E346F-CCCF-4F65-8B5F-F4AAE9CDA1E1}"/>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685817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51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683690" y="1302307"/>
            <a:ext cx="3419856" cy="349300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400" b="1" i="1" dirty="0"/>
              <a:t>Public Perception </a:t>
            </a:r>
            <a:r>
              <a:rPr lang="en-US" sz="2400" b="1" dirty="0"/>
              <a:t>of ‘plastic’ waste and </a:t>
            </a:r>
            <a:r>
              <a:rPr lang="en-US" sz="2400" b="1" i="1" dirty="0"/>
              <a:t>Consumer Habits</a:t>
            </a:r>
          </a:p>
          <a:p>
            <a:pPr lvl="2"/>
            <a:r>
              <a:rPr lang="en-US" sz="2400" b="1" dirty="0"/>
              <a:t>Can composites provide a solution instead of being considered ‘part of the problem’?</a:t>
            </a:r>
          </a:p>
          <a:p>
            <a:pPr lvl="2"/>
            <a:r>
              <a:rPr lang="en-US" sz="2400" b="1" dirty="0"/>
              <a:t>Consumer interest is increasing</a:t>
            </a:r>
          </a:p>
        </p:txBody>
      </p:sp>
      <p:pic>
        <p:nvPicPr>
          <p:cNvPr id="6" name="Content Placeholder 5">
            <a:extLst>
              <a:ext uri="{FF2B5EF4-FFF2-40B4-BE49-F238E27FC236}">
                <a16:creationId xmlns:a16="http://schemas.microsoft.com/office/drawing/2014/main" id="{8FD37C31-8494-4B85-BF38-464506663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417638"/>
            <a:ext cx="3906706" cy="2250262"/>
          </a:xfrm>
          <a:prstGeom prst="rect">
            <a:avLst/>
          </a:prstGeom>
          <a:ln w="76200">
            <a:solidFill>
              <a:schemeClr val="bg1"/>
            </a:solidFill>
          </a:ln>
          <a:effectLst>
            <a:outerShdw blurRad="76200" dist="76200" dir="1920000" algn="tl" rotWithShape="0">
              <a:prstClr val="black">
                <a:alpha val="40000"/>
              </a:prstClr>
            </a:outerShdw>
          </a:effectLst>
        </p:spPr>
      </p:pic>
      <p:pic>
        <p:nvPicPr>
          <p:cNvPr id="7" name="Picture 6">
            <a:extLst>
              <a:ext uri="{FF2B5EF4-FFF2-40B4-BE49-F238E27FC236}">
                <a16:creationId xmlns:a16="http://schemas.microsoft.com/office/drawing/2014/main" id="{969F6610-EFA1-4F1F-937B-D1DBCABBD30C}"/>
              </a:ext>
            </a:extLst>
          </p:cNvPr>
          <p:cNvPicPr>
            <a:picLocks noChangeAspect="1"/>
          </p:cNvPicPr>
          <p:nvPr/>
        </p:nvPicPr>
        <p:blipFill rotWithShape="1">
          <a:blip r:embed="rId4">
            <a:extLst>
              <a:ext uri="{28A0092B-C50C-407E-A947-70E740481C1C}">
                <a14:useLocalDpi xmlns:a14="http://schemas.microsoft.com/office/drawing/2010/main" val="0"/>
              </a:ext>
            </a:extLst>
          </a:blip>
          <a:srcRect l="6591" t="16628" r="4095" b="6840"/>
          <a:stretch/>
        </p:blipFill>
        <p:spPr>
          <a:xfrm>
            <a:off x="5865340" y="4199123"/>
            <a:ext cx="2211860" cy="1895329"/>
          </a:xfrm>
          <a:prstGeom prst="rect">
            <a:avLst/>
          </a:prstGeom>
        </p:spPr>
      </p:pic>
      <p:sp>
        <p:nvSpPr>
          <p:cNvPr id="8" name="TextBox 7">
            <a:extLst>
              <a:ext uri="{FF2B5EF4-FFF2-40B4-BE49-F238E27FC236}">
                <a16:creationId xmlns:a16="http://schemas.microsoft.com/office/drawing/2014/main" id="{F5C535AE-6918-477D-9990-E44AE652EE54}"/>
              </a:ext>
            </a:extLst>
          </p:cNvPr>
          <p:cNvSpPr txBox="1"/>
          <p:nvPr/>
        </p:nvSpPr>
        <p:spPr>
          <a:xfrm>
            <a:off x="4510815" y="3837177"/>
            <a:ext cx="3419475" cy="338554"/>
          </a:xfrm>
          <a:prstGeom prst="rect">
            <a:avLst/>
          </a:prstGeom>
          <a:noFill/>
        </p:spPr>
        <p:txBody>
          <a:bodyPr wrap="square" rtlCol="0">
            <a:spAutoFit/>
          </a:bodyPr>
          <a:lstStyle/>
          <a:p>
            <a:pPr algn="ctr"/>
            <a:r>
              <a:rPr lang="en-US" sz="1600" b="1" dirty="0">
                <a:solidFill>
                  <a:srgbClr val="0070C0"/>
                </a:solidFill>
              </a:rPr>
              <a:t>Pacific Ocean Garbage Island</a:t>
            </a:r>
          </a:p>
        </p:txBody>
      </p:sp>
      <p:sp>
        <p:nvSpPr>
          <p:cNvPr id="9" name="TextBox 8">
            <a:extLst>
              <a:ext uri="{FF2B5EF4-FFF2-40B4-BE49-F238E27FC236}">
                <a16:creationId xmlns:a16="http://schemas.microsoft.com/office/drawing/2014/main" id="{5EAD4570-D0F9-4CA6-90B4-BB73F2F35CA8}"/>
              </a:ext>
            </a:extLst>
          </p:cNvPr>
          <p:cNvSpPr txBox="1"/>
          <p:nvPr/>
        </p:nvSpPr>
        <p:spPr>
          <a:xfrm>
            <a:off x="889001" y="5806439"/>
            <a:ext cx="5492949" cy="461665"/>
          </a:xfrm>
          <a:prstGeom prst="rect">
            <a:avLst/>
          </a:prstGeom>
          <a:noFill/>
        </p:spPr>
        <p:txBody>
          <a:bodyPr wrap="square" rtlCol="0">
            <a:spAutoFit/>
          </a:bodyPr>
          <a:lstStyle/>
          <a:p>
            <a:r>
              <a:rPr lang="en-US" sz="1200" i="1" dirty="0"/>
              <a:t>Source: Green Composites Workshop 2012 in Chicago, IL, June 20-21, “Composites-’Life Cycle Thinking’ ACMA LCI Project” Presentation by Gary </a:t>
            </a:r>
            <a:r>
              <a:rPr lang="en-US" sz="1200" i="1" dirty="0"/>
              <a:t>Jakubcin</a:t>
            </a:r>
            <a:r>
              <a:rPr lang="en-US" sz="1200" i="1" dirty="0"/>
              <a:t>. </a:t>
            </a:r>
          </a:p>
        </p:txBody>
      </p:sp>
      <p:sp>
        <p:nvSpPr>
          <p:cNvPr id="10" name="TextBox 9">
            <a:extLst>
              <a:ext uri="{FF2B5EF4-FFF2-40B4-BE49-F238E27FC236}">
                <a16:creationId xmlns:a16="http://schemas.microsoft.com/office/drawing/2014/main" id="{AD838DF3-C8E2-4EEF-9E35-AF8AC9F3265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575332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51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683690" y="1302307"/>
            <a:ext cx="3979750" cy="349300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000" b="1" i="1" dirty="0"/>
              <a:t>Corporations</a:t>
            </a:r>
          </a:p>
          <a:p>
            <a:pPr lvl="1"/>
            <a:r>
              <a:rPr lang="en-US" sz="2000" b="1" dirty="0"/>
              <a:t>Several European companies are taking in-house recycling initiatives (</a:t>
            </a:r>
            <a:r>
              <a:rPr lang="en-US" sz="2000" b="1" dirty="0"/>
              <a:t>Fiberline</a:t>
            </a:r>
            <a:r>
              <a:rPr lang="en-US" sz="2000" b="1" dirty="0"/>
              <a:t>, </a:t>
            </a:r>
            <a:r>
              <a:rPr lang="en-US" sz="2000" b="1" dirty="0"/>
              <a:t>Zajons</a:t>
            </a:r>
            <a:r>
              <a:rPr lang="en-US" sz="2000" b="1" dirty="0"/>
              <a:t>, Holcim)</a:t>
            </a:r>
          </a:p>
          <a:p>
            <a:pPr lvl="1"/>
            <a:r>
              <a:rPr lang="en-US" sz="2000" b="1" dirty="0"/>
              <a:t>Utilization of composites in innovative areas (cement mixing, Boeing airplanes)</a:t>
            </a:r>
          </a:p>
          <a:p>
            <a:r>
              <a:rPr lang="en-US" sz="2000" b="1" i="1" dirty="0"/>
              <a:t>Governments</a:t>
            </a:r>
          </a:p>
          <a:p>
            <a:pPr lvl="1"/>
            <a:r>
              <a:rPr lang="en-US" sz="2000" b="1" dirty="0"/>
              <a:t>EU Directive 2000/53/EC</a:t>
            </a:r>
          </a:p>
          <a:p>
            <a:pPr lvl="1"/>
            <a:r>
              <a:rPr lang="en-US" sz="2000" b="1" dirty="0"/>
              <a:t>Café standards</a:t>
            </a:r>
          </a:p>
          <a:p>
            <a:pPr lvl="1"/>
            <a:r>
              <a:rPr lang="en-US" sz="2000" b="1" dirty="0"/>
              <a:t>Legislation, Legislation, Legislation!</a:t>
            </a:r>
          </a:p>
        </p:txBody>
      </p:sp>
      <p:pic>
        <p:nvPicPr>
          <p:cNvPr id="6" name="Content Placeholder 5">
            <a:extLst>
              <a:ext uri="{FF2B5EF4-FFF2-40B4-BE49-F238E27FC236}">
                <a16:creationId xmlns:a16="http://schemas.microsoft.com/office/drawing/2014/main" id="{8FD37C31-8494-4B85-BF38-4645066634BF}"/>
              </a:ext>
            </a:extLst>
          </p:cNvPr>
          <p:cNvPicPr>
            <a:picLocks noChangeAspect="1"/>
          </p:cNvPicPr>
          <p:nvPr/>
        </p:nvPicPr>
        <p:blipFill rotWithShape="1">
          <a:blip r:embed="rId3">
            <a:extLst>
              <a:ext uri="{28A0092B-C50C-407E-A947-70E740481C1C}">
                <a14:useLocalDpi xmlns:a14="http://schemas.microsoft.com/office/drawing/2010/main" val="0"/>
              </a:ext>
            </a:extLst>
          </a:blip>
          <a:srcRect l="15940"/>
          <a:stretch/>
        </p:blipFill>
        <p:spPr>
          <a:xfrm>
            <a:off x="4578564" y="1431618"/>
            <a:ext cx="3283976" cy="2250262"/>
          </a:xfrm>
          <a:prstGeom prst="rect">
            <a:avLst/>
          </a:prstGeom>
          <a:ln w="76200">
            <a:solidFill>
              <a:schemeClr val="bg1"/>
            </a:solidFill>
          </a:ln>
          <a:effectLst>
            <a:outerShdw blurRad="76200" dist="76200" dir="1920000" algn="tl" rotWithShape="0">
              <a:prstClr val="black">
                <a:alpha val="40000"/>
              </a:prstClr>
            </a:outerShdw>
          </a:effectLst>
        </p:spPr>
      </p:pic>
      <p:pic>
        <p:nvPicPr>
          <p:cNvPr id="7" name="Picture 6">
            <a:extLst>
              <a:ext uri="{FF2B5EF4-FFF2-40B4-BE49-F238E27FC236}">
                <a16:creationId xmlns:a16="http://schemas.microsoft.com/office/drawing/2014/main" id="{969F6610-EFA1-4F1F-937B-D1DBCABBD30C}"/>
              </a:ext>
            </a:extLst>
          </p:cNvPr>
          <p:cNvPicPr>
            <a:picLocks noChangeAspect="1"/>
          </p:cNvPicPr>
          <p:nvPr/>
        </p:nvPicPr>
        <p:blipFill rotWithShape="1">
          <a:blip r:embed="rId4">
            <a:extLst>
              <a:ext uri="{28A0092B-C50C-407E-A947-70E740481C1C}">
                <a14:useLocalDpi xmlns:a14="http://schemas.microsoft.com/office/drawing/2010/main" val="0"/>
              </a:ext>
            </a:extLst>
          </a:blip>
          <a:srcRect l="6591" t="16628" r="4095" b="6840"/>
          <a:stretch/>
        </p:blipFill>
        <p:spPr>
          <a:xfrm>
            <a:off x="5865340" y="4199123"/>
            <a:ext cx="2211860" cy="1895329"/>
          </a:xfrm>
          <a:prstGeom prst="rect">
            <a:avLst/>
          </a:prstGeom>
        </p:spPr>
      </p:pic>
      <p:sp>
        <p:nvSpPr>
          <p:cNvPr id="8" name="TextBox 7">
            <a:extLst>
              <a:ext uri="{FF2B5EF4-FFF2-40B4-BE49-F238E27FC236}">
                <a16:creationId xmlns:a16="http://schemas.microsoft.com/office/drawing/2014/main" id="{F5C535AE-6918-477D-9990-E44AE652EE54}"/>
              </a:ext>
            </a:extLst>
          </p:cNvPr>
          <p:cNvSpPr txBox="1"/>
          <p:nvPr/>
        </p:nvSpPr>
        <p:spPr>
          <a:xfrm>
            <a:off x="4510815" y="3837177"/>
            <a:ext cx="3419475" cy="338554"/>
          </a:xfrm>
          <a:prstGeom prst="rect">
            <a:avLst/>
          </a:prstGeom>
          <a:noFill/>
        </p:spPr>
        <p:txBody>
          <a:bodyPr wrap="square" rtlCol="0">
            <a:spAutoFit/>
          </a:bodyPr>
          <a:lstStyle/>
          <a:p>
            <a:pPr algn="ctr"/>
            <a:r>
              <a:rPr lang="en-US" sz="1600" b="1" dirty="0">
                <a:solidFill>
                  <a:srgbClr val="0070C0"/>
                </a:solidFill>
              </a:rPr>
              <a:t>Pacific Ocean Garbage Island</a:t>
            </a:r>
          </a:p>
        </p:txBody>
      </p:sp>
      <p:sp>
        <p:nvSpPr>
          <p:cNvPr id="9" name="TextBox 8">
            <a:extLst>
              <a:ext uri="{FF2B5EF4-FFF2-40B4-BE49-F238E27FC236}">
                <a16:creationId xmlns:a16="http://schemas.microsoft.com/office/drawing/2014/main" id="{5EAD4570-D0F9-4CA6-90B4-BB73F2F35CA8}"/>
              </a:ext>
            </a:extLst>
          </p:cNvPr>
          <p:cNvSpPr txBox="1"/>
          <p:nvPr/>
        </p:nvSpPr>
        <p:spPr>
          <a:xfrm>
            <a:off x="683690" y="6291424"/>
            <a:ext cx="5492949" cy="461665"/>
          </a:xfrm>
          <a:prstGeom prst="rect">
            <a:avLst/>
          </a:prstGeom>
          <a:noFill/>
        </p:spPr>
        <p:txBody>
          <a:bodyPr wrap="square" rtlCol="0">
            <a:spAutoFit/>
          </a:bodyPr>
          <a:lstStyle/>
          <a:p>
            <a:r>
              <a:rPr lang="en-US" sz="1200" i="1" dirty="0"/>
              <a:t>Source: Green Composites Workshop 2012 in Chicago, IL, June 20-21, “Composites-’Life Cycle Thinking’ ACMA LCI Project” Presentation by Gary </a:t>
            </a:r>
            <a:r>
              <a:rPr lang="en-US" sz="1200" i="1" dirty="0"/>
              <a:t>Jakubcin</a:t>
            </a:r>
            <a:r>
              <a:rPr lang="en-US" sz="1200" i="1" dirty="0"/>
              <a:t>. </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59372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Composites Examples</a:t>
            </a:r>
          </a:p>
        </p:txBody>
      </p:sp>
      <p:sp>
        <p:nvSpPr>
          <p:cNvPr id="3" name="Content Placeholder 2"/>
          <p:cNvSpPr>
            <a:spLocks noGrp="1"/>
          </p:cNvSpPr>
          <p:nvPr>
            <p:ph idx="1"/>
          </p:nvPr>
        </p:nvSpPr>
        <p:spPr>
          <a:xfrm>
            <a:off x="457200" y="1252331"/>
            <a:ext cx="2509736" cy="4800600"/>
          </a:xfrm>
        </p:spPr>
        <p:txBody>
          <a:bodyPr>
            <a:normAutofit/>
          </a:bodyPr>
          <a:lstStyle/>
          <a:p>
            <a:pPr>
              <a:buFont typeface="Wingdings" panose="05000000000000000000" pitchFamily="2" charset="2"/>
              <a:buChar char="§"/>
            </a:pPr>
            <a:r>
              <a:rPr lang="en-US" sz="2400" b="1" dirty="0"/>
              <a:t>The Adobe Brick</a:t>
            </a:r>
          </a:p>
          <a:p>
            <a:pPr>
              <a:buFont typeface="Wingdings" panose="05000000000000000000" pitchFamily="2" charset="2"/>
              <a:buChar char="§"/>
            </a:pPr>
            <a:r>
              <a:rPr lang="en-US" sz="2400" b="1" dirty="0"/>
              <a:t>A Granola Bar</a:t>
            </a:r>
            <a:endParaRPr lang="en-US" sz="2250" b="1" dirty="0"/>
          </a:p>
          <a:p>
            <a:pPr>
              <a:buFont typeface="Wingdings" panose="05000000000000000000" pitchFamily="2" charset="2"/>
              <a:buChar char="§"/>
            </a:pPr>
            <a:endParaRPr lang="en-US" sz="2400" b="1" dirty="0"/>
          </a:p>
        </p:txBody>
      </p:sp>
      <p:sp>
        <p:nvSpPr>
          <p:cNvPr id="4" name="Content Placeholder 2">
            <a:extLst>
              <a:ext uri="{FF2B5EF4-FFF2-40B4-BE49-F238E27FC236}">
                <a16:creationId xmlns:a16="http://schemas.microsoft.com/office/drawing/2014/main" id="{45C43C03-F49A-4F47-9387-3402545BD1BD}"/>
              </a:ext>
            </a:extLst>
          </p:cNvPr>
          <p:cNvSpPr txBox="1">
            <a:spLocks/>
          </p:cNvSpPr>
          <p:nvPr/>
        </p:nvSpPr>
        <p:spPr>
          <a:xfrm>
            <a:off x="2966936" y="4867777"/>
            <a:ext cx="6271099" cy="4800600"/>
          </a:xfrm>
          <a:prstGeom prst="rect">
            <a:avLst/>
          </a:prstGeom>
        </p:spPr>
        <p:txBody>
          <a:bodyPr vert="horz" lIns="91440" tIns="45720" rIns="91440" bIns="45720" rtlCol="0">
            <a:norm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542925" indent="-457200">
              <a:buFont typeface="+mj-lt"/>
              <a:buAutoNum type="arabicPeriod"/>
            </a:pPr>
            <a:r>
              <a:rPr lang="en-US" sz="2400" b="1" dirty="0"/>
              <a:t>Natural or Synthetic Materials</a:t>
            </a:r>
          </a:p>
          <a:p>
            <a:pPr marL="542925" indent="-457200">
              <a:buFont typeface="+mj-lt"/>
              <a:buAutoNum type="arabicPeriod"/>
            </a:pPr>
            <a:r>
              <a:rPr lang="en-US" sz="2400" b="1" dirty="0"/>
              <a:t>Matrix transfers the load </a:t>
            </a:r>
          </a:p>
          <a:p>
            <a:pPr marL="542925" indent="-457200">
              <a:buFont typeface="+mj-lt"/>
              <a:buAutoNum type="arabicPeriod"/>
            </a:pPr>
            <a:r>
              <a:rPr lang="en-US" sz="2400" b="1" dirty="0"/>
              <a:t>Matrix protects the reinforcement</a:t>
            </a:r>
          </a:p>
          <a:p>
            <a:pPr marL="542925" indent="-457200">
              <a:buFont typeface="+mj-lt"/>
              <a:buAutoNum type="arabicPeriod"/>
            </a:pPr>
            <a:r>
              <a:rPr lang="en-US" sz="2400" b="1" dirty="0"/>
              <a:t>The reinforcement provides strength</a:t>
            </a:r>
            <a:endParaRPr lang="en-US" sz="2250" b="1" dirty="0"/>
          </a:p>
          <a:p>
            <a:pPr>
              <a:buFont typeface="Wingdings" panose="05000000000000000000" pitchFamily="2" charset="2"/>
              <a:buChar char="§"/>
            </a:pPr>
            <a:endParaRPr lang="en-US" sz="2400" b="1" dirty="0"/>
          </a:p>
        </p:txBody>
      </p:sp>
      <p:pic>
        <p:nvPicPr>
          <p:cNvPr id="6" name="Picture 5">
            <a:extLst>
              <a:ext uri="{FF2B5EF4-FFF2-40B4-BE49-F238E27FC236}">
                <a16:creationId xmlns:a16="http://schemas.microsoft.com/office/drawing/2014/main" id="{65C3467D-61C1-4D3F-B657-48A9A5232F1C}"/>
              </a:ext>
            </a:extLst>
          </p:cNvPr>
          <p:cNvPicPr>
            <a:picLocks noChangeAspect="1"/>
          </p:cNvPicPr>
          <p:nvPr/>
        </p:nvPicPr>
        <p:blipFill>
          <a:blip r:embed="rId3"/>
          <a:stretch>
            <a:fillRect/>
          </a:stretch>
        </p:blipFill>
        <p:spPr>
          <a:xfrm rot="237016">
            <a:off x="3915547" y="1385961"/>
            <a:ext cx="4279936" cy="3072025"/>
          </a:xfrm>
          <a:prstGeom prst="rect">
            <a:avLst/>
          </a:prstGeom>
          <a:ln w="28575">
            <a:solidFill>
              <a:schemeClr val="tx2"/>
            </a:solidFill>
          </a:ln>
          <a:effectLst>
            <a:outerShdw blurRad="76200" dist="63500" dir="2700000" algn="tl" rotWithShape="0">
              <a:prstClr val="black">
                <a:alpha val="40000"/>
              </a:prstClr>
            </a:outerShdw>
          </a:effectLst>
        </p:spPr>
      </p:pic>
      <p:sp>
        <p:nvSpPr>
          <p:cNvPr id="7" name="Rectangle 6">
            <a:extLst>
              <a:ext uri="{FF2B5EF4-FFF2-40B4-BE49-F238E27FC236}">
                <a16:creationId xmlns:a16="http://schemas.microsoft.com/office/drawing/2014/main" id="{17C7B4EF-D26A-485F-A231-F80C3256F43D}"/>
              </a:ext>
            </a:extLst>
          </p:cNvPr>
          <p:cNvSpPr/>
          <p:nvPr/>
        </p:nvSpPr>
        <p:spPr>
          <a:xfrm>
            <a:off x="5338914" y="4647043"/>
            <a:ext cx="4572000" cy="215444"/>
          </a:xfrm>
          <a:prstGeom prst="rect">
            <a:avLst/>
          </a:prstGeom>
        </p:spPr>
        <p:txBody>
          <a:bodyPr>
            <a:spAutoFit/>
          </a:bodyPr>
          <a:lstStyle/>
          <a:p>
            <a:r>
              <a:rPr lang="en-US" sz="800" dirty="0">
                <a:hlinkClick r:id="rId4"/>
              </a:rPr>
              <a:t>"Time Window"</a:t>
            </a:r>
            <a:r>
              <a:rPr lang="en-US" sz="800" dirty="0"/>
              <a:t> by </a:t>
            </a:r>
            <a:r>
              <a:rPr lang="en-US" sz="800" dirty="0"/>
              <a:t>Walimai.photo</a:t>
            </a:r>
            <a:r>
              <a:rPr lang="en-US" sz="800" dirty="0"/>
              <a:t> is licensed under </a:t>
            </a:r>
            <a:r>
              <a:rPr lang="en-US" sz="800" dirty="0">
                <a:hlinkClick r:id="rId5"/>
              </a:rPr>
              <a:t>CC BY 4.0</a:t>
            </a:r>
            <a:endParaRPr lang="en-US" sz="800" dirty="0"/>
          </a:p>
        </p:txBody>
      </p:sp>
      <p:pic>
        <p:nvPicPr>
          <p:cNvPr id="9" name="Picture 8">
            <a:extLst>
              <a:ext uri="{FF2B5EF4-FFF2-40B4-BE49-F238E27FC236}">
                <a16:creationId xmlns:a16="http://schemas.microsoft.com/office/drawing/2014/main" id="{71B7EB89-4DAB-48FF-893D-4F3E1C9ECEC5}"/>
              </a:ext>
            </a:extLst>
          </p:cNvPr>
          <p:cNvPicPr>
            <a:picLocks noChangeAspect="1"/>
          </p:cNvPicPr>
          <p:nvPr/>
        </p:nvPicPr>
        <p:blipFill>
          <a:blip r:embed="rId6"/>
          <a:stretch>
            <a:fillRect/>
          </a:stretch>
        </p:blipFill>
        <p:spPr>
          <a:xfrm rot="20987335">
            <a:off x="408091" y="2635454"/>
            <a:ext cx="3318387" cy="2213338"/>
          </a:xfrm>
          <a:prstGeom prst="rect">
            <a:avLst/>
          </a:prstGeom>
          <a:ln w="28575">
            <a:solidFill>
              <a:schemeClr val="tx1"/>
            </a:solidFill>
          </a:ln>
          <a:effectLst>
            <a:outerShdw blurRad="76200" dist="63500" dir="2700000" algn="tl" rotWithShape="0">
              <a:prstClr val="black">
                <a:alpha val="40000"/>
              </a:prstClr>
            </a:outerShdw>
          </a:effectLst>
        </p:spPr>
      </p:pic>
      <p:sp>
        <p:nvSpPr>
          <p:cNvPr id="10" name="Rectangle 9">
            <a:extLst>
              <a:ext uri="{FF2B5EF4-FFF2-40B4-BE49-F238E27FC236}">
                <a16:creationId xmlns:a16="http://schemas.microsoft.com/office/drawing/2014/main" id="{5087D9D7-A5B3-468F-93E3-AC2D8EAA24B8}"/>
              </a:ext>
            </a:extLst>
          </p:cNvPr>
          <p:cNvSpPr/>
          <p:nvPr/>
        </p:nvSpPr>
        <p:spPr>
          <a:xfrm>
            <a:off x="88490" y="5265998"/>
            <a:ext cx="4572000" cy="215444"/>
          </a:xfrm>
          <a:prstGeom prst="rect">
            <a:avLst/>
          </a:prstGeom>
        </p:spPr>
        <p:txBody>
          <a:bodyPr>
            <a:spAutoFit/>
          </a:bodyPr>
          <a:lstStyle/>
          <a:p>
            <a:r>
              <a:rPr lang="en-US" sz="800" dirty="0">
                <a:hlinkClick r:id="rId7"/>
              </a:rPr>
              <a:t>"Homemade Granola Bars"</a:t>
            </a:r>
            <a:r>
              <a:rPr lang="en-US" sz="800" dirty="0"/>
              <a:t> by Mariam is licensed under </a:t>
            </a:r>
            <a:r>
              <a:rPr lang="en-US" sz="800" dirty="0">
                <a:hlinkClick r:id="rId5"/>
              </a:rPr>
              <a:t>CC BY 4.0</a:t>
            </a:r>
            <a:endParaRPr lang="en-US" sz="800" dirty="0"/>
          </a:p>
        </p:txBody>
      </p:sp>
      <p:sp>
        <p:nvSpPr>
          <p:cNvPr id="11" name="TextBox 10">
            <a:extLst>
              <a:ext uri="{FF2B5EF4-FFF2-40B4-BE49-F238E27FC236}">
                <a16:creationId xmlns:a16="http://schemas.microsoft.com/office/drawing/2014/main" id="{93F940C5-C3B4-42F7-91E3-D0EE7FE4A17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768590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51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683690" y="1302307"/>
            <a:ext cx="3979750" cy="349300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000" b="1" i="1" dirty="0"/>
              <a:t>Non-Government Organizations</a:t>
            </a:r>
          </a:p>
          <a:p>
            <a:pPr lvl="1"/>
            <a:r>
              <a:rPr lang="en-US" sz="2000" b="1" dirty="0"/>
              <a:t>Green Building Initiatives </a:t>
            </a:r>
          </a:p>
          <a:p>
            <a:pPr lvl="2"/>
            <a:r>
              <a:rPr lang="en-US" sz="2000" b="1" dirty="0"/>
              <a:t>Leadership in energy and Environmental Design (LEED) US Green Building Council (USGBC) Program </a:t>
            </a:r>
          </a:p>
          <a:p>
            <a:pPr lvl="2"/>
            <a:r>
              <a:rPr lang="en-US" sz="2000" b="1" dirty="0"/>
              <a:t>ZeroWaste </a:t>
            </a:r>
          </a:p>
          <a:p>
            <a:r>
              <a:rPr lang="en-US" sz="2000" b="1" i="1" dirty="0"/>
              <a:t>Life Cycle Assessment (LCA)</a:t>
            </a:r>
          </a:p>
          <a:p>
            <a:pPr lvl="1"/>
            <a:r>
              <a:rPr lang="en-US" sz="2000" b="1" dirty="0"/>
              <a:t>Several case studies available highlighting importance for FRP recycling via LCA</a:t>
            </a:r>
          </a:p>
          <a:p>
            <a:pPr lvl="1"/>
            <a:r>
              <a:rPr lang="en-US" sz="2000" b="1" dirty="0"/>
              <a:t>Show there is a benefit of recycling composites versus landfilling </a:t>
            </a:r>
          </a:p>
        </p:txBody>
      </p:sp>
      <p:pic>
        <p:nvPicPr>
          <p:cNvPr id="6" name="Content Placeholder 5">
            <a:extLst>
              <a:ext uri="{FF2B5EF4-FFF2-40B4-BE49-F238E27FC236}">
                <a16:creationId xmlns:a16="http://schemas.microsoft.com/office/drawing/2014/main" id="{8FD37C31-8494-4B85-BF38-4645066634BF}"/>
              </a:ext>
            </a:extLst>
          </p:cNvPr>
          <p:cNvPicPr>
            <a:picLocks noChangeAspect="1"/>
          </p:cNvPicPr>
          <p:nvPr/>
        </p:nvPicPr>
        <p:blipFill rotWithShape="1">
          <a:blip r:embed="rId3">
            <a:extLst>
              <a:ext uri="{28A0092B-C50C-407E-A947-70E740481C1C}">
                <a14:useLocalDpi xmlns:a14="http://schemas.microsoft.com/office/drawing/2010/main" val="0"/>
              </a:ext>
            </a:extLst>
          </a:blip>
          <a:srcRect l="15940"/>
          <a:stretch/>
        </p:blipFill>
        <p:spPr>
          <a:xfrm>
            <a:off x="4578564" y="1431618"/>
            <a:ext cx="3283976" cy="2250262"/>
          </a:xfrm>
          <a:prstGeom prst="rect">
            <a:avLst/>
          </a:prstGeom>
          <a:ln w="76200">
            <a:solidFill>
              <a:schemeClr val="bg1"/>
            </a:solidFill>
          </a:ln>
          <a:effectLst>
            <a:outerShdw blurRad="76200" dist="76200" dir="1920000" algn="tl" rotWithShape="0">
              <a:prstClr val="black">
                <a:alpha val="40000"/>
              </a:prstClr>
            </a:outerShdw>
          </a:effectLst>
        </p:spPr>
      </p:pic>
      <p:pic>
        <p:nvPicPr>
          <p:cNvPr id="7" name="Picture 6">
            <a:extLst>
              <a:ext uri="{FF2B5EF4-FFF2-40B4-BE49-F238E27FC236}">
                <a16:creationId xmlns:a16="http://schemas.microsoft.com/office/drawing/2014/main" id="{969F6610-EFA1-4F1F-937B-D1DBCABBD30C}"/>
              </a:ext>
            </a:extLst>
          </p:cNvPr>
          <p:cNvPicPr>
            <a:picLocks noChangeAspect="1"/>
          </p:cNvPicPr>
          <p:nvPr/>
        </p:nvPicPr>
        <p:blipFill rotWithShape="1">
          <a:blip r:embed="rId4">
            <a:extLst>
              <a:ext uri="{28A0092B-C50C-407E-A947-70E740481C1C}">
                <a14:useLocalDpi xmlns:a14="http://schemas.microsoft.com/office/drawing/2010/main" val="0"/>
              </a:ext>
            </a:extLst>
          </a:blip>
          <a:srcRect l="6591" t="16628" r="4095" b="6840"/>
          <a:stretch/>
        </p:blipFill>
        <p:spPr>
          <a:xfrm>
            <a:off x="5865340" y="4199123"/>
            <a:ext cx="2211860" cy="1895329"/>
          </a:xfrm>
          <a:prstGeom prst="rect">
            <a:avLst/>
          </a:prstGeom>
        </p:spPr>
      </p:pic>
      <p:sp>
        <p:nvSpPr>
          <p:cNvPr id="8" name="TextBox 7">
            <a:extLst>
              <a:ext uri="{FF2B5EF4-FFF2-40B4-BE49-F238E27FC236}">
                <a16:creationId xmlns:a16="http://schemas.microsoft.com/office/drawing/2014/main" id="{F5C535AE-6918-477D-9990-E44AE652EE54}"/>
              </a:ext>
            </a:extLst>
          </p:cNvPr>
          <p:cNvSpPr txBox="1"/>
          <p:nvPr/>
        </p:nvSpPr>
        <p:spPr>
          <a:xfrm>
            <a:off x="4510815" y="3837177"/>
            <a:ext cx="3419475" cy="338554"/>
          </a:xfrm>
          <a:prstGeom prst="rect">
            <a:avLst/>
          </a:prstGeom>
          <a:noFill/>
        </p:spPr>
        <p:txBody>
          <a:bodyPr wrap="square" rtlCol="0">
            <a:spAutoFit/>
          </a:bodyPr>
          <a:lstStyle/>
          <a:p>
            <a:pPr algn="ctr"/>
            <a:r>
              <a:rPr lang="en-US" sz="1600" b="1" dirty="0">
                <a:solidFill>
                  <a:srgbClr val="0070C0"/>
                </a:solidFill>
              </a:rPr>
              <a:t>Pacific Ocean Garbage Island</a:t>
            </a:r>
          </a:p>
        </p:txBody>
      </p:sp>
      <p:sp>
        <p:nvSpPr>
          <p:cNvPr id="9" name="TextBox 8">
            <a:extLst>
              <a:ext uri="{FF2B5EF4-FFF2-40B4-BE49-F238E27FC236}">
                <a16:creationId xmlns:a16="http://schemas.microsoft.com/office/drawing/2014/main" id="{5EAD4570-D0F9-4CA6-90B4-BB73F2F35CA8}"/>
              </a:ext>
            </a:extLst>
          </p:cNvPr>
          <p:cNvSpPr txBox="1"/>
          <p:nvPr/>
        </p:nvSpPr>
        <p:spPr>
          <a:xfrm>
            <a:off x="683690" y="6291424"/>
            <a:ext cx="5492949" cy="461665"/>
          </a:xfrm>
          <a:prstGeom prst="rect">
            <a:avLst/>
          </a:prstGeom>
          <a:noFill/>
        </p:spPr>
        <p:txBody>
          <a:bodyPr wrap="square" rtlCol="0">
            <a:spAutoFit/>
          </a:bodyPr>
          <a:lstStyle/>
          <a:p>
            <a:r>
              <a:rPr lang="en-US" sz="1200" i="1" dirty="0"/>
              <a:t>Source: Green Composites Workshop 2012 in Chicago, IL, June 20-21, “Composites-’Life Cycle Thinking’ ACMA LCI Project” Presentation by Gary </a:t>
            </a:r>
            <a:r>
              <a:rPr lang="en-US" sz="1200" i="1" dirty="0"/>
              <a:t>Jakubcin</a:t>
            </a:r>
            <a:r>
              <a:rPr lang="en-US" sz="1200" i="1" dirty="0"/>
              <a:t>. </a:t>
            </a:r>
          </a:p>
        </p:txBody>
      </p:sp>
      <p:sp>
        <p:nvSpPr>
          <p:cNvPr id="10" name="TextBox 9">
            <a:extLst>
              <a:ext uri="{FF2B5EF4-FFF2-40B4-BE49-F238E27FC236}">
                <a16:creationId xmlns:a16="http://schemas.microsoft.com/office/drawing/2014/main" id="{5F60BF64-69B5-4E95-B55C-DA47D6D48E7F}"/>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609978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514"/>
            <a:ext cx="7620000" cy="1143000"/>
          </a:xfrm>
        </p:spPr>
        <p:txBody>
          <a:bodyPr/>
          <a:lstStyle/>
          <a:p>
            <a:r>
              <a:rPr lang="en-US" sz="3600" dirty="0"/>
              <a:t>Loss of Available Landfill Space</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683690" y="1302307"/>
            <a:ext cx="3979750" cy="349300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400" b="1" i="1" dirty="0"/>
              <a:t>Landfills in North America (NA) have reached an all-time high capacity level!</a:t>
            </a:r>
          </a:p>
          <a:p>
            <a:pPr lvl="1"/>
            <a:r>
              <a:rPr lang="en-US" sz="2400" b="1" i="1" dirty="0"/>
              <a:t>1979 ~ 18,500 landfills </a:t>
            </a:r>
          </a:p>
          <a:p>
            <a:pPr lvl="1"/>
            <a:r>
              <a:rPr lang="en-US" sz="2400" b="1" i="1" dirty="0"/>
              <a:t>2010 ~ 3,091 landfills</a:t>
            </a:r>
          </a:p>
          <a:p>
            <a:r>
              <a:rPr lang="en-US" sz="2400" b="1" i="1" dirty="0"/>
              <a:t>In 5 years, with no further increases in rate of waste generated or in the opening of new landfills, NA will run out of landfill space completely!</a:t>
            </a:r>
            <a:endParaRPr lang="en-US" sz="2400" b="1" dirty="0"/>
          </a:p>
        </p:txBody>
      </p:sp>
      <p:pic>
        <p:nvPicPr>
          <p:cNvPr id="6" name="Content Placeholder 5">
            <a:extLst>
              <a:ext uri="{FF2B5EF4-FFF2-40B4-BE49-F238E27FC236}">
                <a16:creationId xmlns:a16="http://schemas.microsoft.com/office/drawing/2014/main" id="{8FD37C31-8494-4B85-BF38-4645066634BF}"/>
              </a:ext>
            </a:extLst>
          </p:cNvPr>
          <p:cNvPicPr>
            <a:picLocks noChangeAspect="1"/>
          </p:cNvPicPr>
          <p:nvPr/>
        </p:nvPicPr>
        <p:blipFill rotWithShape="1">
          <a:blip r:embed="rId3">
            <a:extLst>
              <a:ext uri="{28A0092B-C50C-407E-A947-70E740481C1C}">
                <a14:useLocalDpi xmlns:a14="http://schemas.microsoft.com/office/drawing/2010/main" val="0"/>
              </a:ext>
            </a:extLst>
          </a:blip>
          <a:srcRect l="15940"/>
          <a:stretch/>
        </p:blipFill>
        <p:spPr>
          <a:xfrm>
            <a:off x="4578564" y="1431618"/>
            <a:ext cx="3283976" cy="2250262"/>
          </a:xfrm>
          <a:prstGeom prst="rect">
            <a:avLst/>
          </a:prstGeom>
          <a:ln w="76200">
            <a:solidFill>
              <a:schemeClr val="bg1"/>
            </a:solidFill>
          </a:ln>
          <a:effectLst>
            <a:outerShdw blurRad="76200" dist="76200" dir="1920000" algn="tl" rotWithShape="0">
              <a:prstClr val="black">
                <a:alpha val="40000"/>
              </a:prstClr>
            </a:outerShdw>
          </a:effectLst>
        </p:spPr>
      </p:pic>
      <p:pic>
        <p:nvPicPr>
          <p:cNvPr id="7" name="Picture 6">
            <a:extLst>
              <a:ext uri="{FF2B5EF4-FFF2-40B4-BE49-F238E27FC236}">
                <a16:creationId xmlns:a16="http://schemas.microsoft.com/office/drawing/2014/main" id="{969F6610-EFA1-4F1F-937B-D1DBCABBD30C}"/>
              </a:ext>
            </a:extLst>
          </p:cNvPr>
          <p:cNvPicPr>
            <a:picLocks noChangeAspect="1"/>
          </p:cNvPicPr>
          <p:nvPr/>
        </p:nvPicPr>
        <p:blipFill rotWithShape="1">
          <a:blip r:embed="rId4">
            <a:extLst>
              <a:ext uri="{28A0092B-C50C-407E-A947-70E740481C1C}">
                <a14:useLocalDpi xmlns:a14="http://schemas.microsoft.com/office/drawing/2010/main" val="0"/>
              </a:ext>
            </a:extLst>
          </a:blip>
          <a:srcRect l="6591" t="16628" r="4095" b="6840"/>
          <a:stretch/>
        </p:blipFill>
        <p:spPr>
          <a:xfrm>
            <a:off x="5865340" y="4199123"/>
            <a:ext cx="2211860" cy="1895329"/>
          </a:xfrm>
          <a:prstGeom prst="rect">
            <a:avLst/>
          </a:prstGeom>
        </p:spPr>
      </p:pic>
      <p:sp>
        <p:nvSpPr>
          <p:cNvPr id="8" name="TextBox 7">
            <a:extLst>
              <a:ext uri="{FF2B5EF4-FFF2-40B4-BE49-F238E27FC236}">
                <a16:creationId xmlns:a16="http://schemas.microsoft.com/office/drawing/2014/main" id="{F5C535AE-6918-477D-9990-E44AE652EE54}"/>
              </a:ext>
            </a:extLst>
          </p:cNvPr>
          <p:cNvSpPr txBox="1"/>
          <p:nvPr/>
        </p:nvSpPr>
        <p:spPr>
          <a:xfrm>
            <a:off x="4510815" y="3837177"/>
            <a:ext cx="3419475" cy="338554"/>
          </a:xfrm>
          <a:prstGeom prst="rect">
            <a:avLst/>
          </a:prstGeom>
          <a:noFill/>
        </p:spPr>
        <p:txBody>
          <a:bodyPr wrap="square" rtlCol="0">
            <a:spAutoFit/>
          </a:bodyPr>
          <a:lstStyle/>
          <a:p>
            <a:pPr algn="ctr"/>
            <a:r>
              <a:rPr lang="en-US" sz="1600" b="1" dirty="0">
                <a:solidFill>
                  <a:srgbClr val="0070C0"/>
                </a:solidFill>
              </a:rPr>
              <a:t>Pacific Ocean Garbage Island</a:t>
            </a:r>
          </a:p>
        </p:txBody>
      </p:sp>
      <p:sp>
        <p:nvSpPr>
          <p:cNvPr id="14" name="TextBox 13">
            <a:extLst>
              <a:ext uri="{FF2B5EF4-FFF2-40B4-BE49-F238E27FC236}">
                <a16:creationId xmlns:a16="http://schemas.microsoft.com/office/drawing/2014/main" id="{D9FCCE6B-6325-48D1-95A3-A79AB0085611}"/>
              </a:ext>
            </a:extLst>
          </p:cNvPr>
          <p:cNvSpPr txBox="1"/>
          <p:nvPr/>
        </p:nvSpPr>
        <p:spPr>
          <a:xfrm>
            <a:off x="1042415" y="6296046"/>
            <a:ext cx="6460067" cy="461665"/>
          </a:xfrm>
          <a:prstGeom prst="rect">
            <a:avLst/>
          </a:prstGeom>
          <a:noFill/>
        </p:spPr>
        <p:txBody>
          <a:bodyPr wrap="square" rtlCol="0">
            <a:spAutoFit/>
          </a:bodyPr>
          <a:lstStyle/>
          <a:p>
            <a:r>
              <a:rPr lang="en-US" sz="1200" i="1" dirty="0"/>
              <a:t>Source: Zerwasteamerica.org. LANDFILLS: Hazardous to the Environment. Zerowasteamerica.org [Online] http://www.zerowasteamerica.org/Landfills.htm.</a:t>
            </a:r>
          </a:p>
        </p:txBody>
      </p:sp>
      <p:sp>
        <p:nvSpPr>
          <p:cNvPr id="9" name="TextBox 8">
            <a:extLst>
              <a:ext uri="{FF2B5EF4-FFF2-40B4-BE49-F238E27FC236}">
                <a16:creationId xmlns:a16="http://schemas.microsoft.com/office/drawing/2014/main" id="{F071BFF1-7AA8-4625-9922-323BD5476B8B}"/>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683447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75398"/>
            <a:ext cx="7620000" cy="1143000"/>
          </a:xfrm>
        </p:spPr>
        <p:txBody>
          <a:bodyPr/>
          <a:lstStyle/>
          <a:p>
            <a:r>
              <a:rPr lang="en-US" sz="3600" dirty="0"/>
              <a:t>The Harm in Using Landfills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531065" y="1105359"/>
            <a:ext cx="3979750" cy="349300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a:spcBef>
                <a:spcPts val="0"/>
              </a:spcBef>
            </a:pPr>
            <a:r>
              <a:rPr lang="en-US" sz="2200" b="1" i="1" dirty="0"/>
              <a:t>Non-Biodegradable</a:t>
            </a:r>
          </a:p>
          <a:p>
            <a:pPr>
              <a:spcBef>
                <a:spcPts val="0"/>
              </a:spcBef>
            </a:pPr>
            <a:r>
              <a:rPr lang="en-US" sz="2200" b="1" i="1" dirty="0"/>
              <a:t>Harmful Gases: </a:t>
            </a:r>
          </a:p>
          <a:p>
            <a:pPr lvl="1">
              <a:spcBef>
                <a:spcPts val="0"/>
              </a:spcBef>
            </a:pPr>
            <a:r>
              <a:rPr lang="en-US" sz="2200" b="1" i="1" dirty="0"/>
              <a:t>Volatile organic compounds (VOC’s) </a:t>
            </a:r>
          </a:p>
          <a:p>
            <a:pPr lvl="1">
              <a:spcBef>
                <a:spcPts val="0"/>
              </a:spcBef>
            </a:pPr>
            <a:r>
              <a:rPr lang="en-US" sz="2200" b="1" i="1" dirty="0"/>
              <a:t>Hazardous air pollutants (HAP’s)</a:t>
            </a:r>
          </a:p>
          <a:p>
            <a:pPr lvl="1">
              <a:spcBef>
                <a:spcPts val="0"/>
              </a:spcBef>
            </a:pPr>
            <a:r>
              <a:rPr lang="en-US" sz="2200" b="1" i="1" dirty="0"/>
              <a:t>Odorous compounds</a:t>
            </a:r>
          </a:p>
          <a:p>
            <a:pPr>
              <a:spcBef>
                <a:spcPts val="0"/>
              </a:spcBef>
            </a:pPr>
            <a:r>
              <a:rPr lang="en-US" sz="2200" b="1" i="1" dirty="0"/>
              <a:t>These dangerous gases adversely affect public health and the environment</a:t>
            </a:r>
          </a:p>
          <a:p>
            <a:pPr lvl="1">
              <a:spcBef>
                <a:spcPts val="0"/>
              </a:spcBef>
            </a:pPr>
            <a:r>
              <a:rPr lang="en-US" sz="2200" b="1" i="1" dirty="0"/>
              <a:t>Linked to cancer and respiratory diseases</a:t>
            </a:r>
          </a:p>
          <a:p>
            <a:pPr lvl="1"/>
            <a:r>
              <a:rPr lang="en-US" sz="2200" b="1" i="1" dirty="0"/>
              <a:t>Green House Gases (GHG’s)</a:t>
            </a:r>
          </a:p>
        </p:txBody>
      </p:sp>
      <p:pic>
        <p:nvPicPr>
          <p:cNvPr id="6" name="Content Placeholder 5">
            <a:extLst>
              <a:ext uri="{FF2B5EF4-FFF2-40B4-BE49-F238E27FC236}">
                <a16:creationId xmlns:a16="http://schemas.microsoft.com/office/drawing/2014/main" id="{8FD37C31-8494-4B85-BF38-4645066634BF}"/>
              </a:ext>
            </a:extLst>
          </p:cNvPr>
          <p:cNvPicPr>
            <a:picLocks noChangeAspect="1"/>
          </p:cNvPicPr>
          <p:nvPr/>
        </p:nvPicPr>
        <p:blipFill rotWithShape="1">
          <a:blip r:embed="rId3">
            <a:extLst>
              <a:ext uri="{28A0092B-C50C-407E-A947-70E740481C1C}">
                <a14:useLocalDpi xmlns:a14="http://schemas.microsoft.com/office/drawing/2010/main" val="0"/>
              </a:ext>
            </a:extLst>
          </a:blip>
          <a:srcRect l="15940"/>
          <a:stretch/>
        </p:blipFill>
        <p:spPr>
          <a:xfrm>
            <a:off x="4578564" y="1431618"/>
            <a:ext cx="3283976" cy="2250262"/>
          </a:xfrm>
          <a:prstGeom prst="rect">
            <a:avLst/>
          </a:prstGeom>
          <a:ln w="76200">
            <a:solidFill>
              <a:schemeClr val="bg1"/>
            </a:solidFill>
          </a:ln>
          <a:effectLst>
            <a:outerShdw blurRad="76200" dist="76200" dir="1920000" algn="tl" rotWithShape="0">
              <a:prstClr val="black">
                <a:alpha val="40000"/>
              </a:prstClr>
            </a:outerShdw>
          </a:effectLst>
        </p:spPr>
      </p:pic>
      <p:pic>
        <p:nvPicPr>
          <p:cNvPr id="7" name="Picture 6">
            <a:extLst>
              <a:ext uri="{FF2B5EF4-FFF2-40B4-BE49-F238E27FC236}">
                <a16:creationId xmlns:a16="http://schemas.microsoft.com/office/drawing/2014/main" id="{969F6610-EFA1-4F1F-937B-D1DBCABBD30C}"/>
              </a:ext>
            </a:extLst>
          </p:cNvPr>
          <p:cNvPicPr>
            <a:picLocks noChangeAspect="1"/>
          </p:cNvPicPr>
          <p:nvPr/>
        </p:nvPicPr>
        <p:blipFill rotWithShape="1">
          <a:blip r:embed="rId4">
            <a:extLst>
              <a:ext uri="{28A0092B-C50C-407E-A947-70E740481C1C}">
                <a14:useLocalDpi xmlns:a14="http://schemas.microsoft.com/office/drawing/2010/main" val="0"/>
              </a:ext>
            </a:extLst>
          </a:blip>
          <a:srcRect l="6591" t="16628" r="4095" b="6840"/>
          <a:stretch/>
        </p:blipFill>
        <p:spPr>
          <a:xfrm>
            <a:off x="5865340" y="4199123"/>
            <a:ext cx="2211860" cy="1895329"/>
          </a:xfrm>
          <a:prstGeom prst="rect">
            <a:avLst/>
          </a:prstGeom>
        </p:spPr>
      </p:pic>
      <p:sp>
        <p:nvSpPr>
          <p:cNvPr id="8" name="TextBox 7">
            <a:extLst>
              <a:ext uri="{FF2B5EF4-FFF2-40B4-BE49-F238E27FC236}">
                <a16:creationId xmlns:a16="http://schemas.microsoft.com/office/drawing/2014/main" id="{F5C535AE-6918-477D-9990-E44AE652EE54}"/>
              </a:ext>
            </a:extLst>
          </p:cNvPr>
          <p:cNvSpPr txBox="1"/>
          <p:nvPr/>
        </p:nvSpPr>
        <p:spPr>
          <a:xfrm>
            <a:off x="4510815" y="3837177"/>
            <a:ext cx="3419475" cy="338554"/>
          </a:xfrm>
          <a:prstGeom prst="rect">
            <a:avLst/>
          </a:prstGeom>
          <a:noFill/>
        </p:spPr>
        <p:txBody>
          <a:bodyPr wrap="square" rtlCol="0">
            <a:spAutoFit/>
          </a:bodyPr>
          <a:lstStyle/>
          <a:p>
            <a:pPr algn="ctr"/>
            <a:r>
              <a:rPr lang="en-US" sz="1600" b="1" dirty="0">
                <a:solidFill>
                  <a:srgbClr val="0070C0"/>
                </a:solidFill>
              </a:rPr>
              <a:t>Pacific Ocean Garbage Island</a:t>
            </a:r>
          </a:p>
        </p:txBody>
      </p:sp>
      <p:sp>
        <p:nvSpPr>
          <p:cNvPr id="14" name="TextBox 13">
            <a:extLst>
              <a:ext uri="{FF2B5EF4-FFF2-40B4-BE49-F238E27FC236}">
                <a16:creationId xmlns:a16="http://schemas.microsoft.com/office/drawing/2014/main" id="{D9FCCE6B-6325-48D1-95A3-A79AB0085611}"/>
              </a:ext>
            </a:extLst>
          </p:cNvPr>
          <p:cNvSpPr txBox="1"/>
          <p:nvPr/>
        </p:nvSpPr>
        <p:spPr>
          <a:xfrm>
            <a:off x="1042415" y="6296046"/>
            <a:ext cx="6460067" cy="461665"/>
          </a:xfrm>
          <a:prstGeom prst="rect">
            <a:avLst/>
          </a:prstGeom>
          <a:noFill/>
        </p:spPr>
        <p:txBody>
          <a:bodyPr wrap="square" rtlCol="0">
            <a:spAutoFit/>
          </a:bodyPr>
          <a:lstStyle/>
          <a:p>
            <a:r>
              <a:rPr lang="en-US" sz="1200" i="1" dirty="0"/>
              <a:t>Source: Zerwasteamerica.org. LANDFILLS: Hazardous to the Environment. Zerowasteamerica.org [Online] http://www.zerowasteamerica.org/Landfills.htm.</a:t>
            </a:r>
          </a:p>
        </p:txBody>
      </p:sp>
      <p:sp>
        <p:nvSpPr>
          <p:cNvPr id="9" name="TextBox 8">
            <a:extLst>
              <a:ext uri="{FF2B5EF4-FFF2-40B4-BE49-F238E27FC236}">
                <a16:creationId xmlns:a16="http://schemas.microsoft.com/office/drawing/2014/main" id="{C1FA54A9-DBB3-43D2-8298-14205C32E60F}"/>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168036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vert="horz" lIns="91440" tIns="45720" rIns="91440" bIns="45720" rtlCol="0" anchor="t">
            <a:noAutofit/>
          </a:bodyPr>
          <a:lstStyle/>
          <a:p>
            <a:pPr marL="85725" indent="0">
              <a:buNone/>
            </a:pPr>
            <a:r>
              <a:rPr lang="en-US" sz="2000" b="1" dirty="0"/>
              <a:t>In this lecture you have learned:</a:t>
            </a:r>
          </a:p>
          <a:p>
            <a:pPr>
              <a:buFont typeface="Wingdings" panose="05000000000000000000" pitchFamily="2" charset="2"/>
              <a:buChar char="§"/>
            </a:pPr>
            <a:r>
              <a:rPr lang="en-US" sz="2000" b="1" dirty="0"/>
              <a:t>The difference between scrap and waste.</a:t>
            </a:r>
            <a:endParaRPr lang="en-US" sz="2000" b="1" dirty="0">
              <a:cs typeface="Calibri"/>
            </a:endParaRPr>
          </a:p>
          <a:p>
            <a:pPr marL="360045" lvl="2" indent="0">
              <a:buClr>
                <a:schemeClr val="accent1"/>
              </a:buClr>
              <a:buNone/>
            </a:pPr>
            <a:r>
              <a:rPr lang="en-US" sz="1850" b="1" dirty="0">
                <a:solidFill>
                  <a:srgbClr val="C00000"/>
                </a:solidFill>
              </a:rPr>
              <a:t>That the largest difference between scrap and waste is in the value.  Scrap has value and waster does not. The difference can often be a change in perspective.</a:t>
            </a:r>
            <a:endParaRPr lang="en-US" sz="1850" b="1" dirty="0">
              <a:solidFill>
                <a:srgbClr val="C00000"/>
              </a:solidFill>
              <a:cs typeface="Calibri"/>
            </a:endParaRPr>
          </a:p>
          <a:p>
            <a:pPr>
              <a:buFont typeface="Wingdings" panose="05000000000000000000" pitchFamily="2" charset="2"/>
              <a:buChar char="§"/>
            </a:pPr>
            <a:r>
              <a:rPr lang="en-US" sz="2000" b="1" dirty="0"/>
              <a:t>The different types of waste </a:t>
            </a:r>
            <a:endParaRPr lang="en-US" sz="2000" b="1" dirty="0">
              <a:cs typeface="Calibri"/>
            </a:endParaRPr>
          </a:p>
          <a:p>
            <a:pPr marL="308610" lvl="1" indent="0">
              <a:buNone/>
            </a:pPr>
            <a:r>
              <a:rPr lang="en-US" sz="1800" b="1" dirty="0">
                <a:solidFill>
                  <a:srgbClr val="C00000"/>
                </a:solidFill>
              </a:rPr>
              <a:t>1) Ancient Composites  2) Modern Composites and 3) Advanced </a:t>
            </a:r>
            <a:endParaRPr lang="en-US" sz="1800" b="1" dirty="0">
              <a:solidFill>
                <a:srgbClr val="C00000"/>
              </a:solidFill>
              <a:cs typeface="Calibri"/>
            </a:endParaRPr>
          </a:p>
          <a:p>
            <a:pPr marL="308610" lvl="1" indent="0">
              <a:buNone/>
            </a:pPr>
            <a:r>
              <a:rPr lang="en-US" sz="1800" b="1" dirty="0">
                <a:solidFill>
                  <a:srgbClr val="C00000"/>
                </a:solidFill>
              </a:rPr>
              <a:t> Composites</a:t>
            </a:r>
            <a:endParaRPr lang="en-US" sz="1800" b="1" dirty="0">
              <a:solidFill>
                <a:srgbClr val="C00000"/>
              </a:solidFill>
              <a:cs typeface="Calibri"/>
            </a:endParaRPr>
          </a:p>
          <a:p>
            <a:pPr>
              <a:buFont typeface="Wingdings" panose="05000000000000000000" pitchFamily="2" charset="2"/>
              <a:buChar char="§"/>
            </a:pPr>
            <a:r>
              <a:rPr lang="en-US" sz="2000" b="1" dirty="0"/>
              <a:t>The amount of composite waste per year</a:t>
            </a:r>
            <a:endParaRPr lang="en-US" sz="2000" b="1" dirty="0">
              <a:cs typeface="Calibri"/>
            </a:endParaRPr>
          </a:p>
          <a:p>
            <a:pPr marL="308610" lvl="1" indent="0">
              <a:buNone/>
            </a:pPr>
            <a:r>
              <a:rPr lang="en-US" sz="1850" b="1" dirty="0">
                <a:solidFill>
                  <a:srgbClr val="C00000"/>
                </a:solidFill>
              </a:rPr>
              <a:t>Enough to fill Yankee stadium</a:t>
            </a:r>
            <a:endParaRPr lang="en-US" sz="2000" b="1" dirty="0">
              <a:solidFill>
                <a:srgbClr val="C00000"/>
              </a:solidFill>
            </a:endParaRPr>
          </a:p>
          <a:p>
            <a:pPr>
              <a:buFont typeface="Wingdings" panose="05000000000000000000" pitchFamily="2" charset="2"/>
              <a:buChar char="§"/>
            </a:pPr>
            <a:r>
              <a:rPr lang="en-US" sz="2000" b="1" dirty="0"/>
              <a:t>That the hierarchy of handling waste is</a:t>
            </a:r>
            <a:endParaRPr lang="en-US" sz="2000" b="1" dirty="0">
              <a:cs typeface="Calibri"/>
            </a:endParaRPr>
          </a:p>
          <a:p>
            <a:pPr marL="308610" lvl="1" indent="0">
              <a:buNone/>
            </a:pPr>
            <a:r>
              <a:rPr lang="en-US" sz="1850" b="1" dirty="0">
                <a:solidFill>
                  <a:srgbClr val="C00000"/>
                </a:solidFill>
              </a:rPr>
              <a:t>Reduce, Reuse, Recycle and Recovery</a:t>
            </a:r>
          </a:p>
        </p:txBody>
      </p:sp>
      <p:sp>
        <p:nvSpPr>
          <p:cNvPr id="4" name="TextBox 3">
            <a:extLst>
              <a:ext uri="{FF2B5EF4-FFF2-40B4-BE49-F238E27FC236}">
                <a16:creationId xmlns:a16="http://schemas.microsoft.com/office/drawing/2014/main" id="{FD615F8C-D8B9-479D-A910-2D5955928AF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672316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000" b="1" dirty="0"/>
              <a:t>In this lecture you have learned:</a:t>
            </a:r>
          </a:p>
          <a:p>
            <a:pPr>
              <a:buFont typeface="Wingdings" panose="05000000000000000000" pitchFamily="2" charset="2"/>
              <a:buChar char="§"/>
            </a:pPr>
            <a:r>
              <a:rPr lang="en-US" sz="2000" b="1" dirty="0"/>
              <a:t>The cost advantages of recycling composites</a:t>
            </a:r>
          </a:p>
          <a:p>
            <a:pPr>
              <a:buFont typeface="Wingdings" panose="05000000000000000000" pitchFamily="2" charset="2"/>
              <a:buChar char="§"/>
            </a:pPr>
            <a:r>
              <a:rPr lang="en-US" sz="2000" b="1" dirty="0"/>
              <a:t>About a variety of companies that are successfully recycling composites.</a:t>
            </a:r>
          </a:p>
          <a:p>
            <a:r>
              <a:rPr lang="en-US" sz="2000" b="1" dirty="0"/>
              <a:t>Up to 30% of carbon fibre is wasted during production or cutting and trimming operations to manufacture products.</a:t>
            </a:r>
          </a:p>
          <a:p>
            <a:pPr>
              <a:buFont typeface="Wingdings" panose="05000000000000000000" pitchFamily="2" charset="2"/>
              <a:buChar char="§"/>
            </a:pPr>
            <a:r>
              <a:rPr lang="en-US" sz="2000" b="1" dirty="0"/>
              <a:t>That the demand for carbon fiber is expected to double by 2030</a:t>
            </a:r>
          </a:p>
          <a:p>
            <a:pPr>
              <a:buFont typeface="Wingdings" panose="05000000000000000000" pitchFamily="2" charset="2"/>
              <a:buChar char="§"/>
            </a:pPr>
            <a:r>
              <a:rPr lang="en-US" sz="2000" b="1" dirty="0"/>
              <a:t>That is now time for us to deal with composites that have reached their end of life.</a:t>
            </a:r>
          </a:p>
          <a:p>
            <a:pPr>
              <a:buFont typeface="Wingdings" panose="05000000000000000000" pitchFamily="2" charset="2"/>
              <a:buChar char="§"/>
            </a:pPr>
            <a:r>
              <a:rPr lang="en-US" sz="2000" b="1" dirty="0"/>
              <a:t>That only ~2% of composites-related companies are active recyclers.</a:t>
            </a:r>
          </a:p>
          <a:p>
            <a:pPr>
              <a:buFont typeface="Wingdings" panose="05000000000000000000" pitchFamily="2" charset="2"/>
              <a:buChar char="§"/>
            </a:pPr>
            <a:r>
              <a:rPr lang="en-US" sz="2000" b="1" dirty="0"/>
              <a:t>Public perception, regulations, protecting the environment and the loss of landfill space are the driving forces in composites recycling.</a:t>
            </a:r>
          </a:p>
          <a:p>
            <a:pPr marL="542925" indent="-457200">
              <a:buFont typeface="+mj-lt"/>
              <a:buAutoNum type="arabicPeriod"/>
            </a:pPr>
            <a:endParaRPr lang="en-US" sz="2000" b="1" dirty="0"/>
          </a:p>
          <a:p>
            <a:pPr marL="542925" indent="-457200">
              <a:buFont typeface="+mj-lt"/>
              <a:buAutoNum type="arabicPeriod"/>
            </a:pPr>
            <a:endParaRPr lang="en-US" sz="2000" b="1" dirty="0"/>
          </a:p>
          <a:p>
            <a:pPr marL="428625" indent="-342900">
              <a:buFont typeface="+mj-lt"/>
              <a:buAutoNum type="arabicPeriod"/>
            </a:pPr>
            <a:endParaRPr lang="en-US" sz="2000" dirty="0"/>
          </a:p>
        </p:txBody>
      </p:sp>
      <p:sp>
        <p:nvSpPr>
          <p:cNvPr id="4" name="TextBox 3">
            <a:extLst>
              <a:ext uri="{FF2B5EF4-FFF2-40B4-BE49-F238E27FC236}">
                <a16:creationId xmlns:a16="http://schemas.microsoft.com/office/drawing/2014/main" id="{85EC9A72-2D90-4F74-88B9-DD797854C8B7}"/>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2</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668930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00100" y="1788888"/>
            <a:ext cx="7543800" cy="2593975"/>
          </a:xfrm>
        </p:spPr>
        <p:txBody>
          <a:bodyPr/>
          <a:lstStyle/>
          <a:p>
            <a:pPr algn="ctr"/>
            <a:r>
              <a:rPr lang="en-US" sz="4400" dirty="0"/>
              <a:t>Composite Recycling Technician Education Program</a:t>
            </a:r>
          </a:p>
        </p:txBody>
      </p:sp>
      <p:sp>
        <p:nvSpPr>
          <p:cNvPr id="5" name="Subtitle 1"/>
          <p:cNvSpPr txBox="1">
            <a:spLocks/>
          </p:cNvSpPr>
          <p:nvPr/>
        </p:nvSpPr>
        <p:spPr>
          <a:xfrm>
            <a:off x="685800" y="4661313"/>
            <a:ext cx="6461760" cy="1066800"/>
          </a:xfrm>
          <a:prstGeom prst="rect">
            <a:avLst/>
          </a:prstGeom>
        </p:spPr>
        <p:txBody>
          <a:bodyPr vert="horz" lIns="91440" tIns="45720" rIns="91440" bIns="45720" numCol="1" rtlCol="0" anchor="t">
            <a:noAutofit/>
          </a:bodyPr>
          <a:lstStyle>
            <a:lvl1pPr marL="0" indent="0" algn="l" defTabSz="685800" rtl="0" eaLnBrk="1" latinLnBrk="0" hangingPunct="1">
              <a:spcBef>
                <a:spcPct val="20000"/>
              </a:spcBef>
              <a:buClr>
                <a:schemeClr val="accent1"/>
              </a:buClr>
              <a:buFont typeface="Arial" pitchFamily="34" charset="0"/>
              <a:buNone/>
              <a:defRPr sz="1500" kern="1200">
                <a:solidFill>
                  <a:schemeClr val="tx1">
                    <a:tint val="75000"/>
                  </a:schemeClr>
                </a:solidFill>
                <a:latin typeface="+mn-lt"/>
                <a:ea typeface="+mn-ea"/>
                <a:cs typeface="+mn-cs"/>
              </a:defRPr>
            </a:lvl1pPr>
            <a:lvl2pPr marL="342900" indent="0" algn="ctr" defTabSz="685800" rtl="0" eaLnBrk="1" latinLnBrk="0" hangingPunct="1">
              <a:spcBef>
                <a:spcPct val="20000"/>
              </a:spcBef>
              <a:buClr>
                <a:schemeClr val="accent2"/>
              </a:buClr>
              <a:buFont typeface="Arial" pitchFamily="34" charset="0"/>
              <a:buNone/>
              <a:defRPr sz="1500" kern="1200">
                <a:solidFill>
                  <a:schemeClr val="tx1">
                    <a:tint val="75000"/>
                  </a:schemeClr>
                </a:solidFill>
                <a:latin typeface="+mn-lt"/>
                <a:ea typeface="+mn-ea"/>
                <a:cs typeface="+mn-cs"/>
              </a:defRPr>
            </a:lvl2pPr>
            <a:lvl3pPr marL="685800" indent="0" algn="ctr" defTabSz="685800" rtl="0" eaLnBrk="1" latinLnBrk="0" hangingPunct="1">
              <a:spcBef>
                <a:spcPct val="20000"/>
              </a:spcBef>
              <a:buClr>
                <a:schemeClr val="accent3"/>
              </a:buClr>
              <a:buFont typeface="Arial" pitchFamily="34" charset="0"/>
              <a:buNone/>
              <a:defRPr sz="1350" kern="1200">
                <a:solidFill>
                  <a:schemeClr val="tx1">
                    <a:tint val="75000"/>
                  </a:schemeClr>
                </a:solidFill>
                <a:latin typeface="+mn-lt"/>
                <a:ea typeface="+mn-ea"/>
                <a:cs typeface="+mn-cs"/>
              </a:defRPr>
            </a:lvl3pPr>
            <a:lvl4pPr marL="1028700" indent="0" algn="ctr" defTabSz="685800" rtl="0" eaLnBrk="1" latinLnBrk="0" hangingPunct="1">
              <a:spcBef>
                <a:spcPct val="20000"/>
              </a:spcBef>
              <a:buClr>
                <a:schemeClr val="accent4"/>
              </a:buClr>
              <a:buFont typeface="Arial" pitchFamily="34" charset="0"/>
              <a:buNone/>
              <a:defRPr sz="1200" kern="1200">
                <a:solidFill>
                  <a:schemeClr val="tx1">
                    <a:tint val="75000"/>
                  </a:schemeClr>
                </a:solidFill>
                <a:latin typeface="+mn-lt"/>
                <a:ea typeface="+mn-ea"/>
                <a:cs typeface="+mn-cs"/>
              </a:defRPr>
            </a:lvl4pPr>
            <a:lvl5pPr marL="1371600" indent="0" algn="ctr" defTabSz="685800" rtl="0" eaLnBrk="1" latinLnBrk="0" hangingPunct="1">
              <a:spcBef>
                <a:spcPct val="20000"/>
              </a:spcBef>
              <a:buClr>
                <a:schemeClr val="accent5"/>
              </a:buClr>
              <a:buFont typeface="Arial" pitchFamily="34" charset="0"/>
              <a:buNone/>
              <a:defRPr sz="1050" kern="1200" baseline="0">
                <a:solidFill>
                  <a:schemeClr val="tx1">
                    <a:tint val="75000"/>
                  </a:schemeClr>
                </a:solidFill>
                <a:latin typeface="+mn-lt"/>
                <a:ea typeface="+mn-ea"/>
                <a:cs typeface="+mn-cs"/>
              </a:defRPr>
            </a:lvl5pPr>
            <a:lvl6pPr marL="1714500" indent="0" algn="ctr" defTabSz="685800" rtl="0" eaLnBrk="1" latinLnBrk="0" hangingPunct="1">
              <a:spcBef>
                <a:spcPct val="20000"/>
              </a:spcBef>
              <a:buClr>
                <a:schemeClr val="accent1"/>
              </a:buClr>
              <a:buFont typeface="Arial" pitchFamily="34" charset="0"/>
              <a:buNone/>
              <a:defRPr sz="1050" kern="1200" baseline="0">
                <a:solidFill>
                  <a:schemeClr val="tx1">
                    <a:tint val="75000"/>
                  </a:schemeClr>
                </a:solidFill>
                <a:latin typeface="+mn-lt"/>
                <a:ea typeface="+mn-ea"/>
                <a:cs typeface="+mn-cs"/>
              </a:defRPr>
            </a:lvl6pPr>
            <a:lvl7pPr marL="2057400" indent="0" algn="ctr" defTabSz="685800" rtl="0" eaLnBrk="1" latinLnBrk="0" hangingPunct="1">
              <a:spcBef>
                <a:spcPct val="20000"/>
              </a:spcBef>
              <a:buClr>
                <a:schemeClr val="accent2"/>
              </a:buClr>
              <a:buFont typeface="Arial" pitchFamily="34" charset="0"/>
              <a:buNone/>
              <a:defRPr sz="1050" kern="1200">
                <a:solidFill>
                  <a:schemeClr val="tx1">
                    <a:tint val="75000"/>
                  </a:schemeClr>
                </a:solidFill>
                <a:latin typeface="+mn-lt"/>
                <a:ea typeface="+mn-ea"/>
                <a:cs typeface="+mn-cs"/>
              </a:defRPr>
            </a:lvl7pPr>
            <a:lvl8pPr marL="2400300" indent="0" algn="ctr" defTabSz="685800" rtl="0" eaLnBrk="1" latinLnBrk="0" hangingPunct="1">
              <a:spcBef>
                <a:spcPct val="20000"/>
              </a:spcBef>
              <a:buClr>
                <a:schemeClr val="accent3"/>
              </a:buClr>
              <a:buFont typeface="Arial" pitchFamily="34" charset="0"/>
              <a:buNone/>
              <a:defRPr sz="1050" kern="1200">
                <a:solidFill>
                  <a:schemeClr val="tx1">
                    <a:tint val="75000"/>
                  </a:schemeClr>
                </a:solidFill>
                <a:latin typeface="+mn-lt"/>
                <a:ea typeface="+mn-ea"/>
                <a:cs typeface="+mn-cs"/>
              </a:defRPr>
            </a:lvl8pPr>
            <a:lvl9pPr marL="2743200" indent="0" algn="ctr" defTabSz="685800" rtl="0" eaLnBrk="1" latinLnBrk="0" hangingPunct="1">
              <a:spcBef>
                <a:spcPct val="20000"/>
              </a:spcBef>
              <a:buClr>
                <a:schemeClr val="accent4"/>
              </a:buClr>
              <a:buFont typeface="Arial" pitchFamily="34" charset="0"/>
              <a:buNone/>
              <a:defRPr sz="1050" kern="1200">
                <a:solidFill>
                  <a:schemeClr val="tx1">
                    <a:tint val="75000"/>
                  </a:schemeClr>
                </a:solidFill>
                <a:latin typeface="+mn-lt"/>
                <a:ea typeface="+mn-ea"/>
                <a:cs typeface="+mn-cs"/>
              </a:defRPr>
            </a:lvl9pPr>
          </a:lstStyle>
          <a:p>
            <a:r>
              <a:rPr lang="en-US" sz="2000" b="1" dirty="0">
                <a:solidFill>
                  <a:schemeClr val="tx1"/>
                </a:solidFill>
              </a:rPr>
              <a:t>Module 1  –  Overview on Materials Recycling</a:t>
            </a:r>
          </a:p>
          <a:p>
            <a:r>
              <a:rPr lang="en-US" sz="2000" b="1" dirty="0">
                <a:solidFill>
                  <a:schemeClr val="tx1"/>
                </a:solidFill>
              </a:rPr>
              <a:t>Lecture 3 – Recycling Trends</a:t>
            </a:r>
          </a:p>
        </p:txBody>
      </p:sp>
      <p:sp>
        <p:nvSpPr>
          <p:cNvPr id="6" name="TextBox 5">
            <a:extLst>
              <a:ext uri="{FF2B5EF4-FFF2-40B4-BE49-F238E27FC236}">
                <a16:creationId xmlns:a16="http://schemas.microsoft.com/office/drawing/2014/main" id="{196A5B37-B0B7-41F7-B069-22EC2EECCC9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622" y="2116137"/>
            <a:ext cx="3467100" cy="3905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43" y="686445"/>
            <a:ext cx="2991179" cy="8106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172" y="658934"/>
            <a:ext cx="2155371" cy="851504"/>
          </a:xfrm>
          <a:prstGeom prst="rect">
            <a:avLst/>
          </a:prstGeom>
        </p:spPr>
      </p:pic>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613742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457200" y="795510"/>
            <a:ext cx="7620000" cy="4800600"/>
          </a:xfrm>
        </p:spPr>
        <p:txBody>
          <a:bodyPr>
            <a:normAutofit/>
          </a:bodyPr>
          <a:lstStyle/>
          <a:p>
            <a:pPr lvl="1"/>
            <a:endParaRPr lang="en-US" sz="2400" b="1" dirty="0"/>
          </a:p>
          <a:p>
            <a:pPr marL="85725" indent="0">
              <a:buNone/>
            </a:pPr>
            <a:r>
              <a:rPr lang="en-US" sz="2400" b="1" u="sng" dirty="0"/>
              <a:t>Objectives</a:t>
            </a:r>
            <a:r>
              <a:rPr lang="en-US" sz="2400" b="1" dirty="0"/>
              <a:t>:</a:t>
            </a:r>
          </a:p>
          <a:p>
            <a:r>
              <a:rPr lang="en-US" sz="2400" b="1" dirty="0"/>
              <a:t>Learn how consumer desire and perception pushes the need for composite recycling.</a:t>
            </a:r>
          </a:p>
          <a:p>
            <a:r>
              <a:rPr lang="en-US" sz="2400" b="1" dirty="0"/>
              <a:t>Learn about government regulations and initiatives.</a:t>
            </a:r>
          </a:p>
          <a:p>
            <a:r>
              <a:rPr lang="en-US" sz="2400" b="1" dirty="0">
                <a:latin typeface="Calibri" charset="0"/>
                <a:ea typeface="Calibri" charset="0"/>
                <a:cs typeface="Times New Roman" charset="0"/>
              </a:rPr>
              <a:t>Learn about non-governmental recycling initiatives. </a:t>
            </a:r>
          </a:p>
          <a:p>
            <a:r>
              <a:rPr lang="en-US" sz="2400" b="1" dirty="0"/>
              <a:t>Learn about what it takes to keep up landfills, the decline in available landfill space, and the harm of landfilling to the environment and public health. </a:t>
            </a:r>
          </a:p>
          <a:p>
            <a:r>
              <a:rPr lang="en-US" sz="2400" b="1" dirty="0">
                <a:latin typeface="Calibri" charset="0"/>
                <a:ea typeface="Calibri" charset="0"/>
                <a:cs typeface="Times New Roman" charset="0"/>
              </a:rPr>
              <a:t>Learn statistics on manufacturing waste and why industry is the best place to start recycling. </a:t>
            </a:r>
          </a:p>
        </p:txBody>
      </p:sp>
      <p:sp>
        <p:nvSpPr>
          <p:cNvPr id="4" name="TextBox 3">
            <a:extLst>
              <a:ext uri="{FF2B5EF4-FFF2-40B4-BE49-F238E27FC236}">
                <a16:creationId xmlns:a16="http://schemas.microsoft.com/office/drawing/2014/main" id="{964B009C-3A37-4068-91D9-80238D154981}"/>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029416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Brief Introduction to Composites</a:t>
            </a:r>
          </a:p>
        </p:txBody>
      </p:sp>
      <p:sp>
        <p:nvSpPr>
          <p:cNvPr id="3" name="Content Placeholder 2"/>
          <p:cNvSpPr>
            <a:spLocks noGrp="1"/>
          </p:cNvSpPr>
          <p:nvPr>
            <p:ph idx="1"/>
          </p:nvPr>
        </p:nvSpPr>
        <p:spPr>
          <a:xfrm>
            <a:off x="457200" y="1305233"/>
            <a:ext cx="7948246" cy="4800600"/>
          </a:xfrm>
        </p:spPr>
        <p:txBody>
          <a:bodyPr>
            <a:normAutofit/>
          </a:bodyPr>
          <a:lstStyle/>
          <a:p>
            <a:pPr>
              <a:buFont typeface="Wingdings" panose="05000000000000000000" pitchFamily="2" charset="2"/>
              <a:buChar char="§"/>
            </a:pPr>
            <a:r>
              <a:rPr lang="en-US" sz="2400" b="1" i="1" dirty="0"/>
              <a:t>At the end of this lecture you will be able to:</a:t>
            </a:r>
          </a:p>
          <a:p>
            <a:r>
              <a:rPr lang="en-US" sz="2400" b="1" dirty="0"/>
              <a:t>Describe how consumer desire and perception pushes the need for composite recycling.</a:t>
            </a:r>
          </a:p>
          <a:p>
            <a:r>
              <a:rPr lang="en-US" sz="2400" b="1" dirty="0"/>
              <a:t>Show and understanding of some government regulations and initiatives.</a:t>
            </a:r>
          </a:p>
          <a:p>
            <a:r>
              <a:rPr lang="en-US" sz="2400" b="1" dirty="0">
                <a:latin typeface="Calibri" charset="0"/>
                <a:ea typeface="Calibri" charset="0"/>
                <a:cs typeface="Times New Roman" charset="0"/>
              </a:rPr>
              <a:t>Identify non-governmental recycling initiatives. </a:t>
            </a:r>
          </a:p>
          <a:p>
            <a:r>
              <a:rPr lang="en-US" sz="2400" b="1" dirty="0"/>
              <a:t>Describe what it takes to keep up landfills, the decline in available landfill space, and the harm of landfilling to the environment and public health. </a:t>
            </a:r>
          </a:p>
          <a:p>
            <a:r>
              <a:rPr lang="en-US" sz="2400" b="1" dirty="0">
                <a:latin typeface="Calibri" charset="0"/>
                <a:ea typeface="Calibri" charset="0"/>
                <a:cs typeface="Times New Roman" charset="0"/>
              </a:rPr>
              <a:t>Identify statistics on manufacturing waste and describe why industry is the best place to start recycling. </a:t>
            </a:r>
          </a:p>
        </p:txBody>
      </p:sp>
      <p:sp>
        <p:nvSpPr>
          <p:cNvPr id="5" name="TextBox 4">
            <a:extLst>
              <a:ext uri="{FF2B5EF4-FFF2-40B4-BE49-F238E27FC236}">
                <a16:creationId xmlns:a16="http://schemas.microsoft.com/office/drawing/2014/main" id="{BD9F4533-544A-444D-8707-504C1478A67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063740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94"/>
            <a:ext cx="7620000" cy="1143000"/>
          </a:xfrm>
        </p:spPr>
        <p:txBody>
          <a:bodyPr/>
          <a:lstStyle/>
          <a:p>
            <a:r>
              <a:rPr lang="en-US" sz="3600" dirty="0"/>
              <a:t>Recycling Trends</a:t>
            </a:r>
          </a:p>
        </p:txBody>
      </p:sp>
      <p:sp>
        <p:nvSpPr>
          <p:cNvPr id="3" name="Content Placeholder 2"/>
          <p:cNvSpPr>
            <a:spLocks noGrp="1"/>
          </p:cNvSpPr>
          <p:nvPr>
            <p:ph idx="1"/>
          </p:nvPr>
        </p:nvSpPr>
        <p:spPr>
          <a:xfrm>
            <a:off x="189915" y="872882"/>
            <a:ext cx="3661848" cy="3213782"/>
          </a:xfrm>
        </p:spPr>
        <p:txBody>
          <a:bodyPr>
            <a:noAutofit/>
          </a:bodyPr>
          <a:lstStyle/>
          <a:p>
            <a:pPr lvl="1"/>
            <a:r>
              <a:rPr lang="en-US" sz="2000" b="1" dirty="0"/>
              <a:t>Composites World’s coverage of composites recycling dates back over a decade</a:t>
            </a:r>
          </a:p>
          <a:p>
            <a:pPr lvl="1"/>
            <a:r>
              <a:rPr lang="en-US" sz="2000" b="1" dirty="0"/>
              <a:t>Informal statistics still show that only ~2% of composites-related companies are active recyclers. </a:t>
            </a:r>
          </a:p>
          <a:p>
            <a:pPr lvl="1"/>
            <a:r>
              <a:rPr lang="en-US" sz="2000" b="1" dirty="0"/>
              <a:t>That said, three years since Composites World has gathered the statics on the subject, there is demonstrably greater interest and activity, and real applications of recycled fiber are growing.</a:t>
            </a:r>
            <a:endParaRPr lang="en-US" sz="2000" b="1" dirty="0">
              <a:latin typeface="Calibri" charset="0"/>
              <a:ea typeface="Calibri" charset="0"/>
              <a:cs typeface="Times New Roman" charset="0"/>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171071" y="6517251"/>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a:hlinkClick r:id="rId4"/>
              </a:rPr>
              <a:t>Composites World</a:t>
            </a:r>
            <a:r>
              <a:rPr lang="en-US" sz="1100" dirty="0"/>
              <a:t> </a:t>
            </a:r>
          </a:p>
        </p:txBody>
      </p:sp>
      <p:pic>
        <p:nvPicPr>
          <p:cNvPr id="6" name="Picture 5">
            <a:extLst>
              <a:ext uri="{FF2B5EF4-FFF2-40B4-BE49-F238E27FC236}">
                <a16:creationId xmlns:a16="http://schemas.microsoft.com/office/drawing/2014/main" id="{78BF73B3-ED45-4C87-B1DB-CFB3E07E6887}"/>
              </a:ext>
            </a:extLst>
          </p:cNvPr>
          <p:cNvPicPr>
            <a:picLocks noChangeAspect="1"/>
          </p:cNvPicPr>
          <p:nvPr/>
        </p:nvPicPr>
        <p:blipFill>
          <a:blip r:embed="rId5"/>
          <a:stretch>
            <a:fillRect/>
          </a:stretch>
        </p:blipFill>
        <p:spPr>
          <a:xfrm rot="254097">
            <a:off x="4011828" y="886854"/>
            <a:ext cx="4045129" cy="4484622"/>
          </a:xfrm>
          <a:prstGeom prst="rect">
            <a:avLst/>
          </a:prstGeom>
          <a:ln w="57150">
            <a:solidFill>
              <a:schemeClr val="tx2"/>
            </a:solidFill>
          </a:ln>
          <a:effectLst>
            <a:outerShdw blurRad="76200" dist="76200" dir="2700000" algn="tl" rotWithShape="0">
              <a:prstClr val="black">
                <a:alpha val="12000"/>
              </a:prstClr>
            </a:outerShdw>
          </a:effectLst>
        </p:spPr>
      </p:pic>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720706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94"/>
            <a:ext cx="7620000" cy="1143000"/>
          </a:xfrm>
        </p:spPr>
        <p:txBody>
          <a:bodyPr/>
          <a:lstStyle/>
          <a:p>
            <a:r>
              <a:rPr lang="en-US" sz="3600" dirty="0"/>
              <a:t>Recycling Trends</a:t>
            </a:r>
          </a:p>
        </p:txBody>
      </p:sp>
      <p:sp>
        <p:nvSpPr>
          <p:cNvPr id="3" name="Content Placeholder 2"/>
          <p:cNvSpPr>
            <a:spLocks noGrp="1"/>
          </p:cNvSpPr>
          <p:nvPr>
            <p:ph idx="1"/>
          </p:nvPr>
        </p:nvSpPr>
        <p:spPr>
          <a:xfrm>
            <a:off x="189914" y="872882"/>
            <a:ext cx="5576902" cy="3213782"/>
          </a:xfrm>
        </p:spPr>
        <p:txBody>
          <a:bodyPr>
            <a:noAutofit/>
          </a:bodyPr>
          <a:lstStyle/>
          <a:p>
            <a:pPr lvl="1"/>
            <a:r>
              <a:rPr lang="en-US" sz="2200" b="1" dirty="0">
                <a:solidFill>
                  <a:schemeClr val="tx2"/>
                </a:solidFill>
              </a:rPr>
              <a:t>The drive for growth in Composite Recycling (Marketplace realities):</a:t>
            </a:r>
          </a:p>
          <a:p>
            <a:pPr marL="765810" lvl="1" indent="-457200">
              <a:buFont typeface="+mj-lt"/>
              <a:buAutoNum type="arabicPeriod"/>
            </a:pPr>
            <a:r>
              <a:rPr lang="en-US" sz="2200" b="1" dirty="0"/>
              <a:t>The European Union’s end-of-life-vehicle (ELV) directive </a:t>
            </a:r>
            <a:r>
              <a:rPr lang="en-US" sz="2200" b="1" i="1" dirty="0"/>
              <a:t>requires</a:t>
            </a:r>
            <a:r>
              <a:rPr lang="en-US" sz="2200" b="1" dirty="0"/>
              <a:t> that 85%, by weight, of the materials used in a car or light truck must be reusable or recyclable.</a:t>
            </a:r>
          </a:p>
        </p:txBody>
      </p:sp>
      <p:sp>
        <p:nvSpPr>
          <p:cNvPr id="4" name="Rectangle 3">
            <a:extLst>
              <a:ext uri="{FF2B5EF4-FFF2-40B4-BE49-F238E27FC236}">
                <a16:creationId xmlns:a16="http://schemas.microsoft.com/office/drawing/2014/main" id="{29F0F535-1CE0-4009-8B03-4A95C1BC4FC4}"/>
              </a:ext>
            </a:extLst>
          </p:cNvPr>
          <p:cNvSpPr/>
          <p:nvPr/>
        </p:nvSpPr>
        <p:spPr>
          <a:xfrm>
            <a:off x="4171071" y="6517251"/>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a:hlinkClick r:id="rId4"/>
              </a:rPr>
              <a:t>Composites World</a:t>
            </a:r>
            <a:r>
              <a:rPr lang="en-US" sz="1100" dirty="0"/>
              <a:t> </a:t>
            </a:r>
          </a:p>
        </p:txBody>
      </p:sp>
      <p:pic>
        <p:nvPicPr>
          <p:cNvPr id="6" name="Picture 5">
            <a:extLst>
              <a:ext uri="{FF2B5EF4-FFF2-40B4-BE49-F238E27FC236}">
                <a16:creationId xmlns:a16="http://schemas.microsoft.com/office/drawing/2014/main" id="{78BF73B3-ED45-4C87-B1DB-CFB3E07E6887}"/>
              </a:ext>
            </a:extLst>
          </p:cNvPr>
          <p:cNvPicPr>
            <a:picLocks noChangeAspect="1"/>
          </p:cNvPicPr>
          <p:nvPr/>
        </p:nvPicPr>
        <p:blipFill>
          <a:blip r:embed="rId5"/>
          <a:stretch>
            <a:fillRect/>
          </a:stretch>
        </p:blipFill>
        <p:spPr>
          <a:xfrm rot="254097">
            <a:off x="5921338" y="824708"/>
            <a:ext cx="2001337" cy="2218777"/>
          </a:xfrm>
          <a:prstGeom prst="rect">
            <a:avLst/>
          </a:prstGeom>
          <a:ln w="57150">
            <a:solidFill>
              <a:schemeClr val="tx2"/>
            </a:solidFill>
          </a:ln>
          <a:effectLst>
            <a:outerShdw blurRad="76200" dist="76200" dir="2700000" algn="tl" rotWithShape="0">
              <a:prstClr val="black">
                <a:alpha val="12000"/>
              </a:prstClr>
            </a:outerShdw>
          </a:effectLst>
        </p:spPr>
      </p:pic>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7" name="Content Placeholder 2">
            <a:extLst>
              <a:ext uri="{FF2B5EF4-FFF2-40B4-BE49-F238E27FC236}">
                <a16:creationId xmlns:a16="http://schemas.microsoft.com/office/drawing/2014/main" id="{39BDE668-5DAC-4AA4-9F5F-A3DDA9494092}"/>
              </a:ext>
            </a:extLst>
          </p:cNvPr>
          <p:cNvSpPr txBox="1">
            <a:spLocks/>
          </p:cNvSpPr>
          <p:nvPr/>
        </p:nvSpPr>
        <p:spPr>
          <a:xfrm>
            <a:off x="189914" y="3416196"/>
            <a:ext cx="7887286" cy="321378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765810" lvl="1" indent="-457200">
              <a:buFont typeface="+mj-lt"/>
              <a:buAutoNum type="arabicPeriod" startAt="2"/>
            </a:pPr>
            <a:r>
              <a:rPr lang="en-US" sz="2200" b="1" dirty="0"/>
              <a:t>Carbon fiber’s high manufacturing cost and high performance, even in chopped form, make it an attractive recycling target, which is creating market pull for recycled fiber products, most notably, from automotive.</a:t>
            </a:r>
          </a:p>
          <a:p>
            <a:pPr marL="765810" lvl="1" indent="-457200">
              <a:buFont typeface="+mj-lt"/>
              <a:buAutoNum type="arabicPeriod" startAt="2"/>
            </a:pPr>
            <a:r>
              <a:rPr lang="en-US" sz="2200" b="1" dirty="0"/>
              <a:t>The newest generations of consumers were raised on environmental awareness, actively support recycling activities and closed-loop manufacturing, and seek out goods with recycled content.</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008030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Mongolian Warriors Bow</a:t>
            </a:r>
          </a:p>
        </p:txBody>
      </p:sp>
      <p:sp>
        <p:nvSpPr>
          <p:cNvPr id="3" name="Content Placeholder 2"/>
          <p:cNvSpPr>
            <a:spLocks noGrp="1"/>
          </p:cNvSpPr>
          <p:nvPr>
            <p:ph idx="1"/>
          </p:nvPr>
        </p:nvSpPr>
        <p:spPr>
          <a:xfrm>
            <a:off x="457200" y="1252331"/>
            <a:ext cx="7620000" cy="4800600"/>
          </a:xfrm>
        </p:spPr>
        <p:txBody>
          <a:bodyPr>
            <a:normAutofit/>
          </a:bodyPr>
          <a:lstStyle/>
          <a:p>
            <a:pPr>
              <a:buFont typeface="Wingdings" panose="05000000000000000000" pitchFamily="2" charset="2"/>
              <a:buChar char="§"/>
            </a:pPr>
            <a:endParaRPr lang="en-US" sz="2400" b="1" dirty="0"/>
          </a:p>
          <a:p>
            <a:pPr lvl="1">
              <a:buFont typeface="Wingdings" panose="05000000000000000000" pitchFamily="2" charset="2"/>
              <a:buChar char="§"/>
            </a:pPr>
            <a:endParaRPr lang="en-US" sz="2250" b="1" dirty="0"/>
          </a:p>
          <a:p>
            <a:pPr>
              <a:buFont typeface="Wingdings" panose="05000000000000000000" pitchFamily="2" charset="2"/>
              <a:buChar char="§"/>
            </a:pPr>
            <a:endParaRPr lang="en-US" sz="2400" b="1" dirty="0"/>
          </a:p>
        </p:txBody>
      </p:sp>
      <p:sp>
        <p:nvSpPr>
          <p:cNvPr id="6" name="Rectangle 5">
            <a:extLst>
              <a:ext uri="{FF2B5EF4-FFF2-40B4-BE49-F238E27FC236}">
                <a16:creationId xmlns:a16="http://schemas.microsoft.com/office/drawing/2014/main" id="{62077448-5F41-4E81-8AA1-9E4F64F3D493}"/>
              </a:ext>
            </a:extLst>
          </p:cNvPr>
          <p:cNvSpPr/>
          <p:nvPr/>
        </p:nvSpPr>
        <p:spPr>
          <a:xfrm>
            <a:off x="176980" y="6477963"/>
            <a:ext cx="4572000" cy="215444"/>
          </a:xfrm>
          <a:prstGeom prst="rect">
            <a:avLst/>
          </a:prstGeom>
        </p:spPr>
        <p:txBody>
          <a:bodyPr>
            <a:spAutoFit/>
          </a:bodyPr>
          <a:lstStyle/>
          <a:p>
            <a:r>
              <a:rPr lang="en-US" sz="800" dirty="0"/>
              <a:t>http://www.viahistoria.com/SilverHorde/main.html?MongolArchery.html</a:t>
            </a:r>
          </a:p>
        </p:txBody>
      </p:sp>
      <p:pic>
        <p:nvPicPr>
          <p:cNvPr id="8" name="Picture 7">
            <a:extLst>
              <a:ext uri="{FF2B5EF4-FFF2-40B4-BE49-F238E27FC236}">
                <a16:creationId xmlns:a16="http://schemas.microsoft.com/office/drawing/2014/main" id="{E2788282-AC7F-401D-BEEA-9F1EEE75679C}"/>
              </a:ext>
            </a:extLst>
          </p:cNvPr>
          <p:cNvPicPr>
            <a:picLocks noChangeAspect="1"/>
          </p:cNvPicPr>
          <p:nvPr/>
        </p:nvPicPr>
        <p:blipFill>
          <a:blip r:embed="rId3"/>
          <a:stretch>
            <a:fillRect/>
          </a:stretch>
        </p:blipFill>
        <p:spPr>
          <a:xfrm rot="525766" flipH="1">
            <a:off x="3001295" y="1790345"/>
            <a:ext cx="5196158" cy="3957122"/>
          </a:xfrm>
          <a:prstGeom prst="rect">
            <a:avLst/>
          </a:prstGeom>
          <a:ln w="19050">
            <a:solidFill>
              <a:schemeClr val="tx1"/>
            </a:solidFill>
          </a:ln>
        </p:spPr>
      </p:pic>
      <p:pic>
        <p:nvPicPr>
          <p:cNvPr id="5" name="Picture 4">
            <a:extLst>
              <a:ext uri="{FF2B5EF4-FFF2-40B4-BE49-F238E27FC236}">
                <a16:creationId xmlns:a16="http://schemas.microsoft.com/office/drawing/2014/main" id="{FF45E351-E482-430A-8D7E-C3C0D19CE442}"/>
              </a:ext>
            </a:extLst>
          </p:cNvPr>
          <p:cNvPicPr>
            <a:picLocks noChangeAspect="1"/>
          </p:cNvPicPr>
          <p:nvPr/>
        </p:nvPicPr>
        <p:blipFill>
          <a:blip r:embed="rId4"/>
          <a:stretch>
            <a:fillRect/>
          </a:stretch>
        </p:blipFill>
        <p:spPr>
          <a:xfrm>
            <a:off x="577456" y="1252331"/>
            <a:ext cx="2205073" cy="4101435"/>
          </a:xfrm>
          <a:prstGeom prst="rect">
            <a:avLst/>
          </a:prstGeom>
          <a:ln w="28575">
            <a:solidFill>
              <a:schemeClr val="tx1"/>
            </a:solidFill>
          </a:ln>
          <a:effectLst>
            <a:outerShdw blurRad="76200" dist="76200" dir="2700000" algn="tl" rotWithShape="0">
              <a:prstClr val="black">
                <a:alpha val="40000"/>
              </a:prstClr>
            </a:outerShdw>
          </a:effectLst>
        </p:spPr>
      </p:pic>
      <p:sp>
        <p:nvSpPr>
          <p:cNvPr id="9" name="Rectangle 8">
            <a:extLst>
              <a:ext uri="{FF2B5EF4-FFF2-40B4-BE49-F238E27FC236}">
                <a16:creationId xmlns:a16="http://schemas.microsoft.com/office/drawing/2014/main" id="{FFBDD1F0-115B-4CD3-A17F-D6A67E733E71}"/>
              </a:ext>
            </a:extLst>
          </p:cNvPr>
          <p:cNvSpPr/>
          <p:nvPr/>
        </p:nvSpPr>
        <p:spPr>
          <a:xfrm>
            <a:off x="4572000" y="6477963"/>
            <a:ext cx="4572000" cy="215444"/>
          </a:xfrm>
          <a:prstGeom prst="rect">
            <a:avLst/>
          </a:prstGeom>
        </p:spPr>
        <p:txBody>
          <a:bodyPr>
            <a:spAutoFit/>
          </a:bodyPr>
          <a:lstStyle/>
          <a:p>
            <a:r>
              <a:rPr lang="en-US" sz="800" dirty="0"/>
              <a:t>https://www.classic-bow.com/store/traditional-mongolian-recurve-bow-ti-107.html</a:t>
            </a:r>
          </a:p>
        </p:txBody>
      </p:sp>
      <p:sp>
        <p:nvSpPr>
          <p:cNvPr id="10" name="TextBox 9">
            <a:extLst>
              <a:ext uri="{FF2B5EF4-FFF2-40B4-BE49-F238E27FC236}">
                <a16:creationId xmlns:a16="http://schemas.microsoft.com/office/drawing/2014/main" id="{14498FC8-B314-4316-8BD7-E162F0C8CEBF}"/>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073893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94"/>
            <a:ext cx="7620000" cy="1143000"/>
          </a:xfrm>
        </p:spPr>
        <p:txBody>
          <a:bodyPr/>
          <a:lstStyle/>
          <a:p>
            <a:r>
              <a:rPr lang="en-US" sz="3600" dirty="0"/>
              <a:t>Recycling Trends</a:t>
            </a:r>
          </a:p>
        </p:txBody>
      </p:sp>
      <p:sp>
        <p:nvSpPr>
          <p:cNvPr id="3" name="Content Placeholder 2"/>
          <p:cNvSpPr>
            <a:spLocks noGrp="1"/>
          </p:cNvSpPr>
          <p:nvPr>
            <p:ph idx="1"/>
          </p:nvPr>
        </p:nvSpPr>
        <p:spPr>
          <a:xfrm>
            <a:off x="189914" y="872882"/>
            <a:ext cx="5576902" cy="3213782"/>
          </a:xfrm>
        </p:spPr>
        <p:txBody>
          <a:bodyPr>
            <a:noAutofit/>
          </a:bodyPr>
          <a:lstStyle/>
          <a:p>
            <a:pPr lvl="1"/>
            <a:r>
              <a:rPr lang="en-US" sz="2200" b="1" dirty="0">
                <a:solidFill>
                  <a:schemeClr val="tx2"/>
                </a:solidFill>
              </a:rPr>
              <a:t>Industry Comparisons</a:t>
            </a:r>
          </a:p>
          <a:p>
            <a:pPr marL="765810" lvl="1" indent="-457200">
              <a:buFont typeface="+mj-lt"/>
              <a:buAutoNum type="arabicPeriod"/>
            </a:pPr>
            <a:r>
              <a:rPr lang="en-US" sz="2200" b="1" dirty="0"/>
              <a:t>One reason aluminum and steel remain formidable competitors to composites is their suppliers’ long track records in recycling. </a:t>
            </a:r>
          </a:p>
          <a:p>
            <a:pPr marL="765810" lvl="1" indent="-457200">
              <a:buFont typeface="+mj-lt"/>
              <a:buAutoNum type="arabicPeriod" startAt="2"/>
            </a:pPr>
            <a:r>
              <a:rPr lang="en-US" sz="2200" b="1" dirty="0"/>
              <a:t>30-50 years to achieve their current success rate at recycling.</a:t>
            </a:r>
          </a:p>
          <a:p>
            <a:pPr marL="765810" lvl="1" indent="-457200">
              <a:buFont typeface="+mj-lt"/>
              <a:buAutoNum type="arabicPeriod" startAt="2"/>
            </a:pPr>
            <a:r>
              <a:rPr lang="en-US" sz="2200" b="1" dirty="0"/>
              <a:t>80% for Aluminum</a:t>
            </a:r>
          </a:p>
          <a:p>
            <a:pPr marL="765810" lvl="1" indent="-457200">
              <a:buFont typeface="+mj-lt"/>
              <a:buAutoNum type="arabicPeriod"/>
            </a:pPr>
            <a:endParaRPr lang="en-US" sz="2200" b="1" dirty="0"/>
          </a:p>
        </p:txBody>
      </p:sp>
      <p:sp>
        <p:nvSpPr>
          <p:cNvPr id="4" name="Rectangle 3">
            <a:extLst>
              <a:ext uri="{FF2B5EF4-FFF2-40B4-BE49-F238E27FC236}">
                <a16:creationId xmlns:a16="http://schemas.microsoft.com/office/drawing/2014/main" id="{29F0F535-1CE0-4009-8B03-4A95C1BC4FC4}"/>
              </a:ext>
            </a:extLst>
          </p:cNvPr>
          <p:cNvSpPr/>
          <p:nvPr/>
        </p:nvSpPr>
        <p:spPr>
          <a:xfrm>
            <a:off x="4171071" y="6517251"/>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a:hlinkClick r:id="rId4"/>
              </a:rPr>
              <a:t>Composites World</a:t>
            </a:r>
            <a:r>
              <a:rPr lang="en-US" sz="1100" dirty="0"/>
              <a:t> </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9" name="Picture 8">
            <a:extLst>
              <a:ext uri="{FF2B5EF4-FFF2-40B4-BE49-F238E27FC236}">
                <a16:creationId xmlns:a16="http://schemas.microsoft.com/office/drawing/2014/main" id="{8A11E0FC-65CD-43D0-B774-F8DD255BC565}"/>
              </a:ext>
            </a:extLst>
          </p:cNvPr>
          <p:cNvPicPr>
            <a:picLocks noChangeAspect="1"/>
          </p:cNvPicPr>
          <p:nvPr/>
        </p:nvPicPr>
        <p:blipFill>
          <a:blip r:embed="rId5"/>
          <a:stretch>
            <a:fillRect/>
          </a:stretch>
        </p:blipFill>
        <p:spPr>
          <a:xfrm rot="153999">
            <a:off x="4011167" y="3353041"/>
            <a:ext cx="4216827" cy="2808406"/>
          </a:xfrm>
          <a:prstGeom prst="rect">
            <a:avLst/>
          </a:prstGeom>
          <a:ln w="38100">
            <a:solidFill>
              <a:schemeClr val="tx2"/>
            </a:solidFill>
          </a:ln>
          <a:effectLst>
            <a:outerShdw blurRad="76200" dist="76200" dir="2700000" algn="tl" rotWithShape="0">
              <a:prstClr val="black">
                <a:alpha val="20000"/>
              </a:prstClr>
            </a:outerShdw>
          </a:effectLst>
        </p:spPr>
      </p:pic>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786613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94"/>
            <a:ext cx="7620000" cy="1143000"/>
          </a:xfrm>
        </p:spPr>
        <p:txBody>
          <a:bodyPr/>
          <a:lstStyle/>
          <a:p>
            <a:r>
              <a:rPr lang="en-US" sz="3600" dirty="0"/>
              <a:t>Recycling Trends</a:t>
            </a:r>
          </a:p>
        </p:txBody>
      </p:sp>
      <p:sp>
        <p:nvSpPr>
          <p:cNvPr id="3" name="Content Placeholder 2"/>
          <p:cNvSpPr>
            <a:spLocks noGrp="1"/>
          </p:cNvSpPr>
          <p:nvPr>
            <p:ph idx="1"/>
          </p:nvPr>
        </p:nvSpPr>
        <p:spPr>
          <a:xfrm>
            <a:off x="189914" y="872882"/>
            <a:ext cx="5759782" cy="3213782"/>
          </a:xfrm>
        </p:spPr>
        <p:txBody>
          <a:bodyPr>
            <a:noAutofit/>
          </a:bodyPr>
          <a:lstStyle/>
          <a:p>
            <a:pPr lvl="1"/>
            <a:r>
              <a:rPr lang="en-US" sz="2400" b="1" dirty="0">
                <a:solidFill>
                  <a:schemeClr val="tx2"/>
                </a:solidFill>
              </a:rPr>
              <a:t>Initial Recycling Efforts</a:t>
            </a:r>
            <a:endParaRPr lang="en-US" sz="2400" b="1" dirty="0"/>
          </a:p>
          <a:p>
            <a:pPr lvl="1"/>
            <a:r>
              <a:rPr lang="en-US" sz="2200" b="1" dirty="0"/>
              <a:t>Most initial efforts have focused on reclamation and reuse of high-quality carbon fiber material waste streams.</a:t>
            </a:r>
          </a:p>
          <a:p>
            <a:pPr lvl="1"/>
            <a:r>
              <a:rPr lang="en-US" sz="2200" b="1" dirty="0"/>
              <a:t>Typically from Aerospace manufacturing</a:t>
            </a:r>
          </a:p>
          <a:p>
            <a:pPr lvl="1"/>
            <a:r>
              <a:rPr lang="en-US" sz="2200" b="1" dirty="0"/>
              <a:t>Properties of fibers retained (to some degree)</a:t>
            </a:r>
          </a:p>
          <a:p>
            <a:pPr lvl="1"/>
            <a:r>
              <a:rPr lang="en-US" sz="2200" b="1" dirty="0"/>
              <a:t>Waste Sources</a:t>
            </a:r>
          </a:p>
          <a:p>
            <a:pPr lvl="2"/>
            <a:r>
              <a:rPr lang="en-US" sz="2200" b="1" dirty="0"/>
              <a:t>Off Spec Material</a:t>
            </a:r>
          </a:p>
          <a:p>
            <a:pPr lvl="2"/>
            <a:r>
              <a:rPr lang="en-US" sz="2200" b="1" dirty="0"/>
              <a:t>Cutting/trimming/kitting scraps (dry and prepreg) </a:t>
            </a:r>
          </a:p>
          <a:p>
            <a:pPr lvl="2"/>
            <a:r>
              <a:rPr lang="en-US" sz="2200" b="1" dirty="0"/>
              <a:t>Bobbin ends</a:t>
            </a:r>
          </a:p>
          <a:p>
            <a:pPr lvl="2"/>
            <a:r>
              <a:rPr lang="en-US" sz="2200" b="1" dirty="0"/>
              <a:t>Includes thermoset and thermoplastic materials.</a:t>
            </a:r>
          </a:p>
          <a:p>
            <a:pPr lvl="1"/>
            <a:endParaRPr lang="en-US" sz="2200" b="1" dirty="0"/>
          </a:p>
          <a:p>
            <a:pPr lvl="1"/>
            <a:endParaRPr lang="en-US" sz="2200" b="1" dirty="0"/>
          </a:p>
        </p:txBody>
      </p:sp>
      <p:sp>
        <p:nvSpPr>
          <p:cNvPr id="4" name="Rectangle 3">
            <a:extLst>
              <a:ext uri="{FF2B5EF4-FFF2-40B4-BE49-F238E27FC236}">
                <a16:creationId xmlns:a16="http://schemas.microsoft.com/office/drawing/2014/main" id="{29F0F535-1CE0-4009-8B03-4A95C1BC4FC4}"/>
              </a:ext>
            </a:extLst>
          </p:cNvPr>
          <p:cNvSpPr/>
          <p:nvPr/>
        </p:nvSpPr>
        <p:spPr>
          <a:xfrm>
            <a:off x="4171071" y="6517251"/>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a:hlinkClick r:id="rId4"/>
              </a:rPr>
              <a:t>Composites World</a:t>
            </a:r>
            <a:r>
              <a:rPr lang="en-US" sz="1100" dirty="0"/>
              <a:t> </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7" name="Rectangle 6">
            <a:extLst>
              <a:ext uri="{FF2B5EF4-FFF2-40B4-BE49-F238E27FC236}">
                <a16:creationId xmlns:a16="http://schemas.microsoft.com/office/drawing/2014/main" id="{A951676E-2FE1-4207-9323-50125701D940}"/>
              </a:ext>
            </a:extLst>
          </p:cNvPr>
          <p:cNvSpPr/>
          <p:nvPr/>
        </p:nvSpPr>
        <p:spPr>
          <a:xfrm>
            <a:off x="6254216" y="3518200"/>
            <a:ext cx="1822984" cy="338554"/>
          </a:xfrm>
          <a:prstGeom prst="rect">
            <a:avLst/>
          </a:prstGeom>
        </p:spPr>
        <p:txBody>
          <a:bodyPr wrap="square">
            <a:spAutoFit/>
          </a:bodyPr>
          <a:lstStyle/>
          <a:p>
            <a:r>
              <a:rPr lang="en-US" sz="800" dirty="0">
                <a:hlinkClick r:id="rId5"/>
              </a:rPr>
              <a:t>"Boeing 748 Dreamliner"</a:t>
            </a:r>
            <a:r>
              <a:rPr lang="en-US" sz="800" dirty="0"/>
              <a:t> by </a:t>
            </a:r>
            <a:r>
              <a:rPr lang="en-US" sz="800" dirty="0"/>
              <a:t>Tomoaki</a:t>
            </a:r>
            <a:r>
              <a:rPr lang="en-US" sz="800" dirty="0"/>
              <a:t> INABA is licensed under </a:t>
            </a:r>
            <a:r>
              <a:rPr lang="en-US" sz="800" dirty="0">
                <a:hlinkClick r:id="rId6"/>
              </a:rPr>
              <a:t>CC BY 4.0</a:t>
            </a:r>
            <a:endParaRPr lang="en-US" sz="800" dirty="0"/>
          </a:p>
        </p:txBody>
      </p:sp>
      <p:pic>
        <p:nvPicPr>
          <p:cNvPr id="10" name="Picture 9">
            <a:extLst>
              <a:ext uri="{FF2B5EF4-FFF2-40B4-BE49-F238E27FC236}">
                <a16:creationId xmlns:a16="http://schemas.microsoft.com/office/drawing/2014/main" id="{57CBDD98-6AA9-44BE-99F0-D3396A0ED290}"/>
              </a:ext>
            </a:extLst>
          </p:cNvPr>
          <p:cNvPicPr>
            <a:picLocks noChangeAspect="1"/>
          </p:cNvPicPr>
          <p:nvPr/>
        </p:nvPicPr>
        <p:blipFill>
          <a:blip r:embed="rId7"/>
          <a:stretch>
            <a:fillRect/>
          </a:stretch>
        </p:blipFill>
        <p:spPr>
          <a:xfrm rot="159863">
            <a:off x="5642094" y="1430865"/>
            <a:ext cx="3047229" cy="2017599"/>
          </a:xfrm>
          <a:prstGeom prst="rect">
            <a:avLst/>
          </a:prstGeom>
          <a:ln w="57150">
            <a:solidFill>
              <a:schemeClr val="bg1"/>
            </a:solidFill>
          </a:ln>
          <a:effectLst>
            <a:outerShdw blurRad="76200" dist="762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96640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94"/>
            <a:ext cx="7620000" cy="1143000"/>
          </a:xfrm>
        </p:spPr>
        <p:txBody>
          <a:bodyPr/>
          <a:lstStyle/>
          <a:p>
            <a:r>
              <a:rPr lang="en-US" sz="3600" dirty="0"/>
              <a:t>Recycling Trends</a:t>
            </a:r>
          </a:p>
        </p:txBody>
      </p:sp>
      <p:sp>
        <p:nvSpPr>
          <p:cNvPr id="3" name="Content Placeholder 2"/>
          <p:cNvSpPr>
            <a:spLocks noGrp="1"/>
          </p:cNvSpPr>
          <p:nvPr>
            <p:ph idx="1"/>
          </p:nvPr>
        </p:nvSpPr>
        <p:spPr>
          <a:xfrm>
            <a:off x="331725" y="826901"/>
            <a:ext cx="7620000" cy="3213782"/>
          </a:xfrm>
        </p:spPr>
        <p:txBody>
          <a:bodyPr>
            <a:noAutofit/>
          </a:bodyPr>
          <a:lstStyle/>
          <a:p>
            <a:pPr lvl="1"/>
            <a:r>
              <a:rPr lang="en-US" sz="2200" b="1" dirty="0">
                <a:solidFill>
                  <a:schemeClr val="tx2"/>
                </a:solidFill>
              </a:rPr>
              <a:t>Current Commercial Methods of Separating or Eliminating Resin from the Carbon Fiber</a:t>
            </a:r>
            <a:endParaRPr lang="en-US" sz="2200" b="1" dirty="0"/>
          </a:p>
          <a:p>
            <a:r>
              <a:rPr lang="en-US" sz="2200" b="1" i="1" dirty="0">
                <a:solidFill>
                  <a:srgbClr val="C00000"/>
                </a:solidFill>
              </a:rPr>
              <a:t>Pyrolysis</a:t>
            </a:r>
            <a:r>
              <a:rPr lang="en-US" sz="2200" b="1" dirty="0">
                <a:solidFill>
                  <a:srgbClr val="C00000"/>
                </a:solidFill>
              </a:rPr>
              <a:t> </a:t>
            </a:r>
            <a:r>
              <a:rPr lang="en-US" sz="2200" b="1" dirty="0"/>
              <a:t>(thermal treatment) </a:t>
            </a:r>
          </a:p>
          <a:p>
            <a:r>
              <a:rPr lang="en-US" sz="2200" b="1" i="1" dirty="0">
                <a:solidFill>
                  <a:srgbClr val="C00000"/>
                </a:solidFill>
              </a:rPr>
              <a:t>Solvolysis</a:t>
            </a:r>
            <a:r>
              <a:rPr lang="en-US" sz="2200" b="1" dirty="0">
                <a:solidFill>
                  <a:srgbClr val="C00000"/>
                </a:solidFill>
              </a:rPr>
              <a:t> </a:t>
            </a:r>
            <a:r>
              <a:rPr lang="en-US" sz="2200" b="1" dirty="0"/>
              <a:t>(chemical treatment)</a:t>
            </a:r>
          </a:p>
          <a:p>
            <a:endParaRPr lang="en-US" sz="2200" b="1" dirty="0"/>
          </a:p>
          <a:p>
            <a:pPr lvl="1"/>
            <a:endParaRPr lang="en-US" sz="2200" b="1" dirty="0"/>
          </a:p>
        </p:txBody>
      </p:sp>
      <p:sp>
        <p:nvSpPr>
          <p:cNvPr id="4" name="Rectangle 3">
            <a:extLst>
              <a:ext uri="{FF2B5EF4-FFF2-40B4-BE49-F238E27FC236}">
                <a16:creationId xmlns:a16="http://schemas.microsoft.com/office/drawing/2014/main" id="{29F0F535-1CE0-4009-8B03-4A95C1BC4FC4}"/>
              </a:ext>
            </a:extLst>
          </p:cNvPr>
          <p:cNvSpPr/>
          <p:nvPr/>
        </p:nvSpPr>
        <p:spPr>
          <a:xfrm>
            <a:off x="4171071" y="6517251"/>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a:hlinkClick r:id="rId4"/>
              </a:rPr>
              <a:t>Composites World</a:t>
            </a:r>
            <a:r>
              <a:rPr lang="en-US" sz="1100" dirty="0"/>
              <a:t> </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5" name="Rectangle 4">
            <a:extLst>
              <a:ext uri="{FF2B5EF4-FFF2-40B4-BE49-F238E27FC236}">
                <a16:creationId xmlns:a16="http://schemas.microsoft.com/office/drawing/2014/main" id="{474974E1-DBD4-471F-89B3-1808A5B34DBE}"/>
              </a:ext>
            </a:extLst>
          </p:cNvPr>
          <p:cNvSpPr/>
          <p:nvPr/>
        </p:nvSpPr>
        <p:spPr>
          <a:xfrm>
            <a:off x="4571999" y="4475445"/>
            <a:ext cx="3808579" cy="400110"/>
          </a:xfrm>
          <a:prstGeom prst="rect">
            <a:avLst/>
          </a:prstGeom>
        </p:spPr>
        <p:txBody>
          <a:bodyPr wrap="square">
            <a:spAutoFit/>
          </a:bodyPr>
          <a:lstStyle/>
          <a:p>
            <a:r>
              <a:rPr lang="en-US" sz="1000" dirty="0"/>
              <a:t>Source: https://theusualbliss.files.wordpress.com/2013/10/p1100968.jpg</a:t>
            </a:r>
          </a:p>
        </p:txBody>
      </p:sp>
      <p:pic>
        <p:nvPicPr>
          <p:cNvPr id="9" name="Picture 8">
            <a:extLst>
              <a:ext uri="{FF2B5EF4-FFF2-40B4-BE49-F238E27FC236}">
                <a16:creationId xmlns:a16="http://schemas.microsoft.com/office/drawing/2014/main" id="{97D01289-5CC7-47A6-8BBB-18576DA11B54}"/>
              </a:ext>
            </a:extLst>
          </p:cNvPr>
          <p:cNvPicPr>
            <a:picLocks noChangeAspect="1"/>
          </p:cNvPicPr>
          <p:nvPr/>
        </p:nvPicPr>
        <p:blipFill rotWithShape="1">
          <a:blip r:embed="rId5"/>
          <a:srcRect r="47475"/>
          <a:stretch/>
        </p:blipFill>
        <p:spPr>
          <a:xfrm rot="165728">
            <a:off x="4643724" y="1451605"/>
            <a:ext cx="3439543" cy="3059677"/>
          </a:xfrm>
          <a:prstGeom prst="rect">
            <a:avLst/>
          </a:prstGeom>
          <a:ln w="38100">
            <a:solidFill>
              <a:schemeClr val="accent1"/>
            </a:solidFill>
          </a:ln>
          <a:effectLst>
            <a:outerShdw blurRad="76200" dist="76200" dir="2700000" algn="tl" rotWithShape="0">
              <a:prstClr val="black">
                <a:alpha val="20000"/>
              </a:prstClr>
            </a:outerShdw>
          </a:effectLst>
        </p:spPr>
      </p:pic>
      <p:sp>
        <p:nvSpPr>
          <p:cNvPr id="11" name="Content Placeholder 2">
            <a:extLst>
              <a:ext uri="{FF2B5EF4-FFF2-40B4-BE49-F238E27FC236}">
                <a16:creationId xmlns:a16="http://schemas.microsoft.com/office/drawing/2014/main" id="{25238DF0-A77F-4E32-85E3-7ED7C8EC8CF4}"/>
              </a:ext>
            </a:extLst>
          </p:cNvPr>
          <p:cNvSpPr txBox="1">
            <a:spLocks/>
          </p:cNvSpPr>
          <p:nvPr/>
        </p:nvSpPr>
        <p:spPr>
          <a:xfrm>
            <a:off x="331725" y="2433792"/>
            <a:ext cx="4037007" cy="321378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dirty="0"/>
              <a:t>More difficult is recycling of end-of-life (EOL) cured parts to complete a true “closed-loop” situation, where materials are recovered from scrapped products and reused in new iterations of those products. </a:t>
            </a:r>
          </a:p>
          <a:p>
            <a:r>
              <a:rPr lang="en-US" sz="2200" b="1" dirty="0"/>
              <a:t>Alternatively, there are at least two companies offer recyclable </a:t>
            </a:r>
            <a:r>
              <a:rPr lang="en-US" sz="2200" b="1" i="1" dirty="0"/>
              <a:t>resin</a:t>
            </a:r>
            <a:endParaRPr lang="en-US" sz="2200" b="1" dirty="0"/>
          </a:p>
          <a:p>
            <a:pPr lvl="1"/>
            <a:endParaRPr lang="en-US" sz="2200" b="1" dirty="0"/>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8330805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386862" y="1112033"/>
            <a:ext cx="7836279" cy="3213782"/>
          </a:xfrm>
        </p:spPr>
        <p:txBody>
          <a:bodyPr vert="horz" lIns="91440" tIns="45720" rIns="91440" bIns="45720" rtlCol="0" anchor="t">
            <a:noAutofit/>
          </a:bodyPr>
          <a:lstStyle/>
          <a:p>
            <a:r>
              <a:rPr lang="en-US" sz="2200" b="1" dirty="0"/>
              <a:t>“Composites recycling efforts are a puzzle right now, with lots of pieces that include technology, government and industry groups, standards and education,” says </a:t>
            </a:r>
            <a:r>
              <a:rPr lang="en-US" sz="2200" b="1" dirty="0"/>
              <a:t>Pilpel</a:t>
            </a:r>
            <a:r>
              <a:rPr lang="en-US" sz="2200" b="1" dirty="0"/>
              <a:t>. </a:t>
            </a:r>
            <a:endParaRPr lang="en-US" sz="2200" b="1" dirty="0">
              <a:cs typeface="Calibri"/>
            </a:endParaRPr>
          </a:p>
          <a:p>
            <a:r>
              <a:rPr lang="en-US" sz="2200" b="1" dirty="0"/>
              <a:t>“You have to start with a basic business case.” </a:t>
            </a:r>
            <a:endParaRPr lang="en-US" sz="2200" b="1" dirty="0">
              <a:cs typeface="Calibri"/>
            </a:endParaRPr>
          </a:p>
          <a:p>
            <a:pPr lvl="2"/>
            <a:r>
              <a:rPr lang="en-US" sz="2200" b="1" dirty="0"/>
              <a:t>For example, a company’s simplest step is to convert its waste to energy at the plant site, avoiding the cost of landfill disposal and recouping a small portion of the original material cost. </a:t>
            </a:r>
            <a:endParaRPr lang="en-US" sz="2200" b="1" dirty="0">
              <a:cs typeface="Calibri"/>
            </a:endParaRPr>
          </a:p>
          <a:p>
            <a:pPr lvl="2"/>
            <a:r>
              <a:rPr lang="en-US" sz="2200" b="1" dirty="0"/>
              <a:t>Greater return on material cost can be gained if waste can be converted to new, useable forms for sale, or returned internally to a company’s process.</a:t>
            </a:r>
            <a:endParaRPr lang="en-US" sz="2200" b="1" dirty="0">
              <a:cs typeface="Calibri"/>
            </a:endParaRPr>
          </a:p>
          <a:p>
            <a:r>
              <a:rPr lang="en-US" sz="2200" b="1" dirty="0"/>
              <a:t> “We need to find the hidden applications for recycled material,” he adds, pointing to the success of used auto tire recycling in the US, where uses of shredded tire waste were eventually found, to keep tires out of landfills.</a:t>
            </a:r>
            <a:endParaRPr lang="en-US" sz="2200" b="1" dirty="0">
              <a:effectLst/>
              <a:cs typeface="Calibri"/>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241410" y="6572164"/>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5" name="TextBox 4">
            <a:extLst>
              <a:ext uri="{FF2B5EF4-FFF2-40B4-BE49-F238E27FC236}">
                <a16:creationId xmlns:a16="http://schemas.microsoft.com/office/drawing/2014/main" id="{E7F0CDFF-0991-4CA3-AA5A-AA4B90E41D0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193513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lstStyle/>
          <a:p>
            <a:r>
              <a:rPr lang="en-US" sz="3600" dirty="0"/>
              <a:t>Recycling Trends</a:t>
            </a:r>
          </a:p>
        </p:txBody>
      </p:sp>
      <p:sp>
        <p:nvSpPr>
          <p:cNvPr id="4" name="Rectangle 3">
            <a:extLst>
              <a:ext uri="{FF2B5EF4-FFF2-40B4-BE49-F238E27FC236}">
                <a16:creationId xmlns:a16="http://schemas.microsoft.com/office/drawing/2014/main" id="{29F0F535-1CE0-4009-8B03-4A95C1BC4FC4}"/>
              </a:ext>
            </a:extLst>
          </p:cNvPr>
          <p:cNvSpPr/>
          <p:nvPr/>
        </p:nvSpPr>
        <p:spPr>
          <a:xfrm>
            <a:off x="4241410" y="6572164"/>
            <a:ext cx="4572000" cy="261610"/>
          </a:xfrm>
          <a:prstGeom prst="rect">
            <a:avLst/>
          </a:prstGeom>
        </p:spPr>
        <p:txBody>
          <a:bodyPr>
            <a:spAutoFit/>
          </a:bodyPr>
          <a:lstStyle/>
          <a:p>
            <a:r>
              <a:rPr lang="en-US" sz="1100" dirty="0"/>
              <a:t>Source: </a:t>
            </a:r>
            <a:r>
              <a:rPr lang="en-US" sz="1100" dirty="0">
                <a:hlinkClick r:id="rId4"/>
              </a:rPr>
              <a:t>"Composites recycling is gaining traction"</a:t>
            </a:r>
            <a:r>
              <a:rPr lang="en-US" sz="1100" dirty="0"/>
              <a:t> by </a:t>
            </a:r>
            <a:r>
              <a:rPr lang="en-US" sz="1100" dirty="0" smtClean="0">
                <a:hlinkClick r:id="rId5"/>
              </a:rPr>
              <a:t>Composites </a:t>
            </a:r>
            <a:r>
              <a:rPr lang="en-US" sz="1100" dirty="0">
                <a:hlinkClick r:id="rId5"/>
              </a:rPr>
              <a:t>World</a:t>
            </a:r>
            <a:r>
              <a:rPr lang="en-US" sz="1100" dirty="0"/>
              <a:t> </a:t>
            </a:r>
          </a:p>
        </p:txBody>
      </p:sp>
      <p:sp>
        <p:nvSpPr>
          <p:cNvPr id="5" name="TextBox 4">
            <a:extLst>
              <a:ext uri="{FF2B5EF4-FFF2-40B4-BE49-F238E27FC236}">
                <a16:creationId xmlns:a16="http://schemas.microsoft.com/office/drawing/2014/main" id="{E7F0CDFF-0991-4CA3-AA5A-AA4B90E41D0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8" name="Title 1">
            <a:extLst>
              <a:ext uri="{FF2B5EF4-FFF2-40B4-BE49-F238E27FC236}">
                <a16:creationId xmlns:a16="http://schemas.microsoft.com/office/drawing/2014/main" id="{768CDC7C-EB13-4BB2-A7DA-A3B3AF34E6AF}"/>
              </a:ext>
            </a:extLst>
          </p:cNvPr>
          <p:cNvSpPr txBox="1">
            <a:spLocks/>
          </p:cNvSpPr>
          <p:nvPr/>
        </p:nvSpPr>
        <p:spPr>
          <a:xfrm>
            <a:off x="2061357" y="5152417"/>
            <a:ext cx="4411683" cy="1143000"/>
          </a:xfrm>
          <a:prstGeom prst="rect">
            <a:avLst/>
          </a:prstGeom>
        </p:spPr>
        <p:txBody>
          <a:bodyPr vert="horz" lIns="91440" tIns="45720" rIns="91440" bIns="45720" rtlCol="0" anchor="ctr">
            <a:noAutofit/>
          </a:bodyPr>
          <a:lst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a:lstStyle>
          <a:p>
            <a:pPr algn="ctr"/>
            <a:r>
              <a:rPr lang="en-US" sz="2000" dirty="0"/>
              <a:t>Thermolyzer</a:t>
            </a:r>
            <a:r>
              <a:rPr lang="en-US" sz="2000" dirty="0"/>
              <a:t> Video</a:t>
            </a:r>
          </a:p>
        </p:txBody>
      </p:sp>
      <p:pic>
        <p:nvPicPr>
          <p:cNvPr id="9" name="Online Media 8">
            <a:hlinkClick r:id="" action="ppaction://media"/>
            <a:extLst>
              <a:ext uri="{FF2B5EF4-FFF2-40B4-BE49-F238E27FC236}">
                <a16:creationId xmlns:a16="http://schemas.microsoft.com/office/drawing/2014/main" id="{9D2AC76E-E86C-4E90-AB49-510DBE97034B}"/>
              </a:ext>
            </a:extLst>
          </p:cNvPr>
          <p:cNvPicPr>
            <a:picLocks noRot="1" noChangeAspect="1"/>
          </p:cNvPicPr>
          <p:nvPr>
            <a:videoFile r:link="rId1"/>
          </p:nvPr>
        </p:nvPicPr>
        <p:blipFill>
          <a:blip r:embed="rId6"/>
          <a:stretch>
            <a:fillRect/>
          </a:stretch>
        </p:blipFill>
        <p:spPr>
          <a:xfrm>
            <a:off x="639966" y="1333390"/>
            <a:ext cx="7254466" cy="4080637"/>
          </a:xfrm>
          <a:prstGeom prst="rect">
            <a:avLst/>
          </a:prstGeom>
          <a:ln w="57150">
            <a:solidFill>
              <a:schemeClr val="tx1"/>
            </a:solidFill>
          </a:ln>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168092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386862" y="1112033"/>
            <a:ext cx="7948246" cy="3213782"/>
          </a:xfrm>
        </p:spPr>
        <p:txBody>
          <a:bodyPr>
            <a:noAutofit/>
          </a:bodyPr>
          <a:lstStyle/>
          <a:p>
            <a:r>
              <a:rPr lang="en-US" sz="2400" b="1" dirty="0"/>
              <a:t>It is important to note that up to 30% of carbon fiber is wasted during production or cutting and trimming operations to manufacture products.</a:t>
            </a:r>
          </a:p>
          <a:p>
            <a:r>
              <a:rPr lang="en-US" sz="2400" b="1" dirty="0"/>
              <a:t>And, global demand for carbon fiber is expected to double to 120,000 tonnes between 2016 and 2030</a:t>
            </a:r>
          </a:p>
          <a:p>
            <a:r>
              <a:rPr lang="en-US" sz="2400" b="1" dirty="0"/>
              <a:t>Carbon fiber producers are currently expanding their capacities</a:t>
            </a:r>
          </a:p>
          <a:p>
            <a:r>
              <a:rPr lang="en-US" sz="2400" b="1" dirty="0"/>
              <a:t>Products that contain carbon fiber are already reaching their end-of-life stage, such as the Boeing 777s and Airbus A320s which comprise up to 20% carbon fiber by weight.</a:t>
            </a:r>
            <a:endParaRPr lang="en-US" sz="2400" b="1" dirty="0">
              <a:effectLst/>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241410" y="6572164"/>
            <a:ext cx="4572000" cy="261610"/>
          </a:xfrm>
          <a:prstGeom prst="rect">
            <a:avLst/>
          </a:prstGeom>
        </p:spPr>
        <p:txBody>
          <a:bodyPr>
            <a:spAutoFit/>
          </a:bodyPr>
          <a:lstStyle/>
          <a:p>
            <a:r>
              <a:rPr lang="en-US" sz="1100" dirty="0"/>
              <a:t>Source: </a:t>
            </a:r>
            <a:r>
              <a:rPr lang="en-US" sz="1100" dirty="0">
                <a:hlinkClick r:id="rId3"/>
              </a:rPr>
              <a:t>"Composites recycling is gaining traction"</a:t>
            </a:r>
            <a:r>
              <a:rPr lang="en-US" sz="1100" dirty="0"/>
              <a:t> by </a:t>
            </a:r>
            <a:r>
              <a:rPr lang="en-US" sz="1100" dirty="0" smtClean="0">
                <a:hlinkClick r:id="rId4"/>
              </a:rPr>
              <a:t>Composites </a:t>
            </a:r>
            <a:r>
              <a:rPr lang="en-US" sz="1100" dirty="0">
                <a:hlinkClick r:id="rId4"/>
              </a:rPr>
              <a:t>World</a:t>
            </a:r>
            <a:r>
              <a:rPr lang="en-US" sz="1100" dirty="0"/>
              <a:t> </a:t>
            </a:r>
          </a:p>
        </p:txBody>
      </p:sp>
      <p:sp>
        <p:nvSpPr>
          <p:cNvPr id="5" name="TextBox 4">
            <a:extLst>
              <a:ext uri="{FF2B5EF4-FFF2-40B4-BE49-F238E27FC236}">
                <a16:creationId xmlns:a16="http://schemas.microsoft.com/office/drawing/2014/main" id="{E7F0CDFF-0991-4CA3-AA5A-AA4B90E41D0D}"/>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0683567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Recycling Trends</a:t>
            </a:r>
          </a:p>
        </p:txBody>
      </p:sp>
      <p:sp>
        <p:nvSpPr>
          <p:cNvPr id="3" name="Content Placeholder 2"/>
          <p:cNvSpPr>
            <a:spLocks noGrp="1"/>
          </p:cNvSpPr>
          <p:nvPr>
            <p:ph idx="1"/>
          </p:nvPr>
        </p:nvSpPr>
        <p:spPr>
          <a:xfrm>
            <a:off x="293077" y="1278288"/>
            <a:ext cx="7948246" cy="3213782"/>
          </a:xfrm>
        </p:spPr>
        <p:txBody>
          <a:bodyPr>
            <a:noAutofit/>
          </a:bodyPr>
          <a:lstStyle/>
          <a:p>
            <a:r>
              <a:rPr lang="en-US" sz="2400" b="1" dirty="0"/>
              <a:t>Worldwide, carbon fibre is being recycled by well over a dozen companies that have been founded in the past 20 years. </a:t>
            </a:r>
          </a:p>
          <a:p>
            <a:r>
              <a:rPr lang="en-US" sz="2400" b="1" dirty="0"/>
              <a:t>Most of these businesses are located in the USA, Europe and Japan, including America’s Carbon Conversions, </a:t>
            </a:r>
            <a:r>
              <a:rPr lang="en-US" sz="2400" b="1" dirty="0"/>
              <a:t>Hadeg</a:t>
            </a:r>
            <a:r>
              <a:rPr lang="en-US" sz="2400" b="1" dirty="0"/>
              <a:t> of Germany, ELG Carbon Fibre of the UK and Japan’s Takayasu.</a:t>
            </a:r>
          </a:p>
          <a:p>
            <a:r>
              <a:rPr lang="en-US" sz="2400" b="1" dirty="0"/>
              <a:t>In 2014, the annual recycling capacity of these companies was estimated at between 3500 and 5000 tonnes but the figures could already be much higher given the rapid development of this industry.</a:t>
            </a:r>
            <a:endParaRPr lang="en-US" sz="2400" b="1" dirty="0">
              <a:effectLst/>
            </a:endParaRPr>
          </a:p>
        </p:txBody>
      </p:sp>
      <p:sp>
        <p:nvSpPr>
          <p:cNvPr id="4" name="Rectangle 3">
            <a:extLst>
              <a:ext uri="{FF2B5EF4-FFF2-40B4-BE49-F238E27FC236}">
                <a16:creationId xmlns:a16="http://schemas.microsoft.com/office/drawing/2014/main" id="{29F0F535-1CE0-4009-8B03-4A95C1BC4FC4}"/>
              </a:ext>
            </a:extLst>
          </p:cNvPr>
          <p:cNvSpPr/>
          <p:nvPr/>
        </p:nvSpPr>
        <p:spPr>
          <a:xfrm>
            <a:off x="4102864" y="6572164"/>
            <a:ext cx="4572000" cy="261610"/>
          </a:xfrm>
          <a:prstGeom prst="rect">
            <a:avLst/>
          </a:prstGeom>
        </p:spPr>
        <p:txBody>
          <a:bodyPr>
            <a:spAutoFit/>
          </a:bodyPr>
          <a:lstStyle/>
          <a:p>
            <a:r>
              <a:rPr lang="en-US" sz="1100" dirty="0"/>
              <a:t>Source: </a:t>
            </a:r>
            <a:r>
              <a:rPr lang="en-US" sz="1100" dirty="0">
                <a:hlinkClick r:id="rId3"/>
              </a:rPr>
              <a:t>"Boom time for carbon fibre recycling"</a:t>
            </a:r>
            <a:r>
              <a:rPr lang="en-US" sz="1100" dirty="0"/>
              <a:t> by </a:t>
            </a:r>
            <a:r>
              <a:rPr lang="en-US" sz="1100" dirty="0" smtClean="0">
                <a:hlinkClick r:id="rId4"/>
              </a:rPr>
              <a:t>Recycling </a:t>
            </a:r>
            <a:r>
              <a:rPr lang="en-US" sz="1100" dirty="0">
                <a:hlinkClick r:id="rId4"/>
              </a:rPr>
              <a:t>International</a:t>
            </a:r>
            <a:r>
              <a:rPr lang="en-US" sz="1100" dirty="0"/>
              <a:t> </a:t>
            </a:r>
          </a:p>
        </p:txBody>
      </p:sp>
      <p:sp>
        <p:nvSpPr>
          <p:cNvPr id="5" name="TextBox 4">
            <a:extLst>
              <a:ext uri="{FF2B5EF4-FFF2-40B4-BE49-F238E27FC236}">
                <a16:creationId xmlns:a16="http://schemas.microsoft.com/office/drawing/2014/main" id="{F3571F08-917D-4CBA-B040-C1F07DD576C4}"/>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6" name="Footer Placeholder 5"/>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774623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51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759911" y="4100542"/>
            <a:ext cx="7224653" cy="2009426"/>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Public Perception </a:t>
            </a:r>
            <a:r>
              <a:rPr lang="en-US" sz="2200" b="1" dirty="0"/>
              <a:t>of ‘plastic’ waste and </a:t>
            </a:r>
            <a:r>
              <a:rPr lang="en-US" sz="2200" b="1" i="1" dirty="0">
                <a:solidFill>
                  <a:schemeClr val="tx2"/>
                </a:solidFill>
              </a:rPr>
              <a:t>Consumer Habits</a:t>
            </a:r>
          </a:p>
          <a:p>
            <a:pPr lvl="2"/>
            <a:r>
              <a:rPr lang="en-US" sz="2200" b="1" dirty="0"/>
              <a:t>Can composites provide a solution instead of being considered ‘part of the problem’?</a:t>
            </a:r>
          </a:p>
          <a:p>
            <a:pPr lvl="2"/>
            <a:r>
              <a:rPr lang="en-US" sz="2200" b="1" dirty="0"/>
              <a:t>Consumer interest is increasing</a:t>
            </a:r>
          </a:p>
        </p:txBody>
      </p:sp>
      <p:pic>
        <p:nvPicPr>
          <p:cNvPr id="6" name="Content Placeholder 5">
            <a:extLst>
              <a:ext uri="{FF2B5EF4-FFF2-40B4-BE49-F238E27FC236}">
                <a16:creationId xmlns:a16="http://schemas.microsoft.com/office/drawing/2014/main" id="{8FD37C31-8494-4B85-BF38-4645066634BF}"/>
              </a:ext>
            </a:extLst>
          </p:cNvPr>
          <p:cNvPicPr>
            <a:picLocks noChangeAspect="1"/>
          </p:cNvPicPr>
          <p:nvPr/>
        </p:nvPicPr>
        <p:blipFill rotWithShape="1">
          <a:blip r:embed="rId3">
            <a:extLst>
              <a:ext uri="{28A0092B-C50C-407E-A947-70E740481C1C}">
                <a14:useLocalDpi xmlns:a14="http://schemas.microsoft.com/office/drawing/2010/main" val="0"/>
              </a:ext>
            </a:extLst>
          </a:blip>
          <a:srcRect l="13556"/>
          <a:stretch/>
        </p:blipFill>
        <p:spPr>
          <a:xfrm rot="231907">
            <a:off x="3882826" y="607865"/>
            <a:ext cx="4407297" cy="2936694"/>
          </a:xfrm>
          <a:prstGeom prst="rect">
            <a:avLst/>
          </a:prstGeom>
          <a:ln w="76200">
            <a:solidFill>
              <a:schemeClr val="bg1"/>
            </a:solidFill>
          </a:ln>
          <a:effectLst>
            <a:outerShdw blurRad="76200" dist="76200" dir="1920000" algn="tl" rotWithShape="0">
              <a:prstClr val="black">
                <a:alpha val="40000"/>
              </a:prstClr>
            </a:outerShdw>
          </a:effectLst>
        </p:spPr>
      </p:pic>
      <p:sp>
        <p:nvSpPr>
          <p:cNvPr id="8" name="TextBox 7">
            <a:extLst>
              <a:ext uri="{FF2B5EF4-FFF2-40B4-BE49-F238E27FC236}">
                <a16:creationId xmlns:a16="http://schemas.microsoft.com/office/drawing/2014/main" id="{F5C535AE-6918-477D-9990-E44AE652EE54}"/>
              </a:ext>
            </a:extLst>
          </p:cNvPr>
          <p:cNvSpPr txBox="1"/>
          <p:nvPr/>
        </p:nvSpPr>
        <p:spPr>
          <a:xfrm>
            <a:off x="4267199" y="3645619"/>
            <a:ext cx="3419475" cy="338554"/>
          </a:xfrm>
          <a:prstGeom prst="rect">
            <a:avLst/>
          </a:prstGeom>
          <a:noFill/>
        </p:spPr>
        <p:txBody>
          <a:bodyPr wrap="square" rtlCol="0">
            <a:spAutoFit/>
          </a:bodyPr>
          <a:lstStyle/>
          <a:p>
            <a:pPr algn="ctr"/>
            <a:r>
              <a:rPr lang="en-US" sz="1600" b="1" dirty="0">
                <a:solidFill>
                  <a:schemeClr val="tx2"/>
                </a:solidFill>
              </a:rPr>
              <a:t>Pacific Ocean Garbage Island</a:t>
            </a:r>
          </a:p>
        </p:txBody>
      </p:sp>
      <p:sp>
        <p:nvSpPr>
          <p:cNvPr id="9" name="TextBox 8">
            <a:extLst>
              <a:ext uri="{FF2B5EF4-FFF2-40B4-BE49-F238E27FC236}">
                <a16:creationId xmlns:a16="http://schemas.microsoft.com/office/drawing/2014/main" id="{5EAD4570-D0F9-4CA6-90B4-BB73F2F35CA8}"/>
              </a:ext>
            </a:extLst>
          </p:cNvPr>
          <p:cNvSpPr txBox="1"/>
          <p:nvPr/>
        </p:nvSpPr>
        <p:spPr>
          <a:xfrm>
            <a:off x="457200" y="6189498"/>
            <a:ext cx="5492949" cy="461665"/>
          </a:xfrm>
          <a:prstGeom prst="rect">
            <a:avLst/>
          </a:prstGeom>
          <a:noFill/>
        </p:spPr>
        <p:txBody>
          <a:bodyPr wrap="square" rtlCol="0">
            <a:spAutoFit/>
          </a:bodyPr>
          <a:lstStyle/>
          <a:p>
            <a:r>
              <a:rPr lang="en-US" sz="1200" i="1" dirty="0"/>
              <a:t>Source: Green Composites Workshop 2012 in Chicago, IL, June 20-21, “Composites-’Life Cycle Thinking’ ACMA LCI Project” Presentation by Gary </a:t>
            </a:r>
            <a:r>
              <a:rPr lang="en-US" sz="1200" i="1" dirty="0"/>
              <a:t>Jakubcin</a:t>
            </a:r>
            <a:r>
              <a:rPr lang="en-US" sz="1200" i="1" dirty="0"/>
              <a:t>. </a:t>
            </a:r>
          </a:p>
        </p:txBody>
      </p:sp>
      <p:sp>
        <p:nvSpPr>
          <p:cNvPr id="10" name="TextBox 9">
            <a:extLst>
              <a:ext uri="{FF2B5EF4-FFF2-40B4-BE49-F238E27FC236}">
                <a16:creationId xmlns:a16="http://schemas.microsoft.com/office/drawing/2014/main" id="{33977E59-684B-4C21-A1A9-2DB4D619A59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7" name="Picture 6">
            <a:extLst>
              <a:ext uri="{FF2B5EF4-FFF2-40B4-BE49-F238E27FC236}">
                <a16:creationId xmlns:a16="http://schemas.microsoft.com/office/drawing/2014/main" id="{969F6610-EFA1-4F1F-937B-D1DBCABBD3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759911" y="1105299"/>
            <a:ext cx="3419475" cy="2930126"/>
          </a:xfrm>
          <a:prstGeom prst="rect">
            <a:avLst/>
          </a:prstGeom>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331857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51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440116" y="1525169"/>
            <a:ext cx="7619999" cy="378033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Corporations</a:t>
            </a:r>
          </a:p>
          <a:p>
            <a:pPr lvl="1"/>
            <a:r>
              <a:rPr lang="en-US" sz="2200" b="1" dirty="0"/>
              <a:t>Several European companies are taking in-house recycling initiatives (</a:t>
            </a:r>
            <a:r>
              <a:rPr lang="en-US" sz="2200" b="1" dirty="0"/>
              <a:t>Fiberline</a:t>
            </a:r>
            <a:r>
              <a:rPr lang="en-US" sz="2200" b="1" dirty="0"/>
              <a:t>, </a:t>
            </a:r>
            <a:r>
              <a:rPr lang="en-US" sz="2200" b="1" dirty="0"/>
              <a:t>Zajons</a:t>
            </a:r>
            <a:r>
              <a:rPr lang="en-US" sz="2200" b="1" dirty="0"/>
              <a:t>, Holcim)</a:t>
            </a:r>
          </a:p>
          <a:p>
            <a:pPr lvl="1"/>
            <a:r>
              <a:rPr lang="en-US" sz="2200" b="1" dirty="0"/>
              <a:t>Utilization of composites in innovative areas (cement mixing, Boeing airplanes)</a:t>
            </a:r>
          </a:p>
          <a:p>
            <a:r>
              <a:rPr lang="en-US" sz="2200" b="1" i="1" dirty="0">
                <a:solidFill>
                  <a:schemeClr val="tx2"/>
                </a:solidFill>
              </a:rPr>
              <a:t>Governments</a:t>
            </a:r>
          </a:p>
          <a:p>
            <a:pPr lvl="1"/>
            <a:r>
              <a:rPr lang="en-US" sz="2200" b="1" dirty="0"/>
              <a:t>EU Directive 2000/53/EC</a:t>
            </a:r>
          </a:p>
          <a:p>
            <a:pPr lvl="1"/>
            <a:r>
              <a:rPr lang="en-US" sz="2200" b="1" dirty="0"/>
              <a:t>Café standards</a:t>
            </a:r>
          </a:p>
          <a:p>
            <a:pPr lvl="1"/>
            <a:r>
              <a:rPr lang="en-US" sz="2200" b="1" dirty="0"/>
              <a:t>Legislation, Legislation, Legislation!</a:t>
            </a:r>
          </a:p>
        </p:txBody>
      </p:sp>
      <p:sp>
        <p:nvSpPr>
          <p:cNvPr id="9" name="TextBox 8">
            <a:extLst>
              <a:ext uri="{FF2B5EF4-FFF2-40B4-BE49-F238E27FC236}">
                <a16:creationId xmlns:a16="http://schemas.microsoft.com/office/drawing/2014/main" id="{5EAD4570-D0F9-4CA6-90B4-BB73F2F35CA8}"/>
              </a:ext>
            </a:extLst>
          </p:cNvPr>
          <p:cNvSpPr txBox="1"/>
          <p:nvPr/>
        </p:nvSpPr>
        <p:spPr>
          <a:xfrm>
            <a:off x="683690" y="6291424"/>
            <a:ext cx="5492949" cy="461665"/>
          </a:xfrm>
          <a:prstGeom prst="rect">
            <a:avLst/>
          </a:prstGeom>
          <a:noFill/>
        </p:spPr>
        <p:txBody>
          <a:bodyPr wrap="square" rtlCol="0">
            <a:spAutoFit/>
          </a:bodyPr>
          <a:lstStyle/>
          <a:p>
            <a:r>
              <a:rPr lang="en-US" sz="1200" i="1" dirty="0"/>
              <a:t>Source: Green Composites Workshop 2012 in Chicago, IL, June 20-21, “Composites-’Life Cycle Thinking’ ACMA LCI Project” Presentation by Gary </a:t>
            </a:r>
            <a:r>
              <a:rPr lang="en-US" sz="1200" i="1" dirty="0"/>
              <a:t>Jakubcin</a:t>
            </a:r>
            <a:r>
              <a:rPr lang="en-US" sz="1200" i="1" dirty="0"/>
              <a:t>. </a:t>
            </a: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3" name="Picture 12">
            <a:extLst>
              <a:ext uri="{FF2B5EF4-FFF2-40B4-BE49-F238E27FC236}">
                <a16:creationId xmlns:a16="http://schemas.microsoft.com/office/drawing/2014/main" id="{C5D46732-C18D-4552-AFD7-86962FBFB8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5284409" y="3521360"/>
            <a:ext cx="3419475" cy="2930126"/>
          </a:xfrm>
          <a:prstGeom prst="rect">
            <a:avLst/>
          </a:prstGeom>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499433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6" y="2650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330279" y="1122754"/>
            <a:ext cx="5307541" cy="378033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Non-Government Organizations</a:t>
            </a:r>
          </a:p>
          <a:p>
            <a:pPr lvl="1"/>
            <a:r>
              <a:rPr lang="en-US" sz="2200" b="1" dirty="0"/>
              <a:t>Green Building Initiatives </a:t>
            </a:r>
          </a:p>
          <a:p>
            <a:pPr lvl="2"/>
            <a:r>
              <a:rPr lang="en-US" sz="2200" b="1" dirty="0"/>
              <a:t>Leadership in energy and Environmental Design (LEED) US Green Building Council (USGBC) Program </a:t>
            </a:r>
          </a:p>
          <a:p>
            <a:pPr lvl="2"/>
            <a:r>
              <a:rPr lang="en-US" sz="2200" b="1" dirty="0"/>
              <a:t>ZeroWaste </a:t>
            </a:r>
          </a:p>
          <a:p>
            <a:r>
              <a:rPr lang="en-US" sz="2200" b="1" i="1" dirty="0">
                <a:solidFill>
                  <a:schemeClr val="tx2"/>
                </a:solidFill>
              </a:rPr>
              <a:t>Life Cycle Assessment (LCA)</a:t>
            </a:r>
          </a:p>
          <a:p>
            <a:pPr lvl="1"/>
            <a:r>
              <a:rPr lang="en-US" sz="2200" b="1" dirty="0"/>
              <a:t>Several case studies available highlighting importance for FRP recycling via LCA</a:t>
            </a:r>
          </a:p>
          <a:p>
            <a:pPr lvl="1"/>
            <a:r>
              <a:rPr lang="en-US" sz="2200" b="1" dirty="0"/>
              <a:t>Show there is a benefit of recycling composites versus landfilling </a:t>
            </a:r>
          </a:p>
        </p:txBody>
      </p:sp>
      <p:sp>
        <p:nvSpPr>
          <p:cNvPr id="9" name="TextBox 8">
            <a:extLst>
              <a:ext uri="{FF2B5EF4-FFF2-40B4-BE49-F238E27FC236}">
                <a16:creationId xmlns:a16="http://schemas.microsoft.com/office/drawing/2014/main" id="{5EAD4570-D0F9-4CA6-90B4-BB73F2F35CA8}"/>
              </a:ext>
            </a:extLst>
          </p:cNvPr>
          <p:cNvSpPr txBox="1"/>
          <p:nvPr/>
        </p:nvSpPr>
        <p:spPr>
          <a:xfrm>
            <a:off x="683690" y="6291424"/>
            <a:ext cx="5492949" cy="461665"/>
          </a:xfrm>
          <a:prstGeom prst="rect">
            <a:avLst/>
          </a:prstGeom>
          <a:noFill/>
        </p:spPr>
        <p:txBody>
          <a:bodyPr wrap="square" rtlCol="0">
            <a:spAutoFit/>
          </a:bodyPr>
          <a:lstStyle/>
          <a:p>
            <a:r>
              <a:rPr lang="en-US" sz="1200" i="1" dirty="0"/>
              <a:t>Source: Green Composites Workshop 2012 in Chicago, IL, June 20-21, “Composites-’Life Cycle Thinking’ ACMA LCI Project” Presentation by Gary </a:t>
            </a:r>
            <a:r>
              <a:rPr lang="en-US" sz="1200" i="1" dirty="0"/>
              <a:t>Jakubcin</a:t>
            </a:r>
            <a:r>
              <a:rPr lang="en-US" sz="1200" i="1" dirty="0"/>
              <a:t>. </a:t>
            </a: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3" name="Picture 12">
            <a:extLst>
              <a:ext uri="{FF2B5EF4-FFF2-40B4-BE49-F238E27FC236}">
                <a16:creationId xmlns:a16="http://schemas.microsoft.com/office/drawing/2014/main" id="{C5D46732-C18D-4552-AFD7-86962FBFB8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5284409" y="3521360"/>
            <a:ext cx="3419475" cy="2930126"/>
          </a:xfrm>
          <a:prstGeom prst="rect">
            <a:avLst/>
          </a:prstGeom>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3184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6C692-260F-4DED-8DCD-35A17DDF4ACF}"/>
              </a:ext>
            </a:extLst>
          </p:cNvPr>
          <p:cNvPicPr>
            <a:picLocks noChangeAspect="1"/>
          </p:cNvPicPr>
          <p:nvPr/>
        </p:nvPicPr>
        <p:blipFill>
          <a:blip r:embed="rId3"/>
          <a:stretch>
            <a:fillRect/>
          </a:stretch>
        </p:blipFill>
        <p:spPr>
          <a:xfrm>
            <a:off x="1940073" y="1925330"/>
            <a:ext cx="6529303" cy="4519393"/>
          </a:xfrm>
          <a:prstGeom prst="rect">
            <a:avLst/>
          </a:prstGeom>
        </p:spPr>
      </p:pic>
      <p:sp>
        <p:nvSpPr>
          <p:cNvPr id="2" name="Title 1"/>
          <p:cNvSpPr>
            <a:spLocks noGrp="1"/>
          </p:cNvSpPr>
          <p:nvPr>
            <p:ph type="title"/>
          </p:nvPr>
        </p:nvSpPr>
        <p:spPr/>
        <p:txBody>
          <a:bodyPr/>
          <a:lstStyle/>
          <a:p>
            <a:r>
              <a:rPr lang="en-US" sz="3600" dirty="0"/>
              <a:t>Composite Classifications</a:t>
            </a:r>
          </a:p>
        </p:txBody>
      </p:sp>
      <p:sp>
        <p:nvSpPr>
          <p:cNvPr id="3" name="Content Placeholder 2"/>
          <p:cNvSpPr>
            <a:spLocks noGrp="1"/>
          </p:cNvSpPr>
          <p:nvPr>
            <p:ph idx="1"/>
          </p:nvPr>
        </p:nvSpPr>
        <p:spPr>
          <a:xfrm>
            <a:off x="457200" y="1252331"/>
            <a:ext cx="2521974" cy="3400785"/>
          </a:xfrm>
        </p:spPr>
        <p:txBody>
          <a:bodyPr>
            <a:normAutofit/>
          </a:bodyPr>
          <a:lstStyle/>
          <a:p>
            <a:pPr>
              <a:buFont typeface="Wingdings" panose="05000000000000000000" pitchFamily="2" charset="2"/>
              <a:buChar char="§"/>
            </a:pPr>
            <a:r>
              <a:rPr lang="en-US" sz="2400" b="1" dirty="0"/>
              <a:t>Ancient Composites</a:t>
            </a:r>
          </a:p>
          <a:p>
            <a:pPr>
              <a:buFont typeface="Wingdings" panose="05000000000000000000" pitchFamily="2" charset="2"/>
              <a:buChar char="§"/>
            </a:pPr>
            <a:r>
              <a:rPr lang="en-US" sz="2400" b="1" dirty="0"/>
              <a:t>Modern Composites</a:t>
            </a:r>
          </a:p>
          <a:p>
            <a:pPr>
              <a:buFont typeface="Wingdings" panose="05000000000000000000" pitchFamily="2" charset="2"/>
              <a:buChar char="§"/>
            </a:pPr>
            <a:r>
              <a:rPr lang="en-US" sz="2400" b="1" dirty="0"/>
              <a:t>Advanced Composites</a:t>
            </a:r>
          </a:p>
          <a:p>
            <a:pPr>
              <a:buFont typeface="Wingdings" panose="05000000000000000000" pitchFamily="2" charset="2"/>
              <a:buChar char="§"/>
            </a:pPr>
            <a:endParaRPr lang="en-US" sz="2400" b="1" dirty="0"/>
          </a:p>
          <a:p>
            <a:pPr marL="85725" indent="0">
              <a:buNone/>
            </a:pPr>
            <a:endParaRPr lang="en-US" sz="2400" b="1" dirty="0"/>
          </a:p>
          <a:p>
            <a:pPr lvl="1">
              <a:buFont typeface="Wingdings" panose="05000000000000000000" pitchFamily="2" charset="2"/>
              <a:buChar char="§"/>
            </a:pPr>
            <a:endParaRPr lang="en-US" sz="2250" b="1" dirty="0"/>
          </a:p>
          <a:p>
            <a:pPr>
              <a:buFont typeface="Wingdings" panose="05000000000000000000" pitchFamily="2" charset="2"/>
              <a:buChar char="§"/>
            </a:pPr>
            <a:endParaRPr lang="en-US" sz="2400" b="1" dirty="0"/>
          </a:p>
        </p:txBody>
      </p:sp>
      <p:sp>
        <p:nvSpPr>
          <p:cNvPr id="5" name="Rectangle 4">
            <a:extLst>
              <a:ext uri="{FF2B5EF4-FFF2-40B4-BE49-F238E27FC236}">
                <a16:creationId xmlns:a16="http://schemas.microsoft.com/office/drawing/2014/main" id="{B4B3FD61-1978-4802-9876-1D665FD1C077}"/>
              </a:ext>
            </a:extLst>
          </p:cNvPr>
          <p:cNvSpPr/>
          <p:nvPr/>
        </p:nvSpPr>
        <p:spPr>
          <a:xfrm>
            <a:off x="3039772" y="1343110"/>
            <a:ext cx="4636763" cy="923330"/>
          </a:xfrm>
          <a:prstGeom prst="rect">
            <a:avLst/>
          </a:prstGeom>
        </p:spPr>
        <p:txBody>
          <a:bodyPr wrap="square">
            <a:spAutoFit/>
          </a:bodyPr>
          <a:lstStyle/>
          <a:p>
            <a:r>
              <a:rPr lang="en-US" b="1" dirty="0"/>
              <a:t>Elastic Modulus of composite materials compared to traditional materials (Young’s Modulus vs. Density)</a:t>
            </a:r>
          </a:p>
        </p:txBody>
      </p:sp>
      <p:sp>
        <p:nvSpPr>
          <p:cNvPr id="6" name="Rectangle 5">
            <a:extLst>
              <a:ext uri="{FF2B5EF4-FFF2-40B4-BE49-F238E27FC236}">
                <a16:creationId xmlns:a16="http://schemas.microsoft.com/office/drawing/2014/main" id="{688CFA5E-EFEE-4C69-8996-0D46686D70A9}"/>
              </a:ext>
            </a:extLst>
          </p:cNvPr>
          <p:cNvSpPr/>
          <p:nvPr/>
        </p:nvSpPr>
        <p:spPr>
          <a:xfrm>
            <a:off x="3487993" y="6420067"/>
            <a:ext cx="4572000" cy="338554"/>
          </a:xfrm>
          <a:prstGeom prst="rect">
            <a:avLst/>
          </a:prstGeom>
        </p:spPr>
        <p:txBody>
          <a:bodyPr>
            <a:spAutoFit/>
          </a:bodyPr>
          <a:lstStyle/>
          <a:p>
            <a:r>
              <a:rPr lang="en-US" sz="800" dirty="0">
                <a:hlinkClick r:id="rId4"/>
              </a:rPr>
              <a:t>"Ashby property map (Young's Modulus against Density) for composites"</a:t>
            </a:r>
            <a:r>
              <a:rPr lang="en-US" sz="800" dirty="0"/>
              <a:t> by University of Cambridge is licensed under </a:t>
            </a:r>
            <a:r>
              <a:rPr lang="en-US" sz="800" dirty="0">
                <a:hlinkClick r:id="rId5"/>
              </a:rPr>
              <a:t>CC BY-NC-SA 4.0</a:t>
            </a:r>
            <a:endParaRPr lang="en-US" sz="800" dirty="0"/>
          </a:p>
        </p:txBody>
      </p:sp>
      <p:sp>
        <p:nvSpPr>
          <p:cNvPr id="7" name="TextBox 6">
            <a:extLst>
              <a:ext uri="{FF2B5EF4-FFF2-40B4-BE49-F238E27FC236}">
                <a16:creationId xmlns:a16="http://schemas.microsoft.com/office/drawing/2014/main" id="{AC4DE4D4-1A24-4D64-B3F9-0EFBC1A8B38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8" name="Footer Placeholder 7"/>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902710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6" y="2650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957507" y="4854331"/>
            <a:ext cx="5307541" cy="1326181"/>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Non-Government Organizations</a:t>
            </a:r>
          </a:p>
          <a:p>
            <a:pPr lvl="2"/>
            <a:r>
              <a:rPr lang="en-US" sz="2200" b="1" dirty="0"/>
              <a:t>Leadership in energy and Environmental Design (LEED)</a:t>
            </a:r>
          </a:p>
        </p:txBody>
      </p:sp>
      <p:sp>
        <p:nvSpPr>
          <p:cNvPr id="9" name="TextBox 8">
            <a:extLst>
              <a:ext uri="{FF2B5EF4-FFF2-40B4-BE49-F238E27FC236}">
                <a16:creationId xmlns:a16="http://schemas.microsoft.com/office/drawing/2014/main" id="{5EAD4570-D0F9-4CA6-90B4-BB73F2F35CA8}"/>
              </a:ext>
            </a:extLst>
          </p:cNvPr>
          <p:cNvSpPr txBox="1"/>
          <p:nvPr/>
        </p:nvSpPr>
        <p:spPr>
          <a:xfrm>
            <a:off x="268054" y="6448003"/>
            <a:ext cx="5492949" cy="276999"/>
          </a:xfrm>
          <a:prstGeom prst="rect">
            <a:avLst/>
          </a:prstGeom>
          <a:noFill/>
        </p:spPr>
        <p:txBody>
          <a:bodyPr wrap="square" rtlCol="0">
            <a:spAutoFit/>
          </a:bodyPr>
          <a:lstStyle/>
          <a:p>
            <a:r>
              <a:rPr lang="en-US" sz="1200" i="1" dirty="0"/>
              <a:t>Source: https://www.youtube.com/watch?v=tlVseOWToL4#action=share</a:t>
            </a: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3" name="Picture 12">
            <a:extLst>
              <a:ext uri="{FF2B5EF4-FFF2-40B4-BE49-F238E27FC236}">
                <a16:creationId xmlns:a16="http://schemas.microsoft.com/office/drawing/2014/main" id="{C5D46732-C18D-4552-AFD7-86962FBFB8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6027300" y="4778524"/>
            <a:ext cx="2274209" cy="1948755"/>
          </a:xfrm>
          <a:prstGeom prst="rect">
            <a:avLst/>
          </a:prstGeom>
        </p:spPr>
      </p:pic>
      <p:pic>
        <p:nvPicPr>
          <p:cNvPr id="8" name="Online Media 3">
            <a:hlinkClick r:id="" action="ppaction://media"/>
            <a:extLst>
              <a:ext uri="{FF2B5EF4-FFF2-40B4-BE49-F238E27FC236}">
                <a16:creationId xmlns:a16="http://schemas.microsoft.com/office/drawing/2014/main" id="{D0C3BA17-E33C-445A-8414-626780AEBF30}"/>
              </a:ext>
            </a:extLst>
          </p:cNvPr>
          <p:cNvPicPr>
            <a:picLocks noRot="1" noChangeAspect="1"/>
          </p:cNvPicPr>
          <p:nvPr>
            <a:videoFile r:link="rId1"/>
          </p:nvPr>
        </p:nvPicPr>
        <p:blipFill>
          <a:blip r:embed="rId6"/>
          <a:stretch>
            <a:fillRect/>
          </a:stretch>
        </p:blipFill>
        <p:spPr>
          <a:xfrm>
            <a:off x="1083884" y="1002121"/>
            <a:ext cx="6713605" cy="3776403"/>
          </a:xfrm>
          <a:prstGeom prst="rect">
            <a:avLst/>
          </a:prstGeom>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875980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6" y="2650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957507" y="4854331"/>
            <a:ext cx="5307541" cy="1326181"/>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Non-Government Organizations</a:t>
            </a:r>
          </a:p>
          <a:p>
            <a:pPr lvl="1"/>
            <a:r>
              <a:rPr lang="en-US" sz="2200" b="1" dirty="0"/>
              <a:t>US Green Building Council (USGBC) Program </a:t>
            </a:r>
          </a:p>
          <a:p>
            <a:pPr marL="582930" lvl="2" indent="0">
              <a:buNone/>
            </a:pPr>
            <a:endParaRPr lang="en-US" sz="2200" b="1" dirty="0"/>
          </a:p>
        </p:txBody>
      </p:sp>
      <p:sp>
        <p:nvSpPr>
          <p:cNvPr id="9" name="TextBox 8">
            <a:extLst>
              <a:ext uri="{FF2B5EF4-FFF2-40B4-BE49-F238E27FC236}">
                <a16:creationId xmlns:a16="http://schemas.microsoft.com/office/drawing/2014/main" id="{5EAD4570-D0F9-4CA6-90B4-BB73F2F35CA8}"/>
              </a:ext>
            </a:extLst>
          </p:cNvPr>
          <p:cNvSpPr txBox="1"/>
          <p:nvPr/>
        </p:nvSpPr>
        <p:spPr>
          <a:xfrm>
            <a:off x="268054" y="6448003"/>
            <a:ext cx="5492949" cy="276999"/>
          </a:xfrm>
          <a:prstGeom prst="rect">
            <a:avLst/>
          </a:prstGeom>
          <a:noFill/>
        </p:spPr>
        <p:txBody>
          <a:bodyPr wrap="square" rtlCol="0">
            <a:spAutoFit/>
          </a:bodyPr>
          <a:lstStyle/>
          <a:p>
            <a:r>
              <a:rPr lang="en-US" sz="1200" i="1" dirty="0"/>
              <a:t>Source: https://www.youtube.com/watch?v=kjyWI10xpHw#action=share</a:t>
            </a: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3" name="Picture 12">
            <a:extLst>
              <a:ext uri="{FF2B5EF4-FFF2-40B4-BE49-F238E27FC236}">
                <a16:creationId xmlns:a16="http://schemas.microsoft.com/office/drawing/2014/main" id="{C5D46732-C18D-4552-AFD7-86962FBFB8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6027300" y="4778524"/>
            <a:ext cx="2274209" cy="1948755"/>
          </a:xfrm>
          <a:prstGeom prst="rect">
            <a:avLst/>
          </a:prstGeom>
        </p:spPr>
      </p:pic>
      <p:pic>
        <p:nvPicPr>
          <p:cNvPr id="6" name="Online Media 5">
            <a:hlinkClick r:id="" action="ppaction://media"/>
            <a:extLst>
              <a:ext uri="{FF2B5EF4-FFF2-40B4-BE49-F238E27FC236}">
                <a16:creationId xmlns:a16="http://schemas.microsoft.com/office/drawing/2014/main" id="{3A472269-E302-4A3B-BA0E-990985C76085}"/>
              </a:ext>
            </a:extLst>
          </p:cNvPr>
          <p:cNvPicPr>
            <a:picLocks noRot="1" noChangeAspect="1"/>
          </p:cNvPicPr>
          <p:nvPr>
            <a:videoFile r:link="rId1"/>
          </p:nvPr>
        </p:nvPicPr>
        <p:blipFill>
          <a:blip r:embed="rId6"/>
          <a:stretch>
            <a:fillRect/>
          </a:stretch>
        </p:blipFill>
        <p:spPr>
          <a:xfrm>
            <a:off x="1030658" y="961901"/>
            <a:ext cx="6671954" cy="3752974"/>
          </a:xfrm>
          <a:prstGeom prst="rect">
            <a:avLst/>
          </a:prstGeom>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718254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6" y="2650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957507" y="4854331"/>
            <a:ext cx="5307541" cy="1326181"/>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Non-Government Organizations</a:t>
            </a:r>
          </a:p>
          <a:p>
            <a:pPr lvl="1"/>
            <a:r>
              <a:rPr lang="en-US" sz="2200" b="1" dirty="0"/>
              <a:t>ZeroWaste</a:t>
            </a:r>
          </a:p>
          <a:p>
            <a:pPr marL="582930" lvl="2" indent="0">
              <a:buNone/>
            </a:pPr>
            <a:endParaRPr lang="en-US" sz="2200" b="1" dirty="0"/>
          </a:p>
        </p:txBody>
      </p:sp>
      <p:sp>
        <p:nvSpPr>
          <p:cNvPr id="9" name="TextBox 8">
            <a:extLst>
              <a:ext uri="{FF2B5EF4-FFF2-40B4-BE49-F238E27FC236}">
                <a16:creationId xmlns:a16="http://schemas.microsoft.com/office/drawing/2014/main" id="{5EAD4570-D0F9-4CA6-90B4-BB73F2F35CA8}"/>
              </a:ext>
            </a:extLst>
          </p:cNvPr>
          <p:cNvSpPr txBox="1"/>
          <p:nvPr/>
        </p:nvSpPr>
        <p:spPr>
          <a:xfrm>
            <a:off x="268054" y="6448003"/>
            <a:ext cx="5492949" cy="276999"/>
          </a:xfrm>
          <a:prstGeom prst="rect">
            <a:avLst/>
          </a:prstGeom>
          <a:noFill/>
        </p:spPr>
        <p:txBody>
          <a:bodyPr wrap="square" rtlCol="0">
            <a:spAutoFit/>
          </a:bodyPr>
          <a:lstStyle/>
          <a:p>
            <a:r>
              <a:rPr lang="en-US" sz="1200" i="1" dirty="0"/>
              <a:t>Source: https://www.youtube.com/watch?v=_E2u_LbboKE#action=share</a:t>
            </a: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3" name="Picture 12">
            <a:extLst>
              <a:ext uri="{FF2B5EF4-FFF2-40B4-BE49-F238E27FC236}">
                <a16:creationId xmlns:a16="http://schemas.microsoft.com/office/drawing/2014/main" id="{C5D46732-C18D-4552-AFD7-86962FBFB8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6027300" y="4778524"/>
            <a:ext cx="2274209" cy="1948755"/>
          </a:xfrm>
          <a:prstGeom prst="rect">
            <a:avLst/>
          </a:prstGeom>
        </p:spPr>
      </p:pic>
      <p:pic>
        <p:nvPicPr>
          <p:cNvPr id="3" name="Online Media 2">
            <a:hlinkClick r:id="" action="ppaction://media"/>
            <a:extLst>
              <a:ext uri="{FF2B5EF4-FFF2-40B4-BE49-F238E27FC236}">
                <a16:creationId xmlns:a16="http://schemas.microsoft.com/office/drawing/2014/main" id="{39C00BB8-4BA6-46DE-94B2-E1699B080532}"/>
              </a:ext>
            </a:extLst>
          </p:cNvPr>
          <p:cNvPicPr>
            <a:picLocks noRot="1" noChangeAspect="1"/>
          </p:cNvPicPr>
          <p:nvPr>
            <a:videoFile r:link="rId1"/>
          </p:nvPr>
        </p:nvPicPr>
        <p:blipFill>
          <a:blip r:embed="rId6"/>
          <a:stretch>
            <a:fillRect/>
          </a:stretch>
        </p:blipFill>
        <p:spPr>
          <a:xfrm>
            <a:off x="770259" y="1068779"/>
            <a:ext cx="6357333" cy="3576000"/>
          </a:xfrm>
          <a:prstGeom prst="rect">
            <a:avLst/>
          </a:prstGeom>
        </p:spPr>
      </p:pic>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0113787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6" y="26504"/>
            <a:ext cx="7620000" cy="1143000"/>
          </a:xfrm>
        </p:spPr>
        <p:txBody>
          <a:bodyPr/>
          <a:lstStyle/>
          <a:p>
            <a:r>
              <a:rPr lang="en-US" sz="3600" dirty="0"/>
              <a:t>Recycling Trends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957507" y="4854331"/>
            <a:ext cx="5307541" cy="1326181"/>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i="1" dirty="0">
                <a:solidFill>
                  <a:schemeClr val="tx2"/>
                </a:solidFill>
              </a:rPr>
              <a:t>Life Cycle Assessment (LCA)</a:t>
            </a:r>
          </a:p>
          <a:p>
            <a:pPr marL="582930" lvl="2" indent="0">
              <a:buNone/>
            </a:pPr>
            <a:endParaRPr lang="en-US" sz="2200" b="1" dirty="0"/>
          </a:p>
        </p:txBody>
      </p:sp>
      <p:sp>
        <p:nvSpPr>
          <p:cNvPr id="9" name="TextBox 8">
            <a:extLst>
              <a:ext uri="{FF2B5EF4-FFF2-40B4-BE49-F238E27FC236}">
                <a16:creationId xmlns:a16="http://schemas.microsoft.com/office/drawing/2014/main" id="{5EAD4570-D0F9-4CA6-90B4-BB73F2F35CA8}"/>
              </a:ext>
            </a:extLst>
          </p:cNvPr>
          <p:cNvSpPr txBox="1"/>
          <p:nvPr/>
        </p:nvSpPr>
        <p:spPr>
          <a:xfrm>
            <a:off x="268054" y="6448003"/>
            <a:ext cx="5492949" cy="276999"/>
          </a:xfrm>
          <a:prstGeom prst="rect">
            <a:avLst/>
          </a:prstGeom>
          <a:noFill/>
        </p:spPr>
        <p:txBody>
          <a:bodyPr wrap="square" rtlCol="0" anchor="t">
            <a:spAutoFit/>
          </a:bodyPr>
          <a:lstStyle/>
          <a:p>
            <a:r>
              <a:rPr lang="en-US" sz="1200" i="1" dirty="0"/>
              <a:t>Source: </a:t>
            </a:r>
            <a:r>
              <a:rPr lang="en-US" sz="1200" dirty="0">
                <a:ea typeface="+mn-lt"/>
                <a:cs typeface="+mn-lt"/>
              </a:rPr>
              <a:t>https://www.youtube.com/watch?v=r0ucT1KRiO4&amp;feature=youtu.be</a:t>
            </a:r>
            <a:endParaRPr lang="en-US" sz="1200" i="1" dirty="0">
              <a:ea typeface="+mn-lt"/>
              <a:cs typeface="+mn-lt"/>
            </a:endParaRP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3" name="Picture 12">
            <a:extLst>
              <a:ext uri="{FF2B5EF4-FFF2-40B4-BE49-F238E27FC236}">
                <a16:creationId xmlns:a16="http://schemas.microsoft.com/office/drawing/2014/main" id="{C5D46732-C18D-4552-AFD7-86962FBFB8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308" b="92308" l="11154" r="94231">
                        <a14:foregroundMark x1="23846" y1="30769" x2="23846" y2="30769"/>
                        <a14:foregroundMark x1="21923" y1="30769" x2="21923" y2="30769"/>
                        <a14:foregroundMark x1="23462" y1="30769" x2="10769" y2="31538"/>
                        <a14:foregroundMark x1="13054" y1="44231" x2="17692" y2="70000"/>
                        <a14:foregroundMark x1="12708" y1="42308" x2="13054" y2="44231"/>
                        <a14:foregroundMark x1="10769" y1="31538" x2="12708" y2="42308"/>
                        <a14:foregroundMark x1="17692" y1="70000" x2="31538" y2="91923"/>
                        <a14:foregroundMark x1="31538" y1="91923" x2="35150" y2="91365"/>
                        <a14:foregroundMark x1="81377" y1="78439" x2="82171" y2="76264"/>
                        <a14:foregroundMark x1="88489" y1="39078" x2="88212" y2="38542"/>
                        <a14:foregroundMark x1="62054" y1="25787" x2="60769" y2="25385"/>
                        <a14:foregroundMark x1="77334" y1="30561" x2="71476" y2="28731"/>
                        <a14:foregroundMark x1="60769" y1="25385" x2="35385" y2="28846"/>
                        <a14:foregroundMark x1="35385" y1="28846" x2="24231" y2="23077"/>
                        <a14:foregroundMark x1="24231" y1="23077" x2="13846" y2="31154"/>
                        <a14:foregroundMark x1="12212" y1="44231" x2="11923" y2="46538"/>
                        <a14:foregroundMark x1="12452" y1="42308" x2="12212" y2="44231"/>
                        <a14:foregroundMark x1="13846" y1="31154" x2="12452" y2="42308"/>
                        <a14:foregroundMark x1="87529" y1="39347" x2="87647" y2="39818"/>
                        <a14:foregroundMark x1="88597" y1="38982" x2="88187" y2="38572"/>
                        <a14:foregroundMark x1="89655" y1="36839" x2="94231" y2="41923"/>
                        <a14:foregroundMark x1="77775" y1="30041" x2="72499" y2="27403"/>
                        <a14:foregroundMark x1="62078" y1="25755" x2="60385" y2="26154"/>
                        <a14:foregroundMark x1="31923" y1="22308" x2="23077" y2="25385"/>
                        <a14:foregroundMark x1="33462" y1="23462" x2="22308" y2="24231"/>
                        <a14:foregroundMark x1="17308" y1="71154" x2="18846" y2="75769"/>
                        <a14:foregroundMark x1="26154" y1="85385" x2="35176" y2="91400"/>
                        <a14:foregroundMark x1="84948" y1="65442" x2="85385" y2="58462"/>
                        <a14:foregroundMark x1="84615" y1="70769" x2="84868" y2="66728"/>
                        <a14:foregroundMark x1="85756" y1="70340" x2="85769" y2="70769"/>
                        <a14:foregroundMark x1="85727" y1="69428" x2="85745" y2="70015"/>
                        <a14:foregroundMark x1="85385" y1="58462" x2="85674" y2="67722"/>
                        <a14:foregroundMark x1="85000" y1="73077" x2="84615" y2="74231"/>
                        <a14:foregroundMark x1="85769" y1="70769" x2="85000" y2="73077"/>
                        <a14:foregroundMark x1="84694" y1="66184" x2="84615" y2="66538"/>
                        <a14:foregroundMark x1="89615" y1="44231" x2="84897" y2="65281"/>
                        <a14:foregroundMark x1="82652" y1="73077" x2="82308" y2="74231"/>
                        <a14:foregroundMark x1="84702" y1="66209" x2="82652" y2="73077"/>
                        <a14:foregroundMark x1="90000" y1="48462" x2="84939" y2="65414"/>
                        <a14:foregroundMark x1="77878" y1="29919" x2="72474" y2="27436"/>
                        <a14:backgroundMark x1="19499" y1="38671" x2="22692" y2="41154"/>
                        <a14:backgroundMark x1="22692" y1="41154" x2="22692" y2="55000"/>
                        <a14:backgroundMark x1="22692" y1="55000" x2="21779" y2="55783"/>
                        <a14:backgroundMark x1="21923" y1="49615" x2="21923" y2="49615"/>
                        <a14:backgroundMark x1="11538" y1="42308" x2="11538" y2="42308"/>
                        <a14:backgroundMark x1="11923" y1="44231" x2="11923" y2="44231"/>
                        <a14:backgroundMark x1="11154" y1="48077" x2="11154" y2="45000"/>
                        <a14:backgroundMark x1="12692" y1="49231" x2="11154" y2="43077"/>
                        <a14:backgroundMark x1="35000" y1="93077" x2="73846" y2="90385"/>
                        <a14:backgroundMark x1="73846" y1="90385" x2="61923" y2="86154"/>
                        <a14:backgroundMark x1="61923" y1="86154" x2="36154" y2="92692"/>
                        <a14:backgroundMark x1="36154" y1="92692" x2="42692" y2="94231"/>
                        <a14:backgroundMark x1="75000" y1="85000" x2="70769" y2="87692"/>
                        <a14:backgroundMark x1="82308" y1="81538" x2="81154" y2="83462"/>
                        <a14:backgroundMark x1="81923" y1="82308" x2="68077" y2="84615"/>
                        <a14:backgroundMark x1="68077" y1="84615" x2="80769" y2="83846"/>
                        <a14:backgroundMark x1="80769" y1="83846" x2="80769" y2="83846"/>
                        <a14:backgroundMark x1="94615" y1="42308" x2="91866" y2="44727"/>
                        <a14:backgroundMark x1="92154" y1="65654" x2="94231" y2="62308"/>
                        <a14:backgroundMark x1="94231" y1="62308" x2="96538" y2="49615"/>
                        <a14:backgroundMark x1="95299" y1="45484" x2="94231" y2="41923"/>
                        <a14:backgroundMark x1="96538" y1="49615" x2="95722" y2="46894"/>
                        <a14:backgroundMark x1="85385" y1="73077" x2="85385" y2="73077"/>
                        <a14:backgroundMark x1="86154" y1="70769" x2="86154" y2="69231"/>
                        <a14:backgroundMark x1="84615" y1="75769" x2="86154" y2="74231"/>
                        <a14:backgroundMark x1="85769" y1="75385" x2="86923" y2="71154"/>
                        <a14:backgroundMark x1="85385" y1="76923" x2="87692" y2="64615"/>
                        <a14:backgroundMark x1="85385" y1="75769" x2="86154" y2="70000"/>
                        <a14:backgroundMark x1="84615" y1="75769" x2="86923" y2="68846"/>
                        <a14:backgroundMark x1="84615" y1="75000" x2="86538" y2="70000"/>
                        <a14:backgroundMark x1="90769" y1="53846" x2="91154" y2="48077"/>
                        <a14:backgroundMark x1="89615" y1="55000" x2="90769" y2="48462"/>
                        <a14:backgroundMark x1="89615" y1="56538" x2="90000" y2="52308"/>
                        <a14:backgroundMark x1="63846" y1="23462" x2="73462" y2="26154"/>
                        <a14:backgroundMark x1="78462" y1="29231" x2="91538" y2="34615"/>
                      </a14:backgroundRemoval>
                    </a14:imgEffect>
                  </a14:imgLayer>
                </a14:imgProps>
              </a:ext>
              <a:ext uri="{28A0092B-C50C-407E-A947-70E740481C1C}">
                <a14:useLocalDpi xmlns:a14="http://schemas.microsoft.com/office/drawing/2010/main" val="0"/>
              </a:ext>
            </a:extLst>
          </a:blip>
          <a:srcRect l="6591" t="16628" r="4095" b="6840"/>
          <a:stretch/>
        </p:blipFill>
        <p:spPr>
          <a:xfrm>
            <a:off x="6027300" y="4778524"/>
            <a:ext cx="2274209" cy="1948755"/>
          </a:xfrm>
          <a:prstGeom prst="rect">
            <a:avLst/>
          </a:prstGeom>
        </p:spPr>
      </p:pic>
      <p:pic>
        <p:nvPicPr>
          <p:cNvPr id="4" name="Picture 5">
            <a:hlinkClick r:id="" action="ppaction://media"/>
            <a:extLst>
              <a:ext uri="{FF2B5EF4-FFF2-40B4-BE49-F238E27FC236}">
                <a16:creationId xmlns:a16="http://schemas.microsoft.com/office/drawing/2014/main" id="{F338D440-611E-4010-A5EA-8E571FA3DB21}"/>
              </a:ext>
            </a:extLst>
          </p:cNvPr>
          <p:cNvPicPr>
            <a:picLocks noRot="1" noChangeAspect="1"/>
          </p:cNvPicPr>
          <p:nvPr>
            <a:videoFile r:link="rId1"/>
          </p:nvPr>
        </p:nvPicPr>
        <p:blipFill>
          <a:blip r:embed="rId6"/>
          <a:stretch>
            <a:fillRect/>
          </a:stretch>
        </p:blipFill>
        <p:spPr>
          <a:xfrm>
            <a:off x="869324" y="941097"/>
            <a:ext cx="6804337" cy="3827439"/>
          </a:xfrm>
          <a:prstGeom prst="rect">
            <a:avLst/>
          </a:prstGeom>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835855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80" y="298111"/>
            <a:ext cx="7620000" cy="1143000"/>
          </a:xfrm>
        </p:spPr>
        <p:txBody>
          <a:bodyPr/>
          <a:lstStyle/>
          <a:p>
            <a:r>
              <a:rPr lang="en-US" sz="3600" dirty="0"/>
              <a:t>Recycling Trends</a:t>
            </a:r>
            <a:br>
              <a:rPr lang="en-US" sz="3600" dirty="0"/>
            </a:br>
            <a:r>
              <a:rPr lang="en-US" sz="2000" dirty="0"/>
              <a:t>The Benefit of recycling composites versus landfilling</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213421" y="1465317"/>
            <a:ext cx="7923072" cy="3780332"/>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r>
              <a:rPr lang="en-US" sz="2200" b="1" dirty="0"/>
              <a:t>Landfills in North America have reached an all-time high capacity level!</a:t>
            </a:r>
          </a:p>
          <a:p>
            <a:pPr lvl="1"/>
            <a:r>
              <a:rPr lang="en-US" sz="2200" b="1" dirty="0">
                <a:solidFill>
                  <a:srgbClr val="C00000"/>
                </a:solidFill>
              </a:rPr>
              <a:t>In 1979 there were approximately 18,500 landfills </a:t>
            </a:r>
          </a:p>
          <a:p>
            <a:pPr lvl="1"/>
            <a:r>
              <a:rPr lang="en-US" sz="2200" b="1" dirty="0">
                <a:solidFill>
                  <a:srgbClr val="C00000"/>
                </a:solidFill>
              </a:rPr>
              <a:t>In 2010 there were approximately 3,091 landfills</a:t>
            </a:r>
          </a:p>
          <a:p>
            <a:r>
              <a:rPr lang="en-US" sz="2200" b="1" dirty="0"/>
              <a:t>In 5 years, with no further increases in rate of waste generated or in the opening of new landfills, North America will run out of landfill space completely!</a:t>
            </a:r>
          </a:p>
        </p:txBody>
      </p:sp>
      <p:sp>
        <p:nvSpPr>
          <p:cNvPr id="9" name="TextBox 8">
            <a:extLst>
              <a:ext uri="{FF2B5EF4-FFF2-40B4-BE49-F238E27FC236}">
                <a16:creationId xmlns:a16="http://schemas.microsoft.com/office/drawing/2014/main" id="{5EAD4570-D0F9-4CA6-90B4-BB73F2F35CA8}"/>
              </a:ext>
            </a:extLst>
          </p:cNvPr>
          <p:cNvSpPr txBox="1"/>
          <p:nvPr/>
        </p:nvSpPr>
        <p:spPr>
          <a:xfrm>
            <a:off x="440116" y="6291424"/>
            <a:ext cx="5492949" cy="461665"/>
          </a:xfrm>
          <a:prstGeom prst="rect">
            <a:avLst/>
          </a:prstGeom>
          <a:noFill/>
        </p:spPr>
        <p:txBody>
          <a:bodyPr wrap="square" rtlCol="0">
            <a:spAutoFit/>
          </a:bodyPr>
          <a:lstStyle/>
          <a:p>
            <a:r>
              <a:rPr lang="en-US" sz="1200" i="1" dirty="0"/>
              <a:t>Source: Zerwasteamerica.org. LANDFILLS: Hazardous to the Environment. Zerowasteamerica.org [Online] http://www.zerowasteamerica.org/Landfills.htm.</a:t>
            </a:r>
          </a:p>
        </p:txBody>
      </p:sp>
      <p:sp>
        <p:nvSpPr>
          <p:cNvPr id="10" name="TextBox 9">
            <a:extLst>
              <a:ext uri="{FF2B5EF4-FFF2-40B4-BE49-F238E27FC236}">
                <a16:creationId xmlns:a16="http://schemas.microsoft.com/office/drawing/2014/main" id="{D08A5297-9427-4A8C-8C49-55C757F72632}"/>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4" name="Picture 3">
            <a:extLst>
              <a:ext uri="{FF2B5EF4-FFF2-40B4-BE49-F238E27FC236}">
                <a16:creationId xmlns:a16="http://schemas.microsoft.com/office/drawing/2014/main" id="{70300EF6-01ED-418C-9C5D-8514ABE5E264}"/>
              </a:ext>
            </a:extLst>
          </p:cNvPr>
          <p:cNvPicPr>
            <a:picLocks noChangeAspect="1"/>
          </p:cNvPicPr>
          <p:nvPr/>
        </p:nvPicPr>
        <p:blipFill>
          <a:blip r:embed="rId3"/>
          <a:stretch>
            <a:fillRect/>
          </a:stretch>
        </p:blipFill>
        <p:spPr>
          <a:xfrm rot="230391">
            <a:off x="4331892" y="3874219"/>
            <a:ext cx="3709990" cy="2295556"/>
          </a:xfrm>
          <a:prstGeom prst="rect">
            <a:avLst/>
          </a:prstGeom>
          <a:ln w="76200">
            <a:solidFill>
              <a:schemeClr val="bg1"/>
            </a:solidFill>
          </a:ln>
          <a:effectLst>
            <a:outerShdw blurRad="76200" dist="76200" dir="2700000" algn="tl" rotWithShape="0">
              <a:prstClr val="black">
                <a:alpha val="20000"/>
              </a:prstClr>
            </a:outerShdw>
          </a:effectLst>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5478744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75398"/>
            <a:ext cx="7620000" cy="1143000"/>
          </a:xfrm>
        </p:spPr>
        <p:txBody>
          <a:bodyPr/>
          <a:lstStyle/>
          <a:p>
            <a:r>
              <a:rPr lang="en-US" sz="3600" dirty="0"/>
              <a:t>The Harm in Using Landfills</a:t>
            </a:r>
          </a:p>
        </p:txBody>
      </p:sp>
      <p:sp>
        <p:nvSpPr>
          <p:cNvPr id="5" name="Content Placeholder 2">
            <a:extLst>
              <a:ext uri="{FF2B5EF4-FFF2-40B4-BE49-F238E27FC236}">
                <a16:creationId xmlns:a16="http://schemas.microsoft.com/office/drawing/2014/main" id="{F395CEDC-2BB1-4575-A6C4-7FB560D67E1A}"/>
              </a:ext>
            </a:extLst>
          </p:cNvPr>
          <p:cNvSpPr txBox="1">
            <a:spLocks/>
          </p:cNvSpPr>
          <p:nvPr/>
        </p:nvSpPr>
        <p:spPr>
          <a:xfrm>
            <a:off x="292698" y="1096145"/>
            <a:ext cx="3979750" cy="3493008"/>
          </a:xfrm>
          <a:prstGeom prst="rect">
            <a:avLst/>
          </a:prstGeom>
        </p:spPr>
        <p:txBody>
          <a:bodyPr vert="horz" lIns="91440" tIns="45720" rIns="91440" bIns="45720" rtlCol="0">
            <a:no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a:spcBef>
                <a:spcPts val="0"/>
              </a:spcBef>
            </a:pPr>
            <a:r>
              <a:rPr lang="en-US" sz="2200" b="1" dirty="0">
                <a:solidFill>
                  <a:srgbClr val="C00000"/>
                </a:solidFill>
              </a:rPr>
              <a:t>Non-Biodegradable</a:t>
            </a:r>
          </a:p>
          <a:p>
            <a:pPr>
              <a:spcBef>
                <a:spcPts val="0"/>
              </a:spcBef>
            </a:pPr>
            <a:r>
              <a:rPr lang="en-US" sz="2200" b="1" dirty="0">
                <a:solidFill>
                  <a:srgbClr val="C00000"/>
                </a:solidFill>
              </a:rPr>
              <a:t>Harmful Gases: </a:t>
            </a:r>
          </a:p>
          <a:p>
            <a:pPr lvl="1">
              <a:spcBef>
                <a:spcPts val="0"/>
              </a:spcBef>
            </a:pPr>
            <a:r>
              <a:rPr lang="en-US" sz="2200" b="1" dirty="0"/>
              <a:t>Volatile organic compounds (VOC’s) </a:t>
            </a:r>
          </a:p>
          <a:p>
            <a:pPr lvl="1">
              <a:spcBef>
                <a:spcPts val="0"/>
              </a:spcBef>
            </a:pPr>
            <a:r>
              <a:rPr lang="en-US" sz="2200" b="1" dirty="0"/>
              <a:t>Hazardous air pollutants (HAP’s)</a:t>
            </a:r>
          </a:p>
          <a:p>
            <a:pPr lvl="1">
              <a:spcBef>
                <a:spcPts val="0"/>
              </a:spcBef>
            </a:pPr>
            <a:r>
              <a:rPr lang="en-US" sz="2200" b="1" dirty="0"/>
              <a:t>Odorous compounds</a:t>
            </a:r>
          </a:p>
          <a:p>
            <a:pPr>
              <a:spcBef>
                <a:spcPts val="0"/>
              </a:spcBef>
            </a:pPr>
            <a:r>
              <a:rPr lang="en-US" sz="2200" b="1" dirty="0"/>
              <a:t>These dangerous gases adversely affect public health and the environment</a:t>
            </a:r>
          </a:p>
          <a:p>
            <a:pPr lvl="1">
              <a:spcBef>
                <a:spcPts val="0"/>
              </a:spcBef>
            </a:pPr>
            <a:r>
              <a:rPr lang="en-US" sz="2200" b="1" dirty="0"/>
              <a:t>Linked to cancer and respiratory diseases</a:t>
            </a:r>
          </a:p>
          <a:p>
            <a:pPr lvl="1"/>
            <a:r>
              <a:rPr lang="en-US" sz="2200" b="1" dirty="0"/>
              <a:t>Green House Gases (GHG’s)</a:t>
            </a:r>
          </a:p>
        </p:txBody>
      </p:sp>
      <p:sp>
        <p:nvSpPr>
          <p:cNvPr id="14" name="TextBox 13">
            <a:extLst>
              <a:ext uri="{FF2B5EF4-FFF2-40B4-BE49-F238E27FC236}">
                <a16:creationId xmlns:a16="http://schemas.microsoft.com/office/drawing/2014/main" id="{D9FCCE6B-6325-48D1-95A3-A79AB0085611}"/>
              </a:ext>
            </a:extLst>
          </p:cNvPr>
          <p:cNvSpPr txBox="1"/>
          <p:nvPr/>
        </p:nvSpPr>
        <p:spPr>
          <a:xfrm>
            <a:off x="1042415" y="6296046"/>
            <a:ext cx="6460067" cy="461665"/>
          </a:xfrm>
          <a:prstGeom prst="rect">
            <a:avLst/>
          </a:prstGeom>
          <a:noFill/>
        </p:spPr>
        <p:txBody>
          <a:bodyPr wrap="square" rtlCol="0">
            <a:spAutoFit/>
          </a:bodyPr>
          <a:lstStyle/>
          <a:p>
            <a:r>
              <a:rPr lang="en-US" sz="1200" i="1" dirty="0"/>
              <a:t>Source: Zerwasteamerica.org. LANDFILLS: Hazardous to the Environment. Zerowasteamerica.org [Online] http://www.zerowasteamerica.org/Landfills.htm.</a:t>
            </a:r>
          </a:p>
        </p:txBody>
      </p:sp>
      <p:sp>
        <p:nvSpPr>
          <p:cNvPr id="9" name="TextBox 8">
            <a:extLst>
              <a:ext uri="{FF2B5EF4-FFF2-40B4-BE49-F238E27FC236}">
                <a16:creationId xmlns:a16="http://schemas.microsoft.com/office/drawing/2014/main" id="{D3FAD6D9-408B-48DB-BF3A-AFCBFC5F81D0}"/>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pic>
        <p:nvPicPr>
          <p:cNvPr id="10" name="Picture 9">
            <a:extLst>
              <a:ext uri="{FF2B5EF4-FFF2-40B4-BE49-F238E27FC236}">
                <a16:creationId xmlns:a16="http://schemas.microsoft.com/office/drawing/2014/main" id="{DFFC9D3E-FA5B-4C02-88AB-913C6A5EDD6A}"/>
              </a:ext>
            </a:extLst>
          </p:cNvPr>
          <p:cNvPicPr>
            <a:picLocks noChangeAspect="1"/>
          </p:cNvPicPr>
          <p:nvPr/>
        </p:nvPicPr>
        <p:blipFill>
          <a:blip r:embed="rId3"/>
          <a:stretch>
            <a:fillRect/>
          </a:stretch>
        </p:blipFill>
        <p:spPr>
          <a:xfrm rot="230391">
            <a:off x="4414213" y="1235132"/>
            <a:ext cx="4238762" cy="2622734"/>
          </a:xfrm>
          <a:prstGeom prst="rect">
            <a:avLst/>
          </a:prstGeom>
          <a:ln w="76200">
            <a:solidFill>
              <a:schemeClr val="bg1"/>
            </a:solidFill>
          </a:ln>
          <a:effectLst>
            <a:outerShdw blurRad="76200" dist="76200" dir="2700000" algn="tl" rotWithShape="0">
              <a:prstClr val="black">
                <a:alpha val="20000"/>
              </a:prstClr>
            </a:outerShdw>
          </a:effectLst>
        </p:spPr>
      </p:pic>
      <p:sp>
        <p:nvSpPr>
          <p:cNvPr id="3" name="Footer Placeholder 2"/>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849466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200" b="1" dirty="0"/>
              <a:t>In this lecture you have learned:</a:t>
            </a:r>
          </a:p>
          <a:p>
            <a:pPr lvl="1"/>
            <a:r>
              <a:rPr lang="en-US" sz="2200" b="1" dirty="0"/>
              <a:t>Informal statistics still show that only ~2% of composites-related companies are active recyclers. </a:t>
            </a:r>
          </a:p>
          <a:p>
            <a:pPr lvl="1"/>
            <a:r>
              <a:rPr lang="en-US" sz="2200" b="1" dirty="0">
                <a:solidFill>
                  <a:schemeClr val="tx2"/>
                </a:solidFill>
              </a:rPr>
              <a:t>The drive for growth in Composite Recycling includes:</a:t>
            </a:r>
          </a:p>
          <a:p>
            <a:pPr marL="1040130" lvl="2" indent="-457200">
              <a:buFont typeface="+mj-lt"/>
              <a:buAutoNum type="arabicPeriod"/>
            </a:pPr>
            <a:r>
              <a:rPr lang="en-US" sz="2200" b="1" dirty="0"/>
              <a:t>The European Union’s end-of-life-vehicle (ELV) directive</a:t>
            </a:r>
          </a:p>
          <a:p>
            <a:pPr marL="1040130" lvl="2" indent="-457200">
              <a:buFont typeface="+mj-lt"/>
              <a:buAutoNum type="arabicPeriod" startAt="2"/>
            </a:pPr>
            <a:r>
              <a:rPr lang="en-US" sz="2200" b="1" dirty="0"/>
              <a:t>Carbon fiber’s high manufacturing cost and high performance, even in chopped form, make it an attractive recycling target.</a:t>
            </a:r>
          </a:p>
          <a:p>
            <a:pPr marL="1040130" lvl="2" indent="-457200">
              <a:buFont typeface="+mj-lt"/>
              <a:buAutoNum type="arabicPeriod" startAt="2"/>
            </a:pPr>
            <a:r>
              <a:rPr lang="en-US" sz="2200" b="1" dirty="0"/>
              <a:t>The newest generations of consumers seek out goods with recycled content.</a:t>
            </a:r>
          </a:p>
        </p:txBody>
      </p:sp>
      <p:sp>
        <p:nvSpPr>
          <p:cNvPr id="4" name="TextBox 3">
            <a:extLst>
              <a:ext uri="{FF2B5EF4-FFF2-40B4-BE49-F238E27FC236}">
                <a16:creationId xmlns:a16="http://schemas.microsoft.com/office/drawing/2014/main" id="{1792E52E-9DD9-4235-9D09-FBC177A7B59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902298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a:t>
            </a:r>
          </a:p>
        </p:txBody>
      </p:sp>
      <p:sp>
        <p:nvSpPr>
          <p:cNvPr id="3" name="Content Placeholder 2"/>
          <p:cNvSpPr>
            <a:spLocks noGrp="1"/>
          </p:cNvSpPr>
          <p:nvPr>
            <p:ph idx="1"/>
          </p:nvPr>
        </p:nvSpPr>
        <p:spPr>
          <a:xfrm>
            <a:off x="457200" y="1298642"/>
            <a:ext cx="7620000" cy="4800600"/>
          </a:xfrm>
        </p:spPr>
        <p:txBody>
          <a:bodyPr>
            <a:noAutofit/>
          </a:bodyPr>
          <a:lstStyle/>
          <a:p>
            <a:pPr marL="85725" indent="0">
              <a:buNone/>
            </a:pPr>
            <a:r>
              <a:rPr lang="en-US" sz="2000" b="1" dirty="0"/>
              <a:t>In this lecture you have learned:</a:t>
            </a:r>
            <a:endParaRPr lang="en-US" sz="2050" b="1" dirty="0"/>
          </a:p>
          <a:p>
            <a:pPr lvl="1"/>
            <a:r>
              <a:rPr lang="en-US" sz="2200" b="1" dirty="0">
                <a:solidFill>
                  <a:schemeClr val="tx2"/>
                </a:solidFill>
              </a:rPr>
              <a:t>That Waste Sources include</a:t>
            </a:r>
          </a:p>
          <a:p>
            <a:pPr lvl="3"/>
            <a:r>
              <a:rPr lang="en-US" sz="2200" b="1" dirty="0"/>
              <a:t>Off Spec Material</a:t>
            </a:r>
          </a:p>
          <a:p>
            <a:pPr lvl="3"/>
            <a:r>
              <a:rPr lang="en-US" sz="2200" b="1" dirty="0"/>
              <a:t>Cutting/trimming/kitting scraps (dry and prepreg) </a:t>
            </a:r>
          </a:p>
          <a:p>
            <a:pPr lvl="3"/>
            <a:r>
              <a:rPr lang="en-US" sz="2200" b="1" dirty="0"/>
              <a:t>Bobbin ends</a:t>
            </a:r>
          </a:p>
          <a:p>
            <a:pPr lvl="3"/>
            <a:r>
              <a:rPr lang="en-US" sz="2200" b="1" dirty="0"/>
              <a:t>Includes thermoset and thermoplastic materials.</a:t>
            </a:r>
          </a:p>
          <a:p>
            <a:pPr lvl="1"/>
            <a:r>
              <a:rPr lang="en-US" sz="2200" b="1" dirty="0">
                <a:solidFill>
                  <a:schemeClr val="tx2"/>
                </a:solidFill>
              </a:rPr>
              <a:t>Current Commercial Methods of Separating or Eliminating Resin from the Carbon Fiber</a:t>
            </a:r>
            <a:endParaRPr lang="en-US" sz="2200" b="1" dirty="0"/>
          </a:p>
          <a:p>
            <a:pPr lvl="2"/>
            <a:r>
              <a:rPr lang="en-US" sz="2200" b="1" i="1" dirty="0">
                <a:solidFill>
                  <a:srgbClr val="C00000"/>
                </a:solidFill>
              </a:rPr>
              <a:t>Pyrolysis</a:t>
            </a:r>
            <a:r>
              <a:rPr lang="en-US" sz="2200" b="1" dirty="0">
                <a:solidFill>
                  <a:srgbClr val="C00000"/>
                </a:solidFill>
              </a:rPr>
              <a:t> </a:t>
            </a:r>
            <a:r>
              <a:rPr lang="en-US" sz="2200" b="1" dirty="0"/>
              <a:t>(thermal treatment) </a:t>
            </a:r>
          </a:p>
          <a:p>
            <a:pPr lvl="2"/>
            <a:r>
              <a:rPr lang="en-US" sz="2200" b="1" i="1" dirty="0">
                <a:solidFill>
                  <a:srgbClr val="C00000"/>
                </a:solidFill>
              </a:rPr>
              <a:t>Solvolysis</a:t>
            </a:r>
            <a:r>
              <a:rPr lang="en-US" sz="2200" b="1" dirty="0">
                <a:solidFill>
                  <a:srgbClr val="C00000"/>
                </a:solidFill>
              </a:rPr>
              <a:t> </a:t>
            </a:r>
            <a:r>
              <a:rPr lang="en-US" sz="2200" b="1" dirty="0"/>
              <a:t>(chemical treatment)</a:t>
            </a:r>
            <a:endParaRPr lang="en-US" sz="1850" b="1" dirty="0"/>
          </a:p>
        </p:txBody>
      </p:sp>
      <p:sp>
        <p:nvSpPr>
          <p:cNvPr id="4" name="TextBox 3">
            <a:extLst>
              <a:ext uri="{FF2B5EF4-FFF2-40B4-BE49-F238E27FC236}">
                <a16:creationId xmlns:a16="http://schemas.microsoft.com/office/drawing/2014/main" id="{1792E52E-9DD9-4235-9D09-FBC177A7B59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870101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sz="4000" dirty="0"/>
              <a:t>Summary</a:t>
            </a:r>
          </a:p>
        </p:txBody>
      </p:sp>
      <p:sp>
        <p:nvSpPr>
          <p:cNvPr id="3" name="Content Placeholder 2"/>
          <p:cNvSpPr>
            <a:spLocks noGrp="1"/>
          </p:cNvSpPr>
          <p:nvPr>
            <p:ph idx="1"/>
          </p:nvPr>
        </p:nvSpPr>
        <p:spPr>
          <a:xfrm>
            <a:off x="457200" y="1028700"/>
            <a:ext cx="7620000" cy="4800600"/>
          </a:xfrm>
        </p:spPr>
        <p:txBody>
          <a:bodyPr vert="horz" lIns="91440" tIns="45720" rIns="91440" bIns="45720" rtlCol="0" anchor="t">
            <a:noAutofit/>
          </a:bodyPr>
          <a:lstStyle/>
          <a:p>
            <a:pPr marL="85725" indent="0">
              <a:buNone/>
            </a:pPr>
            <a:r>
              <a:rPr lang="en-US" sz="2000" b="1" dirty="0"/>
              <a:t>In this lecture you have learned:</a:t>
            </a:r>
          </a:p>
          <a:p>
            <a:pPr lvl="1"/>
            <a:r>
              <a:rPr lang="en-US" sz="2200" b="1" dirty="0"/>
              <a:t>That up to 30% of carbon fiber is wasted during production or cutting and trimming operations to manufacture products.</a:t>
            </a:r>
          </a:p>
          <a:p>
            <a:pPr lvl="1"/>
            <a:r>
              <a:rPr lang="en-US" sz="2200" b="1" dirty="0"/>
              <a:t>Global demand for carbon fiber is expected to double to 120,000 tonnes between 2016 and 2030</a:t>
            </a:r>
          </a:p>
          <a:p>
            <a:r>
              <a:rPr lang="en-US" sz="2200" b="1" dirty="0">
                <a:solidFill>
                  <a:schemeClr val="tx2"/>
                </a:solidFill>
              </a:rPr>
              <a:t>Governments legislation is driving interest in recycling</a:t>
            </a:r>
          </a:p>
          <a:p>
            <a:pPr lvl="1"/>
            <a:r>
              <a:rPr lang="en-US" sz="2200" b="1" dirty="0"/>
              <a:t>EU Directive 2000/53/EC</a:t>
            </a:r>
          </a:p>
          <a:p>
            <a:pPr lvl="1"/>
            <a:r>
              <a:rPr lang="en-US" sz="2200" b="1" dirty="0"/>
              <a:t>Café standards</a:t>
            </a:r>
          </a:p>
          <a:p>
            <a:r>
              <a:rPr lang="en-US" sz="2200" b="1" dirty="0">
                <a:solidFill>
                  <a:schemeClr val="tx2"/>
                </a:solidFill>
              </a:rPr>
              <a:t>Non-Government Organizations include:</a:t>
            </a:r>
          </a:p>
          <a:p>
            <a:pPr lvl="2"/>
            <a:r>
              <a:rPr lang="en-US" sz="2200" b="1" dirty="0"/>
              <a:t>Leadership in energy and Environmental Design (LEED)/ US Green Building Council (USGBC) Program </a:t>
            </a:r>
          </a:p>
          <a:p>
            <a:pPr lvl="2"/>
            <a:r>
              <a:rPr lang="en-US" sz="2200" b="1" dirty="0"/>
              <a:t>ZeroWaste </a:t>
            </a:r>
          </a:p>
          <a:p>
            <a:r>
              <a:rPr lang="en-US" sz="2350" b="1" i="1" dirty="0">
                <a:solidFill>
                  <a:schemeClr val="tx2"/>
                </a:solidFill>
              </a:rPr>
              <a:t>Life Cycle Assessment (LCA)</a:t>
            </a:r>
            <a:endParaRPr lang="en-US" sz="2350" b="1" i="1" dirty="0">
              <a:solidFill>
                <a:schemeClr val="tx2"/>
              </a:solidFill>
              <a:cs typeface="Calibri"/>
            </a:endParaRPr>
          </a:p>
          <a:p>
            <a:pPr lvl="1"/>
            <a:endParaRPr lang="en-US" sz="2200" b="1" dirty="0"/>
          </a:p>
          <a:p>
            <a:pPr lvl="1"/>
            <a:endParaRPr lang="en-US" sz="2200" b="1" dirty="0"/>
          </a:p>
        </p:txBody>
      </p:sp>
      <p:sp>
        <p:nvSpPr>
          <p:cNvPr id="4" name="TextBox 3">
            <a:extLst>
              <a:ext uri="{FF2B5EF4-FFF2-40B4-BE49-F238E27FC236}">
                <a16:creationId xmlns:a16="http://schemas.microsoft.com/office/drawing/2014/main" id="{1792E52E-9DD9-4235-9D09-FBC177A7B59C}"/>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3</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1868173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4400" dirty="0"/>
              <a:t>Composite Recycling Technician Education Program</a:t>
            </a:r>
          </a:p>
        </p:txBody>
      </p:sp>
      <p:sp>
        <p:nvSpPr>
          <p:cNvPr id="5" name="Subtitle 1"/>
          <p:cNvSpPr txBox="1">
            <a:spLocks/>
          </p:cNvSpPr>
          <p:nvPr/>
        </p:nvSpPr>
        <p:spPr>
          <a:xfrm>
            <a:off x="685800" y="4688340"/>
            <a:ext cx="6461760" cy="1066800"/>
          </a:xfrm>
          <a:prstGeom prst="rect">
            <a:avLst/>
          </a:prstGeom>
        </p:spPr>
        <p:txBody>
          <a:bodyPr vert="horz" lIns="91440" tIns="45720" rIns="91440" bIns="45720" numCol="1" rtlCol="0" anchor="t">
            <a:noAutofit/>
          </a:bodyPr>
          <a:lstStyle>
            <a:lvl1pPr marL="0" indent="0" algn="l" defTabSz="685800" rtl="0" eaLnBrk="1" latinLnBrk="0" hangingPunct="1">
              <a:spcBef>
                <a:spcPct val="20000"/>
              </a:spcBef>
              <a:buClr>
                <a:schemeClr val="accent1"/>
              </a:buClr>
              <a:buFont typeface="Arial" pitchFamily="34" charset="0"/>
              <a:buNone/>
              <a:defRPr sz="1500" kern="1200">
                <a:solidFill>
                  <a:schemeClr val="tx1">
                    <a:tint val="75000"/>
                  </a:schemeClr>
                </a:solidFill>
                <a:latin typeface="+mn-lt"/>
                <a:ea typeface="+mn-ea"/>
                <a:cs typeface="+mn-cs"/>
              </a:defRPr>
            </a:lvl1pPr>
            <a:lvl2pPr marL="342900" indent="0" algn="ctr" defTabSz="685800" rtl="0" eaLnBrk="1" latinLnBrk="0" hangingPunct="1">
              <a:spcBef>
                <a:spcPct val="20000"/>
              </a:spcBef>
              <a:buClr>
                <a:schemeClr val="accent2"/>
              </a:buClr>
              <a:buFont typeface="Arial" pitchFamily="34" charset="0"/>
              <a:buNone/>
              <a:defRPr sz="1500" kern="1200">
                <a:solidFill>
                  <a:schemeClr val="tx1">
                    <a:tint val="75000"/>
                  </a:schemeClr>
                </a:solidFill>
                <a:latin typeface="+mn-lt"/>
                <a:ea typeface="+mn-ea"/>
                <a:cs typeface="+mn-cs"/>
              </a:defRPr>
            </a:lvl2pPr>
            <a:lvl3pPr marL="685800" indent="0" algn="ctr" defTabSz="685800" rtl="0" eaLnBrk="1" latinLnBrk="0" hangingPunct="1">
              <a:spcBef>
                <a:spcPct val="20000"/>
              </a:spcBef>
              <a:buClr>
                <a:schemeClr val="accent3"/>
              </a:buClr>
              <a:buFont typeface="Arial" pitchFamily="34" charset="0"/>
              <a:buNone/>
              <a:defRPr sz="1350" kern="1200">
                <a:solidFill>
                  <a:schemeClr val="tx1">
                    <a:tint val="75000"/>
                  </a:schemeClr>
                </a:solidFill>
                <a:latin typeface="+mn-lt"/>
                <a:ea typeface="+mn-ea"/>
                <a:cs typeface="+mn-cs"/>
              </a:defRPr>
            </a:lvl3pPr>
            <a:lvl4pPr marL="1028700" indent="0" algn="ctr" defTabSz="685800" rtl="0" eaLnBrk="1" latinLnBrk="0" hangingPunct="1">
              <a:spcBef>
                <a:spcPct val="20000"/>
              </a:spcBef>
              <a:buClr>
                <a:schemeClr val="accent4"/>
              </a:buClr>
              <a:buFont typeface="Arial" pitchFamily="34" charset="0"/>
              <a:buNone/>
              <a:defRPr sz="1200" kern="1200">
                <a:solidFill>
                  <a:schemeClr val="tx1">
                    <a:tint val="75000"/>
                  </a:schemeClr>
                </a:solidFill>
                <a:latin typeface="+mn-lt"/>
                <a:ea typeface="+mn-ea"/>
                <a:cs typeface="+mn-cs"/>
              </a:defRPr>
            </a:lvl4pPr>
            <a:lvl5pPr marL="1371600" indent="0" algn="ctr" defTabSz="685800" rtl="0" eaLnBrk="1" latinLnBrk="0" hangingPunct="1">
              <a:spcBef>
                <a:spcPct val="20000"/>
              </a:spcBef>
              <a:buClr>
                <a:schemeClr val="accent5"/>
              </a:buClr>
              <a:buFont typeface="Arial" pitchFamily="34" charset="0"/>
              <a:buNone/>
              <a:defRPr sz="1050" kern="1200" baseline="0">
                <a:solidFill>
                  <a:schemeClr val="tx1">
                    <a:tint val="75000"/>
                  </a:schemeClr>
                </a:solidFill>
                <a:latin typeface="+mn-lt"/>
                <a:ea typeface="+mn-ea"/>
                <a:cs typeface="+mn-cs"/>
              </a:defRPr>
            </a:lvl5pPr>
            <a:lvl6pPr marL="1714500" indent="0" algn="ctr" defTabSz="685800" rtl="0" eaLnBrk="1" latinLnBrk="0" hangingPunct="1">
              <a:spcBef>
                <a:spcPct val="20000"/>
              </a:spcBef>
              <a:buClr>
                <a:schemeClr val="accent1"/>
              </a:buClr>
              <a:buFont typeface="Arial" pitchFamily="34" charset="0"/>
              <a:buNone/>
              <a:defRPr sz="1050" kern="1200" baseline="0">
                <a:solidFill>
                  <a:schemeClr val="tx1">
                    <a:tint val="75000"/>
                  </a:schemeClr>
                </a:solidFill>
                <a:latin typeface="+mn-lt"/>
                <a:ea typeface="+mn-ea"/>
                <a:cs typeface="+mn-cs"/>
              </a:defRPr>
            </a:lvl6pPr>
            <a:lvl7pPr marL="2057400" indent="0" algn="ctr" defTabSz="685800" rtl="0" eaLnBrk="1" latinLnBrk="0" hangingPunct="1">
              <a:spcBef>
                <a:spcPct val="20000"/>
              </a:spcBef>
              <a:buClr>
                <a:schemeClr val="accent2"/>
              </a:buClr>
              <a:buFont typeface="Arial" pitchFamily="34" charset="0"/>
              <a:buNone/>
              <a:defRPr sz="1050" kern="1200">
                <a:solidFill>
                  <a:schemeClr val="tx1">
                    <a:tint val="75000"/>
                  </a:schemeClr>
                </a:solidFill>
                <a:latin typeface="+mn-lt"/>
                <a:ea typeface="+mn-ea"/>
                <a:cs typeface="+mn-cs"/>
              </a:defRPr>
            </a:lvl7pPr>
            <a:lvl8pPr marL="2400300" indent="0" algn="ctr" defTabSz="685800" rtl="0" eaLnBrk="1" latinLnBrk="0" hangingPunct="1">
              <a:spcBef>
                <a:spcPct val="20000"/>
              </a:spcBef>
              <a:buClr>
                <a:schemeClr val="accent3"/>
              </a:buClr>
              <a:buFont typeface="Arial" pitchFamily="34" charset="0"/>
              <a:buNone/>
              <a:defRPr sz="1050" kern="1200">
                <a:solidFill>
                  <a:schemeClr val="tx1">
                    <a:tint val="75000"/>
                  </a:schemeClr>
                </a:solidFill>
                <a:latin typeface="+mn-lt"/>
                <a:ea typeface="+mn-ea"/>
                <a:cs typeface="+mn-cs"/>
              </a:defRPr>
            </a:lvl8pPr>
            <a:lvl9pPr marL="2743200" indent="0" algn="ctr" defTabSz="685800" rtl="0" eaLnBrk="1" latinLnBrk="0" hangingPunct="1">
              <a:spcBef>
                <a:spcPct val="20000"/>
              </a:spcBef>
              <a:buClr>
                <a:schemeClr val="accent4"/>
              </a:buClr>
              <a:buFont typeface="Arial" pitchFamily="34" charset="0"/>
              <a:buNone/>
              <a:defRPr sz="1050" kern="1200">
                <a:solidFill>
                  <a:schemeClr val="tx1">
                    <a:tint val="75000"/>
                  </a:schemeClr>
                </a:solidFill>
                <a:latin typeface="+mn-lt"/>
                <a:ea typeface="+mn-ea"/>
                <a:cs typeface="+mn-cs"/>
              </a:defRPr>
            </a:lvl9pPr>
          </a:lstStyle>
          <a:p>
            <a:r>
              <a:rPr lang="en-US" sz="2000" b="1" dirty="0">
                <a:solidFill>
                  <a:schemeClr val="tx1"/>
                </a:solidFill>
              </a:rPr>
              <a:t>Module 1  –  Overview on Materials Recycling</a:t>
            </a:r>
          </a:p>
          <a:p>
            <a:r>
              <a:rPr lang="en-US" sz="2000" b="1" dirty="0">
                <a:solidFill>
                  <a:schemeClr val="tx1"/>
                </a:solidFill>
              </a:rPr>
              <a:t>Lecture 4 –  Industry Perspective on Recycling</a:t>
            </a:r>
          </a:p>
        </p:txBody>
      </p:sp>
      <p:sp>
        <p:nvSpPr>
          <p:cNvPr id="6" name="TextBox 5">
            <a:extLst>
              <a:ext uri="{FF2B5EF4-FFF2-40B4-BE49-F238E27FC236}">
                <a16:creationId xmlns:a16="http://schemas.microsoft.com/office/drawing/2014/main" id="{196A5B37-B0B7-41F7-B069-22EC2EECCC9A}"/>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150" y="2094365"/>
            <a:ext cx="3467100" cy="3905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43" y="686445"/>
            <a:ext cx="2991179" cy="8106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172" y="752749"/>
            <a:ext cx="2155371" cy="851504"/>
          </a:xfrm>
          <a:prstGeom prst="rect">
            <a:avLst/>
          </a:prstGeom>
        </p:spPr>
      </p:pic>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03766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Advanced Composites</a:t>
            </a:r>
          </a:p>
        </p:txBody>
      </p:sp>
      <p:sp>
        <p:nvSpPr>
          <p:cNvPr id="3" name="Content Placeholder 2"/>
          <p:cNvSpPr>
            <a:spLocks noGrp="1"/>
          </p:cNvSpPr>
          <p:nvPr>
            <p:ph idx="1"/>
          </p:nvPr>
        </p:nvSpPr>
        <p:spPr>
          <a:xfrm>
            <a:off x="457200" y="1252331"/>
            <a:ext cx="7620000" cy="4800600"/>
          </a:xfrm>
        </p:spPr>
        <p:txBody>
          <a:bodyPr>
            <a:normAutofit/>
          </a:bodyPr>
          <a:lstStyle/>
          <a:p>
            <a:pPr>
              <a:buFont typeface="Wingdings" panose="05000000000000000000" pitchFamily="2" charset="2"/>
              <a:buChar char="§"/>
            </a:pPr>
            <a:r>
              <a:rPr lang="en-US" sz="2400" b="1" dirty="0"/>
              <a:t>Higher physical properties</a:t>
            </a:r>
          </a:p>
          <a:p>
            <a:pPr>
              <a:buFont typeface="Wingdings" panose="05000000000000000000" pitchFamily="2" charset="2"/>
              <a:buChar char="§"/>
            </a:pPr>
            <a:r>
              <a:rPr lang="en-US" sz="2400" b="1" dirty="0"/>
              <a:t>Advanced processing techniques</a:t>
            </a:r>
          </a:p>
          <a:p>
            <a:pPr lvl="1">
              <a:buFont typeface="Wingdings" panose="05000000000000000000" pitchFamily="2" charset="2"/>
              <a:buChar char="§"/>
            </a:pPr>
            <a:r>
              <a:rPr lang="en-US" sz="2250" b="1" dirty="0"/>
              <a:t>Reinforcements</a:t>
            </a:r>
          </a:p>
          <a:p>
            <a:pPr lvl="1">
              <a:buFont typeface="Wingdings" panose="05000000000000000000" pitchFamily="2" charset="2"/>
              <a:buChar char="§"/>
            </a:pPr>
            <a:r>
              <a:rPr lang="en-US" sz="2250" b="1" dirty="0"/>
              <a:t>Carbon Fiber</a:t>
            </a:r>
          </a:p>
          <a:p>
            <a:pPr lvl="1">
              <a:buFont typeface="Wingdings" panose="05000000000000000000" pitchFamily="2" charset="2"/>
              <a:buChar char="§"/>
            </a:pPr>
            <a:r>
              <a:rPr lang="en-US" sz="2250" b="1" dirty="0"/>
              <a:t>Aramids</a:t>
            </a:r>
          </a:p>
          <a:p>
            <a:pPr lvl="1">
              <a:buFont typeface="Wingdings" panose="05000000000000000000" pitchFamily="2" charset="2"/>
              <a:buChar char="§"/>
            </a:pPr>
            <a:r>
              <a:rPr lang="en-US" sz="2250" b="1" dirty="0"/>
              <a:t>Nomex ®</a:t>
            </a:r>
          </a:p>
          <a:p>
            <a:pPr>
              <a:buFont typeface="Wingdings" panose="05000000000000000000" pitchFamily="2" charset="2"/>
              <a:buChar char="§"/>
            </a:pPr>
            <a:r>
              <a:rPr lang="en-US" sz="2400" b="1" dirty="0"/>
              <a:t>Honeycomb Coring</a:t>
            </a:r>
          </a:p>
          <a:p>
            <a:pPr>
              <a:buFont typeface="Wingdings" panose="05000000000000000000" pitchFamily="2" charset="2"/>
              <a:buChar char="§"/>
            </a:pPr>
            <a:r>
              <a:rPr lang="en-US" sz="2400" b="1" dirty="0"/>
              <a:t>Higher end resins</a:t>
            </a:r>
          </a:p>
          <a:p>
            <a:pPr>
              <a:buFont typeface="Wingdings" panose="05000000000000000000" pitchFamily="2" charset="2"/>
              <a:buChar char="§"/>
            </a:pPr>
            <a:r>
              <a:rPr lang="en-US" sz="2400" b="1" dirty="0"/>
              <a:t>Prepreg</a:t>
            </a:r>
          </a:p>
          <a:p>
            <a:pPr>
              <a:buFont typeface="Wingdings" panose="05000000000000000000" pitchFamily="2" charset="2"/>
              <a:buChar char="§"/>
            </a:pPr>
            <a:r>
              <a:rPr lang="en-US" sz="2400" b="1" dirty="0"/>
              <a:t>Oven Cures</a:t>
            </a:r>
          </a:p>
          <a:p>
            <a:pPr lvl="1">
              <a:buFont typeface="Wingdings" panose="05000000000000000000" pitchFamily="2" charset="2"/>
              <a:buChar char="§"/>
            </a:pPr>
            <a:endParaRPr lang="en-US" sz="2250" b="1" dirty="0"/>
          </a:p>
          <a:p>
            <a:pPr>
              <a:buFont typeface="Wingdings" panose="05000000000000000000" pitchFamily="2" charset="2"/>
              <a:buChar char="§"/>
            </a:pPr>
            <a:endParaRPr lang="en-US" sz="2400" b="1" dirty="0"/>
          </a:p>
        </p:txBody>
      </p:sp>
      <p:pic>
        <p:nvPicPr>
          <p:cNvPr id="5" name="Picture 4">
            <a:extLst>
              <a:ext uri="{FF2B5EF4-FFF2-40B4-BE49-F238E27FC236}">
                <a16:creationId xmlns:a16="http://schemas.microsoft.com/office/drawing/2014/main" id="{4170C259-3769-418D-B661-CD238B1B85FE}"/>
              </a:ext>
            </a:extLst>
          </p:cNvPr>
          <p:cNvPicPr>
            <a:picLocks noChangeAspect="1"/>
          </p:cNvPicPr>
          <p:nvPr/>
        </p:nvPicPr>
        <p:blipFill>
          <a:blip r:embed="rId3"/>
          <a:stretch>
            <a:fillRect/>
          </a:stretch>
        </p:blipFill>
        <p:spPr>
          <a:xfrm>
            <a:off x="3495369" y="2306742"/>
            <a:ext cx="5346288" cy="3675573"/>
          </a:xfrm>
          <a:prstGeom prst="rect">
            <a:avLst/>
          </a:prstGeom>
        </p:spPr>
      </p:pic>
      <p:sp>
        <p:nvSpPr>
          <p:cNvPr id="6" name="TextBox 5">
            <a:extLst>
              <a:ext uri="{FF2B5EF4-FFF2-40B4-BE49-F238E27FC236}">
                <a16:creationId xmlns:a16="http://schemas.microsoft.com/office/drawing/2014/main" id="{DABE9141-3EAF-4C99-9D4A-5C7C3A4832D9}"/>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1</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726203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189915" y="1031378"/>
            <a:ext cx="7832421" cy="4284334"/>
          </a:xfrm>
        </p:spPr>
        <p:txBody>
          <a:bodyPr>
            <a:noAutofit/>
          </a:bodyPr>
          <a:lstStyle/>
          <a:p>
            <a:pPr marL="85725" indent="0">
              <a:buNone/>
            </a:pPr>
            <a:r>
              <a:rPr lang="en-US" sz="2800" b="1" dirty="0">
                <a:solidFill>
                  <a:schemeClr val="tx2"/>
                </a:solidFill>
              </a:rPr>
              <a:t>Content:</a:t>
            </a:r>
          </a:p>
          <a:p>
            <a:pPr marL="651510" lvl="1" indent="-342900">
              <a:buFont typeface="+mj-lt"/>
              <a:buAutoNum type="alphaLcParenR"/>
            </a:pPr>
            <a:r>
              <a:rPr lang="en-US" sz="2250" b="1" dirty="0"/>
              <a:t>CRTEP findings from subject matter experts (industry and academic) on two main statements:</a:t>
            </a:r>
          </a:p>
          <a:p>
            <a:pPr lvl="3">
              <a:buFont typeface="Wingdings" charset="2"/>
              <a:buChar char="§"/>
            </a:pPr>
            <a:r>
              <a:rPr lang="en-US" sz="2100" b="1" dirty="0"/>
              <a:t>What are the major </a:t>
            </a:r>
            <a:r>
              <a:rPr lang="en-US" sz="2100" b="1" i="1" dirty="0">
                <a:solidFill>
                  <a:schemeClr val="tx2"/>
                </a:solidFill>
              </a:rPr>
              <a:t>challenges</a:t>
            </a:r>
            <a:r>
              <a:rPr lang="en-US" sz="2100" b="1" dirty="0"/>
              <a:t> that companies face if they are to </a:t>
            </a:r>
            <a:r>
              <a:rPr lang="en-US" sz="2100" b="1" i="1" dirty="0">
                <a:solidFill>
                  <a:schemeClr val="tx2"/>
                </a:solidFill>
              </a:rPr>
              <a:t>reduce the volume of scrap</a:t>
            </a:r>
            <a:r>
              <a:rPr lang="en-US" sz="2100" b="1" i="1" dirty="0"/>
              <a:t> </a:t>
            </a:r>
            <a:r>
              <a:rPr lang="en-US" sz="2100" b="1" dirty="0"/>
              <a:t>material going into landfills?</a:t>
            </a:r>
          </a:p>
          <a:p>
            <a:pPr lvl="3">
              <a:buFont typeface="Wingdings" charset="2"/>
              <a:buChar char="§"/>
            </a:pPr>
            <a:r>
              <a:rPr lang="en-US" sz="2100" b="1" dirty="0"/>
              <a:t>As</a:t>
            </a:r>
            <a:r>
              <a:rPr lang="en-US" sz="2100" b="1" dirty="0">
                <a:solidFill>
                  <a:schemeClr val="tx2"/>
                </a:solidFill>
              </a:rPr>
              <a:t> </a:t>
            </a:r>
            <a:r>
              <a:rPr lang="en-US" sz="2100" b="1" i="1" dirty="0">
                <a:solidFill>
                  <a:schemeClr val="tx2"/>
                </a:solidFill>
              </a:rPr>
              <a:t>new</a:t>
            </a:r>
            <a:r>
              <a:rPr lang="en-US" sz="2100" b="1" dirty="0">
                <a:solidFill>
                  <a:schemeClr val="tx2"/>
                </a:solidFill>
              </a:rPr>
              <a:t> </a:t>
            </a:r>
            <a:r>
              <a:rPr lang="en-US" sz="2100" b="1" dirty="0"/>
              <a:t>composite reclamation processes and technologies are </a:t>
            </a:r>
            <a:r>
              <a:rPr lang="en-US" sz="2100" b="1" i="1" dirty="0"/>
              <a:t>developed</a:t>
            </a:r>
            <a:r>
              <a:rPr lang="en-US" sz="2100" b="1" dirty="0"/>
              <a:t> what </a:t>
            </a:r>
            <a:r>
              <a:rPr lang="en-US" sz="2100" b="1" i="1" dirty="0">
                <a:solidFill>
                  <a:schemeClr val="tx2"/>
                </a:solidFill>
              </a:rPr>
              <a:t>new demands </a:t>
            </a:r>
            <a:r>
              <a:rPr lang="en-US" sz="2100" b="1" dirty="0"/>
              <a:t>will be placed on </a:t>
            </a:r>
            <a:r>
              <a:rPr lang="en-US" sz="2100" b="1" i="1" dirty="0">
                <a:solidFill>
                  <a:schemeClr val="tx2"/>
                </a:solidFill>
              </a:rPr>
              <a:t>composite technicians</a:t>
            </a:r>
            <a:r>
              <a:rPr lang="en-US" sz="2100" b="1" dirty="0"/>
              <a:t>?</a:t>
            </a:r>
          </a:p>
          <a:p>
            <a:pPr marL="651510" lvl="1" indent="-342900">
              <a:buFont typeface="+mj-lt"/>
              <a:buAutoNum type="alphaLcParenR"/>
            </a:pPr>
            <a:r>
              <a:rPr lang="en-US" sz="2250" b="1" dirty="0"/>
              <a:t>A brief introduction to various logistics associated with composite recycling at the manufacturing level </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241935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90"/>
            <a:ext cx="7620000" cy="1143000"/>
          </a:xfrm>
        </p:spPr>
        <p:txBody>
          <a:bodyPr/>
          <a:lstStyle/>
          <a:p>
            <a:r>
              <a:rPr lang="en-US" dirty="0"/>
              <a:t>Industry Perspective on Recycling</a:t>
            </a:r>
            <a:endParaRPr lang="en-US" sz="3600" dirty="0"/>
          </a:p>
        </p:txBody>
      </p:sp>
      <p:sp>
        <p:nvSpPr>
          <p:cNvPr id="3" name="Content Placeholder 2"/>
          <p:cNvSpPr>
            <a:spLocks noGrp="1"/>
          </p:cNvSpPr>
          <p:nvPr>
            <p:ph idx="1"/>
          </p:nvPr>
        </p:nvSpPr>
        <p:spPr>
          <a:xfrm>
            <a:off x="457200" y="795510"/>
            <a:ext cx="7620000" cy="4800600"/>
          </a:xfrm>
        </p:spPr>
        <p:txBody>
          <a:bodyPr>
            <a:normAutofit/>
          </a:bodyPr>
          <a:lstStyle/>
          <a:p>
            <a:pPr lvl="1"/>
            <a:endParaRPr lang="en-US" sz="2400" b="1" dirty="0"/>
          </a:p>
          <a:p>
            <a:pPr marL="85725" indent="0">
              <a:buNone/>
            </a:pPr>
            <a:r>
              <a:rPr lang="en-US" sz="2400" b="1" dirty="0">
                <a:solidFill>
                  <a:schemeClr val="tx2"/>
                </a:solidFill>
              </a:rPr>
              <a:t>Objectives:</a:t>
            </a:r>
          </a:p>
          <a:p>
            <a:r>
              <a:rPr lang="en-US" sz="2400" b="1" dirty="0"/>
              <a:t>Learn how industry perceives composite recycling and what they see as the biggest challenges. </a:t>
            </a:r>
          </a:p>
          <a:p>
            <a:r>
              <a:rPr lang="en-US" sz="2400" b="1" dirty="0">
                <a:ea typeface="Calibri" charset="0"/>
                <a:cs typeface="Times New Roman" charset="0"/>
              </a:rPr>
              <a:t>Learn what demands are placed on composite technicians as composite recycling is introduced.</a:t>
            </a:r>
          </a:p>
          <a:p>
            <a:r>
              <a:rPr lang="en-US" sz="2400" b="1" dirty="0">
                <a:ea typeface="Calibri" charset="0"/>
                <a:cs typeface="Times New Roman" charset="0"/>
              </a:rPr>
              <a:t>Learn what subject matter experts see as logistical problems for composite recycling. </a:t>
            </a:r>
          </a:p>
        </p:txBody>
      </p:sp>
      <p:sp>
        <p:nvSpPr>
          <p:cNvPr id="4" name="TextBox 3">
            <a:extLst>
              <a:ext uri="{FF2B5EF4-FFF2-40B4-BE49-F238E27FC236}">
                <a16:creationId xmlns:a16="http://schemas.microsoft.com/office/drawing/2014/main" id="{964B009C-3A37-4068-91D9-80238D154981}"/>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5" name="Footer Placeholder 4"/>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443924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Industry Perspective on Recycling</a:t>
            </a:r>
          </a:p>
        </p:txBody>
      </p:sp>
      <p:sp>
        <p:nvSpPr>
          <p:cNvPr id="3" name="Content Placeholder 2"/>
          <p:cNvSpPr>
            <a:spLocks noGrp="1"/>
          </p:cNvSpPr>
          <p:nvPr>
            <p:ph idx="1"/>
          </p:nvPr>
        </p:nvSpPr>
        <p:spPr>
          <a:xfrm>
            <a:off x="457200" y="1305233"/>
            <a:ext cx="7508218" cy="4800600"/>
          </a:xfrm>
        </p:spPr>
        <p:txBody>
          <a:bodyPr>
            <a:normAutofit/>
          </a:bodyPr>
          <a:lstStyle/>
          <a:p>
            <a:pPr>
              <a:buFont typeface="Wingdings" panose="05000000000000000000" pitchFamily="2" charset="2"/>
              <a:buChar char="§"/>
            </a:pPr>
            <a:r>
              <a:rPr lang="en-US" sz="2400" b="1" i="1" dirty="0">
                <a:solidFill>
                  <a:schemeClr val="tx2"/>
                </a:solidFill>
              </a:rPr>
              <a:t>At the end of this lecture you will be able to:</a:t>
            </a:r>
          </a:p>
          <a:p>
            <a:pPr lvl="1"/>
            <a:r>
              <a:rPr lang="en-US" sz="2400" b="1" dirty="0"/>
              <a:t>Be able to identify challenges in a manufacturing setting that complicates composite recycling as it pertains to collection, storage, sorting, etc. and be able to suggest logistical solutions. </a:t>
            </a:r>
          </a:p>
          <a:p>
            <a:pPr lvl="1"/>
            <a:r>
              <a:rPr lang="en-US" sz="2400" b="1" dirty="0"/>
              <a:t>Be able to identify new demands technicians experience due to composite recycling and suggest how they can overcome them.</a:t>
            </a:r>
          </a:p>
        </p:txBody>
      </p:sp>
      <p:sp>
        <p:nvSpPr>
          <p:cNvPr id="5" name="TextBox 4">
            <a:extLst>
              <a:ext uri="{FF2B5EF4-FFF2-40B4-BE49-F238E27FC236}">
                <a16:creationId xmlns:a16="http://schemas.microsoft.com/office/drawing/2014/main" id="{BD9F4533-544A-444D-8707-504C1478A675}"/>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713669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855023" y="1031378"/>
            <a:ext cx="7167313" cy="4284334"/>
          </a:xfrm>
        </p:spPr>
        <p:txBody>
          <a:bodyPr>
            <a:noAutofit/>
          </a:bodyPr>
          <a:lstStyle/>
          <a:p>
            <a:pPr marL="85725" indent="0">
              <a:buNone/>
            </a:pPr>
            <a:r>
              <a:rPr lang="en-US" sz="2800" b="1" dirty="0">
                <a:solidFill>
                  <a:schemeClr val="tx2"/>
                </a:solidFill>
              </a:rPr>
              <a:t>Profit as Motivation</a:t>
            </a:r>
          </a:p>
          <a:p>
            <a:pPr marL="308610" lvl="1" indent="0">
              <a:buNone/>
            </a:pPr>
            <a:r>
              <a:rPr lang="en-US" sz="2400" b="1" dirty="0"/>
              <a:t>Seven years ago, mainstream composites recycling was considered an aspirational goal but not a commercial reality, according to Dan Coughlin, ACMA’s Vice President of Composites Market Development. While recyclability of end-of-life composite products could make FRP as desirable as metals, </a:t>
            </a:r>
            <a:r>
              <a:rPr lang="en-US" sz="2400" b="1" dirty="0">
                <a:solidFill>
                  <a:srgbClr val="C00000"/>
                </a:solidFill>
              </a:rPr>
              <a:t>it is hard for composite manufacturers to justify recycling without proof that it can be profitable.</a:t>
            </a:r>
            <a:endParaRPr lang="en-US" sz="2250" b="1" dirty="0">
              <a:solidFill>
                <a:srgbClr val="C00000"/>
              </a:solidFill>
            </a:endParaRP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40508798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170189"/>
            <a:ext cx="7620000" cy="1143000"/>
          </a:xfrm>
        </p:spPr>
        <p:txBody>
          <a:bodyPr/>
          <a:lstStyle/>
          <a:p>
            <a:r>
              <a:rPr lang="en-US" sz="3600" dirty="0"/>
              <a:t>Industry Perspective on Recycling</a:t>
            </a:r>
            <a:br>
              <a:rPr lang="en-US" sz="3600" dirty="0"/>
            </a:br>
            <a:r>
              <a:rPr lang="en-US" sz="2000" dirty="0"/>
              <a:t>How Industry Perceives Composite Recycling</a:t>
            </a:r>
          </a:p>
        </p:txBody>
      </p:sp>
      <p:sp>
        <p:nvSpPr>
          <p:cNvPr id="3" name="Content Placeholder 2"/>
          <p:cNvSpPr>
            <a:spLocks noGrp="1"/>
          </p:cNvSpPr>
          <p:nvPr>
            <p:ph idx="1"/>
          </p:nvPr>
        </p:nvSpPr>
        <p:spPr>
          <a:xfrm>
            <a:off x="355778" y="1286833"/>
            <a:ext cx="7832421" cy="4284334"/>
          </a:xfrm>
        </p:spPr>
        <p:txBody>
          <a:bodyPr>
            <a:noAutofit/>
          </a:bodyPr>
          <a:lstStyle/>
          <a:p>
            <a:pPr marL="308610" lvl="1" indent="0">
              <a:buNone/>
            </a:pPr>
            <a:r>
              <a:rPr lang="en-US" sz="2400" b="1" dirty="0">
                <a:solidFill>
                  <a:schemeClr val="tx2"/>
                </a:solidFill>
              </a:rPr>
              <a:t>Five Perspectives</a:t>
            </a:r>
          </a:p>
          <a:p>
            <a:pPr marL="925830" lvl="2" indent="-342900">
              <a:buFont typeface="+mj-lt"/>
              <a:buAutoNum type="arabicParenR"/>
            </a:pPr>
            <a:r>
              <a:rPr lang="en-US" sz="2400" b="1" dirty="0"/>
              <a:t>Recycling is not a ‘nice to have’ add on, but a huge opportunity. </a:t>
            </a:r>
          </a:p>
          <a:p>
            <a:pPr marL="925830" lvl="2" indent="-342900">
              <a:buFont typeface="+mj-lt"/>
              <a:buAutoNum type="arabicParenR"/>
            </a:pPr>
            <a:r>
              <a:rPr lang="en-US" sz="2400" b="1" dirty="0"/>
              <a:t>Design for a circular economy. </a:t>
            </a:r>
            <a:endParaRPr lang="en-US" sz="2400" dirty="0"/>
          </a:p>
          <a:p>
            <a:pPr marL="925830" lvl="2" indent="-342900">
              <a:buFont typeface="+mj-lt"/>
              <a:buAutoNum type="arabicParenR"/>
            </a:pPr>
            <a:r>
              <a:rPr lang="en-US" sz="2400" b="1" dirty="0"/>
              <a:t>Develop more markets for recycling.</a:t>
            </a:r>
            <a:endParaRPr lang="en-US" sz="2400" dirty="0"/>
          </a:p>
          <a:p>
            <a:pPr marL="925830" lvl="2" indent="-342900">
              <a:buFont typeface="+mj-lt"/>
              <a:buAutoNum type="arabicParenR"/>
            </a:pPr>
            <a:r>
              <a:rPr lang="en-US" sz="2400" b="1" dirty="0"/>
              <a:t>Don’t call scrap or end-of-life products ‘waste.</a:t>
            </a:r>
            <a:endParaRPr lang="en-US" sz="2400" dirty="0"/>
          </a:p>
          <a:p>
            <a:pPr marL="925830" lvl="2" indent="-342900">
              <a:buFont typeface="+mj-lt"/>
              <a:buAutoNum type="arabicParenR"/>
            </a:pPr>
            <a:r>
              <a:rPr lang="en-US" sz="2400" b="1" dirty="0"/>
              <a:t>It’s happening!</a:t>
            </a:r>
            <a:endParaRPr lang="en-US" sz="2400" dirty="0"/>
          </a:p>
          <a:p>
            <a:pPr marL="308610" lvl="1" indent="0">
              <a:buNone/>
            </a:pPr>
            <a:endParaRPr lang="en-US" sz="2400" dirty="0"/>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6" name="Rectangle 5">
            <a:extLst>
              <a:ext uri="{FF2B5EF4-FFF2-40B4-BE49-F238E27FC236}">
                <a16:creationId xmlns:a16="http://schemas.microsoft.com/office/drawing/2014/main" id="{7CD137B0-069B-40F1-81F0-8D1D4F71DC60}"/>
              </a:ext>
            </a:extLst>
          </p:cNvPr>
          <p:cNvSpPr/>
          <p:nvPr/>
        </p:nvSpPr>
        <p:spPr>
          <a:xfrm>
            <a:off x="189915" y="6537918"/>
            <a:ext cx="5413166" cy="2308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6835137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597408" y="1031378"/>
            <a:ext cx="7424928" cy="5576686"/>
          </a:xfrm>
        </p:spPr>
        <p:txBody>
          <a:bodyPr>
            <a:noAutofit/>
          </a:bodyPr>
          <a:lstStyle/>
          <a:p>
            <a:pPr marL="85725" indent="0">
              <a:spcBef>
                <a:spcPts val="0"/>
              </a:spcBef>
              <a:buNone/>
            </a:pPr>
            <a:r>
              <a:rPr lang="en-US" sz="2200" b="1" dirty="0">
                <a:solidFill>
                  <a:schemeClr val="tx2"/>
                </a:solidFill>
              </a:rPr>
              <a:t>1) Recycling is not a ‘nice to have’ add on, but a huge opportunity. </a:t>
            </a:r>
          </a:p>
          <a:p>
            <a:pPr lvl="1">
              <a:spcBef>
                <a:spcPts val="0"/>
              </a:spcBef>
            </a:pPr>
            <a:r>
              <a:rPr lang="en-US" sz="2200" b="1" dirty="0"/>
              <a:t>ISRI says that their organization represents the “biggest industry you’ve never heard”</a:t>
            </a:r>
          </a:p>
          <a:p>
            <a:pPr lvl="1">
              <a:spcBef>
                <a:spcPts val="0"/>
              </a:spcBef>
            </a:pPr>
            <a:r>
              <a:rPr lang="en-US" sz="2200" b="1" dirty="0"/>
              <a:t>With $117 billion and more than 500,000 related U.S. jobs. </a:t>
            </a:r>
          </a:p>
          <a:p>
            <a:pPr lvl="1">
              <a:spcBef>
                <a:spcPts val="0"/>
              </a:spcBef>
            </a:pPr>
            <a:r>
              <a:rPr lang="en-US" sz="2200" b="1" dirty="0"/>
              <a:t>The recycling industry is currently dominated by iron and steel (50 percent) and paper (40 percent).</a:t>
            </a:r>
          </a:p>
          <a:p>
            <a:pPr lvl="1">
              <a:spcBef>
                <a:spcPts val="0"/>
              </a:spcBef>
            </a:pPr>
            <a:r>
              <a:rPr lang="en-US" sz="2200" b="1" dirty="0"/>
              <a:t>Markets are ripe for recycling.</a:t>
            </a:r>
          </a:p>
          <a:p>
            <a:pPr lvl="1">
              <a:spcBef>
                <a:spcPts val="0"/>
              </a:spcBef>
            </a:pPr>
            <a:r>
              <a:rPr lang="en-US" sz="2200" b="1" dirty="0"/>
              <a:t>Adesso</a:t>
            </a:r>
            <a:r>
              <a:rPr lang="en-US" sz="2200" b="1" dirty="0"/>
              <a:t> Advanced Materials, which has developed </a:t>
            </a:r>
            <a:r>
              <a:rPr lang="en-US" sz="2200" b="1" dirty="0"/>
              <a:t>Cleavamine</a:t>
            </a:r>
            <a:r>
              <a:rPr lang="en-US" sz="2200" b="1" dirty="0"/>
              <a:t>® degradable curing agent and </a:t>
            </a:r>
            <a:r>
              <a:rPr lang="en-US" sz="2200" b="1" dirty="0"/>
              <a:t>Recycloset</a:t>
            </a:r>
            <a:r>
              <a:rPr lang="en-US" sz="2200" b="1" dirty="0"/>
              <a:t>® recyclable resin. </a:t>
            </a:r>
          </a:p>
          <a:p>
            <a:pPr lvl="1">
              <a:spcBef>
                <a:spcPts val="0"/>
              </a:spcBef>
            </a:pPr>
            <a:r>
              <a:rPr lang="en-US" sz="2200" b="1" dirty="0"/>
              <a:t>In the EU, they have already set up a regulation that 95 percent of automotive parts must be recycled. </a:t>
            </a:r>
          </a:p>
          <a:p>
            <a:pPr lvl="1">
              <a:spcBef>
                <a:spcPts val="0"/>
              </a:spcBef>
            </a:pPr>
            <a:r>
              <a:rPr lang="en-US" sz="2200" b="1" dirty="0"/>
              <a:t>So, it is the time to solve this problem</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6" name="Rectangle 5">
            <a:extLst>
              <a:ext uri="{FF2B5EF4-FFF2-40B4-BE49-F238E27FC236}">
                <a16:creationId xmlns:a16="http://schemas.microsoft.com/office/drawing/2014/main" id="{E17E3F38-8305-4E95-9D01-376697DB32BF}"/>
              </a:ext>
            </a:extLst>
          </p:cNvPr>
          <p:cNvSpPr/>
          <p:nvPr/>
        </p:nvSpPr>
        <p:spPr>
          <a:xfrm>
            <a:off x="189915" y="6537918"/>
            <a:ext cx="5413166" cy="2308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2000520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807522" y="1031378"/>
            <a:ext cx="7214814" cy="4284334"/>
          </a:xfrm>
        </p:spPr>
        <p:txBody>
          <a:bodyPr>
            <a:noAutofit/>
          </a:bodyPr>
          <a:lstStyle/>
          <a:p>
            <a:pPr marL="85725" indent="0">
              <a:buNone/>
            </a:pPr>
            <a:r>
              <a:rPr lang="en-US" sz="2800" b="1" dirty="0">
                <a:solidFill>
                  <a:schemeClr val="tx2"/>
                </a:solidFill>
              </a:rPr>
              <a:t>2) Design for a circular economy </a:t>
            </a:r>
          </a:p>
          <a:p>
            <a:pPr lvl="2"/>
            <a:r>
              <a:rPr lang="en-US" sz="2400" b="1" dirty="0"/>
              <a:t>Composites can be “intractable by design.” </a:t>
            </a:r>
          </a:p>
          <a:p>
            <a:pPr lvl="2"/>
            <a:r>
              <a:rPr lang="en-US" sz="2400" b="1" dirty="0"/>
              <a:t>Consider designing for end-of-life and recycling from the outset. </a:t>
            </a:r>
          </a:p>
          <a:p>
            <a:pPr lvl="2"/>
            <a:r>
              <a:rPr lang="en-US" sz="2400" b="1" dirty="0"/>
              <a:t>It is crucial to work with the waste management industry to develop realistic solutions that can accelerate the commercial viability of recycling. </a:t>
            </a:r>
          </a:p>
          <a:p>
            <a:pPr lvl="2"/>
            <a:r>
              <a:rPr lang="en-US" sz="2400" b="1" dirty="0"/>
              <a:t>ISRI’s Design for Recycling® program</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6" name="Rectangle 5">
            <a:extLst>
              <a:ext uri="{FF2B5EF4-FFF2-40B4-BE49-F238E27FC236}">
                <a16:creationId xmlns:a16="http://schemas.microsoft.com/office/drawing/2014/main" id="{A9245A39-1445-4710-B22F-F49A89006407}"/>
              </a:ext>
            </a:extLst>
          </p:cNvPr>
          <p:cNvSpPr/>
          <p:nvPr/>
        </p:nvSpPr>
        <p:spPr>
          <a:xfrm>
            <a:off x="189915" y="6537918"/>
            <a:ext cx="5413166" cy="2308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122397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510639" y="1031378"/>
            <a:ext cx="7445829" cy="4284334"/>
          </a:xfrm>
        </p:spPr>
        <p:txBody>
          <a:bodyPr>
            <a:noAutofit/>
          </a:bodyPr>
          <a:lstStyle/>
          <a:p>
            <a:pPr marL="85725" indent="0">
              <a:buNone/>
            </a:pPr>
            <a:r>
              <a:rPr lang="en-US" sz="2800" b="1" dirty="0">
                <a:solidFill>
                  <a:schemeClr val="tx2"/>
                </a:solidFill>
              </a:rPr>
              <a:t>3) Develop more markets for recycling.</a:t>
            </a:r>
            <a:endParaRPr lang="en-US" sz="2800" dirty="0">
              <a:solidFill>
                <a:schemeClr val="tx2"/>
              </a:solidFill>
            </a:endParaRPr>
          </a:p>
          <a:p>
            <a:pPr lvl="2">
              <a:spcBef>
                <a:spcPts val="0"/>
              </a:spcBef>
            </a:pPr>
            <a:r>
              <a:rPr lang="en-US" sz="2400" b="1" dirty="0"/>
              <a:t>Markets for recycled carbon fiber need to be aggressively expanded.</a:t>
            </a:r>
          </a:p>
          <a:p>
            <a:pPr lvl="2">
              <a:spcBef>
                <a:spcPts val="0"/>
              </a:spcBef>
            </a:pPr>
            <a:r>
              <a:rPr lang="en-US" sz="2400" b="1" dirty="0"/>
              <a:t>A bottleneck</a:t>
            </a:r>
          </a:p>
          <a:p>
            <a:pPr lvl="2">
              <a:spcBef>
                <a:spcPts val="0"/>
              </a:spcBef>
            </a:pPr>
            <a:r>
              <a:rPr lang="en-US" sz="2400" b="1" dirty="0"/>
              <a:t> There is a need to develop markets</a:t>
            </a:r>
          </a:p>
          <a:p>
            <a:pPr lvl="2">
              <a:spcBef>
                <a:spcPts val="0"/>
              </a:spcBef>
            </a:pPr>
            <a:r>
              <a:rPr lang="en-US" sz="2400" b="1" dirty="0"/>
              <a:t> We need to learn how to use this ‘fluffy stuff’ that comes out of [recycling] that doesn’t look anything like prepreg.”</a:t>
            </a:r>
          </a:p>
          <a:p>
            <a:pPr lvl="2">
              <a:spcBef>
                <a:spcPts val="0"/>
              </a:spcBef>
            </a:pPr>
            <a:r>
              <a:rPr lang="en-US" sz="2400" b="1" dirty="0"/>
              <a:t>You need markets</a:t>
            </a:r>
          </a:p>
          <a:p>
            <a:pPr lvl="2">
              <a:spcBef>
                <a:spcPts val="0"/>
              </a:spcBef>
            </a:pPr>
            <a:r>
              <a:rPr lang="en-US" sz="2400" b="1" dirty="0"/>
              <a:t> You can do a lot of collecting and processing, but at the end of the day if you don’t have anyone to sell it to, you haven’t recycled.</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5" name="Rectangle 4">
            <a:extLst>
              <a:ext uri="{FF2B5EF4-FFF2-40B4-BE49-F238E27FC236}">
                <a16:creationId xmlns:a16="http://schemas.microsoft.com/office/drawing/2014/main" id="{B8903631-A759-4001-B6F6-EDC43A446565}"/>
              </a:ext>
            </a:extLst>
          </p:cNvPr>
          <p:cNvSpPr/>
          <p:nvPr/>
        </p:nvSpPr>
        <p:spPr>
          <a:xfrm>
            <a:off x="322616" y="6399418"/>
            <a:ext cx="3677299" cy="3693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2725715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598516" y="1031378"/>
            <a:ext cx="6899563" cy="4284334"/>
          </a:xfrm>
        </p:spPr>
        <p:txBody>
          <a:bodyPr>
            <a:noAutofit/>
          </a:bodyPr>
          <a:lstStyle/>
          <a:p>
            <a:pPr marL="85725" indent="0">
              <a:buNone/>
            </a:pPr>
            <a:r>
              <a:rPr lang="en-US" sz="2200" b="1" dirty="0">
                <a:solidFill>
                  <a:schemeClr val="tx2"/>
                </a:solidFill>
              </a:rPr>
              <a:t>4) Don’t call scrap or end-of-life products Waste</a:t>
            </a:r>
            <a:endParaRPr lang="en-US" sz="2200" dirty="0">
              <a:solidFill>
                <a:schemeClr val="tx2"/>
              </a:solidFill>
            </a:endParaRPr>
          </a:p>
          <a:p>
            <a:pPr lvl="2"/>
            <a:r>
              <a:rPr lang="en-US" sz="2200" b="1" dirty="0"/>
              <a:t>We want to call this a secondary use material. </a:t>
            </a:r>
          </a:p>
          <a:p>
            <a:pPr lvl="2"/>
            <a:r>
              <a:rPr lang="en-US" sz="2200" b="1" dirty="0"/>
              <a:t>We do not want to refer to it as waste</a:t>
            </a:r>
          </a:p>
          <a:p>
            <a:pPr lvl="2"/>
            <a:r>
              <a:rPr lang="en-US" sz="2200" b="1" dirty="0"/>
              <a:t>Regulation of secondary materials as “waste” limits its:</a:t>
            </a:r>
          </a:p>
          <a:p>
            <a:pPr lvl="4"/>
            <a:r>
              <a:rPr lang="en-US" sz="2200" b="1" dirty="0"/>
              <a:t>Availability</a:t>
            </a:r>
          </a:p>
          <a:p>
            <a:pPr lvl="4"/>
            <a:r>
              <a:rPr lang="en-US" sz="2200" b="1" dirty="0"/>
              <a:t>Value</a:t>
            </a:r>
          </a:p>
          <a:p>
            <a:pPr lvl="4"/>
            <a:r>
              <a:rPr lang="en-US" sz="2200" b="1" dirty="0"/>
              <a:t>Marketability</a:t>
            </a:r>
          </a:p>
          <a:p>
            <a:pPr lvl="4"/>
            <a:r>
              <a:rPr lang="en-US" sz="2200" b="1" dirty="0"/>
              <a:t>Mobility</a:t>
            </a:r>
          </a:p>
          <a:p>
            <a:pPr lvl="2"/>
            <a:r>
              <a:rPr lang="en-US" sz="2200" b="1" dirty="0">
                <a:solidFill>
                  <a:srgbClr val="C00000"/>
                </a:solidFill>
              </a:rPr>
              <a:t> A patchwork of state regulations that impede the flow of materials to recyclers and commodities to markets.</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6" name="Rectangle 5">
            <a:extLst>
              <a:ext uri="{FF2B5EF4-FFF2-40B4-BE49-F238E27FC236}">
                <a16:creationId xmlns:a16="http://schemas.microsoft.com/office/drawing/2014/main" id="{67673E9D-E3EB-4EFB-8FDB-F09FE527E26A}"/>
              </a:ext>
            </a:extLst>
          </p:cNvPr>
          <p:cNvSpPr/>
          <p:nvPr/>
        </p:nvSpPr>
        <p:spPr>
          <a:xfrm>
            <a:off x="189915" y="6537918"/>
            <a:ext cx="5413166" cy="2308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32030390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5" y="89250"/>
            <a:ext cx="7620000" cy="1143000"/>
          </a:xfrm>
        </p:spPr>
        <p:txBody>
          <a:bodyPr/>
          <a:lstStyle/>
          <a:p>
            <a:r>
              <a:rPr lang="en-US" sz="3600" dirty="0"/>
              <a:t>Industry Perspective on Recycling</a:t>
            </a:r>
          </a:p>
        </p:txBody>
      </p:sp>
      <p:sp>
        <p:nvSpPr>
          <p:cNvPr id="3" name="Content Placeholder 2"/>
          <p:cNvSpPr>
            <a:spLocks noGrp="1"/>
          </p:cNvSpPr>
          <p:nvPr>
            <p:ph idx="1"/>
          </p:nvPr>
        </p:nvSpPr>
        <p:spPr>
          <a:xfrm>
            <a:off x="665018" y="1031378"/>
            <a:ext cx="7042068" cy="4284334"/>
          </a:xfrm>
        </p:spPr>
        <p:txBody>
          <a:bodyPr>
            <a:noAutofit/>
          </a:bodyPr>
          <a:lstStyle/>
          <a:p>
            <a:pPr marL="85725" indent="0">
              <a:buNone/>
            </a:pPr>
            <a:r>
              <a:rPr lang="en-US" sz="2800" b="1" dirty="0">
                <a:solidFill>
                  <a:schemeClr val="tx2"/>
                </a:solidFill>
              </a:rPr>
              <a:t>5) It’s happening!</a:t>
            </a:r>
            <a:endParaRPr lang="en-US" sz="2800" dirty="0">
              <a:solidFill>
                <a:schemeClr val="tx2"/>
              </a:solidFill>
            </a:endParaRPr>
          </a:p>
          <a:p>
            <a:pPr lvl="2">
              <a:spcBef>
                <a:spcPts val="0"/>
              </a:spcBef>
            </a:pPr>
            <a:r>
              <a:rPr lang="en-US" sz="2400" b="1" dirty="0"/>
              <a:t>V-Carbon reports that their one-year-old company, is successfully recycling carbon fiber from 787 parts from Spirit Euro using:</a:t>
            </a:r>
          </a:p>
          <a:p>
            <a:pPr lvl="4">
              <a:spcBef>
                <a:spcPts val="0"/>
              </a:spcBef>
            </a:pPr>
            <a:r>
              <a:rPr lang="en-US" sz="2400" b="1" dirty="0"/>
              <a:t>Low-pressure, low-temperature and high-pressure, high-temperature chemolysis and pyrolysis and fiber finishing.</a:t>
            </a:r>
          </a:p>
          <a:p>
            <a:pPr lvl="2">
              <a:spcBef>
                <a:spcPts val="0"/>
              </a:spcBef>
            </a:pPr>
            <a:r>
              <a:rPr lang="en-US" sz="2400" b="1" dirty="0"/>
              <a:t>The company is now looking to use its own recycled fibers to make non-woven fabric, aligned short fiber tape and spun staple continuous yarn, and to turn those materials into end products. </a:t>
            </a:r>
          </a:p>
          <a:p>
            <a:pPr lvl="2">
              <a:spcBef>
                <a:spcPts val="0"/>
              </a:spcBef>
            </a:pPr>
            <a:r>
              <a:rPr lang="en-US" sz="2400" b="1" dirty="0"/>
              <a:t>Current prototypes include bicycle saddles and luxury yacht window frames.</a:t>
            </a:r>
          </a:p>
        </p:txBody>
      </p:sp>
      <p:sp>
        <p:nvSpPr>
          <p:cNvPr id="8" name="TextBox 7">
            <a:extLst>
              <a:ext uri="{FF2B5EF4-FFF2-40B4-BE49-F238E27FC236}">
                <a16:creationId xmlns:a16="http://schemas.microsoft.com/office/drawing/2014/main" id="{CFA83D12-05E0-4A6F-ADC2-99C9B61FEF38}"/>
              </a:ext>
            </a:extLst>
          </p:cNvPr>
          <p:cNvSpPr txBox="1"/>
          <p:nvPr/>
        </p:nvSpPr>
        <p:spPr>
          <a:xfrm>
            <a:off x="6429675" y="144223"/>
            <a:ext cx="2136808" cy="307777"/>
          </a:xfrm>
          <a:prstGeom prst="rect">
            <a:avLst/>
          </a:prstGeom>
          <a:noFill/>
        </p:spPr>
        <p:txBody>
          <a:bodyPr wrap="square" rtlCol="0">
            <a:spAutoFit/>
          </a:bodyPr>
          <a:lstStyle/>
          <a:p>
            <a:pPr algn="ctr"/>
            <a:r>
              <a:rPr lang="en-US" sz="1400" dirty="0"/>
              <a:t>Module 1: Lecture 4</a:t>
            </a:r>
          </a:p>
        </p:txBody>
      </p:sp>
      <p:sp>
        <p:nvSpPr>
          <p:cNvPr id="6" name="Rectangle 5">
            <a:extLst>
              <a:ext uri="{FF2B5EF4-FFF2-40B4-BE49-F238E27FC236}">
                <a16:creationId xmlns:a16="http://schemas.microsoft.com/office/drawing/2014/main" id="{D444F046-42B4-4606-87FD-12AE37E820FE}"/>
              </a:ext>
            </a:extLst>
          </p:cNvPr>
          <p:cNvSpPr/>
          <p:nvPr/>
        </p:nvSpPr>
        <p:spPr>
          <a:xfrm>
            <a:off x="189915" y="6537918"/>
            <a:ext cx="5413166" cy="230832"/>
          </a:xfrm>
          <a:prstGeom prst="rect">
            <a:avLst/>
          </a:prstGeom>
        </p:spPr>
        <p:txBody>
          <a:bodyPr wrap="square">
            <a:spAutoFit/>
          </a:bodyPr>
          <a:lstStyle/>
          <a:p>
            <a:r>
              <a:rPr lang="en-US" sz="900" dirty="0"/>
              <a:t>http://compositesmanufacturingmagazine.com/2017/12/5-key-messages-carbon-fiber-recycling-camx-2017/</a:t>
            </a:r>
          </a:p>
        </p:txBody>
      </p:sp>
      <p:sp>
        <p:nvSpPr>
          <p:cNvPr id="4" name="Footer Placeholder 3"/>
          <p:cNvSpPr>
            <a:spLocks noGrp="1"/>
          </p:cNvSpPr>
          <p:nvPr>
            <p:ph type="ftr" sz="quarter" idx="11"/>
          </p:nvPr>
        </p:nvSpPr>
        <p:spPr/>
        <p:txBody>
          <a:bodyPr/>
          <a:lstStyle/>
          <a:p>
            <a:r>
              <a:rPr lang="en-US" dirty="0" smtClean="0"/>
              <a:t>2019 Skagit Valley College</a:t>
            </a:r>
            <a:endParaRPr lang="en-US" dirty="0"/>
          </a:p>
        </p:txBody>
      </p:sp>
    </p:spTree>
    <p:extLst>
      <p:ext uri="{BB962C8B-B14F-4D97-AF65-F5344CB8AC3E}">
        <p14:creationId xmlns:p14="http://schemas.microsoft.com/office/powerpoint/2010/main" val="1236065778"/>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EMPearlit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EMPearlit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eme1Ppt">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Theme1Ppt" id="{9E409456-91CD-BD41-992B-EB377014416E}" vid="{A802F6EA-F8C7-514C-AB02-3C7FDB1C675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5D003BF52D504B9DE43054EA9965BB" ma:contentTypeVersion="4" ma:contentTypeDescription="Create a new document." ma:contentTypeScope="" ma:versionID="86f213c7e4e2aa48032e74c65a9535fc">
  <xsd:schema xmlns:xsd="http://www.w3.org/2001/XMLSchema" xmlns:xs="http://www.w3.org/2001/XMLSchema" xmlns:p="http://schemas.microsoft.com/office/2006/metadata/properties" xmlns:ns2="5c247fa1-becb-4265-a32f-f8ada17cc258" xmlns:ns3="fdd8a033-84c5-4a1e-b463-5293d5e2bdb4" targetNamespace="http://schemas.microsoft.com/office/2006/metadata/properties" ma:root="true" ma:fieldsID="a402035b0e55b7fdd4b31cc7c8c38fa2" ns2:_="" ns3:_="">
    <xsd:import namespace="5c247fa1-becb-4265-a32f-f8ada17cc258"/>
    <xsd:import namespace="fdd8a033-84c5-4a1e-b463-5293d5e2bd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47fa1-becb-4265-a32f-f8ada17cc25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8a033-84c5-4a1e-b463-5293d5e2bd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15B54E-E520-4E4D-AA14-3EC39BF2F9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47fa1-becb-4265-a32f-f8ada17cc258"/>
    <ds:schemaRef ds:uri="fdd8a033-84c5-4a1e-b463-5293d5e2b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204AA5-3ECE-4E91-BD4A-4B283D9321F0}">
  <ds:schemaRefs>
    <ds:schemaRef ds:uri="http://schemas.microsoft.com/office/2006/metadata/properties"/>
    <ds:schemaRef ds:uri="http://purl.org/dc/terms/"/>
    <ds:schemaRef ds:uri="5c247fa1-becb-4265-a32f-f8ada17cc258"/>
    <ds:schemaRef ds:uri="http://schemas.microsoft.com/office/2006/documentManagement/types"/>
    <ds:schemaRef ds:uri="http://schemas.microsoft.com/office/infopath/2007/PartnerControls"/>
    <ds:schemaRef ds:uri="fdd8a033-84c5-4a1e-b463-5293d5e2bdb4"/>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CBF8B6D-74E2-45EE-A00F-1312E3D78F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SEMPearlite</Template>
  <TotalTime>1853</TotalTime>
  <Words>21753</Words>
  <Application>Microsoft Office PowerPoint</Application>
  <PresentationFormat>On-screen Show (4:3)</PresentationFormat>
  <Paragraphs>2002</Paragraphs>
  <Slides>149</Slides>
  <Notes>126</Notes>
  <HiddenSlides>0</HiddenSlides>
  <MMClips>5</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149</vt:i4>
      </vt:variant>
    </vt:vector>
  </HeadingPairs>
  <TitlesOfParts>
    <vt:vector size="162" baseType="lpstr">
      <vt:lpstr>Arial</vt:lpstr>
      <vt:lpstr>Baskerville Old Face</vt:lpstr>
      <vt:lpstr>Calibri</vt:lpstr>
      <vt:lpstr>Cambria</vt:lpstr>
      <vt:lpstr>Franklin Gothic Book</vt:lpstr>
      <vt:lpstr>Times New Roman</vt:lpstr>
      <vt:lpstr>Verdana Pro Black</vt:lpstr>
      <vt:lpstr>Wingdings</vt:lpstr>
      <vt:lpstr>SEMPearlite</vt:lpstr>
      <vt:lpstr>Custom Design</vt:lpstr>
      <vt:lpstr>1_SEMPearlite</vt:lpstr>
      <vt:lpstr>1_Custom Design</vt:lpstr>
      <vt:lpstr>Theme1Ppt</vt:lpstr>
      <vt:lpstr>Composite Recycling Technician Education Program</vt:lpstr>
      <vt:lpstr>A Brief Introduction to Composites</vt:lpstr>
      <vt:lpstr>A Brief Introduction to Composites</vt:lpstr>
      <vt:lpstr>What are Composites?</vt:lpstr>
      <vt:lpstr>A Concrete Example</vt:lpstr>
      <vt:lpstr>Composites Examples</vt:lpstr>
      <vt:lpstr>A Mongolian Warriors Bow</vt:lpstr>
      <vt:lpstr>Composite Classifications</vt:lpstr>
      <vt:lpstr>Advanced Composites</vt:lpstr>
      <vt:lpstr>The Main Advantage of Composites</vt:lpstr>
      <vt:lpstr>More Composite Classifications</vt:lpstr>
      <vt:lpstr>More Composite Classifications</vt:lpstr>
      <vt:lpstr>More Composite Classifications</vt:lpstr>
      <vt:lpstr>More Composite Classifications</vt:lpstr>
      <vt:lpstr>Where Composites are Used</vt:lpstr>
      <vt:lpstr>Advantages of Composites</vt:lpstr>
      <vt:lpstr>Advantages of Composites (cont.)</vt:lpstr>
      <vt:lpstr>Disadvantages of Composites</vt:lpstr>
      <vt:lpstr>Composites Now &amp; In the Future</vt:lpstr>
      <vt:lpstr>Summary</vt:lpstr>
      <vt:lpstr>Summary</vt:lpstr>
      <vt:lpstr>Summary</vt:lpstr>
      <vt:lpstr>PowerPoint Presentation</vt:lpstr>
      <vt:lpstr>Scrap vs. Waste</vt:lpstr>
      <vt:lpstr>“Scrap” vs. “Waste”</vt:lpstr>
      <vt:lpstr>How Much Do We Produce?</vt:lpstr>
      <vt:lpstr>“Scrap” vs. “Waste”</vt:lpstr>
      <vt:lpstr>Different Types of Waste</vt:lpstr>
      <vt:lpstr>Different Types of Waste</vt:lpstr>
      <vt:lpstr>How Much Do We Generate?</vt:lpstr>
      <vt:lpstr>How Much Do We Recycle?</vt:lpstr>
      <vt:lpstr>Different Types of Waste</vt:lpstr>
      <vt:lpstr>What is Waste and What is Scrap?</vt:lpstr>
      <vt:lpstr>What is Waste and What is Scrap?</vt:lpstr>
      <vt:lpstr>Hierarchy of Handling Scrap</vt:lpstr>
      <vt:lpstr>Hierarchy of Handling Scrap</vt:lpstr>
      <vt:lpstr>Hierarchy of Handling Scrap</vt:lpstr>
      <vt:lpstr>Hierarchy of Handling Scrap</vt:lpstr>
      <vt:lpstr>Hierarchy of Handling Scrap</vt:lpstr>
      <vt:lpstr>Hierarchy of Handling Scrap</vt:lpstr>
      <vt:lpstr>Hierarchy of Handling Scrap</vt:lpstr>
      <vt:lpstr>Hierarchy of Handling Scrap</vt:lpstr>
      <vt:lpstr>Costs Savings from Waste Prevention</vt:lpstr>
      <vt:lpstr>Success Stories</vt:lpstr>
      <vt:lpstr>Success Stories</vt:lpstr>
      <vt:lpstr>Success Stories</vt:lpstr>
      <vt:lpstr>Success Stories</vt:lpstr>
      <vt:lpstr>Success Stories</vt:lpstr>
      <vt:lpstr>Success Stories</vt:lpstr>
      <vt:lpstr>Success Stories</vt:lpstr>
      <vt:lpstr>Success Stories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Loss of Available Landfill Space</vt:lpstr>
      <vt:lpstr>The Harm in Using Landfills</vt:lpstr>
      <vt:lpstr>Summary</vt:lpstr>
      <vt:lpstr>Summary</vt:lpstr>
      <vt:lpstr>Composite Recycling Technician Education Program</vt:lpstr>
      <vt:lpstr>Recycling Trends</vt:lpstr>
      <vt:lpstr>A Brief Introduction to Composites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vt:lpstr>
      <vt:lpstr>Recycling Trends The Benefit of recycling composites versus landfilling</vt:lpstr>
      <vt:lpstr>The Harm in Using Landfills</vt:lpstr>
      <vt:lpstr>Summary</vt:lpstr>
      <vt:lpstr>Summary</vt:lpstr>
      <vt:lpstr>Summary</vt:lpstr>
      <vt:lpstr>Composite Recycling Technician Education Program</vt:lpstr>
      <vt:lpstr>Industry Perspective on Recycling</vt:lpstr>
      <vt:lpstr>Industry Perspective on Recycling</vt:lpstr>
      <vt:lpstr>Industry Perspective on Recycling</vt:lpstr>
      <vt:lpstr>Industry Perspective on Recycling</vt:lpstr>
      <vt:lpstr>Industry Perspective on Recycling How Industry Perceives Composite Recycling</vt:lpstr>
      <vt:lpstr>Industry Perspective on Recycling</vt:lpstr>
      <vt:lpstr>Industry Perspective on Recycling</vt:lpstr>
      <vt:lpstr>Industry Perspective on Recycling</vt:lpstr>
      <vt:lpstr>Industry Perspective on Recycling</vt:lpstr>
      <vt:lpstr>Industry Perspective on Recycling</vt:lpstr>
      <vt:lpstr>Industry Perspective on Recycling</vt:lpstr>
      <vt:lpstr>Industry Perspective on Recycling</vt:lpstr>
      <vt:lpstr>Logistics</vt:lpstr>
      <vt:lpstr>Logistics</vt:lpstr>
      <vt:lpstr>Logistics</vt:lpstr>
      <vt:lpstr>Logistics</vt:lpstr>
      <vt:lpstr>Problems with Recycling</vt:lpstr>
      <vt:lpstr>Summary</vt:lpstr>
      <vt:lpstr>Summary</vt:lpstr>
      <vt:lpstr>Summary</vt:lpstr>
      <vt:lpstr>Composite Recycling Technician Education Program</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Basic Introduction to Current Composite Recycling in Industry</vt:lpstr>
      <vt:lpstr>Summary</vt:lpstr>
      <vt:lpstr>Summary</vt:lpstr>
      <vt:lpstr>Summary</vt:lpstr>
      <vt:lpstr>Summary</vt:lpstr>
      <vt:lpstr>Summary</vt:lpstr>
      <vt:lpstr>Summary</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Composite Recycling Technician Education Program</dc:title>
  <dc:creator>Kristin Hardin</dc:creator>
  <cp:lastModifiedBy>Robin Ballard</cp:lastModifiedBy>
  <cp:revision>79</cp:revision>
  <dcterms:created xsi:type="dcterms:W3CDTF">2017-10-03T21:22:50Z</dcterms:created>
  <dcterms:modified xsi:type="dcterms:W3CDTF">2019-09-30T23:07:02Z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0x010100415D003BF52D504B9DE43054EA9965BB</vt:lpwstr>
  </property>
  <property fmtid="{D5CDD505-2E9C-101B-9397-08002B2CF9AE}" pid="3" name="Order">
    <vt:r8>1500</vt:r8>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ies>
</file>