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9"/>
  </p:notesMasterIdLst>
  <p:handoutMasterIdLst>
    <p:handoutMasterId r:id="rId30"/>
  </p:handoutMasterIdLst>
  <p:sldIdLst>
    <p:sldId id="260" r:id="rId2"/>
    <p:sldId id="261" r:id="rId3"/>
    <p:sldId id="262" r:id="rId4"/>
    <p:sldId id="263"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66" r:id="rId23"/>
    <p:sldId id="284" r:id="rId24"/>
    <p:sldId id="285" r:id="rId25"/>
    <p:sldId id="286" r:id="rId26"/>
    <p:sldId id="287" r:id="rId27"/>
    <p:sldId id="265"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52" d="100"/>
          <a:sy n="152" d="100"/>
        </p:scale>
        <p:origin x="-376" y="-4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2F7964A-98B3-4A82-8F15-64E921C857A2}" type="datetimeFigureOut">
              <a:rPr lang="en-US"/>
              <a:pPr>
                <a:defRPr/>
              </a:pPr>
              <a:t>5/9/17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7AEB153-B903-452E-9332-1F1DE5E75124}" type="slidenum">
              <a:rPr lang="en-US"/>
              <a:pPr>
                <a:defRPr/>
              </a:pPr>
              <a:t>‹#›</a:t>
            </a:fld>
            <a:endParaRPr lang="en-US"/>
          </a:p>
        </p:txBody>
      </p:sp>
    </p:spTree>
    <p:extLst>
      <p:ext uri="{BB962C8B-B14F-4D97-AF65-F5344CB8AC3E}">
        <p14:creationId xmlns:p14="http://schemas.microsoft.com/office/powerpoint/2010/main" val="3456344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C2C89E9-D7EC-4B36-92D6-8FD865329D66}" type="datetimeFigureOut">
              <a:rPr lang="en-US"/>
              <a:pPr>
                <a:defRPr/>
              </a:pPr>
              <a:t>5/9/17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A2C340C-946A-40BD-87F0-0CE8EA801BD5}" type="slidenum">
              <a:rPr lang="en-US"/>
              <a:pPr>
                <a:defRPr/>
              </a:pPr>
              <a:t>‹#›</a:t>
            </a:fld>
            <a:endParaRPr lang="en-US"/>
          </a:p>
        </p:txBody>
      </p:sp>
    </p:spTree>
    <p:extLst>
      <p:ext uri="{BB962C8B-B14F-4D97-AF65-F5344CB8AC3E}">
        <p14:creationId xmlns:p14="http://schemas.microsoft.com/office/powerpoint/2010/main" val="14579443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E23E93-C9FE-4621-8992-82E407759A83}"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843CB8-F685-457F-AD38-E1B8876B4B84}"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C9BEDC-D76F-46CC-AC57-7CD78801CED2}"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7A563C-5AFB-431A-8F25-782E851A150C}"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E3D21E-DE2C-4E3D-BE36-486FDE393B93}"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354A89-AF52-4D81-B9B5-1C96F8EEB6BE}"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F94C2B-E56F-4C4F-8DE9-6F788A268640}"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549037-EBC6-4E8B-995A-A266377B2CB6}"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E88974-DC54-4A32-A083-31DE0D555DE9}"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13EDBD-F325-4303-B267-4B809332F5C7}"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9401D7-DBF2-464E-8068-646878E5C8FC}"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3B89A2-553B-475B-955F-9AD763FE8DC5}"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705DD2-7B88-4AB5-A375-AA055A41F97A}"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2FBCC5-5435-4908-9FA8-44D10B9696E0}"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E2D808-F93F-4DAC-9FDE-9880085E589D}"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41DE17-BCB1-48B9-B4AF-4B53AA80DA53}"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51BAB7-7C6C-4E51-9006-926CB100510F}"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3F5E99-BA48-4B97-835B-CF562F4C262E}"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F2B4D1-18E1-445F-B159-B342280802EE}"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9889E5-975C-48B4-AEB5-F79471094636}"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253470-2726-4907-9E89-15826622B22A}"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3BEFC1-310D-4E42-B52A-03FF107738FA}"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0C135B-46BB-4794-BB9D-72122F796CBA}"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BCEA5A-948D-4F34-B96F-EFFBDBB63D15}"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2601E9-3C4C-4B7F-8C32-D475836D2EC1}"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5C6AA0-3664-421E-BCFF-925633728855}"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618DE3-B206-4B97-90E3-1606E80FF6CD}"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5" name="Rectangle 4"/>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13" descr="logo-for-ppt.jpg"/>
          <p:cNvPicPr>
            <a:picLocks noChangeAspect="1"/>
          </p:cNvPicPr>
          <p:nvPr userDrawn="1"/>
        </p:nvPicPr>
        <p:blipFill>
          <a:blip r:embed="rId2"/>
          <a:srcRect/>
          <a:stretch>
            <a:fillRect/>
          </a:stretch>
        </p:blipFill>
        <p:spPr bwMode="auto">
          <a:xfrm>
            <a:off x="38100" y="6040438"/>
            <a:ext cx="2276475" cy="731837"/>
          </a:xfrm>
          <a:prstGeom prst="rect">
            <a:avLst/>
          </a:prstGeom>
          <a:noFill/>
          <a:ln w="9525">
            <a:noFill/>
            <a:miter lim="800000"/>
            <a:headEnd/>
            <a:tailEnd/>
          </a:ln>
        </p:spPr>
      </p:pic>
      <p:sp>
        <p:nvSpPr>
          <p:cNvPr id="8" name="Title 7"/>
          <p:cNvSpPr>
            <a:spLocks noGrp="1"/>
          </p:cNvSpPr>
          <p:nvPr>
            <p:ph type="ctrTitle"/>
          </p:nvPr>
        </p:nvSpPr>
        <p:spPr>
          <a:xfrm>
            <a:off x="1609725" y="409575"/>
            <a:ext cx="6477000" cy="1828800"/>
          </a:xfrm>
        </p:spPr>
        <p:txBody>
          <a:bodyPr anchor="b"/>
          <a:lstStyle>
            <a:lvl1pPr algn="ctr">
              <a:defRPr sz="4400" cap="all" baseline="0">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3" name="Picture Placeholder 12"/>
          <p:cNvSpPr>
            <a:spLocks noGrp="1"/>
          </p:cNvSpPr>
          <p:nvPr>
            <p:ph type="pic" sz="quarter" idx="11"/>
          </p:nvPr>
        </p:nvSpPr>
        <p:spPr>
          <a:xfrm>
            <a:off x="2752725" y="2600325"/>
            <a:ext cx="4352925" cy="2943225"/>
          </a:xfrm>
        </p:spPr>
        <p:txBody>
          <a:bodyPr>
            <a:normAutofit/>
          </a:bodyPr>
          <a:lstStyle/>
          <a:p>
            <a:pPr lvl="0"/>
            <a:r>
              <a:rPr lang="en-US" noProof="0" smtClean="0"/>
              <a:t>Click icon to add picture</a:t>
            </a:r>
            <a:endParaRPr lang="en-US"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userDrawn="1"/>
        </p:nvSpPr>
        <p:spPr>
          <a:xfrm>
            <a:off x="8296275" y="6248400"/>
            <a:ext cx="447675"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fld id="{157B0CF7-9440-4678-BB62-FED532F1751B}" type="slidenum">
              <a:rPr lang="en-US" sz="1400" b="1" smtClean="0">
                <a:latin typeface="+mn-lt"/>
                <a:cs typeface="+mn-cs"/>
              </a:rPr>
              <a:pPr algn="ctr" fontAlgn="auto">
                <a:spcBef>
                  <a:spcPts val="0"/>
                </a:spcBef>
                <a:spcAft>
                  <a:spcPts val="0"/>
                </a:spcAft>
                <a:defRPr/>
              </a:pPr>
              <a:t>‹#›</a:t>
            </a:fld>
            <a:endParaRPr lang="en-US" sz="1400" b="1">
              <a:latin typeface="+mn-lt"/>
              <a:cs typeface="+mn-cs"/>
            </a:endParaRPr>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0"/>
          </p:nvPr>
        </p:nvSpPr>
        <p:spPr>
          <a:xfrm>
            <a:off x="457200" y="6248400"/>
            <a:ext cx="5573713"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9" name="Slide Number Placeholder 5"/>
          <p:cNvSpPr>
            <a:spLocks noGrp="1"/>
          </p:cNvSpPr>
          <p:nvPr>
            <p:ph type="sldNum" sz="quarter" idx="11"/>
          </p:nvPr>
        </p:nvSpPr>
        <p:spPr>
          <a:xfrm rot="5400000">
            <a:off x="5989638" y="144462"/>
            <a:ext cx="533400" cy="244475"/>
          </a:xfrm>
          <a:prstGeom prst="rect">
            <a:avLst/>
          </a:prstGeom>
        </p:spPr>
        <p:txBody>
          <a:bodyPr/>
          <a:lstStyle>
            <a:lvl1pPr fontAlgn="auto">
              <a:spcBef>
                <a:spcPts val="0"/>
              </a:spcBef>
              <a:spcAft>
                <a:spcPts val="0"/>
              </a:spcAft>
              <a:defRPr>
                <a:latin typeface="+mn-lt"/>
                <a:cs typeface="+mn-cs"/>
              </a:defRPr>
            </a:lvl1pPr>
          </a:lstStyle>
          <a:p>
            <a:pPr>
              <a:defRPr/>
            </a:pPr>
            <a:fld id="{B253136C-77F0-436C-80B0-4C5B8C34C604}" type="slidenum">
              <a:rPr lang="en-US"/>
              <a:pPr>
                <a:defRPr/>
              </a:pPr>
              <a:t>‹#›</a:t>
            </a:fld>
            <a:endParaRPr lang="en-US"/>
          </a:p>
        </p:txBody>
      </p:sp>
      <p:sp>
        <p:nvSpPr>
          <p:cNvPr id="10" name="Date Placeholder 1"/>
          <p:cNvSpPr>
            <a:spLocks noGrp="1"/>
          </p:cNvSpPr>
          <p:nvPr>
            <p:ph type="dt" sz="half" idx="12"/>
          </p:nvPr>
        </p:nvSpPr>
        <p:spPr>
          <a:xfrm>
            <a:off x="6524625" y="6248400"/>
            <a:ext cx="2238375"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endParaRPr lang="en-US" sz="1400" b="1" dirty="0">
              <a:latin typeface="+mn-lt"/>
              <a:cs typeface="+mn-cs"/>
            </a:endParaRPr>
          </a:p>
        </p:txBody>
      </p:sp>
      <p:sp>
        <p:nvSpPr>
          <p:cNvPr id="3" name="Text Placeholder 2"/>
          <p:cNvSpPr>
            <a:spLocks noGrp="1"/>
          </p:cNvSpPr>
          <p:nvPr>
            <p:ph type="body" idx="1"/>
          </p:nvPr>
        </p:nvSpPr>
        <p:spPr>
          <a:xfrm>
            <a:off x="1371600" y="2743200"/>
            <a:ext cx="7123113" cy="34004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3600" b="0" cap="none">
                <a:solidFill>
                  <a:srgbClr val="FFFFFF"/>
                </a:solidFill>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fld id="{502BB727-EDF5-49F0-9E19-72AF5780FB90}" type="slidenum">
              <a:rPr lang="en-US" sz="1400" b="1" smtClean="0">
                <a:latin typeface="+mn-lt"/>
                <a:cs typeface="+mn-cs"/>
              </a:rPr>
              <a:pPr algn="ctr" fontAlgn="auto">
                <a:spcBef>
                  <a:spcPts val="0"/>
                </a:spcBef>
                <a:spcAft>
                  <a:spcPts val="0"/>
                </a:spcAft>
                <a:defRPr/>
              </a:pPr>
              <a:t>‹#›</a:t>
            </a:fld>
            <a:endParaRPr lang="en-US" sz="1400" b="1" dirty="0">
              <a:latin typeface="+mn-lt"/>
              <a:cs typeface="+mn-cs"/>
            </a:endParaRPr>
          </a:p>
        </p:txBody>
      </p:sp>
      <p:sp>
        <p:nvSpPr>
          <p:cNvPr id="3" name="TextBox 2"/>
          <p:cNvSpPr txBox="1"/>
          <p:nvPr userDrawn="1"/>
        </p:nvSpPr>
        <p:spPr>
          <a:xfrm>
            <a:off x="0" y="6488668"/>
            <a:ext cx="1282723" cy="261610"/>
          </a:xfrm>
          <a:prstGeom prst="rect">
            <a:avLst/>
          </a:prstGeom>
          <a:noFill/>
        </p:spPr>
        <p:txBody>
          <a:bodyPr wrap="none" rtlCol="0">
            <a:spAutoFit/>
          </a:bodyPr>
          <a:lstStyle/>
          <a:p>
            <a:r>
              <a:rPr lang="en-US" sz="1100" i="1" dirty="0" smtClean="0"/>
              <a:t>Revised 06/02/01</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lide Number Placeholder 28"/>
          <p:cNvSpPr txBox="1">
            <a:spLocks/>
          </p:cNvSpPr>
          <p:nvPr userDrawn="1"/>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fld id="{CBE7BAD9-C272-46CC-A161-2C9B7D85384A}" type="slidenum">
              <a:rPr lang="en-US" sz="1400" b="1" smtClean="0">
                <a:latin typeface="+mn-lt"/>
                <a:cs typeface="+mn-cs"/>
              </a:rPr>
              <a:pPr algn="ctr" fontAlgn="auto">
                <a:spcBef>
                  <a:spcPts val="0"/>
                </a:spcBef>
                <a:spcAft>
                  <a:spcPts val="0"/>
                </a:spcAft>
                <a:defRPr/>
              </a:pPr>
              <a:t>‹#›</a:t>
            </a:fld>
            <a:endParaRPr lang="en-US" sz="1400" b="1" dirty="0">
              <a:latin typeface="+mn-lt"/>
              <a:cs typeface="+mn-cs"/>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lide Number Placeholder 28"/>
          <p:cNvSpPr txBox="1">
            <a:spLocks/>
          </p:cNvSpPr>
          <p:nvPr/>
        </p:nvSpPr>
        <p:spPr>
          <a:xfrm>
            <a:off x="600075" y="6248400"/>
            <a:ext cx="8191500" cy="381000"/>
          </a:xfrm>
          <a:prstGeom prst="rect">
            <a:avLst/>
          </a:prstGeom>
        </p:spPr>
        <p:txBody>
          <a:bodyPr anchor="ctr">
            <a:normAutofit/>
          </a:bodyPr>
          <a:lstStyle>
            <a:lvl1pPr>
              <a:defRPr>
                <a:solidFill>
                  <a:schemeClr val="tx2"/>
                </a:solidFill>
              </a:defRPr>
            </a:lvl1pPr>
          </a:lstStyle>
          <a:p>
            <a:pPr algn="ctr" fontAlgn="auto">
              <a:spcBef>
                <a:spcPts val="0"/>
              </a:spcBef>
              <a:spcAft>
                <a:spcPts val="0"/>
              </a:spcAft>
              <a:defRPr/>
            </a:pPr>
            <a:r>
              <a:rPr lang="en-US" sz="1400" dirty="0" smtClean="0">
                <a:latin typeface="+mn-lt"/>
                <a:cs typeface="+mn-cs"/>
              </a:rPr>
              <a:t>							</a:t>
            </a:r>
            <a:endParaRPr lang="en-US" sz="1400" b="1" dirty="0">
              <a:latin typeface="+mn-lt"/>
              <a:cs typeface="+mn-cs"/>
            </a:endParaRPr>
          </a:p>
        </p:txBody>
      </p:sp>
    </p:spTree>
  </p:cSld>
  <p:clrMap bg1="lt1" tx1="dk1" bg2="lt2" tx2="dk2" accent1="accent1" accent2="accent2" accent3="accent3" accent4="accent4" accent5="accent5" accent6="accent6" hlink="hlink" folHlink="folHlink"/>
  <p:sldLayoutIdLst>
    <p:sldLayoutId id="2147483819" r:id="rId1"/>
    <p:sldLayoutId id="2147483813" r:id="rId2"/>
    <p:sldLayoutId id="2147483820" r:id="rId3"/>
    <p:sldLayoutId id="2147483814" r:id="rId4"/>
    <p:sldLayoutId id="2147483815" r:id="rId5"/>
    <p:sldLayoutId id="2147483816" r:id="rId6"/>
    <p:sldLayoutId id="2147483821" r:id="rId7"/>
    <p:sldLayoutId id="2147483817" r:id="rId8"/>
    <p:sldLayoutId id="2147483822" r:id="rId9"/>
    <p:sldLayoutId id="2147483818" r:id="rId10"/>
    <p:sldLayoutId id="2147483823" r:id="rId11"/>
  </p:sldLayoutIdLst>
  <p:txStyles>
    <p:titleStyle>
      <a:lvl1pPr algn="l" rtl="0" eaLnBrk="0" fontAlgn="base" hangingPunct="0">
        <a:spcBef>
          <a:spcPct val="0"/>
        </a:spcBef>
        <a:spcAft>
          <a:spcPct val="0"/>
        </a:spcAft>
        <a:defRPr sz="3600" kern="120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600">
          <a:solidFill>
            <a:schemeClr val="tx2"/>
          </a:solidFill>
          <a:latin typeface="Gill Sans MT" pitchFamily="34" charset="0"/>
        </a:defRPr>
      </a:lvl2pPr>
      <a:lvl3pPr algn="l" rtl="0" eaLnBrk="0" fontAlgn="base" hangingPunct="0">
        <a:spcBef>
          <a:spcPct val="0"/>
        </a:spcBef>
        <a:spcAft>
          <a:spcPct val="0"/>
        </a:spcAft>
        <a:defRPr sz="3600">
          <a:solidFill>
            <a:schemeClr val="tx2"/>
          </a:solidFill>
          <a:latin typeface="Gill Sans MT" pitchFamily="34" charset="0"/>
        </a:defRPr>
      </a:lvl3pPr>
      <a:lvl4pPr algn="l" rtl="0" eaLnBrk="0" fontAlgn="base" hangingPunct="0">
        <a:spcBef>
          <a:spcPct val="0"/>
        </a:spcBef>
        <a:spcAft>
          <a:spcPct val="0"/>
        </a:spcAft>
        <a:defRPr sz="3600">
          <a:solidFill>
            <a:schemeClr val="tx2"/>
          </a:solidFill>
          <a:latin typeface="Gill Sans MT" pitchFamily="34" charset="0"/>
        </a:defRPr>
      </a:lvl4pPr>
      <a:lvl5pPr algn="l" rtl="0" eaLnBrk="0" fontAlgn="base" hangingPunct="0">
        <a:spcBef>
          <a:spcPct val="0"/>
        </a:spcBef>
        <a:spcAft>
          <a:spcPct val="0"/>
        </a:spcAft>
        <a:defRPr sz="3600">
          <a:solidFill>
            <a:schemeClr val="tx2"/>
          </a:solidFill>
          <a:latin typeface="Gill Sans MT" pitchFamily="34" charset="0"/>
        </a:defRPr>
      </a:lvl5pPr>
      <a:lvl6pPr marL="457200" algn="l" rtl="0" fontAlgn="base">
        <a:spcBef>
          <a:spcPct val="0"/>
        </a:spcBef>
        <a:spcAft>
          <a:spcPct val="0"/>
        </a:spcAft>
        <a:defRPr sz="3600">
          <a:solidFill>
            <a:schemeClr val="tx2"/>
          </a:solidFill>
          <a:latin typeface="Gill Sans MT" pitchFamily="34" charset="0"/>
        </a:defRPr>
      </a:lvl6pPr>
      <a:lvl7pPr marL="914400" algn="l" rtl="0" fontAlgn="base">
        <a:spcBef>
          <a:spcPct val="0"/>
        </a:spcBef>
        <a:spcAft>
          <a:spcPct val="0"/>
        </a:spcAft>
        <a:defRPr sz="3600">
          <a:solidFill>
            <a:schemeClr val="tx2"/>
          </a:solidFill>
          <a:latin typeface="Gill Sans MT" pitchFamily="34" charset="0"/>
        </a:defRPr>
      </a:lvl7pPr>
      <a:lvl8pPr marL="1371600" algn="l" rtl="0" fontAlgn="base">
        <a:spcBef>
          <a:spcPct val="0"/>
        </a:spcBef>
        <a:spcAft>
          <a:spcPct val="0"/>
        </a:spcAft>
        <a:defRPr sz="3600">
          <a:solidFill>
            <a:schemeClr val="tx2"/>
          </a:solidFill>
          <a:latin typeface="Gill Sans MT" pitchFamily="34" charset="0"/>
        </a:defRPr>
      </a:lvl8pPr>
      <a:lvl9pPr marL="1828800" algn="l" rtl="0" fontAlgn="base">
        <a:spcBef>
          <a:spcPct val="0"/>
        </a:spcBef>
        <a:spcAft>
          <a:spcPct val="0"/>
        </a:spcAft>
        <a:defRPr sz="3600">
          <a:solidFill>
            <a:schemeClr val="tx2"/>
          </a:solidFill>
          <a:latin typeface="Gill Sans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v"/>
        <a:defRPr sz="2900" kern="1200">
          <a:solidFill>
            <a:schemeClr val="tx1"/>
          </a:solidFill>
          <a:latin typeface="Arial" pitchFamily="34" charset="0"/>
          <a:ea typeface="+mn-ea"/>
          <a:cs typeface="Arial" pitchFamily="34" charset="0"/>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Arial" pitchFamily="34" charset="0"/>
          <a:ea typeface="+mn-ea"/>
          <a:cs typeface="Arial" pitchFamily="34" charset="0"/>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Arial" pitchFamily="34" charset="0"/>
          <a:ea typeface="+mn-ea"/>
          <a:cs typeface="Arial" pitchFamily="34" charset="0"/>
        </a:defRPr>
      </a:lvl3pPr>
      <a:lvl4pPr marL="1371600" indent="-228600" algn="l" rtl="0" eaLnBrk="0" fontAlgn="base" hangingPunct="0">
        <a:spcBef>
          <a:spcPts val="400"/>
        </a:spcBef>
        <a:spcAft>
          <a:spcPct val="0"/>
        </a:spcAft>
        <a:buClr>
          <a:srgbClr val="E66C7D"/>
        </a:buClr>
        <a:buSzPct val="75000"/>
        <a:buFont typeface="Wingdings" pitchFamily="2" charset="2"/>
        <a:buChar char=""/>
        <a:defRPr sz="2000" kern="1200">
          <a:solidFill>
            <a:schemeClr val="tx1"/>
          </a:solidFill>
          <a:latin typeface="Arial" pitchFamily="34" charset="0"/>
          <a:ea typeface="+mn-ea"/>
          <a:cs typeface="Arial" pitchFamily="34" charset="0"/>
        </a:defRPr>
      </a:lvl4pPr>
      <a:lvl5pPr marL="1828800" indent="-228600" algn="l" rtl="0" eaLnBrk="0" fontAlgn="base" hangingPunct="0">
        <a:spcBef>
          <a:spcPts val="400"/>
        </a:spcBef>
        <a:spcAft>
          <a:spcPct val="0"/>
        </a:spcAft>
        <a:buClr>
          <a:srgbClr val="6BB76D"/>
        </a:buClr>
        <a:buSzPct val="65000"/>
        <a:buFont typeface="Wingdings" pitchFamily="2" charset="2"/>
        <a:buChar char=""/>
        <a:defRPr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0.gif"/><Relationship Id="rId4" Type="http://schemas.openxmlformats.org/officeDocument/2006/relationships/image" Target="file:///C:\xtProject\App_Intro_PK10\graphics\MUMPS.gif" TargetMode="External"/><Relationship Id="rId5"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file:///C:\xtProject\Fab_Etch_PK00\graphics\DRIE-ratios-420.jpg" TargetMode="External"/><Relationship Id="rId5"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file:///C:\xtProject\App_BioMEM_PK14\graphics\insulin-pump-chip.jpg"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4" Type="http://schemas.openxmlformats.org/officeDocument/2006/relationships/image" Target="file:///C:\xtProject\App_Intro_PK10\graphics\IC_TI.gif" TargetMode="External"/><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11.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14400" y="771525"/>
            <a:ext cx="7953375" cy="2352675"/>
          </a:xfrm>
        </p:spPr>
        <p:txBody>
          <a:bodyPr>
            <a:normAutofit fontScale="90000"/>
          </a:bodyPr>
          <a:lstStyle/>
          <a:p>
            <a:pPr eaLnBrk="1" fontAlgn="auto" hangingPunct="1">
              <a:spcAft>
                <a:spcPts val="0"/>
              </a:spcAft>
              <a:defRPr/>
            </a:pPr>
            <a:r>
              <a:rPr lang="en-US" b="1" dirty="0" smtClean="0">
                <a:solidFill>
                  <a:schemeClr val="tx1"/>
                </a:solidFill>
                <a:effectLst>
                  <a:outerShdw blurRad="38100" dist="38100" dir="2700000" algn="tl">
                    <a:srgbClr val="C0C0C0"/>
                  </a:outerShdw>
                </a:effectLst>
                <a:cs typeface="Times New Roman" pitchFamily="18" charset="0"/>
              </a:rPr>
              <a:t>History of </a:t>
            </a:r>
            <a:r>
              <a:rPr lang="en-US" b="1" dirty="0" err="1" smtClean="0">
                <a:solidFill>
                  <a:schemeClr val="tx1"/>
                </a:solidFill>
                <a:effectLst>
                  <a:outerShdw blurRad="38100" dist="38100" dir="2700000" algn="tl">
                    <a:srgbClr val="C0C0C0"/>
                  </a:outerShdw>
                </a:effectLst>
                <a:cs typeface="Times New Roman" pitchFamily="18" charset="0"/>
              </a:rPr>
              <a:t>Microelectomechanical</a:t>
            </a:r>
            <a:r>
              <a:rPr lang="en-US" b="1" dirty="0" smtClean="0">
                <a:solidFill>
                  <a:schemeClr val="tx1"/>
                </a:solidFill>
                <a:effectLst>
                  <a:outerShdw blurRad="38100" dist="38100" dir="2700000" algn="tl">
                    <a:srgbClr val="C0C0C0"/>
                  </a:outerShdw>
                </a:effectLst>
                <a:cs typeface="Times New Roman" pitchFamily="18" charset="0"/>
              </a:rPr>
              <a:t> systems (MEMS)</a:t>
            </a:r>
            <a:br>
              <a:rPr lang="en-US" b="1" dirty="0" smtClean="0">
                <a:solidFill>
                  <a:schemeClr val="tx1"/>
                </a:solidFill>
                <a:effectLst>
                  <a:outerShdw blurRad="38100" dist="38100" dir="2700000" algn="tl">
                    <a:srgbClr val="C0C0C0"/>
                  </a:outerShdw>
                </a:effectLst>
                <a:cs typeface="Times New Roman" pitchFamily="18" charset="0"/>
              </a:rPr>
            </a:br>
            <a:endParaRPr lang="en-US" sz="2200" dirty="0"/>
          </a:p>
        </p:txBody>
      </p:sp>
      <p:sp>
        <p:nvSpPr>
          <p:cNvPr id="7171" name="Subtitle 4"/>
          <p:cNvSpPr>
            <a:spLocks noGrp="1"/>
          </p:cNvSpPr>
          <p:nvPr>
            <p:ph type="subTitle" idx="1"/>
          </p:nvPr>
        </p:nvSpPr>
        <p:spPr>
          <a:xfrm>
            <a:off x="2362200" y="6049963"/>
            <a:ext cx="6705600" cy="685800"/>
          </a:xfrm>
        </p:spPr>
        <p:txBody>
          <a:bodyPr/>
          <a:lstStyle/>
          <a:p>
            <a:pPr eaLnBrk="1" hangingPunct="1"/>
            <a:r>
              <a:rPr lang="en-US" smtClean="0"/>
              <a:t>History of MEMS Learning Module</a:t>
            </a:r>
          </a:p>
        </p:txBody>
      </p:sp>
      <p:sp>
        <p:nvSpPr>
          <p:cNvPr id="7172" name="Rectangle 3"/>
          <p:cNvSpPr>
            <a:spLocks noChangeArrowheads="1"/>
          </p:cNvSpPr>
          <p:nvPr/>
        </p:nvSpPr>
        <p:spPr bwMode="auto">
          <a:xfrm>
            <a:off x="2971800" y="5295900"/>
            <a:ext cx="3200400" cy="584200"/>
          </a:xfrm>
          <a:prstGeom prst="rect">
            <a:avLst/>
          </a:prstGeom>
          <a:noFill/>
          <a:ln w="9525">
            <a:noFill/>
            <a:miter lim="800000"/>
            <a:headEnd/>
            <a:tailEnd/>
          </a:ln>
        </p:spPr>
        <p:txBody>
          <a:bodyPr anchor="ctr">
            <a:spAutoFit/>
          </a:bodyPr>
          <a:lstStyle/>
          <a:p>
            <a:pPr algn="ctr"/>
            <a:r>
              <a:rPr lang="en-US" sz="1200" i="1"/>
              <a:t>LIGA-micromachined gear for a mini electromagnetic motor </a:t>
            </a:r>
          </a:p>
          <a:p>
            <a:pPr algn="ctr"/>
            <a:r>
              <a:rPr lang="en-US" sz="800" i="1"/>
              <a:t>[Sandia National Labs]</a:t>
            </a:r>
            <a:endParaRPr lang="en-US" sz="800"/>
          </a:p>
        </p:txBody>
      </p:sp>
      <p:pic>
        <p:nvPicPr>
          <p:cNvPr id="7176" name="Picture 8" descr="LIGA Gear"/>
          <p:cNvPicPr>
            <a:picLocks noChangeAspect="1" noChangeArrowheads="1"/>
          </p:cNvPicPr>
          <p:nvPr/>
        </p:nvPicPr>
        <p:blipFill>
          <a:blip r:embed="rId3"/>
          <a:srcRect/>
          <a:stretch>
            <a:fillRect/>
          </a:stretch>
        </p:blipFill>
        <p:spPr bwMode="auto">
          <a:xfrm>
            <a:off x="3402013" y="3219450"/>
            <a:ext cx="2408237" cy="18669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1971 The Invention of the Microprocessor</a:t>
            </a:r>
            <a:endParaRPr lang="en-US" dirty="0">
              <a:solidFill>
                <a:schemeClr val="tx1"/>
              </a:solidFill>
            </a:endParaRPr>
          </a:p>
        </p:txBody>
      </p:sp>
      <p:sp>
        <p:nvSpPr>
          <p:cNvPr id="16387" name="Content Placeholder 2"/>
          <p:cNvSpPr>
            <a:spLocks noGrp="1"/>
          </p:cNvSpPr>
          <p:nvPr>
            <p:ph sz="quarter" idx="1"/>
          </p:nvPr>
        </p:nvSpPr>
        <p:spPr>
          <a:xfrm>
            <a:off x="612775" y="1600200"/>
            <a:ext cx="8207375" cy="4495800"/>
          </a:xfrm>
        </p:spPr>
        <p:txBody>
          <a:bodyPr/>
          <a:lstStyle/>
          <a:p>
            <a:pPr marL="508000" lvl="1" indent="-508000" eaLnBrk="1" hangingPunct="1">
              <a:buFont typeface="Wingdings" pitchFamily="2" charset="2"/>
              <a:buChar char="v"/>
            </a:pPr>
            <a:r>
              <a:rPr lang="en-US" sz="2400" dirty="0" smtClean="0"/>
              <a:t>In 1971, Intel publicly introduced the world's first single chip microprocessor - The Intel 4004</a:t>
            </a:r>
          </a:p>
          <a:p>
            <a:pPr marL="508000" lvl="1" indent="-508000" eaLnBrk="1" hangingPunct="1">
              <a:buFont typeface="Wingdings" pitchFamily="2" charset="2"/>
              <a:buChar char="v"/>
            </a:pPr>
            <a:r>
              <a:rPr lang="en-US" sz="2400" dirty="0" smtClean="0"/>
              <a:t>It powered the </a:t>
            </a:r>
            <a:r>
              <a:rPr lang="en-US" sz="2400" dirty="0" err="1" smtClean="0"/>
              <a:t>Busicom</a:t>
            </a:r>
            <a:r>
              <a:rPr lang="en-US" sz="2400" dirty="0" smtClean="0"/>
              <a:t> calculator</a:t>
            </a:r>
          </a:p>
          <a:p>
            <a:pPr marL="508000" lvl="1" indent="-508000" eaLnBrk="1" hangingPunct="1">
              <a:buFont typeface="Wingdings" pitchFamily="2" charset="2"/>
              <a:buChar char="v"/>
            </a:pPr>
            <a:r>
              <a:rPr lang="en-US" sz="2400" dirty="0" smtClean="0"/>
              <a:t>This invention paved the way for the personal computer</a:t>
            </a:r>
          </a:p>
        </p:txBody>
      </p:sp>
      <p:pic>
        <p:nvPicPr>
          <p:cNvPr id="37890" name="Picture 2" descr="Intel4004"/>
          <p:cNvPicPr>
            <a:picLocks noChangeAspect="1" noChangeArrowheads="1"/>
          </p:cNvPicPr>
          <p:nvPr/>
        </p:nvPicPr>
        <p:blipFill>
          <a:blip r:embed="rId3"/>
          <a:srcRect/>
          <a:stretch>
            <a:fillRect/>
          </a:stretch>
        </p:blipFill>
        <p:spPr bwMode="auto">
          <a:xfrm>
            <a:off x="1905000" y="3495675"/>
            <a:ext cx="2276475" cy="1809750"/>
          </a:xfrm>
          <a:prstGeom prst="rect">
            <a:avLst/>
          </a:prstGeom>
          <a:ln>
            <a:noFill/>
          </a:ln>
          <a:effectLst>
            <a:outerShdw blurRad="292100" dist="139700" dir="2700000" algn="tl" rotWithShape="0">
              <a:srgbClr val="333333">
                <a:alpha val="65000"/>
              </a:srgbClr>
            </a:outerShdw>
          </a:effectLst>
        </p:spPr>
      </p:pic>
      <p:pic>
        <p:nvPicPr>
          <p:cNvPr id="37891" name="Picture 3" descr="BusicomCalculator"/>
          <p:cNvPicPr>
            <a:picLocks noChangeAspect="1" noChangeArrowheads="1"/>
          </p:cNvPicPr>
          <p:nvPr/>
        </p:nvPicPr>
        <p:blipFill>
          <a:blip r:embed="rId4"/>
          <a:srcRect/>
          <a:stretch>
            <a:fillRect/>
          </a:stretch>
        </p:blipFill>
        <p:spPr bwMode="auto">
          <a:xfrm>
            <a:off x="5267325" y="3467100"/>
            <a:ext cx="2066925" cy="1943100"/>
          </a:xfrm>
          <a:prstGeom prst="rect">
            <a:avLst/>
          </a:prstGeom>
          <a:ln>
            <a:noFill/>
          </a:ln>
          <a:effectLst>
            <a:outerShdw blurRad="292100" dist="139700" dir="2700000" algn="tl" rotWithShape="0">
              <a:srgbClr val="333333">
                <a:alpha val="65000"/>
              </a:srgbClr>
            </a:outerShdw>
          </a:effectLst>
        </p:spPr>
      </p:pic>
      <p:sp>
        <p:nvSpPr>
          <p:cNvPr id="16390" name="Rectangle 4"/>
          <p:cNvSpPr>
            <a:spLocks noChangeArrowheads="1"/>
          </p:cNvSpPr>
          <p:nvPr/>
        </p:nvSpPr>
        <p:spPr bwMode="auto">
          <a:xfrm>
            <a:off x="1885950" y="5532438"/>
            <a:ext cx="2287588" cy="400050"/>
          </a:xfrm>
          <a:prstGeom prst="rect">
            <a:avLst/>
          </a:prstGeom>
          <a:noFill/>
          <a:ln w="9525">
            <a:noFill/>
            <a:miter lim="800000"/>
            <a:headEnd/>
            <a:tailEnd/>
          </a:ln>
        </p:spPr>
        <p:txBody>
          <a:bodyPr wrap="none" anchor="ctr">
            <a:spAutoFit/>
          </a:bodyPr>
          <a:lstStyle/>
          <a:p>
            <a:pPr algn="ctr"/>
            <a:r>
              <a:rPr lang="en-US" sz="1000" i="1">
                <a:cs typeface="Times New Roman" pitchFamily="18" charset="0"/>
              </a:rPr>
              <a:t>The Intel 4004 Microprocessor</a:t>
            </a:r>
          </a:p>
          <a:p>
            <a:pPr algn="ctr" eaLnBrk="0" hangingPunct="0"/>
            <a:r>
              <a:rPr lang="en-US" sz="1000" i="1">
                <a:cs typeface="Times New Roman" pitchFamily="18" charset="0"/>
              </a:rPr>
              <a:t>[Photo Courtesy of Intel Corporation]</a:t>
            </a:r>
            <a:r>
              <a:rPr lang="en-US" sz="1000">
                <a:cs typeface="Times New Roman" pitchFamily="18" charset="0"/>
              </a:rPr>
              <a:t> </a:t>
            </a:r>
          </a:p>
        </p:txBody>
      </p:sp>
      <p:sp>
        <p:nvSpPr>
          <p:cNvPr id="16391" name="Rectangle 4"/>
          <p:cNvSpPr>
            <a:spLocks noChangeArrowheads="1"/>
          </p:cNvSpPr>
          <p:nvPr/>
        </p:nvSpPr>
        <p:spPr bwMode="auto">
          <a:xfrm>
            <a:off x="5181600" y="5572125"/>
            <a:ext cx="2287588" cy="400050"/>
          </a:xfrm>
          <a:prstGeom prst="rect">
            <a:avLst/>
          </a:prstGeom>
          <a:noFill/>
          <a:ln w="9525">
            <a:noFill/>
            <a:miter lim="800000"/>
            <a:headEnd/>
            <a:tailEnd/>
          </a:ln>
        </p:spPr>
        <p:txBody>
          <a:bodyPr wrap="none" anchor="ctr">
            <a:spAutoFit/>
          </a:bodyPr>
          <a:lstStyle/>
          <a:p>
            <a:pPr algn="ctr"/>
            <a:r>
              <a:rPr lang="en-US" sz="1000" i="1">
                <a:cs typeface="Times New Roman" pitchFamily="18" charset="0"/>
              </a:rPr>
              <a:t>Busicom calculator</a:t>
            </a:r>
          </a:p>
          <a:p>
            <a:pPr algn="ctr" eaLnBrk="0" hangingPunct="0"/>
            <a:r>
              <a:rPr lang="en-US" sz="1000" i="1">
                <a:cs typeface="Times New Roman" pitchFamily="18" charset="0"/>
              </a:rPr>
              <a:t>[Photo Courtesy of Intel Corporation]</a:t>
            </a:r>
            <a:r>
              <a:rPr lang="en-US" sz="100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1960's and 1970’s Bulk-Etched Silicon Wafers as Pressure Sensors</a:t>
            </a:r>
            <a:endParaRPr lang="en-US" dirty="0">
              <a:solidFill>
                <a:schemeClr val="tx1"/>
              </a:solidFill>
            </a:endParaRPr>
          </a:p>
        </p:txBody>
      </p:sp>
      <p:sp>
        <p:nvSpPr>
          <p:cNvPr id="3" name="Content Placeholder 2"/>
          <p:cNvSpPr>
            <a:spLocks noGrp="1"/>
          </p:cNvSpPr>
          <p:nvPr>
            <p:ph sz="quarter" idx="1"/>
          </p:nvPr>
        </p:nvSpPr>
        <p:spPr>
          <a:xfrm>
            <a:off x="600075" y="1600200"/>
            <a:ext cx="8420100" cy="5019675"/>
          </a:xfrm>
        </p:spPr>
        <p:txBody>
          <a:bodyPr>
            <a:normAutofit/>
          </a:bodyPr>
          <a:lstStyle/>
          <a:p>
            <a:pPr marL="508000" lvl="1" indent="-508000" eaLnBrk="1" fontAlgn="auto" hangingPunct="1">
              <a:spcAft>
                <a:spcPts val="0"/>
              </a:spcAft>
              <a:buFont typeface="Wingdings" pitchFamily="2" charset="2"/>
              <a:buChar char="v"/>
              <a:defRPr/>
            </a:pPr>
            <a:r>
              <a:rPr lang="en-US" sz="2000" dirty="0" smtClean="0"/>
              <a:t>"Electrochemically Controlled Thinning of Silicon"  by H. A. Waggener illustrated anisotropic etching of </a:t>
            </a:r>
            <a:r>
              <a:rPr lang="en-US" sz="2000" dirty="0" smtClean="0"/>
              <a:t>silicon using a bulk micromachining process that removes </a:t>
            </a:r>
            <a:r>
              <a:rPr lang="en-US" sz="2000" dirty="0" smtClean="0"/>
              <a:t>silicon </a:t>
            </a:r>
            <a:r>
              <a:rPr lang="en-US" sz="2000" dirty="0" smtClean="0"/>
              <a:t>selectivity.</a:t>
            </a:r>
            <a:endParaRPr lang="en-US" sz="2000" dirty="0" smtClean="0"/>
          </a:p>
          <a:p>
            <a:pPr marL="508000" lvl="1" indent="-508000" eaLnBrk="1" fontAlgn="auto" hangingPunct="1">
              <a:spcAft>
                <a:spcPts val="0"/>
              </a:spcAft>
              <a:buFont typeface="Wingdings" pitchFamily="2" charset="2"/>
              <a:buChar char="v"/>
              <a:defRPr/>
            </a:pPr>
            <a:r>
              <a:rPr lang="en-US" sz="2000" dirty="0" smtClean="0"/>
              <a:t>Bulk </a:t>
            </a:r>
            <a:r>
              <a:rPr lang="en-US" sz="2000" dirty="0" smtClean="0"/>
              <a:t>micromachining etches away the bulk of the silicon substrate leaving behind the desired geometries.</a:t>
            </a:r>
          </a:p>
          <a:p>
            <a:pPr marL="508000" lvl="1" indent="-508000" eaLnBrk="1" fontAlgn="auto" hangingPunct="1">
              <a:spcAft>
                <a:spcPts val="0"/>
              </a:spcAft>
              <a:buFont typeface="Wingdings" pitchFamily="2" charset="2"/>
              <a:buChar char="v"/>
              <a:defRPr/>
            </a:pPr>
            <a:r>
              <a:rPr lang="en-US" sz="2000" dirty="0" smtClean="0"/>
              <a:t>In </a:t>
            </a:r>
            <a:r>
              <a:rPr lang="en-US" sz="2000" dirty="0" smtClean="0"/>
              <a:t>the 1970's, a </a:t>
            </a:r>
            <a:r>
              <a:rPr lang="en-US" sz="2000" dirty="0" err="1" smtClean="0"/>
              <a:t>micromachined</a:t>
            </a:r>
            <a:r>
              <a:rPr lang="en-US" sz="2000" dirty="0" smtClean="0"/>
              <a:t> pressure sensor using a silicon diaphragm was developed by Kurt Peterson from IBM research laboratory.</a:t>
            </a:r>
          </a:p>
          <a:p>
            <a:pPr marL="508000" lvl="1" indent="-508000" eaLnBrk="1" fontAlgn="auto" hangingPunct="1">
              <a:spcAft>
                <a:spcPts val="0"/>
              </a:spcAft>
              <a:buFont typeface="Wingdings" pitchFamily="2" charset="2"/>
              <a:buChar char="v"/>
              <a:defRPr/>
            </a:pPr>
            <a:r>
              <a:rPr lang="en-US" sz="2000" dirty="0" smtClean="0"/>
              <a:t>Thin diaphragm pressure sensors were proliferated in blood pressure monitoring devices .</a:t>
            </a:r>
          </a:p>
          <a:p>
            <a:pPr marL="508000" lvl="1" indent="-508000" eaLnBrk="1" fontAlgn="auto" hangingPunct="1">
              <a:spcAft>
                <a:spcPts val="0"/>
              </a:spcAft>
              <a:buFont typeface="Wingdings" pitchFamily="2" charset="2"/>
              <a:buChar char="v"/>
              <a:defRPr/>
            </a:pPr>
            <a:r>
              <a:rPr lang="en-US" sz="2000" dirty="0" smtClean="0"/>
              <a:t>Considered to be one of the earliest commercial successes of microsystems devices.</a:t>
            </a:r>
          </a:p>
          <a:p>
            <a:pPr marL="320040" indent="-320040" eaLnBrk="1" fontAlgn="auto" hangingPunct="1">
              <a:spcAft>
                <a:spcPts val="0"/>
              </a:spcAft>
              <a:defRPr/>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nl-NL" dirty="0" smtClean="0">
                <a:solidFill>
                  <a:schemeClr val="tx1"/>
                </a:solidFill>
                <a:effectLst>
                  <a:outerShdw blurRad="38100" dist="38100" dir="2700000" algn="tl">
                    <a:srgbClr val="C0C0C0"/>
                  </a:outerShdw>
                </a:effectLst>
              </a:rPr>
              <a:t>1979 HP Micromachined Inkjet Nozzle</a:t>
            </a:r>
            <a:endParaRPr lang="en-US" dirty="0">
              <a:solidFill>
                <a:schemeClr val="tx1"/>
              </a:solidFill>
            </a:endParaRPr>
          </a:p>
        </p:txBody>
      </p:sp>
      <p:sp>
        <p:nvSpPr>
          <p:cNvPr id="18435" name="Content Placeholder 2"/>
          <p:cNvSpPr>
            <a:spLocks noGrp="1"/>
          </p:cNvSpPr>
          <p:nvPr>
            <p:ph sz="quarter" idx="1"/>
          </p:nvPr>
        </p:nvSpPr>
        <p:spPr>
          <a:xfrm>
            <a:off x="590550" y="1600200"/>
            <a:ext cx="8401050" cy="4495800"/>
          </a:xfrm>
        </p:spPr>
        <p:txBody>
          <a:bodyPr/>
          <a:lstStyle/>
          <a:p>
            <a:pPr marL="508000" lvl="1" indent="-508000" eaLnBrk="1" hangingPunct="1">
              <a:buFont typeface="Wingdings" pitchFamily="2" charset="2"/>
              <a:buChar char="v"/>
            </a:pPr>
            <a:r>
              <a:rPr lang="en-US" sz="1800" dirty="0" smtClean="0"/>
              <a:t>Hewlett Packard developed the Thermal Inkjet Technology (TIJ). </a:t>
            </a:r>
          </a:p>
          <a:p>
            <a:pPr marL="508000" lvl="1" indent="-508000" eaLnBrk="1" hangingPunct="1">
              <a:buFont typeface="Wingdings" pitchFamily="2" charset="2"/>
              <a:buChar char="v"/>
            </a:pPr>
            <a:r>
              <a:rPr lang="en-US" sz="1800" dirty="0" smtClean="0"/>
              <a:t>The TIJ rapidly heats ink, creating tiny </a:t>
            </a:r>
            <a:r>
              <a:rPr lang="en-US" sz="1800" dirty="0" err="1" smtClean="0"/>
              <a:t>bubbles.When</a:t>
            </a:r>
            <a:r>
              <a:rPr lang="en-US" sz="1800" dirty="0" smtClean="0"/>
              <a:t> </a:t>
            </a:r>
            <a:r>
              <a:rPr lang="en-US" sz="1800" dirty="0" smtClean="0"/>
              <a:t>the bubbles collapse, the ink squirts through an array of nozzles onto paper and other media.</a:t>
            </a:r>
          </a:p>
          <a:p>
            <a:pPr marL="508000" lvl="1" indent="-508000" eaLnBrk="1" hangingPunct="1">
              <a:buFont typeface="Wingdings" pitchFamily="2" charset="2"/>
              <a:buChar char="v"/>
            </a:pPr>
            <a:r>
              <a:rPr lang="en-US" sz="1800" dirty="0" smtClean="0"/>
              <a:t>MEMS technology is used to manufacture the nozzles.</a:t>
            </a:r>
          </a:p>
          <a:p>
            <a:pPr marL="508000" lvl="1" indent="-508000" eaLnBrk="1" hangingPunct="1">
              <a:buFont typeface="Wingdings" pitchFamily="2" charset="2"/>
              <a:buChar char="v"/>
            </a:pPr>
            <a:r>
              <a:rPr lang="en-US" sz="1800" dirty="0" smtClean="0"/>
              <a:t>The nozzles </a:t>
            </a:r>
            <a:r>
              <a:rPr lang="en-US" sz="1800" dirty="0" smtClean="0"/>
              <a:t>are each smaller than 100 micrometers allowing them to be </a:t>
            </a:r>
            <a:r>
              <a:rPr lang="en-US" sz="1800" dirty="0" smtClean="0"/>
              <a:t>densely packed for high resolution printing.</a:t>
            </a:r>
          </a:p>
          <a:p>
            <a:pPr marL="508000" lvl="1" indent="-508000" eaLnBrk="1" hangingPunct="1">
              <a:buFont typeface="Wingdings" pitchFamily="2" charset="2"/>
              <a:buChar char="v"/>
            </a:pPr>
            <a:r>
              <a:rPr lang="en-US" sz="1800" dirty="0" smtClean="0"/>
              <a:t>New applications using the TIJ have also been developed, such as direct deposition of organic chemicals and biological molecules such as DNA</a:t>
            </a:r>
          </a:p>
          <a:p>
            <a:pPr eaLnBrk="1" hangingPunct="1"/>
            <a:endParaRPr lang="en-US" dirty="0" smtClean="0"/>
          </a:p>
        </p:txBody>
      </p:sp>
      <p:pic>
        <p:nvPicPr>
          <p:cNvPr id="4" name="Picture 7" descr="Inkjet_Nozzles_Clean"/>
          <p:cNvPicPr>
            <a:picLocks noChangeAspect="1" noChangeArrowheads="1"/>
          </p:cNvPicPr>
          <p:nvPr/>
        </p:nvPicPr>
        <p:blipFill>
          <a:blip r:embed="rId3"/>
          <a:srcRect/>
          <a:stretch>
            <a:fillRect/>
          </a:stretch>
        </p:blipFill>
        <p:spPr bwMode="auto">
          <a:xfrm>
            <a:off x="1990725" y="4403192"/>
            <a:ext cx="5105400" cy="1958975"/>
          </a:xfrm>
          <a:prstGeom prst="rect">
            <a:avLst/>
          </a:prstGeom>
          <a:ln>
            <a:noFill/>
          </a:ln>
          <a:effectLst>
            <a:outerShdw blurRad="292100" dist="139700" dir="2700000" algn="tl" rotWithShape="0">
              <a:srgbClr val="333333">
                <a:alpha val="65000"/>
              </a:srgbClr>
            </a:outerShdw>
          </a:effectLst>
        </p:spPr>
      </p:pic>
      <p:sp>
        <p:nvSpPr>
          <p:cNvPr id="18437" name="Rectangle 1"/>
          <p:cNvSpPr>
            <a:spLocks noChangeArrowheads="1"/>
          </p:cNvSpPr>
          <p:nvPr/>
        </p:nvSpPr>
        <p:spPr bwMode="auto">
          <a:xfrm>
            <a:off x="0" y="4517492"/>
            <a:ext cx="1958975" cy="400050"/>
          </a:xfrm>
          <a:prstGeom prst="rect">
            <a:avLst/>
          </a:prstGeom>
          <a:noFill/>
          <a:ln w="9525">
            <a:noFill/>
            <a:miter lim="800000"/>
            <a:headEnd/>
            <a:tailEnd/>
          </a:ln>
        </p:spPr>
        <p:txBody>
          <a:bodyPr anchor="ctr">
            <a:spAutoFit/>
          </a:bodyPr>
          <a:lstStyle/>
          <a:p>
            <a:pPr algn="r"/>
            <a:r>
              <a:rPr lang="en-US" sz="1000" i="1">
                <a:cs typeface="Times New Roman" pitchFamily="18" charset="0"/>
              </a:rPr>
              <a:t>Schematic of an array of inkjet nozzles</a:t>
            </a:r>
            <a:endParaRPr lang="en-US" sz="1000">
              <a:cs typeface="Times New Roman" pitchFamily="18" charset="0"/>
            </a:endParaRPr>
          </a:p>
        </p:txBody>
      </p:sp>
      <p:sp>
        <p:nvSpPr>
          <p:cNvPr id="18438" name="Rectangle 1"/>
          <p:cNvSpPr>
            <a:spLocks noChangeArrowheads="1"/>
          </p:cNvSpPr>
          <p:nvPr/>
        </p:nvSpPr>
        <p:spPr bwMode="auto">
          <a:xfrm>
            <a:off x="7105650" y="4412717"/>
            <a:ext cx="2038350" cy="708025"/>
          </a:xfrm>
          <a:prstGeom prst="rect">
            <a:avLst/>
          </a:prstGeom>
          <a:noFill/>
          <a:ln w="9525">
            <a:noFill/>
            <a:miter lim="800000"/>
            <a:headEnd/>
            <a:tailEnd/>
          </a:ln>
        </p:spPr>
        <p:txBody>
          <a:bodyPr anchor="ctr">
            <a:spAutoFit/>
          </a:bodyPr>
          <a:lstStyle/>
          <a:p>
            <a:r>
              <a:rPr lang="en-US" sz="1000" i="1">
                <a:cs typeface="Times New Roman" pitchFamily="18" charset="0"/>
              </a:rPr>
              <a:t>Close-up view of a commercial inkjet printer head illustrating the nozzles </a:t>
            </a:r>
          </a:p>
          <a:p>
            <a:r>
              <a:rPr lang="en-US" sz="1000" i="1">
                <a:cs typeface="Times New Roman" pitchFamily="18" charset="0"/>
              </a:rPr>
              <a:t>[Hewlett Packard]</a:t>
            </a:r>
            <a:r>
              <a:rPr lang="en-US" sz="100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00025"/>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1982 LIGA Process Introduced</a:t>
            </a:r>
            <a:endParaRPr lang="en-US" dirty="0">
              <a:solidFill>
                <a:schemeClr val="tx1"/>
              </a:solidFill>
            </a:endParaRPr>
          </a:p>
        </p:txBody>
      </p:sp>
      <p:sp>
        <p:nvSpPr>
          <p:cNvPr id="19459" name="Content Placeholder 2"/>
          <p:cNvSpPr>
            <a:spLocks noGrp="1"/>
          </p:cNvSpPr>
          <p:nvPr>
            <p:ph sz="quarter" idx="1"/>
          </p:nvPr>
        </p:nvSpPr>
        <p:spPr>
          <a:xfrm>
            <a:off x="581025" y="1600200"/>
            <a:ext cx="5743575" cy="4495800"/>
          </a:xfrm>
        </p:spPr>
        <p:txBody>
          <a:bodyPr/>
          <a:lstStyle/>
          <a:p>
            <a:pPr marL="508000" lvl="1" indent="-508000" eaLnBrk="1" hangingPunct="1">
              <a:buFont typeface="Wingdings" pitchFamily="2" charset="2"/>
              <a:buChar char="v"/>
            </a:pPr>
            <a:r>
              <a:rPr lang="en-US" sz="2000" dirty="0" smtClean="0"/>
              <a:t>LIGA is a German acronym for X-ray lithography (X-ray </a:t>
            </a:r>
            <a:r>
              <a:rPr lang="en-US" sz="2000" dirty="0" err="1" smtClean="0"/>
              <a:t>Lithographie</a:t>
            </a:r>
            <a:r>
              <a:rPr lang="en-US" sz="2000" dirty="0" smtClean="0"/>
              <a:t>), Electroplating (</a:t>
            </a:r>
            <a:r>
              <a:rPr lang="en-US" sz="2000" dirty="0" err="1" smtClean="0"/>
              <a:t>Galvanoformung</a:t>
            </a:r>
            <a:r>
              <a:rPr lang="en-US" sz="2000" dirty="0" smtClean="0"/>
              <a:t>), and Molding (</a:t>
            </a:r>
            <a:r>
              <a:rPr lang="en-US" sz="2000" dirty="0" err="1" smtClean="0"/>
              <a:t>Abformung</a:t>
            </a:r>
            <a:r>
              <a:rPr lang="en-US" sz="2000" dirty="0" smtClean="0"/>
              <a:t>).</a:t>
            </a:r>
          </a:p>
          <a:p>
            <a:pPr marL="508000" lvl="1" indent="-508000" eaLnBrk="1" hangingPunct="1">
              <a:buFont typeface="Wingdings" pitchFamily="2" charset="2"/>
              <a:buChar char="v"/>
            </a:pPr>
            <a:r>
              <a:rPr lang="en-US" sz="2000" dirty="0" smtClean="0"/>
              <a:t>In the early 1980s Karlsruhe Nuclear Research Center in Germany developed LIGA.</a:t>
            </a:r>
          </a:p>
          <a:p>
            <a:pPr marL="508000" lvl="1" indent="-508000" eaLnBrk="1" hangingPunct="1">
              <a:buFont typeface="Wingdings" pitchFamily="2" charset="2"/>
              <a:buChar char="v"/>
            </a:pPr>
            <a:r>
              <a:rPr lang="en-US" sz="2000" dirty="0" smtClean="0"/>
              <a:t>It allows for manufacturing of high aspect ratio </a:t>
            </a:r>
            <a:r>
              <a:rPr lang="en-US" sz="2000" dirty="0" smtClean="0"/>
              <a:t>microstructures</a:t>
            </a:r>
            <a:r>
              <a:rPr lang="en-US" sz="2000" i="1" dirty="0"/>
              <a:t> </a:t>
            </a:r>
            <a:r>
              <a:rPr lang="en-US" sz="2000" i="1" dirty="0" smtClean="0"/>
              <a:t>- </a:t>
            </a:r>
            <a:r>
              <a:rPr lang="en-US" sz="2000" dirty="0" smtClean="0"/>
              <a:t>narrow </a:t>
            </a:r>
            <a:r>
              <a:rPr lang="en-US" sz="2000" dirty="0" smtClean="0"/>
              <a:t>and tall.</a:t>
            </a:r>
          </a:p>
          <a:p>
            <a:pPr marL="508000" lvl="1" indent="-508000" eaLnBrk="1" hangingPunct="1">
              <a:buFont typeface="Wingdings" pitchFamily="2" charset="2"/>
              <a:buChar char="v"/>
            </a:pPr>
            <a:r>
              <a:rPr lang="en-US" sz="2000" dirty="0" smtClean="0"/>
              <a:t>LIGA structures have precise dimensions and good surface roughness.</a:t>
            </a:r>
          </a:p>
        </p:txBody>
      </p:sp>
      <p:pic>
        <p:nvPicPr>
          <p:cNvPr id="46082" name="Picture 2" descr="LIGA Gear"/>
          <p:cNvPicPr>
            <a:picLocks noChangeAspect="1" noChangeArrowheads="1"/>
          </p:cNvPicPr>
          <p:nvPr/>
        </p:nvPicPr>
        <p:blipFill>
          <a:blip r:embed="rId3"/>
          <a:srcRect/>
          <a:stretch>
            <a:fillRect/>
          </a:stretch>
        </p:blipFill>
        <p:spPr bwMode="auto">
          <a:xfrm>
            <a:off x="6334125" y="1704975"/>
            <a:ext cx="2667000" cy="2066925"/>
          </a:xfrm>
          <a:prstGeom prst="rect">
            <a:avLst/>
          </a:prstGeom>
          <a:ln>
            <a:noFill/>
          </a:ln>
          <a:effectLst>
            <a:outerShdw blurRad="292100" dist="139700" dir="2700000" algn="tl" rotWithShape="0">
              <a:srgbClr val="333333">
                <a:alpha val="65000"/>
              </a:srgbClr>
            </a:outerShdw>
          </a:effectLst>
        </p:spPr>
      </p:pic>
      <p:sp>
        <p:nvSpPr>
          <p:cNvPr id="19461" name="Rectangle 3"/>
          <p:cNvSpPr>
            <a:spLocks noChangeArrowheads="1"/>
          </p:cNvSpPr>
          <p:nvPr/>
        </p:nvSpPr>
        <p:spPr bwMode="auto">
          <a:xfrm>
            <a:off x="6276975" y="3981450"/>
            <a:ext cx="2695575" cy="554038"/>
          </a:xfrm>
          <a:prstGeom prst="rect">
            <a:avLst/>
          </a:prstGeom>
          <a:noFill/>
          <a:ln w="9525">
            <a:noFill/>
            <a:miter lim="800000"/>
            <a:headEnd/>
            <a:tailEnd/>
          </a:ln>
        </p:spPr>
        <p:txBody>
          <a:bodyPr anchor="ctr">
            <a:spAutoFit/>
          </a:bodyPr>
          <a:lstStyle/>
          <a:p>
            <a:pPr algn="r"/>
            <a:r>
              <a:rPr lang="en-US" sz="1000" i="1">
                <a:cs typeface="Times New Roman" pitchFamily="18" charset="0"/>
              </a:rPr>
              <a:t>LIGA-micromachined gear for a mini electromagnetic motor</a:t>
            </a:r>
          </a:p>
          <a:p>
            <a:pPr algn="r" eaLnBrk="0" hangingPunct="0"/>
            <a:r>
              <a:rPr lang="en-US" sz="1000" i="1">
                <a:cs typeface="Times New Roman" pitchFamily="18" charset="0"/>
              </a:rPr>
              <a:t> [Courtesy of Sandia National Laboratories]</a:t>
            </a:r>
            <a:r>
              <a:rPr lang="en-US" sz="1000">
                <a:cs typeface="Times New Roman" pitchFamily="18" charset="0"/>
              </a:rPr>
              <a:t> </a:t>
            </a:r>
          </a:p>
        </p:txBody>
      </p:sp>
      <p:grpSp>
        <p:nvGrpSpPr>
          <p:cNvPr id="6" name="Group 5"/>
          <p:cNvGrpSpPr/>
          <p:nvPr/>
        </p:nvGrpSpPr>
        <p:grpSpPr>
          <a:xfrm>
            <a:off x="6584098" y="4733960"/>
            <a:ext cx="2398825" cy="1775188"/>
            <a:chOff x="1544606" y="2461189"/>
            <a:chExt cx="4204758" cy="2676695"/>
          </a:xfrm>
          <a:solidFill>
            <a:srgbClr val="7F7F7F"/>
          </a:solidFill>
        </p:grpSpPr>
        <p:sp>
          <p:nvSpPr>
            <p:cNvPr id="7" name="Can 6"/>
            <p:cNvSpPr/>
            <p:nvPr/>
          </p:nvSpPr>
          <p:spPr>
            <a:xfrm>
              <a:off x="2098170"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2621300"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an 8"/>
            <p:cNvSpPr/>
            <p:nvPr/>
          </p:nvSpPr>
          <p:spPr>
            <a:xfrm>
              <a:off x="3189225"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an 9"/>
            <p:cNvSpPr/>
            <p:nvPr/>
          </p:nvSpPr>
          <p:spPr>
            <a:xfrm>
              <a:off x="3691222"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an 10"/>
            <p:cNvSpPr/>
            <p:nvPr/>
          </p:nvSpPr>
          <p:spPr>
            <a:xfrm>
              <a:off x="4214352"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Can 11"/>
            <p:cNvSpPr/>
            <p:nvPr/>
          </p:nvSpPr>
          <p:spPr>
            <a:xfrm>
              <a:off x="4782277" y="2461189"/>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Can 12"/>
            <p:cNvSpPr/>
            <p:nvPr/>
          </p:nvSpPr>
          <p:spPr>
            <a:xfrm>
              <a:off x="2368888"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Can 13"/>
            <p:cNvSpPr/>
            <p:nvPr/>
          </p:nvSpPr>
          <p:spPr>
            <a:xfrm>
              <a:off x="2892018"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an 14"/>
            <p:cNvSpPr/>
            <p:nvPr/>
          </p:nvSpPr>
          <p:spPr>
            <a:xfrm>
              <a:off x="3459943"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Can 15"/>
            <p:cNvSpPr/>
            <p:nvPr/>
          </p:nvSpPr>
          <p:spPr>
            <a:xfrm>
              <a:off x="3985899"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Can 16"/>
            <p:cNvSpPr/>
            <p:nvPr/>
          </p:nvSpPr>
          <p:spPr>
            <a:xfrm>
              <a:off x="4509029"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Can 17"/>
            <p:cNvSpPr/>
            <p:nvPr/>
          </p:nvSpPr>
          <p:spPr>
            <a:xfrm>
              <a:off x="5076954" y="2771357"/>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Can 18"/>
            <p:cNvSpPr/>
            <p:nvPr/>
          </p:nvSpPr>
          <p:spPr>
            <a:xfrm>
              <a:off x="1814208" y="2779245"/>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Can 19"/>
            <p:cNvSpPr/>
            <p:nvPr/>
          </p:nvSpPr>
          <p:spPr>
            <a:xfrm>
              <a:off x="1544606"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Can 20"/>
            <p:cNvSpPr/>
            <p:nvPr/>
          </p:nvSpPr>
          <p:spPr>
            <a:xfrm>
              <a:off x="2067736"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Can 21"/>
            <p:cNvSpPr/>
            <p:nvPr/>
          </p:nvSpPr>
          <p:spPr>
            <a:xfrm>
              <a:off x="2635661"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Can 22"/>
            <p:cNvSpPr/>
            <p:nvPr/>
          </p:nvSpPr>
          <p:spPr>
            <a:xfrm>
              <a:off x="3194288"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Can 23"/>
            <p:cNvSpPr/>
            <p:nvPr/>
          </p:nvSpPr>
          <p:spPr>
            <a:xfrm>
              <a:off x="3717418"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Can 24"/>
            <p:cNvSpPr/>
            <p:nvPr/>
          </p:nvSpPr>
          <p:spPr>
            <a:xfrm>
              <a:off x="4285343"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Can 25"/>
            <p:cNvSpPr/>
            <p:nvPr/>
          </p:nvSpPr>
          <p:spPr>
            <a:xfrm>
              <a:off x="4810709"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Can 26"/>
            <p:cNvSpPr/>
            <p:nvPr/>
          </p:nvSpPr>
          <p:spPr>
            <a:xfrm>
              <a:off x="5378634" y="3126336"/>
              <a:ext cx="370730" cy="2011548"/>
            </a:xfrm>
            <a:prstGeom prst="can">
              <a:avLst>
                <a:gd name="adj" fmla="val 29255"/>
              </a:avLst>
            </a:prstGeom>
            <a:grpFill/>
            <a:ln w="19050" cmpd="sng">
              <a:solidFill>
                <a:srgbClr val="26262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extBox 2"/>
          <p:cNvSpPr txBox="1"/>
          <p:nvPr/>
        </p:nvSpPr>
        <p:spPr>
          <a:xfrm>
            <a:off x="4077461" y="5715349"/>
            <a:ext cx="2423082" cy="738664"/>
          </a:xfrm>
          <a:prstGeom prst="rect">
            <a:avLst/>
          </a:prstGeom>
          <a:noFill/>
        </p:spPr>
        <p:txBody>
          <a:bodyPr wrap="square" rtlCol="0">
            <a:spAutoFit/>
          </a:bodyPr>
          <a:lstStyle/>
          <a:p>
            <a:pPr algn="r"/>
            <a:r>
              <a:rPr lang="en-US" sz="1400" i="1" dirty="0" smtClean="0"/>
              <a:t>High aspect ratio posts used as electrodes in micro-sized batteries</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1986 Invention of the AFM</a:t>
            </a:r>
            <a:endParaRPr lang="en-US" dirty="0">
              <a:solidFill>
                <a:schemeClr val="tx1"/>
              </a:solidFill>
            </a:endParaRPr>
          </a:p>
        </p:txBody>
      </p:sp>
      <p:sp>
        <p:nvSpPr>
          <p:cNvPr id="20483" name="Content Placeholder 2"/>
          <p:cNvSpPr>
            <a:spLocks noGrp="1"/>
          </p:cNvSpPr>
          <p:nvPr>
            <p:ph sz="quarter" idx="1"/>
          </p:nvPr>
        </p:nvSpPr>
        <p:spPr>
          <a:xfrm>
            <a:off x="590550" y="1600200"/>
            <a:ext cx="4572000" cy="4495800"/>
          </a:xfrm>
        </p:spPr>
        <p:txBody>
          <a:bodyPr/>
          <a:lstStyle/>
          <a:p>
            <a:pPr marL="508000" lvl="1" indent="-508000" eaLnBrk="1" hangingPunct="1">
              <a:buFont typeface="Wingdings" pitchFamily="2" charset="2"/>
              <a:buChar char="v"/>
            </a:pPr>
            <a:r>
              <a:rPr lang="en-US" sz="2000" dirty="0" smtClean="0"/>
              <a:t>In 1986 IBM developed a </a:t>
            </a:r>
            <a:r>
              <a:rPr lang="en-US" sz="2000" dirty="0" err="1" smtClean="0"/>
              <a:t>microdevice</a:t>
            </a:r>
            <a:r>
              <a:rPr lang="en-US" sz="2000" dirty="0" smtClean="0"/>
              <a:t> called the atomic force microscope (AFM).</a:t>
            </a:r>
          </a:p>
          <a:p>
            <a:pPr marL="508000" lvl="1" indent="-508000" eaLnBrk="1" hangingPunct="1">
              <a:buFont typeface="Wingdings" pitchFamily="2" charset="2"/>
              <a:buChar char="v"/>
            </a:pPr>
            <a:r>
              <a:rPr lang="en-US" sz="2000" dirty="0" smtClean="0"/>
              <a:t>The AFM maps the surface of an atomic structure by measuring the force acting on the tip (or probe) of a </a:t>
            </a:r>
            <a:r>
              <a:rPr lang="en-US" sz="2000" dirty="0" err="1" smtClean="0"/>
              <a:t>microscale</a:t>
            </a:r>
            <a:r>
              <a:rPr lang="en-US" sz="2000" dirty="0" smtClean="0"/>
              <a:t> cantilever.</a:t>
            </a:r>
          </a:p>
          <a:p>
            <a:pPr marL="508000" lvl="1" indent="-508000" eaLnBrk="1" hangingPunct="1">
              <a:buFont typeface="Wingdings" pitchFamily="2" charset="2"/>
              <a:buChar char="v"/>
            </a:pPr>
            <a:r>
              <a:rPr lang="en-US" sz="2000" dirty="0" smtClean="0"/>
              <a:t>The cantilever is usually silicon or silicon nitride.</a:t>
            </a:r>
          </a:p>
          <a:p>
            <a:pPr marL="508000" lvl="1" indent="-508000" eaLnBrk="1" hangingPunct="1">
              <a:buFont typeface="Wingdings" pitchFamily="2" charset="2"/>
              <a:buChar char="v"/>
            </a:pPr>
            <a:r>
              <a:rPr lang="en-US" sz="2000" dirty="0" smtClean="0"/>
              <a:t>It is a </a:t>
            </a:r>
            <a:r>
              <a:rPr lang="en-US" sz="2000" dirty="0" smtClean="0"/>
              <a:t>high </a:t>
            </a:r>
            <a:r>
              <a:rPr lang="en-US" sz="2000" dirty="0" smtClean="0"/>
              <a:t>resolution type of scanning probe microscope </a:t>
            </a:r>
            <a:r>
              <a:rPr lang="en-US" sz="2000" dirty="0" smtClean="0"/>
              <a:t>that can “see” at the atomic level and produce 3-dimensional images.</a:t>
            </a:r>
            <a:endParaRPr lang="en-US" sz="2000" dirty="0" smtClean="0"/>
          </a:p>
        </p:txBody>
      </p:sp>
      <p:pic>
        <p:nvPicPr>
          <p:cNvPr id="20484" name="Picture 2" descr="AFM_Cantilever_NBG12_26"/>
          <p:cNvPicPr>
            <a:picLocks noChangeAspect="1" noChangeArrowheads="1"/>
          </p:cNvPicPr>
          <p:nvPr/>
        </p:nvPicPr>
        <p:blipFill>
          <a:blip r:embed="rId3"/>
          <a:srcRect/>
          <a:stretch>
            <a:fillRect/>
          </a:stretch>
        </p:blipFill>
        <p:spPr bwMode="auto">
          <a:xfrm>
            <a:off x="5280025" y="1847850"/>
            <a:ext cx="3679825" cy="2362200"/>
          </a:xfrm>
          <a:prstGeom prst="rect">
            <a:avLst/>
          </a:prstGeom>
          <a:noFill/>
          <a:ln w="9525">
            <a:noFill/>
            <a:miter lim="800000"/>
            <a:headEnd/>
            <a:tailEnd/>
          </a:ln>
        </p:spPr>
      </p:pic>
      <p:sp>
        <p:nvSpPr>
          <p:cNvPr id="20485" name="Rectangle 3"/>
          <p:cNvSpPr>
            <a:spLocks noChangeArrowheads="1"/>
          </p:cNvSpPr>
          <p:nvPr/>
        </p:nvSpPr>
        <p:spPr bwMode="auto">
          <a:xfrm>
            <a:off x="5619750" y="4343400"/>
            <a:ext cx="2590800" cy="400050"/>
          </a:xfrm>
          <a:prstGeom prst="rect">
            <a:avLst/>
          </a:prstGeom>
          <a:noFill/>
          <a:ln w="9525">
            <a:noFill/>
            <a:miter lim="800000"/>
            <a:headEnd/>
            <a:tailEnd/>
          </a:ln>
        </p:spPr>
        <p:txBody>
          <a:bodyPr wrap="none" anchor="ctr">
            <a:spAutoFit/>
          </a:bodyPr>
          <a:lstStyle/>
          <a:p>
            <a:pPr algn="ctr"/>
            <a:r>
              <a:rPr lang="en-US" sz="1000" i="1">
                <a:cs typeface="Times New Roman" pitchFamily="18" charset="0"/>
              </a:rPr>
              <a:t>Cantilever on an Atomic Force Microscope</a:t>
            </a:r>
          </a:p>
          <a:p>
            <a:pPr algn="ctr" eaLnBrk="0" hangingPunct="0"/>
            <a:endParaRPr lang="en-US" sz="100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Other Developments in the 1980's</a:t>
            </a:r>
            <a:endParaRPr lang="en-US" dirty="0">
              <a:solidFill>
                <a:schemeClr val="tx1"/>
              </a:solidFill>
            </a:endParaRPr>
          </a:p>
        </p:txBody>
      </p:sp>
      <p:sp>
        <p:nvSpPr>
          <p:cNvPr id="21507" name="Content Placeholder 2"/>
          <p:cNvSpPr>
            <a:spLocks noGrp="1"/>
          </p:cNvSpPr>
          <p:nvPr>
            <p:ph sz="quarter" idx="1"/>
          </p:nvPr>
        </p:nvSpPr>
        <p:spPr>
          <a:xfrm>
            <a:off x="581025" y="1600200"/>
            <a:ext cx="8410575" cy="2647950"/>
          </a:xfrm>
        </p:spPr>
        <p:txBody>
          <a:bodyPr/>
          <a:lstStyle/>
          <a:p>
            <a:pPr marL="508000" lvl="1" indent="-508000" eaLnBrk="1" hangingPunct="1">
              <a:buFont typeface="Wingdings" pitchFamily="2" charset="2"/>
              <a:buChar char="v"/>
            </a:pPr>
            <a:r>
              <a:rPr lang="en-US" sz="2400" smtClean="0"/>
              <a:t>In 1988 the first rotary electrostatic side drive motors were made at UC Berkley</a:t>
            </a:r>
          </a:p>
          <a:p>
            <a:pPr marL="508000" lvl="1" indent="-508000" eaLnBrk="1" hangingPunct="1">
              <a:buFont typeface="Wingdings" pitchFamily="2" charset="2"/>
              <a:buChar char="v"/>
            </a:pPr>
            <a:r>
              <a:rPr lang="en-US" sz="2400" smtClean="0"/>
              <a:t>In 1989 a lateral comb drive emerged where structures move laterally to the surface</a:t>
            </a:r>
          </a:p>
          <a:p>
            <a:pPr eaLnBrk="1" hangingPunct="1"/>
            <a:endParaRPr lang="en-US" smtClean="0"/>
          </a:p>
        </p:txBody>
      </p:sp>
      <p:pic>
        <p:nvPicPr>
          <p:cNvPr id="50178" name="Picture 2" descr="RotaryMotor"/>
          <p:cNvPicPr>
            <a:picLocks noChangeAspect="1" noChangeArrowheads="1"/>
          </p:cNvPicPr>
          <p:nvPr/>
        </p:nvPicPr>
        <p:blipFill>
          <a:blip r:embed="rId3"/>
          <a:srcRect/>
          <a:stretch>
            <a:fillRect/>
          </a:stretch>
        </p:blipFill>
        <p:spPr bwMode="auto">
          <a:xfrm>
            <a:off x="1485900" y="3314700"/>
            <a:ext cx="3059113" cy="2362200"/>
          </a:xfrm>
          <a:prstGeom prst="rect">
            <a:avLst/>
          </a:prstGeom>
          <a:ln>
            <a:noFill/>
          </a:ln>
          <a:effectLst>
            <a:outerShdw blurRad="292100" dist="139700" dir="2700000" algn="tl" rotWithShape="0">
              <a:srgbClr val="333333">
                <a:alpha val="65000"/>
              </a:srgbClr>
            </a:outerShdw>
          </a:effectLst>
        </p:spPr>
      </p:pic>
      <p:pic>
        <p:nvPicPr>
          <p:cNvPr id="50179" name="Picture 3" descr="Sandia Comb Drive"/>
          <p:cNvPicPr>
            <a:picLocks noChangeAspect="1" noChangeArrowheads="1"/>
          </p:cNvPicPr>
          <p:nvPr/>
        </p:nvPicPr>
        <p:blipFill>
          <a:blip r:embed="rId4"/>
          <a:srcRect/>
          <a:stretch>
            <a:fillRect/>
          </a:stretch>
        </p:blipFill>
        <p:spPr bwMode="auto">
          <a:xfrm>
            <a:off x="5133975" y="3343275"/>
            <a:ext cx="2409825" cy="2420938"/>
          </a:xfrm>
          <a:prstGeom prst="rect">
            <a:avLst/>
          </a:prstGeom>
          <a:ln>
            <a:noFill/>
          </a:ln>
          <a:effectLst>
            <a:outerShdw blurRad="292100" dist="139700" dir="2700000" algn="tl" rotWithShape="0">
              <a:srgbClr val="333333">
                <a:alpha val="65000"/>
              </a:srgbClr>
            </a:outerShdw>
          </a:effectLst>
        </p:spPr>
      </p:pic>
      <p:sp>
        <p:nvSpPr>
          <p:cNvPr id="21510" name="Rectangle 3"/>
          <p:cNvSpPr>
            <a:spLocks noChangeArrowheads="1"/>
          </p:cNvSpPr>
          <p:nvPr/>
        </p:nvSpPr>
        <p:spPr bwMode="auto">
          <a:xfrm>
            <a:off x="1076325" y="5986463"/>
            <a:ext cx="3990975" cy="400050"/>
          </a:xfrm>
          <a:prstGeom prst="rect">
            <a:avLst/>
          </a:prstGeom>
          <a:noFill/>
          <a:ln w="9525">
            <a:noFill/>
            <a:miter lim="800000"/>
            <a:headEnd/>
            <a:tailEnd/>
          </a:ln>
        </p:spPr>
        <p:txBody>
          <a:bodyPr anchor="ctr">
            <a:spAutoFit/>
          </a:bodyPr>
          <a:lstStyle/>
          <a:p>
            <a:pPr algn="ctr"/>
            <a:r>
              <a:rPr lang="en-US" sz="1000" i="1"/>
              <a:t>First Rotary Electrostatic Side Drive Motor </a:t>
            </a:r>
          </a:p>
          <a:p>
            <a:pPr algn="ctr"/>
            <a:r>
              <a:rPr lang="en-US" sz="1000" i="1"/>
              <a:t>[Richard Muller, UC Berkeley]</a:t>
            </a:r>
            <a:endParaRPr lang="en-US" sz="1000"/>
          </a:p>
        </p:txBody>
      </p:sp>
      <p:sp>
        <p:nvSpPr>
          <p:cNvPr id="21511" name="Rectangle 3"/>
          <p:cNvSpPr>
            <a:spLocks noChangeArrowheads="1"/>
          </p:cNvSpPr>
          <p:nvPr/>
        </p:nvSpPr>
        <p:spPr bwMode="auto">
          <a:xfrm>
            <a:off x="5019675" y="5981700"/>
            <a:ext cx="2695575" cy="400050"/>
          </a:xfrm>
          <a:prstGeom prst="rect">
            <a:avLst/>
          </a:prstGeom>
          <a:noFill/>
          <a:ln w="9525">
            <a:noFill/>
            <a:miter lim="800000"/>
            <a:headEnd/>
            <a:tailEnd/>
          </a:ln>
        </p:spPr>
        <p:txBody>
          <a:bodyPr anchor="ctr">
            <a:spAutoFit/>
          </a:bodyPr>
          <a:lstStyle/>
          <a:p>
            <a:pPr algn="ctr"/>
            <a:r>
              <a:rPr lang="en-US" sz="1000" i="1">
                <a:cs typeface="Times New Roman" pitchFamily="18" charset="0"/>
              </a:rPr>
              <a:t>Lateral Comb Drive</a:t>
            </a:r>
          </a:p>
          <a:p>
            <a:pPr algn="ctr" eaLnBrk="0" hangingPunct="0"/>
            <a:r>
              <a:rPr lang="en-US" sz="1000" i="1">
                <a:cs typeface="Times New Roman" pitchFamily="18" charset="0"/>
              </a:rPr>
              <a:t> [Sandia National Laboratories]</a:t>
            </a:r>
            <a:r>
              <a:rPr lang="en-US" sz="100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1992 Grating Light Modulator</a:t>
            </a:r>
            <a:endParaRPr lang="en-US" dirty="0">
              <a:solidFill>
                <a:schemeClr val="tx1"/>
              </a:solidFill>
            </a:endParaRPr>
          </a:p>
        </p:txBody>
      </p:sp>
      <p:sp>
        <p:nvSpPr>
          <p:cNvPr id="22531" name="Content Placeholder 2"/>
          <p:cNvSpPr>
            <a:spLocks noGrp="1"/>
          </p:cNvSpPr>
          <p:nvPr>
            <p:ph sz="quarter" idx="1"/>
          </p:nvPr>
        </p:nvSpPr>
        <p:spPr>
          <a:xfrm>
            <a:off x="590550" y="1600200"/>
            <a:ext cx="3971925" cy="4495800"/>
          </a:xfrm>
        </p:spPr>
        <p:txBody>
          <a:bodyPr/>
          <a:lstStyle/>
          <a:p>
            <a:pPr marL="508000" lvl="1" indent="-508000" eaLnBrk="1" hangingPunct="1">
              <a:buFont typeface="Wingdings" pitchFamily="2" charset="2"/>
              <a:buChar char="v"/>
            </a:pPr>
            <a:r>
              <a:rPr lang="en-US" sz="2000" dirty="0" smtClean="0"/>
              <a:t>The deformable grating light modulator (GLM) was introduced by </a:t>
            </a:r>
            <a:r>
              <a:rPr lang="en-US" sz="2000" dirty="0" err="1" smtClean="0"/>
              <a:t>Solgaard</a:t>
            </a:r>
            <a:r>
              <a:rPr lang="en-US" sz="2000" dirty="0" smtClean="0"/>
              <a:t> in 1992.</a:t>
            </a:r>
          </a:p>
          <a:p>
            <a:pPr marL="508000" lvl="1" indent="-508000" eaLnBrk="1" hangingPunct="1">
              <a:buFont typeface="Wingdings" pitchFamily="2" charset="2"/>
              <a:buChar char="v"/>
            </a:pPr>
            <a:r>
              <a:rPr lang="en-US" sz="2000" dirty="0" smtClean="0"/>
              <a:t>It is a Micro </a:t>
            </a:r>
            <a:r>
              <a:rPr lang="en-US" sz="2000" dirty="0" err="1" smtClean="0"/>
              <a:t>Opto</a:t>
            </a:r>
            <a:r>
              <a:rPr lang="en-US" sz="2000" dirty="0" smtClean="0"/>
              <a:t> Electro Mechanical System (MOEMS).</a:t>
            </a:r>
          </a:p>
          <a:p>
            <a:pPr marL="508000" lvl="1" indent="-508000" eaLnBrk="1" hangingPunct="1">
              <a:buFont typeface="Wingdings" pitchFamily="2" charset="2"/>
              <a:buChar char="v"/>
            </a:pPr>
            <a:r>
              <a:rPr lang="en-US" sz="2000" dirty="0" smtClean="0"/>
              <a:t>It has been developed for uses in various applications:  Display technology, graphic printing, lithography and optical communications</a:t>
            </a:r>
          </a:p>
          <a:p>
            <a:pPr eaLnBrk="1" hangingPunct="1"/>
            <a:endParaRPr lang="en-US" sz="2800" dirty="0" smtClean="0"/>
          </a:p>
        </p:txBody>
      </p:sp>
      <p:sp>
        <p:nvSpPr>
          <p:cNvPr id="22533" name="Rectangle 1"/>
          <p:cNvSpPr>
            <a:spLocks noChangeArrowheads="1"/>
          </p:cNvSpPr>
          <p:nvPr/>
        </p:nvSpPr>
        <p:spPr bwMode="auto">
          <a:xfrm>
            <a:off x="6638925" y="6086475"/>
            <a:ext cx="2105025" cy="246221"/>
          </a:xfrm>
          <a:prstGeom prst="rect">
            <a:avLst/>
          </a:prstGeom>
          <a:noFill/>
          <a:ln w="9525">
            <a:noFill/>
            <a:miter lim="800000"/>
            <a:headEnd/>
            <a:tailEnd/>
          </a:ln>
        </p:spPr>
        <p:txBody>
          <a:bodyPr anchor="ctr">
            <a:spAutoFit/>
          </a:bodyPr>
          <a:lstStyle/>
          <a:p>
            <a:pPr algn="r"/>
            <a:r>
              <a:rPr lang="en-US" sz="1000" i="1" dirty="0">
                <a:latin typeface="Gill Sans MT" pitchFamily="34" charset="0"/>
              </a:rPr>
              <a:t>Grating Light </a:t>
            </a:r>
            <a:r>
              <a:rPr lang="en-US" sz="1000" i="1" dirty="0" smtClean="0">
                <a:latin typeface="Gill Sans MT" pitchFamily="34" charset="0"/>
              </a:rPr>
              <a:t>Valve</a:t>
            </a:r>
            <a:endParaRPr lang="en-US" sz="1000" i="1" dirty="0">
              <a:latin typeface="Gill Sans MT" pitchFamily="34" charset="0"/>
            </a:endParaRPr>
          </a:p>
        </p:txBody>
      </p:sp>
      <p:pic>
        <p:nvPicPr>
          <p:cNvPr id="6" name="Picture 5" descr="GLV5_17_dual.jpg"/>
          <p:cNvPicPr>
            <a:picLocks noChangeAspect="1"/>
          </p:cNvPicPr>
          <p:nvPr/>
        </p:nvPicPr>
        <p:blipFill>
          <a:blip r:embed="rId3"/>
          <a:stretch>
            <a:fillRect/>
          </a:stretch>
        </p:blipFill>
        <p:spPr>
          <a:xfrm>
            <a:off x="5153025" y="1647824"/>
            <a:ext cx="3820069" cy="421774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1993 Multi-User MEMS Processes (MUMPs) Emerges</a:t>
            </a:r>
            <a:endParaRPr lang="en-US" dirty="0">
              <a:solidFill>
                <a:schemeClr val="tx1"/>
              </a:solidFill>
            </a:endParaRPr>
          </a:p>
        </p:txBody>
      </p:sp>
      <p:sp>
        <p:nvSpPr>
          <p:cNvPr id="23555" name="Content Placeholder 2"/>
          <p:cNvSpPr>
            <a:spLocks noGrp="1"/>
          </p:cNvSpPr>
          <p:nvPr>
            <p:ph sz="quarter" idx="1"/>
          </p:nvPr>
        </p:nvSpPr>
        <p:spPr>
          <a:xfrm>
            <a:off x="581025" y="1600200"/>
            <a:ext cx="8401050" cy="3333750"/>
          </a:xfrm>
        </p:spPr>
        <p:txBody>
          <a:bodyPr/>
          <a:lstStyle/>
          <a:p>
            <a:pPr marL="508000" lvl="1" indent="-508000" eaLnBrk="1" hangingPunct="1">
              <a:buFont typeface="Wingdings 2" pitchFamily="18" charset="2"/>
              <a:buNone/>
            </a:pPr>
            <a:r>
              <a:rPr lang="en-US" sz="1700" dirty="0" smtClean="0"/>
              <a:t>In 1993 Microelectronics </a:t>
            </a:r>
            <a:r>
              <a:rPr lang="en-US" sz="1700" dirty="0" smtClean="0"/>
              <a:t>Center of North Carolina (MCNC) created MUMPs:</a:t>
            </a:r>
          </a:p>
          <a:p>
            <a:pPr marL="508000" lvl="1" indent="-508000" eaLnBrk="1" hangingPunct="1">
              <a:buFont typeface="Wingdings" pitchFamily="2" charset="2"/>
              <a:buChar char="v"/>
            </a:pPr>
            <a:r>
              <a:rPr lang="en-US" sz="1700" dirty="0" smtClean="0"/>
              <a:t>A foundry meant to make microsystems processing highly accessible and cost effective for a large variety of users</a:t>
            </a:r>
          </a:p>
          <a:p>
            <a:pPr marL="508000" lvl="1" indent="-508000" eaLnBrk="1" hangingPunct="1">
              <a:buFont typeface="Wingdings" pitchFamily="2" charset="2"/>
              <a:buChar char="v"/>
            </a:pPr>
            <a:r>
              <a:rPr lang="en-US" sz="1700" dirty="0" smtClean="0"/>
              <a:t>A three layer </a:t>
            </a:r>
            <a:r>
              <a:rPr lang="en-US" sz="1700" dirty="0" err="1" smtClean="0"/>
              <a:t>polysilicon</a:t>
            </a:r>
            <a:r>
              <a:rPr lang="en-US" sz="1700" dirty="0" smtClean="0"/>
              <a:t> surface micromachining process</a:t>
            </a:r>
          </a:p>
          <a:p>
            <a:pPr marL="508000" lvl="1" indent="-508000" eaLnBrk="1" hangingPunct="1">
              <a:buFont typeface="Wingdings 2" pitchFamily="18" charset="2"/>
              <a:buNone/>
            </a:pPr>
            <a:r>
              <a:rPr lang="en-US" sz="1700" dirty="0" smtClean="0"/>
              <a:t>In </a:t>
            </a:r>
            <a:r>
              <a:rPr lang="en-US" sz="1700" dirty="0" smtClean="0"/>
              <a:t>1998, Sandia National Labs developed </a:t>
            </a:r>
            <a:r>
              <a:rPr lang="en-US" sz="1700" dirty="0" err="1" smtClean="0"/>
              <a:t>SUMMiT</a:t>
            </a:r>
            <a:r>
              <a:rPr lang="en-US" sz="1700" dirty="0" smtClean="0"/>
              <a:t> IV (Sandia Ultra-planar, Multi-level MEMS Technology 5)</a:t>
            </a:r>
          </a:p>
          <a:p>
            <a:pPr marL="508000" lvl="1" indent="-508000" eaLnBrk="1" hangingPunct="1">
              <a:buFont typeface="Wingdings" pitchFamily="2" charset="2"/>
              <a:buChar char="v"/>
            </a:pPr>
            <a:r>
              <a:rPr lang="en-US" sz="1700" dirty="0" smtClean="0"/>
              <a:t>This process later evolved into the </a:t>
            </a:r>
            <a:r>
              <a:rPr lang="en-US" sz="1700" dirty="0" err="1" smtClean="0"/>
              <a:t>SUMMiT</a:t>
            </a:r>
            <a:r>
              <a:rPr lang="en-US" sz="1700" dirty="0" smtClean="0"/>
              <a:t> V, a five-layer polycrystalline silicon surface micromachining process</a:t>
            </a:r>
          </a:p>
        </p:txBody>
      </p:sp>
      <p:pic>
        <p:nvPicPr>
          <p:cNvPr id="52226" name="Picture 2" descr="C:\xtProject\App_Intro_PK10\graphics\MUMPS.gif"/>
          <p:cNvPicPr>
            <a:picLocks noChangeAspect="1" noChangeArrowheads="1"/>
          </p:cNvPicPr>
          <p:nvPr/>
        </p:nvPicPr>
        <p:blipFill>
          <a:blip r:embed="rId3" r:link="rId4"/>
          <a:srcRect/>
          <a:stretch>
            <a:fillRect/>
          </a:stretch>
        </p:blipFill>
        <p:spPr bwMode="auto">
          <a:xfrm>
            <a:off x="561975" y="4346720"/>
            <a:ext cx="5000625" cy="173037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3557" name="Rectangle 3"/>
          <p:cNvSpPr>
            <a:spLocks noChangeArrowheads="1"/>
          </p:cNvSpPr>
          <p:nvPr/>
        </p:nvSpPr>
        <p:spPr bwMode="auto">
          <a:xfrm>
            <a:off x="285750" y="6148533"/>
            <a:ext cx="5229225" cy="246062"/>
          </a:xfrm>
          <a:prstGeom prst="rect">
            <a:avLst/>
          </a:prstGeom>
          <a:noFill/>
          <a:ln w="9525">
            <a:noFill/>
            <a:miter lim="800000"/>
            <a:headEnd/>
            <a:tailEnd/>
          </a:ln>
        </p:spPr>
        <p:txBody>
          <a:bodyPr anchor="ctr">
            <a:spAutoFit/>
          </a:bodyPr>
          <a:lstStyle/>
          <a:p>
            <a:pPr algn="ctr"/>
            <a:r>
              <a:rPr lang="en-US" sz="1000" i="1">
                <a:cs typeface="Times New Roman" pitchFamily="18" charset="0"/>
              </a:rPr>
              <a:t>Two simple structures using the MUMPs process   [MCNC]</a:t>
            </a:r>
            <a:r>
              <a:rPr lang="en-US" sz="1000">
                <a:cs typeface="Times New Roman" pitchFamily="18" charset="0"/>
              </a:rPr>
              <a:t> </a:t>
            </a:r>
          </a:p>
        </p:txBody>
      </p:sp>
      <p:pic>
        <p:nvPicPr>
          <p:cNvPr id="52228" name="Picture 4" descr="SummitIV"/>
          <p:cNvPicPr>
            <a:picLocks noChangeAspect="1" noChangeArrowheads="1"/>
          </p:cNvPicPr>
          <p:nvPr/>
        </p:nvPicPr>
        <p:blipFill>
          <a:blip r:embed="rId5"/>
          <a:srcRect/>
          <a:stretch>
            <a:fillRect/>
          </a:stretch>
        </p:blipFill>
        <p:spPr bwMode="auto">
          <a:xfrm>
            <a:off x="5883275" y="4372120"/>
            <a:ext cx="2511425" cy="165417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3559" name="Rectangle 5"/>
          <p:cNvSpPr>
            <a:spLocks noChangeArrowheads="1"/>
          </p:cNvSpPr>
          <p:nvPr/>
        </p:nvSpPr>
        <p:spPr bwMode="auto">
          <a:xfrm>
            <a:off x="5657850" y="6100908"/>
            <a:ext cx="2444750" cy="400050"/>
          </a:xfrm>
          <a:prstGeom prst="rect">
            <a:avLst/>
          </a:prstGeom>
          <a:noFill/>
          <a:ln w="9525">
            <a:noFill/>
            <a:miter lim="800000"/>
            <a:headEnd/>
            <a:tailEnd/>
          </a:ln>
        </p:spPr>
        <p:txBody>
          <a:bodyPr wrap="none" anchor="ctr">
            <a:spAutoFit/>
          </a:bodyPr>
          <a:lstStyle/>
          <a:p>
            <a:pPr algn="ctr"/>
            <a:r>
              <a:rPr lang="en-US" sz="1000" i="1">
                <a:cs typeface="Times New Roman" pitchFamily="18" charset="0"/>
              </a:rPr>
              <a:t>A MEMS device built using </a:t>
            </a:r>
            <a:r>
              <a:rPr lang="en-US" sz="1000">
                <a:cs typeface="Times New Roman" pitchFamily="18" charset="0"/>
              </a:rPr>
              <a:t>SUMMiT IV</a:t>
            </a:r>
          </a:p>
          <a:p>
            <a:pPr algn="ctr" eaLnBrk="0" hangingPunct="0"/>
            <a:r>
              <a:rPr lang="en-US" sz="1000" i="1">
                <a:cs typeface="Times New Roman" pitchFamily="18" charset="0"/>
              </a:rPr>
              <a:t>[Sandia National Laboratories]</a:t>
            </a:r>
            <a:endParaRPr lang="en-US" sz="100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1993 First Manufactured</a:t>
            </a:r>
            <a:r>
              <a:rPr lang="en-US" dirty="0" smtClean="0">
                <a:solidFill>
                  <a:schemeClr val="tx1"/>
                </a:solidFill>
              </a:rPr>
              <a:t> </a:t>
            </a:r>
            <a:r>
              <a:rPr lang="en-US" dirty="0" smtClean="0">
                <a:solidFill>
                  <a:schemeClr val="tx1"/>
                </a:solidFill>
                <a:effectLst>
                  <a:outerShdw blurRad="38100" dist="38100" dir="2700000" algn="tl">
                    <a:srgbClr val="C0C0C0"/>
                  </a:outerShdw>
                </a:effectLst>
              </a:rPr>
              <a:t>Accelerometer</a:t>
            </a:r>
            <a:endParaRPr lang="en-US" dirty="0">
              <a:solidFill>
                <a:schemeClr val="tx1"/>
              </a:solidFill>
            </a:endParaRPr>
          </a:p>
        </p:txBody>
      </p:sp>
      <p:sp>
        <p:nvSpPr>
          <p:cNvPr id="24579" name="Content Placeholder 2"/>
          <p:cNvSpPr>
            <a:spLocks noGrp="1"/>
          </p:cNvSpPr>
          <p:nvPr>
            <p:ph sz="quarter" idx="1"/>
          </p:nvPr>
        </p:nvSpPr>
        <p:spPr>
          <a:xfrm>
            <a:off x="571500" y="1638300"/>
            <a:ext cx="8372475" cy="4495800"/>
          </a:xfrm>
        </p:spPr>
        <p:txBody>
          <a:bodyPr/>
          <a:lstStyle/>
          <a:p>
            <a:pPr marL="508000" lvl="1" indent="-508000" eaLnBrk="1" hangingPunct="1">
              <a:buFont typeface="Wingdings" pitchFamily="2" charset="2"/>
              <a:buChar char="v"/>
            </a:pPr>
            <a:r>
              <a:rPr lang="en-US" sz="2400" smtClean="0"/>
              <a:t>In 1993 Analog Devices were the first to produce a surface micromachined accelerometer in high volume.</a:t>
            </a:r>
          </a:p>
          <a:p>
            <a:pPr marL="508000" lvl="1" indent="-508000" eaLnBrk="1" hangingPunct="1">
              <a:buFont typeface="Wingdings" pitchFamily="2" charset="2"/>
              <a:buChar char="v"/>
            </a:pPr>
            <a:r>
              <a:rPr lang="en-US" sz="2400" smtClean="0"/>
              <a:t>The automotive industry used this accelerometer in automobiles for airbag deployment sensing.</a:t>
            </a:r>
          </a:p>
          <a:p>
            <a:pPr marL="508000" lvl="1" indent="-508000" eaLnBrk="1" hangingPunct="1">
              <a:buFont typeface="Wingdings" pitchFamily="2" charset="2"/>
              <a:buChar char="v"/>
            </a:pPr>
            <a:r>
              <a:rPr lang="en-US" sz="2400" smtClean="0"/>
              <a:t>It was sold for $5 (previously, TRW macro sensors were being sold for about $20).</a:t>
            </a:r>
          </a:p>
          <a:p>
            <a:pPr marL="508000" lvl="1" indent="-508000" eaLnBrk="1" hangingPunct="1">
              <a:buFont typeface="Wingdings" pitchFamily="2" charset="2"/>
              <a:buChar char="v"/>
            </a:pPr>
            <a:r>
              <a:rPr lang="en-US" sz="2400" smtClean="0"/>
              <a:t>It was highly reliable, very small, and very inexpensive.</a:t>
            </a:r>
          </a:p>
          <a:p>
            <a:pPr marL="508000" lvl="1" indent="-508000" eaLnBrk="1" hangingPunct="1">
              <a:buFont typeface="Wingdings" pitchFamily="2" charset="2"/>
              <a:buChar char="v"/>
            </a:pPr>
            <a:r>
              <a:rPr lang="en-US" sz="2400" smtClean="0"/>
              <a:t>It was sold in record breaking numbers which increased the availability of airbags in automobiles.</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1994 Deep Reactive Ion </a:t>
            </a:r>
            <a:r>
              <a:rPr lang="en-US" dirty="0" smtClean="0">
                <a:solidFill>
                  <a:schemeClr val="tx1"/>
                </a:solidFill>
                <a:effectLst>
                  <a:outerShdw blurRad="38100" dist="38100" dir="2700000" algn="tl">
                    <a:srgbClr val="C0C0C0"/>
                  </a:outerShdw>
                </a:effectLst>
              </a:rPr>
              <a:t>Etching (DRIE) </a:t>
            </a:r>
            <a:r>
              <a:rPr lang="en-US" dirty="0" smtClean="0">
                <a:solidFill>
                  <a:schemeClr val="tx1"/>
                </a:solidFill>
                <a:effectLst>
                  <a:outerShdw blurRad="38100" dist="38100" dir="2700000" algn="tl">
                    <a:srgbClr val="C0C0C0"/>
                  </a:outerShdw>
                </a:effectLst>
              </a:rPr>
              <a:t>is Patented</a:t>
            </a:r>
            <a:endParaRPr lang="en-US" dirty="0">
              <a:solidFill>
                <a:schemeClr val="tx1"/>
              </a:solidFill>
            </a:endParaRPr>
          </a:p>
        </p:txBody>
      </p:sp>
      <p:sp>
        <p:nvSpPr>
          <p:cNvPr id="3" name="Content Placeholder 2"/>
          <p:cNvSpPr>
            <a:spLocks noGrp="1"/>
          </p:cNvSpPr>
          <p:nvPr>
            <p:ph sz="quarter" idx="1"/>
          </p:nvPr>
        </p:nvSpPr>
        <p:spPr>
          <a:xfrm>
            <a:off x="571500" y="1600200"/>
            <a:ext cx="3698137" cy="5257800"/>
          </a:xfrm>
        </p:spPr>
        <p:txBody>
          <a:bodyPr>
            <a:normAutofit/>
          </a:bodyPr>
          <a:lstStyle/>
          <a:p>
            <a:pPr marL="508000" lvl="1" indent="-508000" eaLnBrk="1" fontAlgn="auto" hangingPunct="1">
              <a:spcBef>
                <a:spcPts val="600"/>
              </a:spcBef>
              <a:spcAft>
                <a:spcPts val="0"/>
              </a:spcAft>
              <a:buFont typeface="Wingdings" pitchFamily="2" charset="2"/>
              <a:buChar char="v"/>
              <a:defRPr/>
            </a:pPr>
            <a:r>
              <a:rPr lang="en-US" sz="2000" dirty="0" smtClean="0"/>
              <a:t>Bosch</a:t>
            </a:r>
            <a:r>
              <a:rPr lang="en-US" sz="2000" dirty="0" smtClean="0"/>
              <a:t>, a </a:t>
            </a:r>
            <a:r>
              <a:rPr lang="en-US" sz="2000" dirty="0" smtClean="0"/>
              <a:t>German company, </a:t>
            </a:r>
            <a:r>
              <a:rPr lang="en-US" sz="2000" dirty="0" smtClean="0"/>
              <a:t>developed the </a:t>
            </a:r>
            <a:r>
              <a:rPr lang="en-US" sz="2000" dirty="0" smtClean="0"/>
              <a:t>DRIE </a:t>
            </a:r>
            <a:r>
              <a:rPr lang="en-US" sz="2000" dirty="0" smtClean="0"/>
              <a:t>process.</a:t>
            </a:r>
          </a:p>
          <a:p>
            <a:pPr marL="508000" lvl="1" indent="-508000" eaLnBrk="1" fontAlgn="auto" hangingPunct="1">
              <a:spcBef>
                <a:spcPts val="600"/>
              </a:spcBef>
              <a:spcAft>
                <a:spcPts val="0"/>
              </a:spcAft>
              <a:buFont typeface="Wingdings" pitchFamily="2" charset="2"/>
              <a:buChar char="v"/>
              <a:defRPr/>
            </a:pPr>
            <a:r>
              <a:rPr lang="en-US" sz="2000" dirty="0" smtClean="0"/>
              <a:t>DRIE is a highly anisotropic etch process used to </a:t>
            </a:r>
            <a:r>
              <a:rPr lang="en-US" sz="2000" dirty="0" smtClean="0"/>
              <a:t>create high aspect ratio trenches (deep</a:t>
            </a:r>
            <a:r>
              <a:rPr lang="en-US" sz="2000" dirty="0" smtClean="0"/>
              <a:t>, steep-sided </a:t>
            </a:r>
            <a:r>
              <a:rPr lang="en-US" sz="2000" dirty="0" smtClean="0"/>
              <a:t>holes).</a:t>
            </a:r>
            <a:endParaRPr lang="en-US" sz="2000" dirty="0" smtClean="0"/>
          </a:p>
          <a:p>
            <a:pPr marL="508000" lvl="1" indent="-508000" eaLnBrk="1" fontAlgn="auto" hangingPunct="1">
              <a:spcBef>
                <a:spcPts val="600"/>
              </a:spcBef>
              <a:spcAft>
                <a:spcPts val="0"/>
              </a:spcAft>
              <a:buFont typeface="Wingdings" pitchFamily="2" charset="2"/>
              <a:buChar char="v"/>
              <a:defRPr/>
            </a:pPr>
            <a:r>
              <a:rPr lang="en-US" sz="2000" dirty="0"/>
              <a:t>A</a:t>
            </a:r>
            <a:r>
              <a:rPr lang="en-US" sz="2000" dirty="0" smtClean="0"/>
              <a:t>lso </a:t>
            </a:r>
            <a:r>
              <a:rPr lang="en-US" sz="2000" dirty="0" smtClean="0"/>
              <a:t>used to excavate trenches for high-density capacitors for DRAM (Dynamic random-access memory).</a:t>
            </a:r>
          </a:p>
          <a:p>
            <a:pPr marL="320040" indent="-320040" eaLnBrk="1" fontAlgn="auto" hangingPunct="1">
              <a:spcAft>
                <a:spcPts val="0"/>
              </a:spcAft>
              <a:defRPr/>
            </a:pPr>
            <a:endParaRPr lang="en-US" sz="2800" dirty="0"/>
          </a:p>
        </p:txBody>
      </p:sp>
      <p:sp>
        <p:nvSpPr>
          <p:cNvPr id="25604" name="Rectangle 1"/>
          <p:cNvSpPr>
            <a:spLocks noChangeArrowheads="1"/>
          </p:cNvSpPr>
          <p:nvPr/>
        </p:nvSpPr>
        <p:spPr bwMode="auto">
          <a:xfrm>
            <a:off x="6435256" y="4618514"/>
            <a:ext cx="2190750" cy="554038"/>
          </a:xfrm>
          <a:prstGeom prst="rect">
            <a:avLst/>
          </a:prstGeom>
          <a:noFill/>
          <a:ln w="9525">
            <a:noFill/>
            <a:miter lim="800000"/>
            <a:headEnd/>
            <a:tailEnd/>
          </a:ln>
        </p:spPr>
        <p:txBody>
          <a:bodyPr anchor="ctr">
            <a:spAutoFit/>
          </a:bodyPr>
          <a:lstStyle/>
          <a:p>
            <a:pPr algn="r"/>
            <a:r>
              <a:rPr lang="en-US" sz="1000" i="1" dirty="0">
                <a:latin typeface="Gill Sans MT" pitchFamily="34" charset="0"/>
              </a:rPr>
              <a:t>Trenches etched with DRIE</a:t>
            </a:r>
            <a:endParaRPr lang="en-US" sz="1000" dirty="0">
              <a:latin typeface="Gill Sans MT" pitchFamily="34" charset="0"/>
            </a:endParaRPr>
          </a:p>
          <a:p>
            <a:pPr algn="r"/>
            <a:r>
              <a:rPr lang="en-US" sz="1000" i="1" dirty="0">
                <a:latin typeface="Gill Sans MT" pitchFamily="34" charset="0"/>
              </a:rPr>
              <a:t>[SEM images courtesy of Khalil </a:t>
            </a:r>
            <a:r>
              <a:rPr lang="en-US" sz="1000" i="1" dirty="0" err="1">
                <a:latin typeface="Gill Sans MT" pitchFamily="34" charset="0"/>
              </a:rPr>
              <a:t>Najafi</a:t>
            </a:r>
            <a:r>
              <a:rPr lang="en-US" sz="1000" i="1" dirty="0">
                <a:latin typeface="Gill Sans MT" pitchFamily="34" charset="0"/>
              </a:rPr>
              <a:t>, University of Michigan]</a:t>
            </a:r>
            <a:r>
              <a:rPr lang="en-US" sz="1000" i="1" dirty="0">
                <a:cs typeface="Times New Roman" pitchFamily="18" charset="0"/>
              </a:rPr>
              <a:t>]</a:t>
            </a:r>
            <a:r>
              <a:rPr lang="en-US" sz="1000" dirty="0"/>
              <a:t> </a:t>
            </a:r>
          </a:p>
        </p:txBody>
      </p:sp>
      <p:pic>
        <p:nvPicPr>
          <p:cNvPr id="1026" name="Picture 2" descr="C:\xtProject\Fab_Etch_PK00\graphics\DRIE-ratios-420.jpg"/>
          <p:cNvPicPr>
            <a:picLocks noChangeAspect="1" noChangeArrowheads="1"/>
          </p:cNvPicPr>
          <p:nvPr/>
        </p:nvPicPr>
        <p:blipFill>
          <a:blip r:embed="rId3" r:link="rId4"/>
          <a:srcRect/>
          <a:stretch>
            <a:fillRect/>
          </a:stretch>
        </p:blipFill>
        <p:spPr bwMode="auto">
          <a:xfrm>
            <a:off x="5330781" y="1570453"/>
            <a:ext cx="3656916" cy="284192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7" name="Picture 3"/>
          <p:cNvPicPr>
            <a:picLocks noChangeAspect="1" noChangeArrowheads="1"/>
          </p:cNvPicPr>
          <p:nvPr/>
        </p:nvPicPr>
        <p:blipFill>
          <a:blip r:embed="rId5"/>
          <a:srcRect/>
          <a:stretch>
            <a:fillRect/>
          </a:stretch>
        </p:blipFill>
        <p:spPr bwMode="auto">
          <a:xfrm>
            <a:off x="4456465" y="3761589"/>
            <a:ext cx="1724025" cy="266065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1"/>
          <p:cNvSpPr>
            <a:spLocks noGrp="1"/>
          </p:cNvSpPr>
          <p:nvPr>
            <p:ph type="body" idx="1"/>
          </p:nvPr>
        </p:nvSpPr>
        <p:spPr/>
        <p:txBody>
          <a:bodyPr/>
          <a:lstStyle/>
          <a:p>
            <a:pPr eaLnBrk="1" hangingPunct="1"/>
            <a:r>
              <a:rPr lang="en-US" sz="2400" dirty="0" smtClean="0"/>
              <a:t>The inception of Microelectromechanical Systems (MEMS) devices occurred in many places and through the ideas and endeavors of several individuals. Worldwide, new MEMS technologies and applications are being developed every day.  </a:t>
            </a:r>
          </a:p>
          <a:p>
            <a:pPr eaLnBrk="1" hangingPunct="1"/>
            <a:r>
              <a:rPr lang="en-US" sz="2400" dirty="0" smtClean="0"/>
              <a:t>This unit </a:t>
            </a:r>
            <a:r>
              <a:rPr lang="en-US" sz="2400" dirty="0" smtClean="0"/>
              <a:t>visits some of </a:t>
            </a:r>
            <a:r>
              <a:rPr lang="en-US" sz="2400" dirty="0" smtClean="0"/>
              <a:t>the major milestones that </a:t>
            </a:r>
            <a:r>
              <a:rPr lang="en-US" sz="2400" dirty="0" smtClean="0"/>
              <a:t>have contributed to the development of MEMS as we know them today. </a:t>
            </a:r>
          </a:p>
        </p:txBody>
      </p:sp>
      <p:sp>
        <p:nvSpPr>
          <p:cNvPr id="3" name="Title 2"/>
          <p:cNvSpPr>
            <a:spLocks noGrp="1"/>
          </p:cNvSpPr>
          <p:nvPr>
            <p:ph type="title"/>
          </p:nvPr>
        </p:nvSpPr>
        <p:spPr/>
        <p:txBody>
          <a:bodyPr/>
          <a:lstStyle/>
          <a:p>
            <a:pPr eaLnBrk="1" fontAlgn="auto" hangingPunct="1">
              <a:spcAft>
                <a:spcPts val="0"/>
              </a:spcAft>
              <a:defRPr/>
            </a:pPr>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Late 1990's, Early 2000's Optics</a:t>
            </a:r>
            <a:endParaRPr lang="en-US" dirty="0">
              <a:solidFill>
                <a:schemeClr val="tx1"/>
              </a:solidFill>
            </a:endParaRPr>
          </a:p>
        </p:txBody>
      </p:sp>
      <p:sp>
        <p:nvSpPr>
          <p:cNvPr id="26627" name="Content Placeholder 2"/>
          <p:cNvSpPr>
            <a:spLocks noGrp="1"/>
          </p:cNvSpPr>
          <p:nvPr>
            <p:ph sz="quarter" idx="1"/>
          </p:nvPr>
        </p:nvSpPr>
        <p:spPr>
          <a:xfrm>
            <a:off x="552450" y="1600200"/>
            <a:ext cx="8229600" cy="5076825"/>
          </a:xfrm>
        </p:spPr>
        <p:txBody>
          <a:bodyPr/>
          <a:lstStyle/>
          <a:p>
            <a:pPr marL="508000" lvl="1" indent="-508000" eaLnBrk="1" hangingPunct="1">
              <a:buFont typeface="Wingdings" pitchFamily="2" charset="2"/>
              <a:buChar char="v"/>
            </a:pPr>
            <a:r>
              <a:rPr lang="en-US" sz="2000" smtClean="0"/>
              <a:t>In 1999 Lucent Technologies developed the first optical network switch.</a:t>
            </a:r>
          </a:p>
          <a:p>
            <a:pPr marL="508000" lvl="1" indent="-508000" eaLnBrk="1" hangingPunct="1">
              <a:buFont typeface="Wingdings" pitchFamily="2" charset="2"/>
              <a:buChar char="v"/>
            </a:pPr>
            <a:r>
              <a:rPr lang="en-US" sz="2000" smtClean="0"/>
              <a:t>Optical switches are optoelectric devices.</a:t>
            </a:r>
          </a:p>
          <a:p>
            <a:pPr marL="508000" lvl="1" indent="-508000" eaLnBrk="1" hangingPunct="1">
              <a:buFont typeface="Wingdings" pitchFamily="2" charset="2"/>
              <a:buChar char="v"/>
            </a:pPr>
            <a:r>
              <a:rPr lang="en-US" sz="2000" smtClean="0"/>
              <a:t>They consist of a light source and a detector that produces a switched output.</a:t>
            </a:r>
          </a:p>
          <a:p>
            <a:pPr marL="508000" lvl="1" indent="-508000" eaLnBrk="1" hangingPunct="1">
              <a:buFont typeface="Wingdings" pitchFamily="2" charset="2"/>
              <a:buChar char="v"/>
            </a:pPr>
            <a:r>
              <a:rPr lang="en-US" sz="2000" smtClean="0"/>
              <a:t>The switch provides a switching function in a data communications network.</a:t>
            </a:r>
          </a:p>
          <a:p>
            <a:pPr marL="508000" lvl="1" indent="-508000" eaLnBrk="1" hangingPunct="1">
              <a:buFont typeface="Wingdings" pitchFamily="2" charset="2"/>
              <a:buChar char="v"/>
            </a:pPr>
            <a:r>
              <a:rPr lang="en-US" sz="2000" smtClean="0"/>
              <a:t>These MEMS optical switches utilize micro mirrors to switch or reflect an optical channel or signal from one location to another.</a:t>
            </a:r>
          </a:p>
          <a:p>
            <a:pPr marL="508000" lvl="1" indent="-508000" eaLnBrk="1" hangingPunct="1">
              <a:buFont typeface="Wingdings" pitchFamily="2" charset="2"/>
              <a:buChar char="v"/>
            </a:pPr>
            <a:r>
              <a:rPr lang="en-US" sz="2000" smtClean="0"/>
              <a:t>There are several different design configurations.</a:t>
            </a:r>
          </a:p>
          <a:p>
            <a:pPr marL="508000" lvl="1" indent="-508000" eaLnBrk="1" hangingPunct="1">
              <a:buFont typeface="Wingdings" pitchFamily="2" charset="2"/>
              <a:buChar char="v"/>
            </a:pPr>
            <a:r>
              <a:rPr lang="en-US" sz="2000" smtClean="0"/>
              <a:t>Growth in this area of technology is still progressing.</a:t>
            </a:r>
          </a:p>
          <a:p>
            <a:pPr eaLnBrk="1" hangingPunct="1"/>
            <a:endParaRPr lang="en-US" sz="2000" smtClean="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Late 1990's, Early 2000's </a:t>
            </a:r>
            <a:r>
              <a:rPr lang="en-US" dirty="0" err="1" smtClean="0">
                <a:solidFill>
                  <a:schemeClr val="tx1"/>
                </a:solidFill>
                <a:effectLst>
                  <a:outerShdw blurRad="38100" dist="38100" dir="2700000" algn="tl">
                    <a:srgbClr val="C0C0C0"/>
                  </a:outerShdw>
                </a:effectLst>
              </a:rPr>
              <a:t>BioMEMS</a:t>
            </a:r>
            <a:endParaRPr lang="en-US" dirty="0">
              <a:solidFill>
                <a:schemeClr val="tx1"/>
              </a:solidFill>
            </a:endParaRPr>
          </a:p>
        </p:txBody>
      </p:sp>
      <p:sp>
        <p:nvSpPr>
          <p:cNvPr id="27651" name="Content Placeholder 2"/>
          <p:cNvSpPr>
            <a:spLocks noGrp="1"/>
          </p:cNvSpPr>
          <p:nvPr>
            <p:ph sz="quarter" idx="1"/>
          </p:nvPr>
        </p:nvSpPr>
        <p:spPr>
          <a:xfrm>
            <a:off x="600075" y="1771650"/>
            <a:ext cx="5010150" cy="4552950"/>
          </a:xfrm>
        </p:spPr>
        <p:txBody>
          <a:bodyPr/>
          <a:lstStyle/>
          <a:p>
            <a:pPr marL="508000" lvl="1" indent="-508000" eaLnBrk="1" hangingPunct="1">
              <a:buFont typeface="Wingdings" pitchFamily="2" charset="2"/>
              <a:buChar char="v"/>
            </a:pPr>
            <a:r>
              <a:rPr lang="en-US" sz="2400" smtClean="0"/>
              <a:t>Scientists are combining sensors and actuators with emerging biotechnology.</a:t>
            </a:r>
          </a:p>
          <a:p>
            <a:pPr marL="508000" lvl="1" indent="-508000" eaLnBrk="1" hangingPunct="1">
              <a:buFont typeface="Wingdings" pitchFamily="2" charset="2"/>
              <a:buChar char="v"/>
            </a:pPr>
            <a:r>
              <a:rPr lang="en-US" sz="2400" smtClean="0"/>
              <a:t>Applications include </a:t>
            </a:r>
          </a:p>
          <a:p>
            <a:pPr marL="781050" lvl="2" indent="-508000" eaLnBrk="1" hangingPunct="1">
              <a:buFont typeface="Wingdings" pitchFamily="2" charset="2"/>
              <a:buChar char="q"/>
            </a:pPr>
            <a:r>
              <a:rPr lang="en-US" sz="2100" smtClean="0"/>
              <a:t>drug delivery systems</a:t>
            </a:r>
          </a:p>
          <a:p>
            <a:pPr marL="781050" lvl="2" indent="-508000" eaLnBrk="1" hangingPunct="1">
              <a:buFont typeface="Wingdings" pitchFamily="2" charset="2"/>
              <a:buChar char="q"/>
            </a:pPr>
            <a:r>
              <a:rPr lang="en-US" sz="2100" smtClean="0"/>
              <a:t>insulin pumps </a:t>
            </a:r>
            <a:r>
              <a:rPr lang="en-US" sz="2000" i="1" smtClean="0"/>
              <a:t>(see picture)</a:t>
            </a:r>
            <a:endParaRPr lang="en-US" sz="2100" i="1" smtClean="0"/>
          </a:p>
          <a:p>
            <a:pPr marL="781050" lvl="2" indent="-508000" eaLnBrk="1" hangingPunct="1">
              <a:buFont typeface="Wingdings" pitchFamily="2" charset="2"/>
              <a:buChar char="q"/>
            </a:pPr>
            <a:r>
              <a:rPr lang="en-US" sz="2100" smtClean="0"/>
              <a:t>DNA arrays</a:t>
            </a:r>
          </a:p>
          <a:p>
            <a:pPr marL="781050" lvl="2" indent="-508000" eaLnBrk="1" hangingPunct="1">
              <a:buFont typeface="Wingdings" pitchFamily="2" charset="2"/>
              <a:buChar char="q"/>
            </a:pPr>
            <a:r>
              <a:rPr lang="en-US" sz="2100" smtClean="0"/>
              <a:t>lab-on-a-chip (LOC)</a:t>
            </a:r>
          </a:p>
          <a:p>
            <a:pPr marL="781050" lvl="2" indent="-508000" eaLnBrk="1" hangingPunct="1">
              <a:buFont typeface="Wingdings" pitchFamily="2" charset="2"/>
              <a:buChar char="q"/>
            </a:pPr>
            <a:r>
              <a:rPr lang="en-US" sz="2100" smtClean="0"/>
              <a:t>Glucometers</a:t>
            </a:r>
          </a:p>
          <a:p>
            <a:pPr marL="781050" lvl="2" indent="-508000" eaLnBrk="1" hangingPunct="1">
              <a:buFont typeface="Wingdings" pitchFamily="2" charset="2"/>
              <a:buChar char="q"/>
            </a:pPr>
            <a:r>
              <a:rPr lang="en-US" sz="2100" smtClean="0"/>
              <a:t>neural probe arrays</a:t>
            </a:r>
          </a:p>
          <a:p>
            <a:pPr marL="781050" lvl="2" indent="-508000" eaLnBrk="1" hangingPunct="1">
              <a:buFont typeface="Wingdings" pitchFamily="2" charset="2"/>
              <a:buChar char="q"/>
            </a:pPr>
            <a:r>
              <a:rPr lang="en-US" sz="2100" smtClean="0"/>
              <a:t>microfluidics</a:t>
            </a:r>
            <a:endParaRPr lang="en-US" smtClean="0"/>
          </a:p>
        </p:txBody>
      </p:sp>
      <p:pic>
        <p:nvPicPr>
          <p:cNvPr id="62466" name="Picture 2" descr="C:\xtProject\App_BioMEM_PK14\graphics\insulin-pump-chip.jpg"/>
          <p:cNvPicPr>
            <a:picLocks noChangeAspect="1" noChangeArrowheads="1"/>
          </p:cNvPicPr>
          <p:nvPr/>
        </p:nvPicPr>
        <p:blipFill>
          <a:blip r:embed="rId3" r:link="rId4"/>
          <a:srcRect/>
          <a:stretch>
            <a:fillRect/>
          </a:stretch>
        </p:blipFill>
        <p:spPr bwMode="auto">
          <a:xfrm>
            <a:off x="5953125" y="2000250"/>
            <a:ext cx="2695575" cy="1628775"/>
          </a:xfrm>
          <a:prstGeom prst="rect">
            <a:avLst/>
          </a:prstGeom>
          <a:ln>
            <a:noFill/>
          </a:ln>
          <a:effectLst>
            <a:outerShdw blurRad="292100" dist="139700" dir="2700000" algn="tl" rotWithShape="0">
              <a:srgbClr val="333333">
                <a:alpha val="65000"/>
              </a:srgbClr>
            </a:outerShdw>
          </a:effectLst>
        </p:spPr>
      </p:pic>
      <p:sp>
        <p:nvSpPr>
          <p:cNvPr id="27653" name="Rectangle 3"/>
          <p:cNvSpPr>
            <a:spLocks noChangeArrowheads="1"/>
          </p:cNvSpPr>
          <p:nvPr/>
        </p:nvSpPr>
        <p:spPr bwMode="auto">
          <a:xfrm>
            <a:off x="6348413" y="3800475"/>
            <a:ext cx="2352675" cy="246063"/>
          </a:xfrm>
          <a:prstGeom prst="rect">
            <a:avLst/>
          </a:prstGeom>
          <a:noFill/>
          <a:ln w="9525">
            <a:noFill/>
            <a:miter lim="800000"/>
            <a:headEnd/>
            <a:tailEnd/>
          </a:ln>
        </p:spPr>
        <p:txBody>
          <a:bodyPr wrap="none" anchor="ctr">
            <a:spAutoFit/>
          </a:bodyPr>
          <a:lstStyle/>
          <a:p>
            <a:pPr algn="r"/>
            <a:r>
              <a:rPr lang="en-US" sz="1000" i="1">
                <a:cs typeface="Times New Roman" pitchFamily="18" charset="0"/>
              </a:rPr>
              <a:t>Insulin pump [Debiotech, Switzerland]</a:t>
            </a:r>
            <a:r>
              <a:rPr lang="en-US" sz="100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52550" y="2724150"/>
            <a:ext cx="7658100" cy="3981450"/>
          </a:xfrm>
        </p:spPr>
        <p:txBody>
          <a:bodyPr>
            <a:normAutofit/>
          </a:bodyPr>
          <a:lstStyle/>
          <a:p>
            <a:pPr marL="508000" lvl="1" indent="-508000" eaLnBrk="1" fontAlgn="auto" hangingPunct="1">
              <a:spcAft>
                <a:spcPts val="0"/>
              </a:spcAft>
              <a:buFont typeface="Wingdings 2"/>
              <a:buNone/>
              <a:defRPr/>
            </a:pPr>
            <a:r>
              <a:rPr lang="en-US" sz="2000" dirty="0" smtClean="0">
                <a:solidFill>
                  <a:schemeClr val="tx1"/>
                </a:solidFill>
              </a:rPr>
              <a:t>The </a:t>
            </a:r>
            <a:r>
              <a:rPr lang="en-US" sz="2000" dirty="0" smtClean="0">
                <a:solidFill>
                  <a:schemeClr val="tx1"/>
                </a:solidFill>
              </a:rPr>
              <a:t>first MEMS </a:t>
            </a:r>
            <a:r>
              <a:rPr lang="en-US" sz="2000" dirty="0" smtClean="0">
                <a:solidFill>
                  <a:schemeClr val="tx1"/>
                </a:solidFill>
              </a:rPr>
              <a:t>measured parameters </a:t>
            </a:r>
            <a:r>
              <a:rPr lang="en-US" sz="2000" dirty="0" smtClean="0">
                <a:solidFill>
                  <a:schemeClr val="tx1"/>
                </a:solidFill>
              </a:rPr>
              <a:t>such </a:t>
            </a:r>
            <a:r>
              <a:rPr lang="en-US" sz="2000" dirty="0" smtClean="0">
                <a:solidFill>
                  <a:schemeClr val="tx1"/>
                </a:solidFill>
              </a:rPr>
              <a:t>as </a:t>
            </a:r>
            <a:r>
              <a:rPr lang="en-US" sz="2000" dirty="0" smtClean="0">
                <a:solidFill>
                  <a:schemeClr val="tx1"/>
                </a:solidFill>
              </a:rPr>
              <a:t>pressure </a:t>
            </a:r>
            <a:r>
              <a:rPr lang="en-US" sz="2000" dirty="0" smtClean="0">
                <a:solidFill>
                  <a:schemeClr val="tx1"/>
                </a:solidFill>
              </a:rPr>
              <a:t>and motion.  </a:t>
            </a:r>
            <a:r>
              <a:rPr lang="en-US" sz="2000" dirty="0" smtClean="0">
                <a:solidFill>
                  <a:schemeClr val="tx1"/>
                </a:solidFill>
              </a:rPr>
              <a:t>Today, MEMS are </a:t>
            </a:r>
            <a:r>
              <a:rPr lang="en-US" sz="2000" dirty="0" smtClean="0">
                <a:solidFill>
                  <a:schemeClr val="tx1"/>
                </a:solidFill>
              </a:rPr>
              <a:t>used communications networks.</a:t>
            </a:r>
            <a:endParaRPr lang="en-US" sz="2000" dirty="0" smtClean="0">
              <a:solidFill>
                <a:schemeClr val="tx1"/>
              </a:solidFill>
            </a:endParaRPr>
          </a:p>
          <a:p>
            <a:pPr marL="508000" lvl="1" indent="-508000" eaLnBrk="1" fontAlgn="auto" hangingPunct="1">
              <a:spcAft>
                <a:spcPts val="0"/>
              </a:spcAft>
              <a:buFont typeface="Wingdings 2"/>
              <a:buNone/>
              <a:defRPr/>
            </a:pPr>
            <a:r>
              <a:rPr lang="en-US" sz="2000" dirty="0" smtClean="0">
                <a:solidFill>
                  <a:schemeClr val="tx1"/>
                </a:solidFill>
              </a:rPr>
              <a:t>MEMS are saving lives by inflating automobile air bags and beating hearts.</a:t>
            </a:r>
          </a:p>
          <a:p>
            <a:pPr marL="508000" lvl="1" indent="-508000" eaLnBrk="1" fontAlgn="auto" hangingPunct="1">
              <a:spcAft>
                <a:spcPts val="0"/>
              </a:spcAft>
              <a:buFont typeface="Wingdings 2"/>
              <a:buNone/>
              <a:defRPr/>
            </a:pPr>
            <a:r>
              <a:rPr lang="en-US" sz="2000" dirty="0" smtClean="0">
                <a:solidFill>
                  <a:schemeClr val="tx1"/>
                </a:solidFill>
              </a:rPr>
              <a:t>MEMS are traveling through the human body to monitor blood pressure.</a:t>
            </a:r>
          </a:p>
          <a:p>
            <a:pPr marL="508000" lvl="1" indent="-508000" eaLnBrk="1" fontAlgn="auto" hangingPunct="1">
              <a:spcAft>
                <a:spcPts val="0"/>
              </a:spcAft>
              <a:buFont typeface="Wingdings 2"/>
              <a:buNone/>
              <a:defRPr/>
            </a:pPr>
            <a:r>
              <a:rPr lang="en-US" sz="2000" dirty="0" smtClean="0">
                <a:solidFill>
                  <a:schemeClr val="tx1"/>
                </a:solidFill>
              </a:rPr>
              <a:t>MEMS are even getting smaller.  We now have </a:t>
            </a:r>
            <a:r>
              <a:rPr lang="en-US" sz="2000" dirty="0" err="1" smtClean="0">
                <a:solidFill>
                  <a:schemeClr val="tx1"/>
                </a:solidFill>
              </a:rPr>
              <a:t>nanoelectromechanical</a:t>
            </a:r>
            <a:r>
              <a:rPr lang="en-US" sz="2000" dirty="0" smtClean="0">
                <a:solidFill>
                  <a:schemeClr val="tx1"/>
                </a:solidFill>
              </a:rPr>
              <a:t> </a:t>
            </a:r>
            <a:r>
              <a:rPr lang="en-US" sz="2000" dirty="0" smtClean="0">
                <a:solidFill>
                  <a:schemeClr val="tx1"/>
                </a:solidFill>
              </a:rPr>
              <a:t>systems (NEMS).</a:t>
            </a:r>
          </a:p>
          <a:p>
            <a:pPr marL="508000" lvl="1" indent="-508000" eaLnBrk="1" fontAlgn="auto" hangingPunct="1">
              <a:spcAft>
                <a:spcPts val="0"/>
              </a:spcAft>
              <a:buFont typeface="Wingdings 2"/>
              <a:buNone/>
              <a:defRPr/>
            </a:pPr>
            <a:r>
              <a:rPr lang="en-US" sz="2000" dirty="0" smtClean="0">
                <a:solidFill>
                  <a:schemeClr val="tx1"/>
                </a:solidFill>
              </a:rPr>
              <a:t>The applications and growth for MEMS and NEMS are endless.</a:t>
            </a:r>
          </a:p>
          <a:p>
            <a:pPr eaLnBrk="1" fontAlgn="auto" hangingPunct="1">
              <a:spcAft>
                <a:spcPts val="0"/>
              </a:spcAft>
              <a:defRPr/>
            </a:pPr>
            <a:endParaRPr lang="en-US" dirty="0">
              <a:solidFill>
                <a:schemeClr val="tx1"/>
              </a:solidFill>
            </a:endParaRPr>
          </a:p>
        </p:txBody>
      </p:sp>
      <p:sp>
        <p:nvSpPr>
          <p:cNvPr id="3" name="Title 2"/>
          <p:cNvSpPr>
            <a:spLocks noGrp="1"/>
          </p:cNvSpPr>
          <p:nvPr>
            <p:ph type="title"/>
          </p:nvPr>
        </p:nvSpPr>
        <p:spPr/>
        <p:txBody>
          <a:bodyPr/>
          <a:lstStyle/>
          <a:p>
            <a:pPr eaLnBrk="1" fontAlgn="auto" hangingPunct="1">
              <a:spcAft>
                <a:spcPts val="0"/>
              </a:spcAft>
              <a:defRPr/>
            </a:pPr>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Major MEMS Milestones</a:t>
            </a:r>
            <a:endParaRPr lang="en-US" dirty="0">
              <a:solidFill>
                <a:schemeClr val="tx1"/>
              </a:solidFill>
              <a:effectLst>
                <a:outerShdw blurRad="38100" dist="38100" dir="2700000" algn="tl">
                  <a:srgbClr val="C0C0C0"/>
                </a:outerShdw>
              </a:effectLst>
            </a:endParaRPr>
          </a:p>
        </p:txBody>
      </p:sp>
      <p:sp>
        <p:nvSpPr>
          <p:cNvPr id="3" name="Content Placeholder 2"/>
          <p:cNvSpPr>
            <a:spLocks noGrp="1"/>
          </p:cNvSpPr>
          <p:nvPr>
            <p:ph sz="quarter" idx="1"/>
          </p:nvPr>
        </p:nvSpPr>
        <p:spPr>
          <a:xfrm>
            <a:off x="590550" y="1638300"/>
            <a:ext cx="8420100" cy="4552950"/>
          </a:xfrm>
        </p:spPr>
        <p:txBody>
          <a:bodyPr>
            <a:normAutofit lnSpcReduction="10000"/>
          </a:bodyPr>
          <a:lstStyle/>
          <a:p>
            <a:pPr marL="320040" indent="-320040" eaLnBrk="1" fontAlgn="auto" hangingPunct="1">
              <a:spcAft>
                <a:spcPts val="0"/>
              </a:spcAft>
              <a:buFont typeface="Wingdings" pitchFamily="2" charset="2"/>
              <a:buNone/>
              <a:defRPr/>
            </a:pPr>
            <a:r>
              <a:rPr lang="en-US" sz="2000" dirty="0" smtClean="0"/>
              <a:t>1948 Invention of the Germanium transistor at Bell Labs (William Shockley)</a:t>
            </a:r>
          </a:p>
          <a:p>
            <a:pPr marL="320040" indent="-320040" eaLnBrk="1" fontAlgn="auto" hangingPunct="1">
              <a:spcAft>
                <a:spcPts val="0"/>
              </a:spcAft>
              <a:buFont typeface="Wingdings" pitchFamily="2" charset="2"/>
              <a:buNone/>
              <a:defRPr/>
            </a:pPr>
            <a:r>
              <a:rPr lang="en-US" sz="2000" dirty="0" smtClean="0"/>
              <a:t>1954 </a:t>
            </a:r>
            <a:r>
              <a:rPr lang="en-US" sz="2000" dirty="0" err="1" smtClean="0"/>
              <a:t>Piezoresistive</a:t>
            </a:r>
            <a:r>
              <a:rPr lang="en-US" sz="2000" dirty="0" smtClean="0"/>
              <a:t> effect in Germanium and Silicon (C.S. Smith)</a:t>
            </a:r>
          </a:p>
          <a:p>
            <a:pPr marL="320040" indent="-320040" eaLnBrk="1" fontAlgn="auto" hangingPunct="1">
              <a:spcAft>
                <a:spcPts val="0"/>
              </a:spcAft>
              <a:buFont typeface="Wingdings" pitchFamily="2" charset="2"/>
              <a:buNone/>
              <a:defRPr/>
            </a:pPr>
            <a:r>
              <a:rPr lang="en-US" sz="2000" dirty="0" smtClean="0"/>
              <a:t>1958 First integrated circuit (IC) (J.S. </a:t>
            </a:r>
            <a:r>
              <a:rPr lang="en-US" sz="2000" dirty="0" err="1" smtClean="0"/>
              <a:t>Kilby</a:t>
            </a:r>
            <a:r>
              <a:rPr lang="en-US" sz="2000" dirty="0" smtClean="0"/>
              <a:t> 1958 / Robert </a:t>
            </a:r>
            <a:r>
              <a:rPr lang="en-US" sz="2000" dirty="0" err="1" smtClean="0"/>
              <a:t>Noyce</a:t>
            </a:r>
            <a:r>
              <a:rPr lang="en-US" sz="2000" dirty="0" smtClean="0"/>
              <a:t> 1959)</a:t>
            </a:r>
          </a:p>
          <a:p>
            <a:pPr marL="320040" indent="-320040" eaLnBrk="1" fontAlgn="auto" hangingPunct="1">
              <a:spcAft>
                <a:spcPts val="0"/>
              </a:spcAft>
              <a:buFont typeface="Wingdings" pitchFamily="2" charset="2"/>
              <a:buNone/>
              <a:defRPr/>
            </a:pPr>
            <a:r>
              <a:rPr lang="en-US" sz="2000" dirty="0" smtClean="0"/>
              <a:t>1959 "There’s Plenty of Room at the Bottom" (R. Feynman)</a:t>
            </a:r>
          </a:p>
          <a:p>
            <a:pPr marL="320040" indent="-320040" eaLnBrk="1" fontAlgn="auto" hangingPunct="1">
              <a:spcAft>
                <a:spcPts val="0"/>
              </a:spcAft>
              <a:buFont typeface="Wingdings" pitchFamily="2" charset="2"/>
              <a:buNone/>
              <a:defRPr/>
            </a:pPr>
            <a:r>
              <a:rPr lang="en-US" sz="2000" dirty="0" smtClean="0"/>
              <a:t>1959 First silicon pressure sensor demonstrated (</a:t>
            </a:r>
            <a:r>
              <a:rPr lang="en-US" sz="2000" dirty="0" err="1" smtClean="0"/>
              <a:t>Kulite</a:t>
            </a:r>
            <a:r>
              <a:rPr lang="en-US" sz="2000" dirty="0" smtClean="0"/>
              <a:t>)</a:t>
            </a:r>
          </a:p>
          <a:p>
            <a:pPr marL="320040" indent="-320040" eaLnBrk="1" fontAlgn="auto" hangingPunct="1">
              <a:spcAft>
                <a:spcPts val="0"/>
              </a:spcAft>
              <a:buFont typeface="Wingdings" pitchFamily="2" charset="2"/>
              <a:buNone/>
              <a:defRPr/>
            </a:pPr>
            <a:r>
              <a:rPr lang="en-US" sz="2000" dirty="0" smtClean="0"/>
              <a:t>1967 Anisotropic deep silicon etching (H.A. Waggener et al.)</a:t>
            </a:r>
          </a:p>
          <a:p>
            <a:pPr marL="320040" indent="-320040" eaLnBrk="1" fontAlgn="auto" hangingPunct="1">
              <a:spcAft>
                <a:spcPts val="0"/>
              </a:spcAft>
              <a:buFont typeface="Wingdings" pitchFamily="2" charset="2"/>
              <a:buNone/>
              <a:defRPr/>
            </a:pPr>
            <a:r>
              <a:rPr lang="en-US" sz="2000" dirty="0" smtClean="0"/>
              <a:t>1968 Resonant Gate Transistor Patented (Surface Micromachining Process) (H. </a:t>
            </a:r>
            <a:r>
              <a:rPr lang="en-US" sz="2000" dirty="0" err="1" smtClean="0"/>
              <a:t>Nathanson</a:t>
            </a:r>
            <a:r>
              <a:rPr lang="en-US" sz="2000" dirty="0" smtClean="0"/>
              <a:t>, et.al.)</a:t>
            </a:r>
          </a:p>
          <a:p>
            <a:pPr marL="320040" indent="-320040" eaLnBrk="1" fontAlgn="auto" hangingPunct="1">
              <a:spcAft>
                <a:spcPts val="0"/>
              </a:spcAft>
              <a:buFont typeface="Wingdings" pitchFamily="2" charset="2"/>
              <a:buNone/>
              <a:defRPr/>
            </a:pPr>
            <a:r>
              <a:rPr lang="en-US" sz="2000" dirty="0" smtClean="0"/>
              <a:t>1970’s Bulk etched silicon wafers used as pressure sensors  (Bulk </a:t>
            </a:r>
            <a:r>
              <a:rPr lang="en-US" sz="2000" dirty="0" err="1" smtClean="0"/>
              <a:t>Micromaching</a:t>
            </a:r>
            <a:r>
              <a:rPr lang="en-US" sz="2000" dirty="0" smtClean="0"/>
              <a:t> Process) </a:t>
            </a:r>
          </a:p>
          <a:p>
            <a:pPr marL="320040" indent="-320040" eaLnBrk="1" fontAlgn="auto" hangingPunct="1">
              <a:spcAft>
                <a:spcPts val="0"/>
              </a:spcAft>
              <a:buFont typeface="Wingdings" pitchFamily="2" charset="2"/>
              <a:buNone/>
              <a:defRPr/>
            </a:pPr>
            <a:r>
              <a:rPr lang="en-US" sz="2000" dirty="0" smtClean="0"/>
              <a:t>1971 The microprocessor is invented</a:t>
            </a:r>
          </a:p>
          <a:p>
            <a:pPr marL="320040" indent="-320040" eaLnBrk="1" fontAlgn="auto" hangingPunct="1">
              <a:spcAft>
                <a:spcPts val="0"/>
              </a:spcAft>
              <a:buFont typeface="Wingdings" pitchFamily="2" charset="2"/>
              <a:buNone/>
              <a:defRPr/>
            </a:pPr>
            <a:r>
              <a:rPr lang="en-US" sz="2000" dirty="0" smtClean="0"/>
              <a:t>1979 HP </a:t>
            </a:r>
            <a:r>
              <a:rPr lang="en-US" sz="2000" dirty="0" err="1" smtClean="0"/>
              <a:t>micromachined</a:t>
            </a:r>
            <a:r>
              <a:rPr lang="en-US" sz="2000" dirty="0" smtClean="0"/>
              <a:t> ink-jet nozzle</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Major MEMS Milestones continued</a:t>
            </a:r>
            <a:endParaRPr lang="en-US" dirty="0">
              <a:solidFill>
                <a:schemeClr val="tx1"/>
              </a:solidFill>
            </a:endParaRPr>
          </a:p>
        </p:txBody>
      </p:sp>
      <p:sp>
        <p:nvSpPr>
          <p:cNvPr id="30723" name="Content Placeholder 2"/>
          <p:cNvSpPr>
            <a:spLocks noGrp="1"/>
          </p:cNvSpPr>
          <p:nvPr>
            <p:ph sz="quarter" idx="1"/>
          </p:nvPr>
        </p:nvSpPr>
        <p:spPr>
          <a:xfrm>
            <a:off x="581025" y="1666875"/>
            <a:ext cx="8429625" cy="4495800"/>
          </a:xfrm>
        </p:spPr>
        <p:txBody>
          <a:bodyPr/>
          <a:lstStyle/>
          <a:p>
            <a:pPr eaLnBrk="1" hangingPunct="1">
              <a:buFont typeface="Wingdings" pitchFamily="2" charset="2"/>
              <a:buNone/>
            </a:pPr>
            <a:r>
              <a:rPr lang="en-US" sz="2000" smtClean="0"/>
              <a:t>1982 "Silicon as a Structural Material," K. Petersen</a:t>
            </a:r>
          </a:p>
          <a:p>
            <a:pPr eaLnBrk="1" hangingPunct="1">
              <a:buFont typeface="Wingdings" pitchFamily="2" charset="2"/>
              <a:buNone/>
            </a:pPr>
            <a:r>
              <a:rPr lang="en-US" sz="2000" smtClean="0"/>
              <a:t>1982 LIGA process (KfK, Germany)</a:t>
            </a:r>
          </a:p>
          <a:p>
            <a:pPr eaLnBrk="1" hangingPunct="1">
              <a:buFont typeface="Wingdings" pitchFamily="2" charset="2"/>
              <a:buNone/>
            </a:pPr>
            <a:r>
              <a:rPr lang="en-US" sz="2000" smtClean="0"/>
              <a:t>1982 Disposable blood pressure transducer (Honeywell)</a:t>
            </a:r>
          </a:p>
          <a:p>
            <a:pPr eaLnBrk="1" hangingPunct="1">
              <a:buFont typeface="Wingdings" pitchFamily="2" charset="2"/>
              <a:buNone/>
            </a:pPr>
            <a:r>
              <a:rPr lang="en-US" sz="2000" smtClean="0"/>
              <a:t>1983 Integrated pressure sensor (Honeywell)</a:t>
            </a:r>
          </a:p>
          <a:p>
            <a:pPr eaLnBrk="1" hangingPunct="1">
              <a:buFont typeface="Wingdings" pitchFamily="2" charset="2"/>
              <a:buNone/>
            </a:pPr>
            <a:r>
              <a:rPr lang="en-US" sz="2000" smtClean="0"/>
              <a:t>1983 "Infinitesimal Machinery," R. Feynman</a:t>
            </a:r>
          </a:p>
          <a:p>
            <a:pPr eaLnBrk="1" hangingPunct="1">
              <a:buFont typeface="Wingdings" pitchFamily="2" charset="2"/>
              <a:buNone/>
            </a:pPr>
            <a:r>
              <a:rPr lang="en-US" sz="2000" smtClean="0"/>
              <a:t>1985 Sensonor Crash sensor (Airbag)</a:t>
            </a:r>
          </a:p>
          <a:p>
            <a:pPr eaLnBrk="1" hangingPunct="1">
              <a:buFont typeface="Wingdings" pitchFamily="2" charset="2"/>
              <a:buNone/>
            </a:pPr>
            <a:r>
              <a:rPr lang="en-US" sz="2000" smtClean="0"/>
              <a:t>1985 The "Buckyball" is discovered</a:t>
            </a:r>
          </a:p>
          <a:p>
            <a:pPr eaLnBrk="1" hangingPunct="1">
              <a:buFont typeface="Wingdings" pitchFamily="2" charset="2"/>
              <a:buNone/>
            </a:pPr>
            <a:r>
              <a:rPr lang="en-US" sz="2000" smtClean="0"/>
              <a:t>1986 The atomic force microscope is invented</a:t>
            </a:r>
          </a:p>
          <a:p>
            <a:pPr eaLnBrk="1" hangingPunct="1">
              <a:buFont typeface="Wingdings" pitchFamily="2" charset="2"/>
              <a:buNone/>
            </a:pPr>
            <a:r>
              <a:rPr lang="en-US" sz="2000" smtClean="0"/>
              <a:t>1986 Silicon wafer bonding (M. Shimbo)</a:t>
            </a:r>
          </a:p>
          <a:p>
            <a:pPr eaLnBrk="1" hangingPunct="1">
              <a:buFont typeface="Wingdings" pitchFamily="2" charset="2"/>
              <a:buNone/>
            </a:pPr>
            <a:r>
              <a:rPr lang="en-US" sz="2000" smtClean="0"/>
              <a:t>1988 Batch fabricated pressure sensors via wafer bonding (Nova Sensor)</a:t>
            </a:r>
          </a:p>
          <a:p>
            <a:pPr eaLnBrk="1" hangingPunct="1">
              <a:buFont typeface="Wingdings" pitchFamily="2" charset="2"/>
              <a:buNone/>
            </a:pPr>
            <a:endParaRPr lang="en-US" sz="200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Major MEMS Milestones continued</a:t>
            </a:r>
            <a:endParaRPr lang="en-US" dirty="0">
              <a:solidFill>
                <a:schemeClr val="tx1"/>
              </a:solidFill>
            </a:endParaRPr>
          </a:p>
        </p:txBody>
      </p:sp>
      <p:sp>
        <p:nvSpPr>
          <p:cNvPr id="31747" name="Content Placeholder 2"/>
          <p:cNvSpPr>
            <a:spLocks noGrp="1"/>
          </p:cNvSpPr>
          <p:nvPr>
            <p:ph sz="quarter" idx="1"/>
          </p:nvPr>
        </p:nvSpPr>
        <p:spPr>
          <a:xfrm>
            <a:off x="571500" y="1676400"/>
            <a:ext cx="8372475" cy="5038725"/>
          </a:xfrm>
        </p:spPr>
        <p:txBody>
          <a:bodyPr/>
          <a:lstStyle/>
          <a:p>
            <a:pPr eaLnBrk="1" hangingPunct="1">
              <a:buFont typeface="Wingdings" pitchFamily="2" charset="2"/>
              <a:buNone/>
            </a:pPr>
            <a:r>
              <a:rPr lang="en-US" sz="2000" smtClean="0"/>
              <a:t>1988 Rotary electrostatic side drive motors (Fan, Tai, Muller)</a:t>
            </a:r>
          </a:p>
          <a:p>
            <a:pPr eaLnBrk="1" hangingPunct="1">
              <a:buFont typeface="Wingdings" pitchFamily="2" charset="2"/>
              <a:buNone/>
            </a:pPr>
            <a:r>
              <a:rPr lang="en-US" sz="2000" smtClean="0"/>
              <a:t>1991 Polysilicon hinge (Pister, Judy, Burgett, Fearing)</a:t>
            </a:r>
          </a:p>
          <a:p>
            <a:pPr eaLnBrk="1" hangingPunct="1">
              <a:buFont typeface="Wingdings" pitchFamily="2" charset="2"/>
              <a:buNone/>
            </a:pPr>
            <a:r>
              <a:rPr lang="en-US" sz="2000" smtClean="0"/>
              <a:t>1991 The carbon nanotube is discovered</a:t>
            </a:r>
          </a:p>
          <a:p>
            <a:pPr eaLnBrk="1" hangingPunct="1">
              <a:buFont typeface="Wingdings" pitchFamily="2" charset="2"/>
              <a:buNone/>
            </a:pPr>
            <a:r>
              <a:rPr lang="en-US" sz="2000" smtClean="0"/>
              <a:t>1992 Grating light modulator (Solgaard, Sandejas, Bloom)</a:t>
            </a:r>
          </a:p>
          <a:p>
            <a:pPr eaLnBrk="1" hangingPunct="1">
              <a:buFont typeface="Wingdings" pitchFamily="2" charset="2"/>
              <a:buNone/>
            </a:pPr>
            <a:r>
              <a:rPr lang="en-US" sz="2000" smtClean="0"/>
              <a:t>1992 Bulk micromachining (SCREAM process, Cornell)</a:t>
            </a:r>
          </a:p>
          <a:p>
            <a:pPr eaLnBrk="1" hangingPunct="1">
              <a:buFont typeface="Wingdings" pitchFamily="2" charset="2"/>
              <a:buNone/>
            </a:pPr>
            <a:r>
              <a:rPr lang="en-US" sz="2000" smtClean="0"/>
              <a:t>1993 Digital mirror display (Texas Instruments)</a:t>
            </a:r>
          </a:p>
          <a:p>
            <a:pPr eaLnBrk="1" hangingPunct="1">
              <a:buFont typeface="Wingdings" pitchFamily="2" charset="2"/>
              <a:buNone/>
            </a:pPr>
            <a:r>
              <a:rPr lang="en-US" sz="2000" smtClean="0"/>
              <a:t>1993 MCNC creates MUMPS foundry service</a:t>
            </a:r>
          </a:p>
          <a:p>
            <a:pPr eaLnBrk="1" hangingPunct="1">
              <a:buFont typeface="Wingdings" pitchFamily="2" charset="2"/>
              <a:buNone/>
            </a:pPr>
            <a:r>
              <a:rPr lang="en-US" sz="2000" smtClean="0"/>
              <a:t>1993 First surface micromachined accelerometer in high volume production (Analog Devices)</a:t>
            </a:r>
          </a:p>
          <a:p>
            <a:pPr eaLnBrk="1" hangingPunct="1">
              <a:buFont typeface="Wingdings" pitchFamily="2" charset="2"/>
              <a:buNone/>
            </a:pPr>
            <a:r>
              <a:rPr lang="en-US" sz="2000" smtClean="0"/>
              <a:t>1994 Bosch process for Deep Reactive Ion Etching is patented</a:t>
            </a:r>
          </a:p>
          <a:p>
            <a:pPr eaLnBrk="1" hangingPunct="1">
              <a:buFont typeface="Wingdings" pitchFamily="2" charset="2"/>
              <a:buNone/>
            </a:pPr>
            <a:r>
              <a:rPr lang="en-US" sz="2000" smtClean="0"/>
              <a:t>1996 Richard Smalley develops a technique for producing carbon nanotubes of uniform diameter</a:t>
            </a:r>
          </a:p>
          <a:p>
            <a:pPr eaLnBrk="1" hangingPunct="1">
              <a:buFont typeface="Wingdings" pitchFamily="2" charset="2"/>
              <a:buNone/>
            </a:pPr>
            <a:endParaRPr lang="en-US" sz="2000" smtClean="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Major MEMS Milestones continued</a:t>
            </a:r>
            <a:endParaRPr lang="en-US" dirty="0">
              <a:solidFill>
                <a:schemeClr val="tx1"/>
              </a:solidFill>
            </a:endParaRPr>
          </a:p>
        </p:txBody>
      </p:sp>
      <p:sp>
        <p:nvSpPr>
          <p:cNvPr id="32771" name="Content Placeholder 2"/>
          <p:cNvSpPr>
            <a:spLocks noGrp="1"/>
          </p:cNvSpPr>
          <p:nvPr>
            <p:ph sz="quarter" idx="1"/>
          </p:nvPr>
        </p:nvSpPr>
        <p:spPr>
          <a:xfrm>
            <a:off x="571500" y="1657350"/>
            <a:ext cx="7747000" cy="2466975"/>
          </a:xfrm>
        </p:spPr>
        <p:txBody>
          <a:bodyPr/>
          <a:lstStyle/>
          <a:p>
            <a:pPr eaLnBrk="1" hangingPunct="1">
              <a:buFont typeface="Wingdings" pitchFamily="2" charset="2"/>
              <a:buNone/>
            </a:pPr>
            <a:r>
              <a:rPr lang="en-US" sz="2000" smtClean="0"/>
              <a:t>1999 Optical network switch (Lucent)</a:t>
            </a:r>
          </a:p>
          <a:p>
            <a:pPr eaLnBrk="1" hangingPunct="1">
              <a:buFont typeface="Wingdings" pitchFamily="2" charset="2"/>
              <a:buNone/>
            </a:pPr>
            <a:r>
              <a:rPr lang="en-US" sz="2000" smtClean="0"/>
              <a:t>2000s Optical MEMS boom</a:t>
            </a:r>
          </a:p>
          <a:p>
            <a:pPr eaLnBrk="1" hangingPunct="1">
              <a:buFont typeface="Wingdings" pitchFamily="2" charset="2"/>
              <a:buNone/>
            </a:pPr>
            <a:r>
              <a:rPr lang="en-US" sz="2000" smtClean="0"/>
              <a:t>2000s BioMEMS proliferate</a:t>
            </a:r>
          </a:p>
          <a:p>
            <a:pPr eaLnBrk="1" hangingPunct="1">
              <a:buFont typeface="Wingdings" pitchFamily="2" charset="2"/>
              <a:buNone/>
            </a:pPr>
            <a:r>
              <a:rPr lang="en-US" sz="2000" smtClean="0"/>
              <a:t>2000s The number of MEMS devices and applications continually increases</a:t>
            </a:r>
          </a:p>
          <a:p>
            <a:pPr eaLnBrk="1" hangingPunct="1">
              <a:buFont typeface="Wingdings" pitchFamily="2" charset="2"/>
              <a:buNone/>
            </a:pPr>
            <a:r>
              <a:rPr lang="en-US" sz="2000" smtClean="0"/>
              <a:t>2000s NEMS applications and technology grows</a:t>
            </a:r>
          </a:p>
          <a:p>
            <a:pPr eaLnBrk="1" hangingPunct="1">
              <a:buFont typeface="Wingdings" pitchFamily="2" charset="2"/>
              <a:buNone/>
            </a:pPr>
            <a:endParaRPr lang="en-US" sz="2000" smtClean="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7500" lnSpcReduction="20000"/>
          </a:bodyPr>
          <a:lstStyle/>
          <a:p>
            <a:pPr algn="ctr"/>
            <a:r>
              <a:rPr lang="en-US" sz="2000" dirty="0"/>
              <a:t>Made possible through grants from the National Science Foundation Department of Undergraduate Education #0830384, 0902411, and 1205138.</a:t>
            </a:r>
          </a:p>
          <a:p>
            <a:pPr algn="ctr"/>
            <a:r>
              <a:rPr lang="en-US" sz="2000" dirty="0"/>
              <a:t> </a:t>
            </a:r>
          </a:p>
          <a:p>
            <a:pPr algn="ctr"/>
            <a:r>
              <a:rPr lang="en-US" sz="2000" dirty="0"/>
              <a:t>Any opinions, findings and conclusions or recommendations expressed in this material are those of the authors and creators, and do not necessarily reflect the views of the National Science Foundation.</a:t>
            </a:r>
          </a:p>
          <a:p>
            <a:pPr algn="ctr"/>
            <a:r>
              <a:rPr lang="en-US" sz="2000" b="1" dirty="0"/>
              <a:t> </a:t>
            </a:r>
            <a:endParaRPr lang="en-US" sz="2000" dirty="0"/>
          </a:p>
          <a:p>
            <a:pPr algn="ctr"/>
            <a:r>
              <a:rPr lang="en-US" sz="2000" dirty="0"/>
              <a:t>Southwest Center for Microsystems Education (SCME) NSF ATE Center</a:t>
            </a:r>
          </a:p>
          <a:p>
            <a:pPr algn="ctr"/>
            <a:r>
              <a:rPr lang="en-US" sz="2000" dirty="0"/>
              <a:t>© 2009 Regents of the University of New Mexico</a:t>
            </a:r>
          </a:p>
          <a:p>
            <a:pPr algn="ctr"/>
            <a:r>
              <a:rPr lang="en-US" sz="2000" dirty="0"/>
              <a:t> </a:t>
            </a:r>
          </a:p>
          <a:p>
            <a:pPr algn="ctr"/>
            <a:r>
              <a:rPr lang="en-US" sz="2000" dirty="0"/>
              <a:t>Content is protected by the CC Attribution Non-Commercial Share Alike license.</a:t>
            </a:r>
          </a:p>
          <a:p>
            <a:pPr algn="ctr"/>
            <a:r>
              <a:rPr lang="en-US" sz="2000" dirty="0"/>
              <a:t> </a:t>
            </a:r>
          </a:p>
          <a:p>
            <a:pPr algn="ctr"/>
            <a:r>
              <a:rPr lang="en-US" sz="2000" dirty="0"/>
              <a:t>Website:  </a:t>
            </a:r>
            <a:r>
              <a:rPr lang="en-US" sz="2000" u="sng" dirty="0">
                <a:hlinkClick r:id="rId3"/>
              </a:rPr>
              <a:t>www.scme-nm.org</a:t>
            </a:r>
            <a:endParaRPr lang="en-US" sz="2000" dirty="0"/>
          </a:p>
          <a:p>
            <a:pPr algn="ctr" eaLnBrk="1" fontAlgn="auto" hangingPunct="1">
              <a:spcAft>
                <a:spcPts val="0"/>
              </a:spcAft>
              <a:defRPr/>
            </a:pPr>
            <a:endParaRPr lang="en-US" dirty="0"/>
          </a:p>
        </p:txBody>
      </p:sp>
      <p:sp>
        <p:nvSpPr>
          <p:cNvPr id="3" name="Title 2"/>
          <p:cNvSpPr>
            <a:spLocks noGrp="1"/>
          </p:cNvSpPr>
          <p:nvPr>
            <p:ph type="title"/>
          </p:nvPr>
        </p:nvSpPr>
        <p:spPr/>
        <p:txBody>
          <a:bodyPr/>
          <a:lstStyle/>
          <a:p>
            <a:pPr eaLnBrk="1" fontAlgn="auto" hangingPunct="1">
              <a:spcAft>
                <a:spcPts val="0"/>
              </a:spcAft>
              <a:defRPr/>
            </a:pPr>
            <a:r>
              <a:rPr lang="en-US" dirty="0" smtClean="0"/>
              <a:t>Acknowledgements</a:t>
            </a:r>
            <a:endParaRPr lang="en-US" dirty="0"/>
          </a:p>
        </p:txBody>
      </p:sp>
      <p:sp>
        <p:nvSpPr>
          <p:cNvPr id="5" name="TextBox 4"/>
          <p:cNvSpPr txBox="1"/>
          <p:nvPr/>
        </p:nvSpPr>
        <p:spPr>
          <a:xfrm>
            <a:off x="139700" y="6337300"/>
            <a:ext cx="1497287" cy="276999"/>
          </a:xfrm>
          <a:prstGeom prst="rect">
            <a:avLst/>
          </a:prstGeom>
          <a:noFill/>
        </p:spPr>
        <p:txBody>
          <a:bodyPr wrap="none" rtlCol="0">
            <a:spAutoFit/>
          </a:bodyPr>
          <a:lstStyle/>
          <a:p>
            <a:r>
              <a:rPr lang="en-US" sz="1200" i="1" dirty="0" smtClean="0"/>
              <a:t>Revised May 2017</a:t>
            </a:r>
            <a:endParaRPr lang="en-US" sz="1200" i="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1"/>
          <p:cNvSpPr>
            <a:spLocks noGrp="1"/>
          </p:cNvSpPr>
          <p:nvPr>
            <p:ph type="body" idx="1"/>
          </p:nvPr>
        </p:nvSpPr>
        <p:spPr>
          <a:xfrm>
            <a:off x="1371600" y="2743200"/>
            <a:ext cx="7123113" cy="3371850"/>
          </a:xfrm>
        </p:spPr>
        <p:txBody>
          <a:bodyPr/>
          <a:lstStyle/>
          <a:p>
            <a:pPr lvl="1" eaLnBrk="1" hangingPunct="1">
              <a:buFont typeface="Arial" pitchFamily="34" charset="0"/>
              <a:buChar char="•"/>
            </a:pPr>
            <a:r>
              <a:rPr lang="en-US" sz="2400" dirty="0" smtClean="0">
                <a:solidFill>
                  <a:schemeClr val="tx1"/>
                </a:solidFill>
              </a:rPr>
              <a:t>Name three major MEMS technology processes which have emerged in MEMS history</a:t>
            </a:r>
            <a:r>
              <a:rPr lang="en-US" sz="2400" dirty="0" smtClean="0">
                <a:solidFill>
                  <a:schemeClr val="tx1"/>
                </a:solidFill>
              </a:rPr>
              <a:t>.</a:t>
            </a:r>
            <a:endParaRPr lang="en-US" sz="2400" dirty="0" smtClean="0">
              <a:solidFill>
                <a:schemeClr val="tx1"/>
              </a:solidFill>
            </a:endParaRPr>
          </a:p>
          <a:p>
            <a:pPr lvl="1" eaLnBrk="1" hangingPunct="1">
              <a:buFont typeface="Arial" pitchFamily="34" charset="0"/>
              <a:buChar char="•"/>
            </a:pPr>
            <a:r>
              <a:rPr lang="en-US" sz="2400" dirty="0" smtClean="0">
                <a:solidFill>
                  <a:schemeClr val="tx1"/>
                </a:solidFill>
              </a:rPr>
              <a:t>Name at least three major MEMS milestones which have occurred throughout MEMS history</a:t>
            </a:r>
            <a:r>
              <a:rPr lang="en-US" sz="2400" dirty="0" smtClean="0">
                <a:solidFill>
                  <a:schemeClr val="tx1"/>
                </a:solidFill>
              </a:rPr>
              <a:t>.</a:t>
            </a:r>
          </a:p>
          <a:p>
            <a:pPr lvl="1" eaLnBrk="1" hangingPunct="1">
              <a:buFont typeface="Arial" pitchFamily="34" charset="0"/>
              <a:buChar char="•"/>
            </a:pPr>
            <a:r>
              <a:rPr lang="en-US" sz="2400" dirty="0" smtClean="0">
                <a:solidFill>
                  <a:schemeClr val="tx1"/>
                </a:solidFill>
              </a:rPr>
              <a:t>Name at least five milestones that have occurred in the 21</a:t>
            </a:r>
            <a:r>
              <a:rPr lang="en-US" sz="2400" baseline="30000" dirty="0" smtClean="0">
                <a:solidFill>
                  <a:schemeClr val="tx1"/>
                </a:solidFill>
              </a:rPr>
              <a:t>st</a:t>
            </a:r>
            <a:r>
              <a:rPr lang="en-US" sz="2400" dirty="0" smtClean="0">
                <a:solidFill>
                  <a:schemeClr val="tx1"/>
                </a:solidFill>
              </a:rPr>
              <a:t> century.</a:t>
            </a:r>
            <a:endParaRPr lang="en-US" sz="2400" dirty="0" smtClean="0">
              <a:solidFill>
                <a:schemeClr val="tx1"/>
              </a:solidFill>
            </a:endParaRPr>
          </a:p>
          <a:p>
            <a:pPr eaLnBrk="1" hangingPunct="1"/>
            <a:endParaRPr lang="en-US" dirty="0" smtClean="0"/>
          </a:p>
        </p:txBody>
      </p:sp>
      <p:sp>
        <p:nvSpPr>
          <p:cNvPr id="3" name="Title 2"/>
          <p:cNvSpPr>
            <a:spLocks noGrp="1"/>
          </p:cNvSpPr>
          <p:nvPr>
            <p:ph type="title"/>
          </p:nvPr>
        </p:nvSpPr>
        <p:spPr/>
        <p:txBody>
          <a:bodyPr/>
          <a:lstStyle/>
          <a:p>
            <a:pPr eaLnBrk="1" fontAlgn="auto" hangingPunct="1">
              <a:spcAft>
                <a:spcPts val="0"/>
              </a:spcAft>
              <a:defRPr/>
            </a:pPr>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MEMS – Microelectromechnical Systems</a:t>
            </a:r>
            <a:endParaRPr lang="en-US" dirty="0"/>
          </a:p>
        </p:txBody>
      </p:sp>
      <p:sp>
        <p:nvSpPr>
          <p:cNvPr id="10243" name="Content Placeholder 2"/>
          <p:cNvSpPr>
            <a:spLocks noGrp="1"/>
          </p:cNvSpPr>
          <p:nvPr>
            <p:ph sz="quarter" idx="1"/>
          </p:nvPr>
        </p:nvSpPr>
        <p:spPr>
          <a:xfrm>
            <a:off x="590550" y="1600200"/>
            <a:ext cx="4539699" cy="5086350"/>
          </a:xfrm>
        </p:spPr>
        <p:txBody>
          <a:bodyPr/>
          <a:lstStyle/>
          <a:p>
            <a:pPr marL="508000" lvl="1" indent="-508000" eaLnBrk="1" hangingPunct="1">
              <a:buFont typeface="Wingdings" pitchFamily="2" charset="2"/>
              <a:buChar char="v"/>
            </a:pPr>
            <a:r>
              <a:rPr lang="en-US" sz="2000" dirty="0" smtClean="0"/>
              <a:t>Manufactured onto semiconductor material</a:t>
            </a:r>
          </a:p>
          <a:p>
            <a:pPr marL="508000" lvl="1" indent="-508000" eaLnBrk="1" hangingPunct="1">
              <a:buFont typeface="Wingdings" pitchFamily="2" charset="2"/>
              <a:buChar char="v"/>
            </a:pPr>
            <a:r>
              <a:rPr lang="en-US" sz="2000" dirty="0" smtClean="0"/>
              <a:t>Used to make sensors, actuators, </a:t>
            </a:r>
            <a:r>
              <a:rPr lang="en-US" sz="2000" dirty="0" smtClean="0"/>
              <a:t>accelerometers </a:t>
            </a:r>
            <a:r>
              <a:rPr lang="en-US" sz="1600" i="1" dirty="0" smtClean="0"/>
              <a:t>(image right)</a:t>
            </a:r>
            <a:r>
              <a:rPr lang="en-US" sz="2000" dirty="0" smtClean="0"/>
              <a:t>, </a:t>
            </a:r>
            <a:r>
              <a:rPr lang="en-US" sz="2000" dirty="0" smtClean="0"/>
              <a:t>switches, and light reflectors</a:t>
            </a:r>
          </a:p>
          <a:p>
            <a:pPr marL="508000" lvl="1" indent="-508000" eaLnBrk="1" hangingPunct="1">
              <a:buFont typeface="Wingdings" pitchFamily="2" charset="2"/>
              <a:buChar char="v"/>
            </a:pPr>
            <a:r>
              <a:rPr lang="en-US" sz="2000" dirty="0" smtClean="0"/>
              <a:t>Found </a:t>
            </a:r>
            <a:r>
              <a:rPr lang="en-US" sz="2000" dirty="0" smtClean="0"/>
              <a:t>in automobiles, aerospace technology, biomedical applications, ink jet printers, wireless and optical communications</a:t>
            </a:r>
          </a:p>
          <a:p>
            <a:pPr marL="508000" lvl="1" indent="-508000" eaLnBrk="1" hangingPunct="1">
              <a:buFont typeface="Wingdings" pitchFamily="2" charset="2"/>
              <a:buChar char="v"/>
            </a:pPr>
            <a:r>
              <a:rPr lang="en-US" sz="2000" dirty="0" smtClean="0"/>
              <a:t>Range in size from a millionth of a meter (micrometer) to a thousandth of a meter (millimeter.)</a:t>
            </a:r>
          </a:p>
          <a:p>
            <a:pPr eaLnBrk="1" hangingPunct="1"/>
            <a:endParaRPr lang="en-US" dirty="0" smtClean="0"/>
          </a:p>
        </p:txBody>
      </p:sp>
      <p:sp>
        <p:nvSpPr>
          <p:cNvPr id="10245" name="Rectangle 3"/>
          <p:cNvSpPr>
            <a:spLocks noChangeArrowheads="1"/>
          </p:cNvSpPr>
          <p:nvPr/>
        </p:nvSpPr>
        <p:spPr bwMode="auto">
          <a:xfrm>
            <a:off x="6542675" y="4422184"/>
            <a:ext cx="2295525" cy="400110"/>
          </a:xfrm>
          <a:prstGeom prst="rect">
            <a:avLst/>
          </a:prstGeom>
          <a:noFill/>
          <a:ln w="9525">
            <a:noFill/>
            <a:miter lim="800000"/>
            <a:headEnd/>
            <a:tailEnd/>
          </a:ln>
        </p:spPr>
        <p:txBody>
          <a:bodyPr anchor="ctr">
            <a:spAutoFit/>
          </a:bodyPr>
          <a:lstStyle/>
          <a:p>
            <a:pPr algn="r"/>
            <a:r>
              <a:rPr lang="en-US" sz="1000" i="1" dirty="0" smtClean="0">
                <a:latin typeface="Gill Sans MT" pitchFamily="34" charset="0"/>
                <a:cs typeface="Times New Roman" pitchFamily="18" charset="0"/>
              </a:rPr>
              <a:t>MEMS 3-axis accelerometer </a:t>
            </a:r>
            <a:endParaRPr lang="en-US" sz="1000" dirty="0">
              <a:latin typeface="Gill Sans MT" pitchFamily="34" charset="0"/>
              <a:cs typeface="Times New Roman" pitchFamily="18" charset="0"/>
            </a:endParaRPr>
          </a:p>
          <a:p>
            <a:pPr algn="r" eaLnBrk="0" hangingPunct="0"/>
            <a:r>
              <a:rPr lang="en-US" sz="1000" i="1" dirty="0">
                <a:latin typeface="Gill Sans MT" pitchFamily="34" charset="0"/>
                <a:cs typeface="Times New Roman" pitchFamily="18" charset="0"/>
              </a:rPr>
              <a:t>[Photo courtesy of </a:t>
            </a:r>
            <a:r>
              <a:rPr lang="en-US" sz="1000" i="1" dirty="0" err="1" smtClean="0">
                <a:latin typeface="Gill Sans MT" pitchFamily="34" charset="0"/>
                <a:cs typeface="Times New Roman" pitchFamily="18" charset="0"/>
              </a:rPr>
              <a:t>Chipworks</a:t>
            </a:r>
            <a:r>
              <a:rPr lang="en-US" sz="1000" i="1" dirty="0" smtClean="0">
                <a:latin typeface="Gill Sans MT" pitchFamily="34" charset="0"/>
                <a:cs typeface="Times New Roman" pitchFamily="18" charset="0"/>
              </a:rPr>
              <a:t>]</a:t>
            </a:r>
            <a:endParaRPr lang="en-US" sz="1000" dirty="0">
              <a:latin typeface="Gill Sans MT" pitchFamily="34" charset="0"/>
            </a:endParaRPr>
          </a:p>
        </p:txBody>
      </p:sp>
      <p:pic>
        <p:nvPicPr>
          <p:cNvPr id="3" name="Picture 2" descr="3-axes-accel_600x.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7358" y="1724254"/>
            <a:ext cx="3545727" cy="264156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1947 Invention of the Point Contact Transistor</a:t>
            </a:r>
            <a:endParaRPr lang="en-US" dirty="0">
              <a:solidFill>
                <a:schemeClr val="tx1"/>
              </a:solidFill>
            </a:endParaRPr>
          </a:p>
        </p:txBody>
      </p:sp>
      <p:sp>
        <p:nvSpPr>
          <p:cNvPr id="11267" name="Content Placeholder 2"/>
          <p:cNvSpPr>
            <a:spLocks noGrp="1"/>
          </p:cNvSpPr>
          <p:nvPr>
            <p:ph sz="quarter" idx="1"/>
          </p:nvPr>
        </p:nvSpPr>
        <p:spPr>
          <a:xfrm>
            <a:off x="590550" y="1600200"/>
            <a:ext cx="5381625" cy="4953000"/>
          </a:xfrm>
        </p:spPr>
        <p:txBody>
          <a:bodyPr/>
          <a:lstStyle/>
          <a:p>
            <a:pPr marL="508000" lvl="1" indent="-508000" eaLnBrk="1" hangingPunct="1">
              <a:buFont typeface="Wingdings" pitchFamily="2" charset="2"/>
              <a:buChar char="v"/>
            </a:pPr>
            <a:r>
              <a:rPr lang="en-US" sz="2000" dirty="0" smtClean="0"/>
              <a:t>A transistor uses electrical current or a small amount of voltage to control a larger change in current or voltage.</a:t>
            </a:r>
          </a:p>
          <a:p>
            <a:pPr marL="508000" lvl="1" indent="-508000" eaLnBrk="1" hangingPunct="1">
              <a:buFont typeface="Wingdings" pitchFamily="2" charset="2"/>
              <a:buChar char="v"/>
            </a:pPr>
            <a:r>
              <a:rPr lang="en-US" sz="2000" dirty="0" smtClean="0"/>
              <a:t>Transistors are the building blocks of computers, cellular phones, and all other modern electronics.</a:t>
            </a:r>
          </a:p>
          <a:p>
            <a:pPr marL="508000" lvl="1" indent="-508000" eaLnBrk="1" hangingPunct="1">
              <a:buFont typeface="Wingdings" pitchFamily="2" charset="2"/>
              <a:buChar char="v"/>
            </a:pPr>
            <a:r>
              <a:rPr lang="en-US" sz="2000" dirty="0" smtClean="0"/>
              <a:t>In 1947, William Shockley, John Bardeen, and Walter Brattain of Bell Laboratories built the first point-contact transistor.</a:t>
            </a:r>
          </a:p>
          <a:p>
            <a:pPr marL="508000" lvl="1" indent="-508000" eaLnBrk="1" hangingPunct="1">
              <a:buFont typeface="Wingdings" pitchFamily="2" charset="2"/>
              <a:buChar char="v"/>
            </a:pPr>
            <a:r>
              <a:rPr lang="en-US" sz="2000" dirty="0" smtClean="0"/>
              <a:t>The first transistor used germanium, a </a:t>
            </a:r>
            <a:r>
              <a:rPr lang="en-US" sz="2000" dirty="0" err="1" smtClean="0"/>
              <a:t>semiconductive</a:t>
            </a:r>
            <a:r>
              <a:rPr lang="en-US" sz="2000" dirty="0" smtClean="0"/>
              <a:t> chemical .</a:t>
            </a:r>
          </a:p>
          <a:p>
            <a:pPr marL="508000" lvl="1" indent="-508000" eaLnBrk="1" hangingPunct="1">
              <a:buFont typeface="Wingdings" pitchFamily="2" charset="2"/>
              <a:buChar char="v"/>
            </a:pPr>
            <a:r>
              <a:rPr lang="en-US" sz="2000" dirty="0" smtClean="0"/>
              <a:t>It demonstrated the capability of building transistors with </a:t>
            </a:r>
            <a:r>
              <a:rPr lang="en-US" sz="2000" dirty="0" err="1" smtClean="0"/>
              <a:t>semiconductive</a:t>
            </a:r>
            <a:r>
              <a:rPr lang="en-US" sz="2000" dirty="0" smtClean="0"/>
              <a:t> materials.</a:t>
            </a:r>
          </a:p>
          <a:p>
            <a:pPr eaLnBrk="1" hangingPunct="1"/>
            <a:endParaRPr lang="en-US" dirty="0" smtClean="0"/>
          </a:p>
        </p:txBody>
      </p:sp>
      <p:pic>
        <p:nvPicPr>
          <p:cNvPr id="29698" name="Picture 2" descr="PCTransistor"/>
          <p:cNvPicPr>
            <a:picLocks noChangeAspect="1" noChangeArrowheads="1"/>
          </p:cNvPicPr>
          <p:nvPr/>
        </p:nvPicPr>
        <p:blipFill>
          <a:blip r:embed="rId3"/>
          <a:srcRect/>
          <a:stretch>
            <a:fillRect/>
          </a:stretch>
        </p:blipFill>
        <p:spPr bwMode="auto">
          <a:xfrm>
            <a:off x="6142038" y="1743075"/>
            <a:ext cx="2859087" cy="2847975"/>
          </a:xfrm>
          <a:prstGeom prst="rect">
            <a:avLst/>
          </a:prstGeom>
          <a:ln>
            <a:noFill/>
          </a:ln>
          <a:effectLst>
            <a:outerShdw blurRad="292100" dist="139700" dir="2700000" algn="tl" rotWithShape="0">
              <a:srgbClr val="333333">
                <a:alpha val="65000"/>
              </a:srgbClr>
            </a:outerShdw>
          </a:effectLst>
        </p:spPr>
      </p:pic>
      <p:sp>
        <p:nvSpPr>
          <p:cNvPr id="11269" name="Rectangle 3"/>
          <p:cNvSpPr>
            <a:spLocks noChangeArrowheads="1"/>
          </p:cNvSpPr>
          <p:nvPr/>
        </p:nvSpPr>
        <p:spPr bwMode="auto">
          <a:xfrm>
            <a:off x="6391275" y="4867275"/>
            <a:ext cx="2562225" cy="554038"/>
          </a:xfrm>
          <a:prstGeom prst="rect">
            <a:avLst/>
          </a:prstGeom>
          <a:noFill/>
          <a:ln w="9525">
            <a:noFill/>
            <a:miter lim="800000"/>
            <a:headEnd/>
            <a:tailEnd/>
          </a:ln>
        </p:spPr>
        <p:txBody>
          <a:bodyPr anchor="ctr">
            <a:spAutoFit/>
          </a:bodyPr>
          <a:lstStyle/>
          <a:p>
            <a:pPr algn="r"/>
            <a:r>
              <a:rPr lang="en-US" sz="1000" i="1">
                <a:cs typeface="Times New Roman" pitchFamily="18" charset="0"/>
              </a:rPr>
              <a:t>First Point Contact Transistor and Testing Apparatus (1947)</a:t>
            </a:r>
          </a:p>
          <a:p>
            <a:pPr algn="r" eaLnBrk="0" hangingPunct="0"/>
            <a:r>
              <a:rPr lang="en-US" sz="1000" i="1">
                <a:cs typeface="Times New Roman" pitchFamily="18" charset="0"/>
              </a:rPr>
              <a:t>[</a:t>
            </a:r>
            <a:r>
              <a:rPr lang="en-US" sz="1000" i="1"/>
              <a:t>Photo Courtesy of The Porticus Centre</a:t>
            </a:r>
            <a:r>
              <a:rPr lang="en-US" sz="1000" i="1">
                <a:cs typeface="Times New Roman" pitchFamily="18" charset="0"/>
              </a:rPr>
              <a:t>]</a:t>
            </a:r>
            <a:r>
              <a:rPr lang="en-US" sz="1000" baseline="30000">
                <a:cs typeface="Times New Roman" pitchFamily="18" charset="0"/>
              </a:rPr>
              <a:t> </a:t>
            </a:r>
            <a:endParaRPr lang="en-US" sz="100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t>1954 Discovery of the </a:t>
            </a:r>
            <a:r>
              <a:rPr lang="en-US" dirty="0" err="1" smtClean="0"/>
              <a:t>Piezoresistive</a:t>
            </a:r>
            <a:r>
              <a:rPr lang="en-US" dirty="0" smtClean="0"/>
              <a:t> Effect in Silicon and Germanium</a:t>
            </a:r>
            <a:endParaRPr lang="en-US" dirty="0"/>
          </a:p>
        </p:txBody>
      </p:sp>
      <p:sp>
        <p:nvSpPr>
          <p:cNvPr id="3" name="Content Placeholder 2"/>
          <p:cNvSpPr>
            <a:spLocks noGrp="1"/>
          </p:cNvSpPr>
          <p:nvPr>
            <p:ph sz="quarter" idx="1"/>
          </p:nvPr>
        </p:nvSpPr>
        <p:spPr>
          <a:xfrm>
            <a:off x="609600" y="1600200"/>
            <a:ext cx="5781675" cy="5029200"/>
          </a:xfrm>
        </p:spPr>
        <p:txBody>
          <a:bodyPr>
            <a:normAutofit lnSpcReduction="10000"/>
          </a:bodyPr>
          <a:lstStyle/>
          <a:p>
            <a:pPr marL="508000" lvl="1" indent="-508000" eaLnBrk="1" fontAlgn="auto" hangingPunct="1">
              <a:lnSpc>
                <a:spcPct val="110000"/>
              </a:lnSpc>
              <a:spcAft>
                <a:spcPts val="0"/>
              </a:spcAft>
              <a:buFont typeface="Wingdings" pitchFamily="2" charset="2"/>
              <a:buChar char="v"/>
              <a:defRPr/>
            </a:pPr>
            <a:r>
              <a:rPr lang="en-US" sz="2000" dirty="0" smtClean="0"/>
              <a:t>Discovered in 1954 by C.S. Smith.  </a:t>
            </a:r>
          </a:p>
          <a:p>
            <a:pPr marL="508000" lvl="1" indent="-508000" eaLnBrk="1" fontAlgn="auto" hangingPunct="1">
              <a:lnSpc>
                <a:spcPct val="110000"/>
              </a:lnSpc>
              <a:spcAft>
                <a:spcPts val="0"/>
              </a:spcAft>
              <a:buFont typeface="Wingdings" pitchFamily="2" charset="2"/>
              <a:buChar char="v"/>
              <a:defRPr/>
            </a:pPr>
            <a:r>
              <a:rPr lang="en-US" sz="2000" dirty="0" smtClean="0"/>
              <a:t>The piezoresistive effect of semiconductor can be several magnitudes larger than that in metals.</a:t>
            </a:r>
          </a:p>
          <a:p>
            <a:pPr marL="508000" lvl="1" indent="-508000" eaLnBrk="1" fontAlgn="auto" hangingPunct="1">
              <a:lnSpc>
                <a:spcPct val="110000"/>
              </a:lnSpc>
              <a:spcAft>
                <a:spcPts val="0"/>
              </a:spcAft>
              <a:buFont typeface="Wingdings" pitchFamily="2" charset="2"/>
              <a:buChar char="v"/>
              <a:defRPr/>
            </a:pPr>
            <a:r>
              <a:rPr lang="en-US" sz="2000" dirty="0" smtClean="0"/>
              <a:t>This discovery showed that silicon and germanium could sense air or water pressure better than metal</a:t>
            </a:r>
          </a:p>
          <a:p>
            <a:pPr marL="508000" lvl="1" indent="-508000" eaLnBrk="1" fontAlgn="auto" hangingPunct="1">
              <a:lnSpc>
                <a:spcPct val="110000"/>
              </a:lnSpc>
              <a:spcAft>
                <a:spcPts val="0"/>
              </a:spcAft>
              <a:buFont typeface="Wingdings" pitchFamily="2" charset="2"/>
              <a:buChar char="v"/>
              <a:defRPr/>
            </a:pPr>
            <a:r>
              <a:rPr lang="en-US" sz="2000" dirty="0" smtClean="0"/>
              <a:t>Many MEMS devices such as strain gauges, pressure sensors, and </a:t>
            </a:r>
            <a:r>
              <a:rPr lang="en-US" sz="2200" dirty="0" smtClean="0"/>
              <a:t>accelerometers</a:t>
            </a:r>
            <a:r>
              <a:rPr lang="en-US" sz="2000" dirty="0" smtClean="0"/>
              <a:t> utilize the piezoresistive effect in silicon.</a:t>
            </a:r>
          </a:p>
          <a:p>
            <a:pPr marL="508000" lvl="1" indent="-508000" eaLnBrk="1" fontAlgn="auto" hangingPunct="1">
              <a:lnSpc>
                <a:spcPct val="110000"/>
              </a:lnSpc>
              <a:spcAft>
                <a:spcPts val="0"/>
              </a:spcAft>
              <a:buFont typeface="Wingdings" pitchFamily="2" charset="2"/>
              <a:buChar char="v"/>
              <a:defRPr/>
            </a:pPr>
            <a:r>
              <a:rPr lang="en-US" sz="2000" dirty="0" smtClean="0"/>
              <a:t>Strain gauges began to be developed commercially in 1958.</a:t>
            </a:r>
          </a:p>
          <a:p>
            <a:pPr marL="508000" lvl="1" indent="-508000" eaLnBrk="1" fontAlgn="auto" hangingPunct="1">
              <a:lnSpc>
                <a:spcPct val="110000"/>
              </a:lnSpc>
              <a:spcAft>
                <a:spcPts val="0"/>
              </a:spcAft>
              <a:buFont typeface="Wingdings" pitchFamily="2" charset="2"/>
              <a:buChar char="v"/>
              <a:defRPr/>
            </a:pPr>
            <a:r>
              <a:rPr lang="en-US" sz="2000" dirty="0" err="1" smtClean="0"/>
              <a:t>Kulite</a:t>
            </a:r>
            <a:r>
              <a:rPr lang="en-US" sz="2000" dirty="0" smtClean="0"/>
              <a:t> was founded in 1959 as the first commercial source of silicon strain gages .</a:t>
            </a:r>
          </a:p>
        </p:txBody>
      </p:sp>
      <p:pic>
        <p:nvPicPr>
          <p:cNvPr id="12292" name="Picture 2" descr="MTTCPS_Backside"/>
          <p:cNvPicPr>
            <a:picLocks noChangeAspect="1" noChangeArrowheads="1"/>
          </p:cNvPicPr>
          <p:nvPr/>
        </p:nvPicPr>
        <p:blipFill>
          <a:blip r:embed="rId3"/>
          <a:srcRect/>
          <a:stretch>
            <a:fillRect/>
          </a:stretch>
        </p:blipFill>
        <p:spPr bwMode="auto">
          <a:xfrm>
            <a:off x="6657975" y="1597025"/>
            <a:ext cx="2486025" cy="1993900"/>
          </a:xfrm>
          <a:prstGeom prst="rect">
            <a:avLst/>
          </a:prstGeom>
          <a:noFill/>
          <a:ln w="9525">
            <a:noFill/>
            <a:miter lim="800000"/>
            <a:headEnd/>
            <a:tailEnd/>
          </a:ln>
        </p:spPr>
      </p:pic>
      <p:pic>
        <p:nvPicPr>
          <p:cNvPr id="12293" name="Picture 3" descr="MTTCPS"/>
          <p:cNvPicPr>
            <a:picLocks noChangeAspect="1" noChangeArrowheads="1"/>
          </p:cNvPicPr>
          <p:nvPr/>
        </p:nvPicPr>
        <p:blipFill>
          <a:blip r:embed="rId4"/>
          <a:srcRect/>
          <a:stretch>
            <a:fillRect/>
          </a:stretch>
        </p:blipFill>
        <p:spPr bwMode="auto">
          <a:xfrm>
            <a:off x="6972300" y="3886200"/>
            <a:ext cx="1638300" cy="1600200"/>
          </a:xfrm>
          <a:prstGeom prst="rect">
            <a:avLst/>
          </a:prstGeom>
          <a:noFill/>
          <a:ln w="9525">
            <a:noFill/>
            <a:miter lim="800000"/>
            <a:headEnd/>
            <a:tailEnd/>
          </a:ln>
        </p:spPr>
      </p:pic>
      <p:sp>
        <p:nvSpPr>
          <p:cNvPr id="12294" name="Rectangle 4"/>
          <p:cNvSpPr>
            <a:spLocks noChangeArrowheads="1"/>
          </p:cNvSpPr>
          <p:nvPr/>
        </p:nvSpPr>
        <p:spPr bwMode="auto">
          <a:xfrm>
            <a:off x="6229350" y="5599113"/>
            <a:ext cx="2667000" cy="554037"/>
          </a:xfrm>
          <a:prstGeom prst="rect">
            <a:avLst/>
          </a:prstGeom>
          <a:noFill/>
          <a:ln w="9525">
            <a:noFill/>
            <a:miter lim="800000"/>
            <a:headEnd/>
            <a:tailEnd/>
          </a:ln>
        </p:spPr>
        <p:txBody>
          <a:bodyPr anchor="ctr">
            <a:spAutoFit/>
          </a:bodyPr>
          <a:lstStyle/>
          <a:p>
            <a:pPr algn="r"/>
            <a:r>
              <a:rPr lang="en-US" sz="1000" i="1">
                <a:cs typeface="Times New Roman" pitchFamily="18" charset="0"/>
              </a:rPr>
              <a:t>An Example of a Piezoresistive Pressure Sensor</a:t>
            </a:r>
          </a:p>
          <a:p>
            <a:pPr algn="r" eaLnBrk="0" hangingPunct="0"/>
            <a:r>
              <a:rPr lang="en-US" sz="1000" i="1">
                <a:cs typeface="Times New Roman" pitchFamily="18" charset="0"/>
              </a:rPr>
              <a:t>[MTTC Pressure Sensor]</a:t>
            </a:r>
            <a:r>
              <a:rPr lang="en-US" sz="1000">
                <a:cs typeface="Times New Roman" pitchFamily="18" charset="0"/>
              </a:rPr>
              <a:t>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1958 Invention - First Integrated Circuit (IC)</a:t>
            </a:r>
            <a:endParaRPr lang="en-US" dirty="0">
              <a:solidFill>
                <a:schemeClr val="tx1"/>
              </a:solidFill>
            </a:endParaRPr>
          </a:p>
        </p:txBody>
      </p:sp>
      <p:sp>
        <p:nvSpPr>
          <p:cNvPr id="13315" name="Content Placeholder 2"/>
          <p:cNvSpPr>
            <a:spLocks noGrp="1"/>
          </p:cNvSpPr>
          <p:nvPr>
            <p:ph sz="quarter" idx="1"/>
          </p:nvPr>
        </p:nvSpPr>
        <p:spPr>
          <a:xfrm>
            <a:off x="609600" y="1543050"/>
            <a:ext cx="5210175" cy="5257800"/>
          </a:xfrm>
        </p:spPr>
        <p:txBody>
          <a:bodyPr/>
          <a:lstStyle/>
          <a:p>
            <a:pPr marL="508000" lvl="1" indent="-508000" eaLnBrk="1" hangingPunct="1">
              <a:buFont typeface="Wingdings" pitchFamily="2" charset="2"/>
              <a:buChar char="v"/>
            </a:pPr>
            <a:r>
              <a:rPr lang="en-US" sz="1800" smtClean="0"/>
              <a:t>Prior to the invention of the IC there were limits on the size of transistors. They had to be connected to wires and other electronics.</a:t>
            </a:r>
          </a:p>
          <a:p>
            <a:pPr marL="508000" lvl="1" indent="-508000" eaLnBrk="1" hangingPunct="1">
              <a:buFont typeface="Wingdings" pitchFamily="2" charset="2"/>
              <a:buChar char="v"/>
            </a:pPr>
            <a:r>
              <a:rPr lang="en-US" sz="1800" smtClean="0"/>
              <a:t>An IC includes the transistors, resistors, capacitors, and wires. </a:t>
            </a:r>
          </a:p>
          <a:p>
            <a:pPr marL="508000" lvl="1" indent="-508000" eaLnBrk="1" hangingPunct="1">
              <a:buFont typeface="Wingdings" pitchFamily="2" charset="2"/>
              <a:buChar char="v"/>
            </a:pPr>
            <a:r>
              <a:rPr lang="en-US" sz="1800" smtClean="0"/>
              <a:t>If a circuit could be made all together on one substrate, then the whole device could be made smaller</a:t>
            </a:r>
          </a:p>
          <a:p>
            <a:pPr marL="508000" lvl="1" indent="-508000" eaLnBrk="1" hangingPunct="1">
              <a:buFont typeface="Wingdings" pitchFamily="2" charset="2"/>
              <a:buChar char="v"/>
            </a:pPr>
            <a:r>
              <a:rPr lang="en-US" sz="1800" smtClean="0"/>
              <a:t>In 1958, Jack Kilby from Texas Instruments  built a "Solid Circuit“ on one germanium chip: 1 transistor, 3 resistors, and 1 capacitor.</a:t>
            </a:r>
          </a:p>
          <a:p>
            <a:pPr marL="508000" lvl="1" indent="-508000" eaLnBrk="1" hangingPunct="1">
              <a:buFont typeface="Wingdings" pitchFamily="2" charset="2"/>
              <a:buChar char="v"/>
            </a:pPr>
            <a:r>
              <a:rPr lang="en-US" sz="1800" smtClean="0"/>
              <a:t>Shortly after  Robert Noyce from Fairchild Semiconductor made the first "Unitary Circuit“ on a silicon chip.</a:t>
            </a:r>
          </a:p>
          <a:p>
            <a:pPr marL="508000" lvl="1" indent="-508000" eaLnBrk="1" hangingPunct="1">
              <a:buFont typeface="Wingdings" pitchFamily="2" charset="2"/>
              <a:buChar char="v"/>
            </a:pPr>
            <a:r>
              <a:rPr lang="en-US" sz="1800" smtClean="0"/>
              <a:t>The first patent was awarded in 1961 to Robert Noyce.</a:t>
            </a:r>
          </a:p>
        </p:txBody>
      </p:sp>
      <p:pic>
        <p:nvPicPr>
          <p:cNvPr id="33794" name="Picture 2" descr="C:\xtProject\App_Intro_PK10\graphics\IC_TI.gif"/>
          <p:cNvPicPr>
            <a:picLocks noChangeAspect="1" noChangeArrowheads="1"/>
          </p:cNvPicPr>
          <p:nvPr/>
        </p:nvPicPr>
        <p:blipFill>
          <a:blip r:embed="rId3" r:link="rId4"/>
          <a:srcRect/>
          <a:stretch>
            <a:fillRect/>
          </a:stretch>
        </p:blipFill>
        <p:spPr bwMode="auto">
          <a:xfrm>
            <a:off x="5745163" y="2667000"/>
            <a:ext cx="3265487" cy="2238375"/>
          </a:xfrm>
          <a:prstGeom prst="rect">
            <a:avLst/>
          </a:prstGeom>
          <a:ln>
            <a:noFill/>
          </a:ln>
          <a:effectLst>
            <a:outerShdw blurRad="292100" dist="139700" dir="2700000" algn="tl" rotWithShape="0">
              <a:srgbClr val="333333">
                <a:alpha val="65000"/>
              </a:srgbClr>
            </a:outerShdw>
          </a:effectLst>
        </p:spPr>
      </p:pic>
      <p:sp>
        <p:nvSpPr>
          <p:cNvPr id="13317" name="Rectangle 3"/>
          <p:cNvSpPr>
            <a:spLocks noChangeArrowheads="1"/>
          </p:cNvSpPr>
          <p:nvPr/>
        </p:nvSpPr>
        <p:spPr bwMode="auto">
          <a:xfrm>
            <a:off x="5762625" y="4991100"/>
            <a:ext cx="3200400" cy="400050"/>
          </a:xfrm>
          <a:prstGeom prst="rect">
            <a:avLst/>
          </a:prstGeom>
          <a:noFill/>
          <a:ln w="9525">
            <a:noFill/>
            <a:miter lim="800000"/>
            <a:headEnd/>
            <a:tailEnd/>
          </a:ln>
        </p:spPr>
        <p:txBody>
          <a:bodyPr anchor="ctr">
            <a:spAutoFit/>
          </a:bodyPr>
          <a:lstStyle/>
          <a:p>
            <a:pPr algn="r"/>
            <a:r>
              <a:rPr lang="en-US" sz="1000" i="1">
                <a:cs typeface="Times New Roman" pitchFamily="18" charset="0"/>
              </a:rPr>
              <a:t>Texas Instrument's First Integrated Circuit</a:t>
            </a:r>
          </a:p>
          <a:p>
            <a:pPr algn="r" eaLnBrk="0" hangingPunct="0"/>
            <a:r>
              <a:rPr lang="en-US" sz="1000" i="1">
                <a:cs typeface="Times New Roman" pitchFamily="18" charset="0"/>
              </a:rPr>
              <a:t>[</a:t>
            </a:r>
            <a:r>
              <a:rPr lang="en-US" sz="1000" i="1"/>
              <a:t>Photos Courtesy of Texas Instruments</a:t>
            </a:r>
            <a:r>
              <a:rPr lang="en-US" sz="1000" i="1">
                <a:cs typeface="Times New Roman" pitchFamily="18" charset="0"/>
              </a:rPr>
              <a:t>]</a:t>
            </a:r>
            <a:r>
              <a:rPr lang="en-US" sz="1000">
                <a:cs typeface="Times New Roman" pitchFamily="18" charset="0"/>
              </a:rPr>
              <a:t> </a:t>
            </a:r>
          </a:p>
        </p:txBody>
      </p:sp>
      <p:pic>
        <p:nvPicPr>
          <p:cNvPr id="13318" name="Picture 6" descr="Integrated Circuit"/>
          <p:cNvPicPr>
            <a:picLocks noChangeAspect="1" noChangeArrowheads="1"/>
          </p:cNvPicPr>
          <p:nvPr/>
        </p:nvPicPr>
        <p:blipFill>
          <a:blip r:embed="rId5"/>
          <a:srcRect/>
          <a:stretch>
            <a:fillRect/>
          </a:stretch>
        </p:blipFill>
        <p:spPr bwMode="auto">
          <a:xfrm>
            <a:off x="5727700" y="1598613"/>
            <a:ext cx="1428750" cy="9525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1959 "There's Plenty of Room at the Bottom"</a:t>
            </a:r>
            <a:endParaRPr lang="en-US" dirty="0">
              <a:solidFill>
                <a:schemeClr val="tx1"/>
              </a:solidFill>
            </a:endParaRPr>
          </a:p>
        </p:txBody>
      </p:sp>
      <p:sp>
        <p:nvSpPr>
          <p:cNvPr id="3" name="Content Placeholder 2"/>
          <p:cNvSpPr>
            <a:spLocks noGrp="1"/>
          </p:cNvSpPr>
          <p:nvPr>
            <p:ph sz="quarter" idx="1"/>
          </p:nvPr>
        </p:nvSpPr>
        <p:spPr>
          <a:xfrm>
            <a:off x="619125" y="1724025"/>
            <a:ext cx="5876925" cy="4848225"/>
          </a:xfrm>
        </p:spPr>
        <p:txBody>
          <a:bodyPr>
            <a:normAutofit fontScale="92500" lnSpcReduction="20000"/>
          </a:bodyPr>
          <a:lstStyle/>
          <a:p>
            <a:pPr marL="508000" lvl="1" indent="-508000" eaLnBrk="1" fontAlgn="auto" hangingPunct="1">
              <a:spcAft>
                <a:spcPts val="0"/>
              </a:spcAft>
              <a:buFont typeface="Wingdings 2"/>
              <a:buNone/>
              <a:defRPr/>
            </a:pPr>
            <a:r>
              <a:rPr lang="en-US" sz="2000" dirty="0" smtClean="0"/>
              <a:t>Richard Feynman’s “</a:t>
            </a:r>
            <a:r>
              <a:rPr lang="en-US" sz="2000" i="1" dirty="0" smtClean="0"/>
              <a:t>There’s Plenty of Room at the Bottom” </a:t>
            </a:r>
            <a:r>
              <a:rPr lang="en-US" sz="2000" dirty="0" smtClean="0"/>
              <a:t>was presented at a meeting of the American Physical Society in 1959.</a:t>
            </a:r>
          </a:p>
          <a:p>
            <a:pPr marL="508000" lvl="1" indent="-508000" eaLnBrk="1" fontAlgn="auto" hangingPunct="1">
              <a:spcAft>
                <a:spcPts val="0"/>
              </a:spcAft>
              <a:buFont typeface="Wingdings" pitchFamily="2" charset="2"/>
              <a:buChar char="v"/>
              <a:defRPr/>
            </a:pPr>
            <a:r>
              <a:rPr lang="en-US" sz="2000" dirty="0" smtClean="0"/>
              <a:t>The talk popularized the growth of micro and nano technology. </a:t>
            </a:r>
          </a:p>
          <a:p>
            <a:pPr marL="508000" lvl="1" indent="-508000" eaLnBrk="1" fontAlgn="auto" hangingPunct="1">
              <a:spcAft>
                <a:spcPts val="0"/>
              </a:spcAft>
              <a:buFont typeface="Wingdings" pitchFamily="2" charset="2"/>
              <a:buChar char="v"/>
              <a:defRPr/>
            </a:pPr>
            <a:r>
              <a:rPr lang="en-US" sz="2000" dirty="0" smtClean="0"/>
              <a:t>Feynman introduced the possibility of manipulating matter on an atomic </a:t>
            </a:r>
            <a:r>
              <a:rPr lang="en-US" sz="2000" dirty="0" smtClean="0"/>
              <a:t>scale, denser </a:t>
            </a:r>
            <a:r>
              <a:rPr lang="en-US" sz="2000" dirty="0" smtClean="0"/>
              <a:t>computer circuitry, and microscopes </a:t>
            </a:r>
            <a:r>
              <a:rPr lang="en-US" sz="2000" dirty="0" smtClean="0"/>
              <a:t>that </a:t>
            </a:r>
            <a:r>
              <a:rPr lang="en-US" sz="2000" dirty="0" smtClean="0"/>
              <a:t>could see </a:t>
            </a:r>
            <a:r>
              <a:rPr lang="en-US" sz="2000" dirty="0" smtClean="0"/>
              <a:t>smaller </a:t>
            </a:r>
            <a:r>
              <a:rPr lang="en-US" sz="2000" dirty="0" smtClean="0"/>
              <a:t>than </a:t>
            </a:r>
            <a:r>
              <a:rPr lang="en-US" sz="2000" dirty="0" smtClean="0"/>
              <a:t>scanning </a:t>
            </a:r>
            <a:r>
              <a:rPr lang="en-US" sz="2000" dirty="0" smtClean="0"/>
              <a:t>electron </a:t>
            </a:r>
            <a:r>
              <a:rPr lang="en-US" sz="2000" dirty="0" smtClean="0"/>
              <a:t>microscopes of the 50’s.</a:t>
            </a:r>
            <a:endParaRPr lang="en-US" sz="2000" dirty="0" smtClean="0"/>
          </a:p>
          <a:p>
            <a:pPr marL="508000" lvl="1" indent="-508000" eaLnBrk="1" fontAlgn="auto" hangingPunct="1">
              <a:spcAft>
                <a:spcPts val="0"/>
              </a:spcAft>
              <a:buFont typeface="Wingdings" pitchFamily="2" charset="2"/>
              <a:buChar char="v"/>
              <a:defRPr/>
            </a:pPr>
            <a:r>
              <a:rPr lang="en-US" sz="2000" dirty="0" smtClean="0"/>
              <a:t>He challenged his audience to design and build a tiny motor or to write the information from a page of a book on a surface 1/25,000. </a:t>
            </a:r>
          </a:p>
          <a:p>
            <a:pPr marL="508000" lvl="1" indent="-508000" eaLnBrk="1" fontAlgn="auto" hangingPunct="1">
              <a:spcAft>
                <a:spcPts val="0"/>
              </a:spcAft>
              <a:buFont typeface="Wingdings" pitchFamily="2" charset="2"/>
              <a:buChar char="v"/>
              <a:defRPr/>
            </a:pPr>
            <a:r>
              <a:rPr lang="en-US" sz="2000" dirty="0" smtClean="0"/>
              <a:t>For each challenge, he offered prizes of $1000.</a:t>
            </a:r>
          </a:p>
          <a:p>
            <a:pPr marL="508000" lvl="1" indent="-508000" eaLnBrk="1" fontAlgn="auto" hangingPunct="1">
              <a:spcAft>
                <a:spcPts val="0"/>
              </a:spcAft>
              <a:buFont typeface="Wingdings" pitchFamily="2" charset="2"/>
              <a:buChar char="v"/>
              <a:defRPr/>
            </a:pPr>
            <a:r>
              <a:rPr lang="en-US" sz="2000" dirty="0" smtClean="0"/>
              <a:t>Foresight Nanotech Institute has been issuing the Feynman Prize in Nanotechnology each year since 1997. </a:t>
            </a:r>
          </a:p>
        </p:txBody>
      </p:sp>
      <p:pic>
        <p:nvPicPr>
          <p:cNvPr id="4" name="Picture 5" descr="Feynman"/>
          <p:cNvPicPr>
            <a:picLocks noChangeAspect="1" noChangeArrowheads="1"/>
          </p:cNvPicPr>
          <p:nvPr>
            <p:custDataLst>
              <p:tags r:id="rId1"/>
            </p:custDataLst>
          </p:nvPr>
        </p:nvPicPr>
        <p:blipFill>
          <a:blip r:embed="rId4"/>
          <a:srcRect/>
          <a:stretch>
            <a:fillRect/>
          </a:stretch>
        </p:blipFill>
        <p:spPr bwMode="auto">
          <a:xfrm>
            <a:off x="6877050" y="1860550"/>
            <a:ext cx="1876425" cy="2578100"/>
          </a:xfrm>
          <a:prstGeom prst="rect">
            <a:avLst/>
          </a:prstGeom>
          <a:ln>
            <a:noFill/>
          </a:ln>
          <a:effectLst>
            <a:outerShdw blurRad="292100" dist="139700" dir="2700000" algn="tl" rotWithShape="0">
              <a:srgbClr val="333333">
                <a:alpha val="65000"/>
              </a:srgbClr>
            </a:outerShdw>
          </a:effectLst>
        </p:spPr>
      </p:pic>
      <p:sp>
        <p:nvSpPr>
          <p:cNvPr id="14341" name="Rectangle 1"/>
          <p:cNvSpPr>
            <a:spLocks noChangeArrowheads="1"/>
          </p:cNvSpPr>
          <p:nvPr/>
        </p:nvSpPr>
        <p:spPr bwMode="auto">
          <a:xfrm>
            <a:off x="6858000" y="4619625"/>
            <a:ext cx="2286000" cy="369888"/>
          </a:xfrm>
          <a:prstGeom prst="rect">
            <a:avLst/>
          </a:prstGeom>
          <a:noFill/>
          <a:ln w="9525">
            <a:noFill/>
            <a:miter lim="800000"/>
            <a:headEnd/>
            <a:tailEnd/>
          </a:ln>
        </p:spPr>
        <p:txBody>
          <a:bodyPr anchor="ctr">
            <a:spAutoFit/>
          </a:bodyPr>
          <a:lstStyle/>
          <a:p>
            <a:pPr algn="ctr"/>
            <a:r>
              <a:rPr lang="en-US" sz="1000" i="1">
                <a:cs typeface="Times New Roman" pitchFamily="18" charset="0"/>
              </a:rPr>
              <a:t>Richard Feynman on his bongos</a:t>
            </a:r>
          </a:p>
          <a:p>
            <a:pPr algn="ctr"/>
            <a:r>
              <a:rPr lang="en-US" sz="800" i="1">
                <a:cs typeface="Times New Roman" pitchFamily="18" charset="0"/>
              </a:rPr>
              <a:t>Photo credit: Tom Harvey</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solidFill>
                  <a:schemeClr val="tx1"/>
                </a:solidFill>
                <a:effectLst>
                  <a:outerShdw blurRad="38100" dist="38100" dir="2700000" algn="tl">
                    <a:srgbClr val="C0C0C0"/>
                  </a:outerShdw>
                </a:effectLst>
              </a:rPr>
              <a:t>1968 The Resonant Gate Transistor Patented</a:t>
            </a:r>
            <a:endParaRPr lang="en-US" dirty="0">
              <a:solidFill>
                <a:schemeClr val="tx1"/>
              </a:solidFill>
            </a:endParaRPr>
          </a:p>
        </p:txBody>
      </p:sp>
      <p:sp>
        <p:nvSpPr>
          <p:cNvPr id="3" name="Content Placeholder 2"/>
          <p:cNvSpPr>
            <a:spLocks noGrp="1"/>
          </p:cNvSpPr>
          <p:nvPr>
            <p:ph sz="quarter" idx="1"/>
          </p:nvPr>
        </p:nvSpPr>
        <p:spPr>
          <a:xfrm>
            <a:off x="590550" y="1600200"/>
            <a:ext cx="4467225" cy="5114925"/>
          </a:xfrm>
        </p:spPr>
        <p:txBody>
          <a:bodyPr>
            <a:normAutofit fontScale="92500" lnSpcReduction="10000"/>
          </a:bodyPr>
          <a:lstStyle/>
          <a:p>
            <a:pPr marL="508000" lvl="1" indent="-508000" eaLnBrk="1" fontAlgn="auto" hangingPunct="1">
              <a:spcAft>
                <a:spcPts val="0"/>
              </a:spcAft>
              <a:buFont typeface="Wingdings" pitchFamily="2" charset="2"/>
              <a:buChar char="v"/>
              <a:defRPr/>
            </a:pPr>
            <a:r>
              <a:rPr lang="en-US" sz="1800" dirty="0" smtClean="0"/>
              <a:t>In 1964, Harvey </a:t>
            </a:r>
            <a:r>
              <a:rPr lang="en-US" sz="1800" dirty="0" err="1" smtClean="0"/>
              <a:t>Nathanson</a:t>
            </a:r>
            <a:r>
              <a:rPr lang="en-US" sz="1800" dirty="0" smtClean="0"/>
              <a:t> from Westinghouse produced the first batch fabricated MEMS device.</a:t>
            </a:r>
          </a:p>
          <a:p>
            <a:pPr marL="508000" lvl="1" indent="-508000" eaLnBrk="1" fontAlgn="auto" hangingPunct="1">
              <a:spcAft>
                <a:spcPts val="0"/>
              </a:spcAft>
              <a:buFont typeface="Wingdings" pitchFamily="2" charset="2"/>
              <a:buChar char="v"/>
              <a:defRPr/>
            </a:pPr>
            <a:r>
              <a:rPr lang="en-US" sz="1800" dirty="0" smtClean="0"/>
              <a:t>This device joined a mechanical component with electronic elements and was called a resonant gate transistor (RGT).</a:t>
            </a:r>
          </a:p>
          <a:p>
            <a:pPr marL="508000" lvl="1" indent="-508000" eaLnBrk="1" fontAlgn="auto" hangingPunct="1">
              <a:spcAft>
                <a:spcPts val="0"/>
              </a:spcAft>
              <a:buFont typeface="Wingdings" pitchFamily="2" charset="2"/>
              <a:buChar char="v"/>
              <a:defRPr/>
            </a:pPr>
            <a:r>
              <a:rPr lang="en-US" sz="1800" dirty="0" smtClean="0"/>
              <a:t>The RGT was a gold resonating MOS gate structure.</a:t>
            </a:r>
          </a:p>
          <a:p>
            <a:pPr marL="508000" lvl="1" indent="-508000" eaLnBrk="1" fontAlgn="auto" hangingPunct="1">
              <a:spcAft>
                <a:spcPts val="0"/>
              </a:spcAft>
              <a:buFont typeface="Wingdings" pitchFamily="2" charset="2"/>
              <a:buChar char="v"/>
              <a:defRPr/>
            </a:pPr>
            <a:r>
              <a:rPr lang="en-US" sz="1800" dirty="0" smtClean="0"/>
              <a:t>It was approximately one millimeter long and it responded to a very narrow range of electrical input signals.</a:t>
            </a:r>
          </a:p>
          <a:p>
            <a:pPr marL="508000" lvl="1" indent="-508000" eaLnBrk="1" fontAlgn="auto" hangingPunct="1">
              <a:spcAft>
                <a:spcPts val="0"/>
              </a:spcAft>
              <a:buFont typeface="Wingdings" pitchFamily="2" charset="2"/>
              <a:buChar char="v"/>
              <a:defRPr/>
            </a:pPr>
            <a:r>
              <a:rPr lang="en-US" sz="1800" dirty="0" smtClean="0"/>
              <a:t>It served as a frequency filter for ICs.</a:t>
            </a:r>
          </a:p>
          <a:p>
            <a:pPr marL="508000" lvl="1" indent="-508000" eaLnBrk="1" fontAlgn="auto" hangingPunct="1">
              <a:spcAft>
                <a:spcPts val="0"/>
              </a:spcAft>
              <a:buFont typeface="Wingdings" pitchFamily="2" charset="2"/>
              <a:buChar char="v"/>
              <a:defRPr/>
            </a:pPr>
            <a:r>
              <a:rPr lang="en-US" sz="1800" dirty="0" smtClean="0"/>
              <a:t>The RGT was the earliest demonstration of micro electrostatic actuators.</a:t>
            </a:r>
          </a:p>
          <a:p>
            <a:pPr marL="508000" lvl="1" indent="-508000" eaLnBrk="1" fontAlgn="auto" hangingPunct="1">
              <a:spcAft>
                <a:spcPts val="0"/>
              </a:spcAft>
              <a:buFont typeface="Wingdings" pitchFamily="2" charset="2"/>
              <a:buChar char="v"/>
              <a:defRPr/>
            </a:pPr>
            <a:r>
              <a:rPr lang="en-US" sz="1800" b="1" dirty="0" smtClean="0"/>
              <a:t>It was also the first demonstration of surface </a:t>
            </a:r>
            <a:r>
              <a:rPr lang="en-US" sz="1800" b="1" dirty="0" smtClean="0"/>
              <a:t>micromachining </a:t>
            </a:r>
            <a:r>
              <a:rPr lang="en-US" sz="1800" b="1" dirty="0" smtClean="0"/>
              <a:t>techniques.</a:t>
            </a:r>
          </a:p>
        </p:txBody>
      </p:sp>
      <p:sp>
        <p:nvSpPr>
          <p:cNvPr id="15364" name="Rectangle 1"/>
          <p:cNvSpPr>
            <a:spLocks noChangeArrowheads="1"/>
          </p:cNvSpPr>
          <p:nvPr/>
        </p:nvSpPr>
        <p:spPr bwMode="auto">
          <a:xfrm>
            <a:off x="6877050" y="4638675"/>
            <a:ext cx="2105025" cy="246063"/>
          </a:xfrm>
          <a:prstGeom prst="rect">
            <a:avLst/>
          </a:prstGeom>
          <a:noFill/>
          <a:ln w="9525">
            <a:noFill/>
            <a:miter lim="800000"/>
            <a:headEnd/>
            <a:tailEnd/>
          </a:ln>
        </p:spPr>
        <p:txBody>
          <a:bodyPr anchor="ctr">
            <a:spAutoFit/>
          </a:bodyPr>
          <a:lstStyle/>
          <a:p>
            <a:pPr algn="r"/>
            <a:r>
              <a:rPr lang="en-US" sz="1000" i="1">
                <a:cs typeface="Times New Roman" pitchFamily="18" charset="0"/>
              </a:rPr>
              <a:t>Resonant Gate Transistor</a:t>
            </a:r>
            <a:endParaRPr lang="en-US" sz="1000">
              <a:cs typeface="Times New Roman" pitchFamily="18" charset="0"/>
            </a:endParaRPr>
          </a:p>
        </p:txBody>
      </p:sp>
      <p:pic>
        <p:nvPicPr>
          <p:cNvPr id="6" name="Picture 5" descr="RGT.jpg"/>
          <p:cNvPicPr>
            <a:picLocks noChangeAspect="1"/>
          </p:cNvPicPr>
          <p:nvPr/>
        </p:nvPicPr>
        <p:blipFill>
          <a:blip r:embed="rId3"/>
          <a:stretch>
            <a:fillRect/>
          </a:stretch>
        </p:blipFill>
        <p:spPr>
          <a:xfrm>
            <a:off x="5335588" y="1724025"/>
            <a:ext cx="3560762" cy="275748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272</TotalTime>
  <Words>2284</Words>
  <Application>Microsoft Macintosh PowerPoint</Application>
  <PresentationFormat>On-screen Show (4:3)</PresentationFormat>
  <Paragraphs>235</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scme3</vt:lpstr>
      <vt:lpstr>History of Microelectomechanical systems (MEMS) </vt:lpstr>
      <vt:lpstr>Unit Overview</vt:lpstr>
      <vt:lpstr>Objectives</vt:lpstr>
      <vt:lpstr>MEMS – Microelectromechnical Systems</vt:lpstr>
      <vt:lpstr>1947 Invention of the Point Contact Transistor</vt:lpstr>
      <vt:lpstr>1954 Discovery of the Piezoresistive Effect in Silicon and Germanium</vt:lpstr>
      <vt:lpstr>1958 Invention - First Integrated Circuit (IC)</vt:lpstr>
      <vt:lpstr>1959 "There's Plenty of Room at the Bottom"</vt:lpstr>
      <vt:lpstr>1968 The Resonant Gate Transistor Patented</vt:lpstr>
      <vt:lpstr>1971 The Invention of the Microprocessor</vt:lpstr>
      <vt:lpstr>1960's and 1970’s Bulk-Etched Silicon Wafers as Pressure Sensors</vt:lpstr>
      <vt:lpstr>1979 HP Micromachined Inkjet Nozzle</vt:lpstr>
      <vt:lpstr>1982 LIGA Process Introduced</vt:lpstr>
      <vt:lpstr>1986 Invention of the AFM</vt:lpstr>
      <vt:lpstr>Other Developments in the 1980's</vt:lpstr>
      <vt:lpstr>1992 Grating Light Modulator</vt:lpstr>
      <vt:lpstr>1993 Multi-User MEMS Processes (MUMPs) Emerges</vt:lpstr>
      <vt:lpstr>1993 First Manufactured Accelerometer</vt:lpstr>
      <vt:lpstr>1994 Deep Reactive Ion Etching (DRIE) is Patented</vt:lpstr>
      <vt:lpstr>Late 1990's, Early 2000's Optics</vt:lpstr>
      <vt:lpstr>Late 1990's, Early 2000's BioMEMS</vt:lpstr>
      <vt:lpstr>Summary</vt:lpstr>
      <vt:lpstr>Major MEMS Milestones</vt:lpstr>
      <vt:lpstr>Major MEMS Milestones continued</vt:lpstr>
      <vt:lpstr>Major MEMS Milestones continued</vt:lpstr>
      <vt:lpstr>Major MEMS Milestones continued</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MEMS</dc:title>
  <dc:creator>Barb Lopez</dc:creator>
  <cp:lastModifiedBy>MJ Willis</cp:lastModifiedBy>
  <cp:revision>86</cp:revision>
  <dcterms:created xsi:type="dcterms:W3CDTF">2009-01-20T01:51:22Z</dcterms:created>
  <dcterms:modified xsi:type="dcterms:W3CDTF">2017-05-09T16:39:19Z</dcterms:modified>
</cp:coreProperties>
</file>