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1" r:id="rId1"/>
  </p:sldMasterIdLst>
  <p:sldIdLst>
    <p:sldId id="256" r:id="rId2"/>
    <p:sldId id="257" r:id="rId3"/>
    <p:sldId id="258" r:id="rId4"/>
    <p:sldId id="259" r:id="rId5"/>
  </p:sldIdLst>
  <p:sldSz cx="6858000" cy="9144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Times New Roman" charset="0"/>
        <a:ea typeface="ＭＳ Ｐゴシック" charset="0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-3328" y="-180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interSettings" Target="printerSettings/printerSettings1.bin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gradFill rotWithShape="0">
          <a:gsLst>
            <a:gs pos="0">
              <a:schemeClr val="bg1">
                <a:gamma/>
                <a:shade val="46275"/>
                <a:invGamma/>
              </a:schemeClr>
            </a:gs>
            <a:gs pos="5000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ChangeArrowheads="1"/>
          </p:cNvSpPr>
          <p:nvPr/>
        </p:nvSpPr>
        <p:spPr bwMode="auto">
          <a:xfrm>
            <a:off x="285750" y="0"/>
            <a:ext cx="1085850" cy="9142413"/>
          </a:xfrm>
          <a:prstGeom prst="rect">
            <a:avLst/>
          </a:prstGeom>
          <a:gradFill rotWithShape="0">
            <a:gsLst>
              <a:gs pos="0">
                <a:schemeClr val="bg1">
                  <a:gamma/>
                  <a:shade val="61961"/>
                  <a:invGamma/>
                </a:schemeClr>
              </a:gs>
              <a:gs pos="50000">
                <a:schemeClr val="bg1">
                  <a:alpha val="50000"/>
                </a:schemeClr>
              </a:gs>
              <a:gs pos="100000">
                <a:schemeClr val="bg1">
                  <a:gamma/>
                  <a:shade val="61961"/>
                  <a:invGamma/>
                </a:schemeClr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7" name="Rectangle 3"/>
          <p:cNvSpPr>
            <a:spLocks noChangeArrowheads="1"/>
          </p:cNvSpPr>
          <p:nvPr/>
        </p:nvSpPr>
        <p:spPr bwMode="auto">
          <a:xfrm>
            <a:off x="514350" y="3251200"/>
            <a:ext cx="6342063" cy="1016000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bg1">
                  <a:gamma/>
                  <a:shade val="15294"/>
                  <a:invGamma/>
                </a:schemeClr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514350" y="3048000"/>
            <a:ext cx="5829300" cy="15240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noProof="0" smtClean="0"/>
              <a:t>Click to edit Master title style</a:t>
            </a:r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543050" y="5486400"/>
            <a:ext cx="4800600" cy="2336800"/>
          </a:xfrm>
        </p:spPr>
        <p:txBody>
          <a:bodyPr/>
          <a:lstStyle>
            <a:lvl1pPr marL="0" indent="0" algn="ctr">
              <a:buFont typeface="Wingdings" charset="0"/>
              <a:buNone/>
              <a:defRPr b="0">
                <a:latin typeface="Times New Roman" charset="0"/>
              </a:defRPr>
            </a:lvl1pPr>
          </a:lstStyle>
          <a:p>
            <a:pPr lvl="0"/>
            <a:r>
              <a:rPr lang="en-US" noProof="0" smtClean="0"/>
              <a:t>Click to edit Master subtitle style</a:t>
            </a:r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152" name="Rectangle 8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153" name="Rectangle 9"/>
          <p:cNvSpPr>
            <a:spLocks noChangeArrowheads="1"/>
          </p:cNvSpPr>
          <p:nvPr/>
        </p:nvSpPr>
        <p:spPr bwMode="auto">
          <a:xfrm>
            <a:off x="0" y="4673600"/>
            <a:ext cx="3543300" cy="203200"/>
          </a:xfrm>
          <a:prstGeom prst="rect">
            <a:avLst/>
          </a:prstGeom>
          <a:solidFill>
            <a:schemeClr val="accent1">
              <a:alpha val="50000"/>
            </a:schemeClr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23332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886325" y="812800"/>
            <a:ext cx="1457325" cy="7315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4350" y="812800"/>
            <a:ext cx="4219575" cy="7315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00647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0391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338" y="5875338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338" y="3875088"/>
            <a:ext cx="5829300" cy="200025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26818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4350" y="2641600"/>
            <a:ext cx="283845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505200" y="2641600"/>
            <a:ext cx="283845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5369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713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288"/>
            <a:ext cx="3030538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900363"/>
            <a:ext cx="3030538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4563" y="2046288"/>
            <a:ext cx="3030537" cy="85407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4563" y="2900363"/>
            <a:ext cx="3030537" cy="526732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18990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51406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81330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3538"/>
            <a:ext cx="2255838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8" y="363538"/>
            <a:ext cx="3833812" cy="78041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2938"/>
            <a:ext cx="2255838" cy="625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24062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613" y="6400800"/>
            <a:ext cx="4114800" cy="7556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613" y="81756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613" y="7156450"/>
            <a:ext cx="4114800" cy="10731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55564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ChangeArrowheads="1"/>
          </p:cNvSpPr>
          <p:nvPr/>
        </p:nvSpPr>
        <p:spPr bwMode="auto">
          <a:xfrm>
            <a:off x="285750" y="0"/>
            <a:ext cx="1085850" cy="9142413"/>
          </a:xfrm>
          <a:prstGeom prst="rect">
            <a:avLst/>
          </a:prstGeom>
          <a:gradFill rotWithShape="0">
            <a:gsLst>
              <a:gs pos="0">
                <a:schemeClr val="bg1">
                  <a:alpha val="50000"/>
                </a:schemeClr>
              </a:gs>
              <a:gs pos="100000">
                <a:schemeClr val="bg1">
                  <a:gamma/>
                  <a:shade val="61961"/>
                  <a:invGamma/>
                </a:schemeClr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3" name="Rectangle 3"/>
          <p:cNvSpPr>
            <a:spLocks noChangeArrowheads="1"/>
          </p:cNvSpPr>
          <p:nvPr/>
        </p:nvSpPr>
        <p:spPr bwMode="auto">
          <a:xfrm>
            <a:off x="114300" y="2336800"/>
            <a:ext cx="3543300" cy="203200"/>
          </a:xfrm>
          <a:prstGeom prst="rect">
            <a:avLst/>
          </a:prstGeom>
          <a:solidFill>
            <a:schemeClr val="accent1">
              <a:alpha val="50000"/>
            </a:schemeClr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4" name="Rectangle 4"/>
          <p:cNvSpPr>
            <a:spLocks noChangeArrowheads="1"/>
          </p:cNvSpPr>
          <p:nvPr/>
        </p:nvSpPr>
        <p:spPr bwMode="auto">
          <a:xfrm>
            <a:off x="514350" y="8839200"/>
            <a:ext cx="2628900" cy="303213"/>
          </a:xfrm>
          <a:prstGeom prst="rect">
            <a:avLst/>
          </a:prstGeom>
          <a:gradFill rotWithShape="0">
            <a:gsLst>
              <a:gs pos="0">
                <a:schemeClr val="hlink">
                  <a:gamma/>
                  <a:shade val="46275"/>
                  <a:invGamma/>
                </a:schemeClr>
              </a:gs>
              <a:gs pos="50000">
                <a:schemeClr val="hlink"/>
              </a:gs>
              <a:gs pos="100000">
                <a:schemeClr val="hlink">
                  <a:gamma/>
                  <a:shade val="46275"/>
                  <a:invGamma/>
                </a:schemeClr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5" name="Rectangle 5"/>
          <p:cNvSpPr>
            <a:spLocks noChangeArrowheads="1"/>
          </p:cNvSpPr>
          <p:nvPr/>
        </p:nvSpPr>
        <p:spPr bwMode="auto">
          <a:xfrm>
            <a:off x="571500" y="1016000"/>
            <a:ext cx="6284913" cy="1016000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bg1">
                  <a:gamma/>
                  <a:shade val="15294"/>
                  <a:invGamma/>
                </a:schemeClr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514350" y="812800"/>
            <a:ext cx="5829300" cy="152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514350" y="2641600"/>
            <a:ext cx="5829300" cy="548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128" name="Rectangle 8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14350" y="8229600"/>
            <a:ext cx="142875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5129" name="Rectangle 9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8229600"/>
            <a:ext cx="217170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5130" name="Rectangle 1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8229600"/>
            <a:ext cx="1428750" cy="6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non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Times New Roman" charset="0"/>
          <a:ea typeface="ＭＳ Ｐゴシック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Times New Roman" charset="0"/>
          <a:ea typeface="ＭＳ Ｐゴシック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Times New Roman" charset="0"/>
          <a:ea typeface="ＭＳ Ｐゴシック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Times New Roman" charset="0"/>
          <a:ea typeface="ＭＳ Ｐゴシック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Times New Roman" charset="0"/>
          <a:ea typeface="ＭＳ Ｐゴシック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Times New Roman" charset="0"/>
          <a:ea typeface="ＭＳ Ｐゴシック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Times New Roman" charset="0"/>
          <a:ea typeface="ＭＳ Ｐゴシック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DDDDDD"/>
            </a:outerShdw>
          </a:effectLst>
          <a:latin typeface="Times New Roman" charset="0"/>
          <a:ea typeface="ＭＳ Ｐゴシック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charset="0"/>
        <a:buChar char="l"/>
        <a:defRPr kumimoji="1" sz="32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 b="1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400" b="1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 b="1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  <a:ea typeface="+mn-ea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  <a:ea typeface="+mn-ea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  <a:ea typeface="+mn-ea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  <a:ea typeface="+mn-ea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Char char="•"/>
        <a:defRPr kumimoji="1" sz="2000" b="1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2"/>
          <p:cNvSpPr txBox="1">
            <a:spLocks noChangeArrowheads="1"/>
          </p:cNvSpPr>
          <p:nvPr/>
        </p:nvSpPr>
        <p:spPr bwMode="auto">
          <a:xfrm>
            <a:off x="1371600" y="2743200"/>
            <a:ext cx="5715000" cy="53371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endParaRPr lang="en-US" sz="2800" b="1"/>
          </a:p>
          <a:p>
            <a:r>
              <a:rPr lang="en-US" sz="3200" b="1"/>
              <a:t>RULES TO BRAINSTORMING</a:t>
            </a:r>
            <a:endParaRPr lang="en-US" sz="2800" b="1"/>
          </a:p>
          <a:p>
            <a:pPr>
              <a:buFont typeface="Almanac MT" charset="0"/>
              <a:buChar char="C"/>
            </a:pPr>
            <a:r>
              <a:rPr lang="en-US" sz="2800" b="1"/>
              <a:t>   Freewheel.  </a:t>
            </a:r>
          </a:p>
          <a:p>
            <a:pPr>
              <a:buFont typeface="Almanac MT" charset="0"/>
              <a:buNone/>
            </a:pPr>
            <a:r>
              <a:rPr lang="en-US" sz="2800" b="1"/>
              <a:t>       Don</a:t>
            </a:r>
            <a:r>
              <a:rPr lang="ja-JP" altLang="en-US" sz="2800" b="1">
                <a:latin typeface="Arial"/>
              </a:rPr>
              <a:t>’</a:t>
            </a:r>
            <a:r>
              <a:rPr lang="en-US" sz="2800" b="1"/>
              <a:t>t hold back on ideas.  </a:t>
            </a:r>
          </a:p>
          <a:p>
            <a:pPr>
              <a:buFont typeface="Almanac MT" charset="0"/>
              <a:buNone/>
            </a:pPr>
            <a:r>
              <a:rPr lang="en-US" sz="2800" b="1"/>
              <a:t>                     GET WILD!</a:t>
            </a:r>
          </a:p>
          <a:p>
            <a:pPr>
              <a:buFont typeface="Almanac MT" charset="0"/>
              <a:buChar char="C"/>
            </a:pPr>
            <a:r>
              <a:rPr lang="en-US" sz="2800" b="1"/>
              <a:t>   Don</a:t>
            </a:r>
            <a:r>
              <a:rPr lang="ja-JP" altLang="en-US" sz="2800" b="1">
                <a:latin typeface="Arial"/>
              </a:rPr>
              <a:t>’</a:t>
            </a:r>
            <a:r>
              <a:rPr lang="en-US" sz="2800" b="1"/>
              <a:t>t Evaluate.   </a:t>
            </a:r>
          </a:p>
          <a:p>
            <a:pPr>
              <a:buFont typeface="Almanac MT" charset="0"/>
              <a:buNone/>
            </a:pPr>
            <a:r>
              <a:rPr lang="en-US" sz="2800" b="1"/>
              <a:t>       Discussion comes later.</a:t>
            </a:r>
          </a:p>
          <a:p>
            <a:pPr>
              <a:buFont typeface="Almanac MT" charset="0"/>
              <a:buChar char="C"/>
            </a:pPr>
            <a:r>
              <a:rPr lang="en-US" sz="2800" b="1"/>
              <a:t>   Piggyback off of others</a:t>
            </a:r>
            <a:r>
              <a:rPr lang="ja-JP" altLang="en-US" sz="2800" b="1">
                <a:latin typeface="Arial"/>
              </a:rPr>
              <a:t>’</a:t>
            </a:r>
            <a:r>
              <a:rPr lang="en-US" sz="2800" b="1"/>
              <a:t> ideas.</a:t>
            </a:r>
          </a:p>
          <a:p>
            <a:pPr>
              <a:buFont typeface="Almanac MT" charset="0"/>
              <a:buChar char="C"/>
            </a:pPr>
            <a:r>
              <a:rPr lang="en-US" sz="2800" b="1"/>
              <a:t>   Strive for Quantity.</a:t>
            </a:r>
          </a:p>
          <a:p>
            <a:pPr>
              <a:buFont typeface="Almanac MT" charset="0"/>
              <a:buChar char="C"/>
            </a:pPr>
            <a:endParaRPr lang="en-US" sz="2800" b="1"/>
          </a:p>
          <a:p>
            <a:endParaRPr lang="en-US" sz="2800" b="1"/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971550" y="381000"/>
            <a:ext cx="5505450" cy="1647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US" sz="2800" b="1"/>
              <a:t>BRAINSTORMING</a:t>
            </a:r>
          </a:p>
          <a:p>
            <a:pPr algn="ctr"/>
            <a:endParaRPr lang="en-US" sz="1800" b="1" i="1"/>
          </a:p>
          <a:p>
            <a:pPr algn="ctr"/>
            <a:r>
              <a:rPr lang="en-US" sz="2800" b="1" i="1">
                <a:solidFill>
                  <a:schemeClr val="hlink"/>
                </a:solidFill>
              </a:rPr>
              <a:t>A free-form approach to generating </a:t>
            </a:r>
          </a:p>
          <a:p>
            <a:pPr algn="ctr"/>
            <a:r>
              <a:rPr lang="en-US" sz="2800" b="1" i="1">
                <a:solidFill>
                  <a:schemeClr val="hlink"/>
                </a:solidFill>
              </a:rPr>
              <a:t>a list of ideas.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1365250" y="2895600"/>
            <a:ext cx="6026150" cy="54530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sz="3200" b="1"/>
              <a:t>Recently, the City of </a:t>
            </a:r>
          </a:p>
          <a:p>
            <a:r>
              <a:rPr lang="en-US" sz="3200" b="1"/>
              <a:t>Albuquerque</a:t>
            </a:r>
          </a:p>
          <a:p>
            <a:r>
              <a:rPr lang="en-US" sz="3200" b="1"/>
              <a:t>set up a program to help </a:t>
            </a:r>
          </a:p>
          <a:p>
            <a:r>
              <a:rPr lang="en-US" sz="3200" b="1"/>
              <a:t>people replace their high flow</a:t>
            </a:r>
          </a:p>
          <a:p>
            <a:r>
              <a:rPr lang="en-US" sz="3200" b="1"/>
              <a:t>toilets with low flow toilets.  </a:t>
            </a:r>
          </a:p>
          <a:p>
            <a:r>
              <a:rPr lang="en-US" sz="3200" b="1"/>
              <a:t>This program has left the city </a:t>
            </a:r>
          </a:p>
          <a:p>
            <a:r>
              <a:rPr lang="en-US" sz="3200" b="1"/>
              <a:t>with a large supply of old </a:t>
            </a:r>
          </a:p>
          <a:p>
            <a:r>
              <a:rPr lang="en-US" sz="3200" b="1"/>
              <a:t>toilets.  Your job is to come up with recycling ideas</a:t>
            </a:r>
          </a:p>
          <a:p>
            <a:r>
              <a:rPr lang="en-US" sz="3200" b="1"/>
              <a:t>that will keep these toilets </a:t>
            </a:r>
          </a:p>
          <a:p>
            <a:r>
              <a:rPr lang="en-US" sz="3200" b="1"/>
              <a:t>out of the landfill.</a:t>
            </a:r>
          </a:p>
        </p:txBody>
      </p:sp>
      <p:sp>
        <p:nvSpPr>
          <p:cNvPr id="7171" name="Rectangle 3"/>
          <p:cNvSpPr>
            <a:spLocks noChangeArrowheads="1"/>
          </p:cNvSpPr>
          <p:nvPr/>
        </p:nvSpPr>
        <p:spPr bwMode="auto">
          <a:xfrm>
            <a:off x="914400" y="381000"/>
            <a:ext cx="525145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/>
              <a:t>BRAINSTORMING PRACTICE</a:t>
            </a:r>
          </a:p>
        </p:txBody>
      </p:sp>
      <p:sp>
        <p:nvSpPr>
          <p:cNvPr id="7172" name="Text Box 4"/>
          <p:cNvSpPr txBox="1">
            <a:spLocks noChangeArrowheads="1"/>
          </p:cNvSpPr>
          <p:nvPr/>
        </p:nvSpPr>
        <p:spPr bwMode="auto">
          <a:xfrm>
            <a:off x="2819400" y="1219200"/>
            <a:ext cx="2906713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3200" b="1" i="1">
                <a:solidFill>
                  <a:schemeClr val="hlink"/>
                </a:solidFill>
              </a:rPr>
              <a:t>Recycled Toilets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533400" y="3352800"/>
            <a:ext cx="6034088" cy="4362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/>
              <a:t>	Use good problem solving skills</a:t>
            </a:r>
          </a:p>
          <a:p>
            <a:pPr lvl="2">
              <a:buFont typeface="Almanac MT" charset="0"/>
              <a:buChar char="C"/>
            </a:pPr>
            <a:r>
              <a:rPr lang="en-US" sz="2800" b="1"/>
              <a:t>  Brainstorm</a:t>
            </a:r>
          </a:p>
          <a:p>
            <a:pPr lvl="2">
              <a:buFont typeface="Almanac MT" charset="0"/>
              <a:buChar char="C"/>
            </a:pPr>
            <a:r>
              <a:rPr lang="en-US" sz="2800" b="1"/>
              <a:t>  Develop a </a:t>
            </a:r>
          </a:p>
          <a:p>
            <a:pPr lvl="2">
              <a:buFont typeface="Almanac MT" charset="0"/>
              <a:buNone/>
            </a:pPr>
            <a:r>
              <a:rPr lang="en-US" sz="2800" b="1"/>
              <a:t>	Cause and Effect Diagram</a:t>
            </a:r>
          </a:p>
          <a:p>
            <a:pPr lvl="2">
              <a:buFont typeface="Almanac MT" charset="0"/>
              <a:buChar char="C"/>
            </a:pPr>
            <a:r>
              <a:rPr lang="en-US" sz="2800" b="1"/>
              <a:t>  Prioritize possible causes </a:t>
            </a:r>
          </a:p>
          <a:p>
            <a:pPr lvl="2">
              <a:buFont typeface="Almanac MT" charset="0"/>
              <a:buChar char="C"/>
            </a:pPr>
            <a:r>
              <a:rPr lang="en-US" sz="2800" b="1"/>
              <a:t>  Identify 3 - 5 major causes </a:t>
            </a:r>
          </a:p>
          <a:p>
            <a:pPr lvl="2">
              <a:buFont typeface="Almanac MT" charset="0"/>
              <a:buNone/>
            </a:pPr>
            <a:r>
              <a:rPr lang="en-US" sz="2800" b="1"/>
              <a:t>	to the problem</a:t>
            </a:r>
          </a:p>
          <a:p>
            <a:pPr lvl="2">
              <a:buFont typeface="Almanac MT" charset="0"/>
              <a:buChar char="C"/>
            </a:pPr>
            <a:r>
              <a:rPr lang="en-US" sz="2800" b="1"/>
              <a:t>  Identify people to work </a:t>
            </a:r>
          </a:p>
          <a:p>
            <a:pPr lvl="3">
              <a:buFont typeface="Almanac MT" charset="0"/>
              <a:buNone/>
            </a:pPr>
            <a:r>
              <a:rPr lang="en-US" sz="2800" b="1"/>
              <a:t>	toward solutions the </a:t>
            </a:r>
          </a:p>
          <a:p>
            <a:pPr lvl="3">
              <a:buFont typeface="Almanac MT" charset="0"/>
              <a:buNone/>
            </a:pPr>
            <a:r>
              <a:rPr lang="en-US" sz="2800" b="1"/>
              <a:t>	major causes.</a:t>
            </a:r>
          </a:p>
        </p:txBody>
      </p:sp>
      <p:sp>
        <p:nvSpPr>
          <p:cNvPr id="8196" name="Text Box 4"/>
          <p:cNvSpPr txBox="1">
            <a:spLocks noChangeArrowheads="1"/>
          </p:cNvSpPr>
          <p:nvPr/>
        </p:nvSpPr>
        <p:spPr bwMode="auto">
          <a:xfrm>
            <a:off x="2159000" y="219075"/>
            <a:ext cx="37084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/>
              <a:t>PROBLEM SOLVING</a:t>
            </a:r>
          </a:p>
        </p:txBody>
      </p:sp>
      <p:sp>
        <p:nvSpPr>
          <p:cNvPr id="8197" name="Text Box 5"/>
          <p:cNvSpPr txBox="1">
            <a:spLocks noChangeArrowheads="1"/>
          </p:cNvSpPr>
          <p:nvPr/>
        </p:nvSpPr>
        <p:spPr bwMode="auto">
          <a:xfrm>
            <a:off x="1127125" y="1184275"/>
            <a:ext cx="18415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en-US"/>
          </a:p>
        </p:txBody>
      </p:sp>
      <p:sp>
        <p:nvSpPr>
          <p:cNvPr id="8198" name="Text Box 6"/>
          <p:cNvSpPr txBox="1">
            <a:spLocks noChangeArrowheads="1"/>
          </p:cNvSpPr>
          <p:nvPr/>
        </p:nvSpPr>
        <p:spPr bwMode="auto">
          <a:xfrm>
            <a:off x="1536700" y="1066800"/>
            <a:ext cx="5173663" cy="946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r"/>
            <a:r>
              <a:rPr lang="en-US" sz="2800" b="1" i="1">
                <a:solidFill>
                  <a:schemeClr val="hlink"/>
                </a:solidFill>
              </a:rPr>
              <a:t>HOW TO APPROACH A </a:t>
            </a:r>
          </a:p>
          <a:p>
            <a:pPr algn="r"/>
            <a:r>
              <a:rPr lang="en-US" sz="2800" b="1" i="1">
                <a:solidFill>
                  <a:schemeClr val="hlink"/>
                </a:solidFill>
              </a:rPr>
              <a:t>SOLUTION TO THE PROBLEM</a:t>
            </a:r>
            <a:endParaRPr lang="en-US" i="1">
              <a:solidFill>
                <a:schemeClr val="hlink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74" name="Group 58"/>
          <p:cNvGrpSpPr>
            <a:grpSpLocks/>
          </p:cNvGrpSpPr>
          <p:nvPr/>
        </p:nvGrpSpPr>
        <p:grpSpPr bwMode="auto">
          <a:xfrm>
            <a:off x="1435100" y="2638425"/>
            <a:ext cx="5346700" cy="6124575"/>
            <a:chOff x="409" y="1000"/>
            <a:chExt cx="3609" cy="4354"/>
          </a:xfrm>
        </p:grpSpPr>
        <p:sp>
          <p:nvSpPr>
            <p:cNvPr id="9275" name="Rectangle 59"/>
            <p:cNvSpPr>
              <a:spLocks noChangeArrowheads="1"/>
            </p:cNvSpPr>
            <p:nvPr/>
          </p:nvSpPr>
          <p:spPr bwMode="auto">
            <a:xfrm>
              <a:off x="409" y="1000"/>
              <a:ext cx="3609" cy="4354"/>
            </a:xfrm>
            <a:prstGeom prst="rect">
              <a:avLst/>
            </a:prstGeom>
            <a:noFill/>
            <a:ln w="57150" cmpd="thickThin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76" name="Line 60"/>
            <p:cNvSpPr>
              <a:spLocks noChangeShapeType="1"/>
            </p:cNvSpPr>
            <p:nvPr/>
          </p:nvSpPr>
          <p:spPr bwMode="auto">
            <a:xfrm>
              <a:off x="2218" y="1000"/>
              <a:ext cx="0" cy="433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77" name="Line 61"/>
            <p:cNvSpPr>
              <a:spLocks noChangeShapeType="1"/>
            </p:cNvSpPr>
            <p:nvPr/>
          </p:nvSpPr>
          <p:spPr bwMode="auto">
            <a:xfrm>
              <a:off x="436" y="1791"/>
              <a:ext cx="356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78" name="Line 62"/>
            <p:cNvSpPr>
              <a:spLocks noChangeShapeType="1"/>
            </p:cNvSpPr>
            <p:nvPr/>
          </p:nvSpPr>
          <p:spPr bwMode="auto">
            <a:xfrm>
              <a:off x="441" y="2505"/>
              <a:ext cx="356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79" name="Line 63"/>
            <p:cNvSpPr>
              <a:spLocks noChangeShapeType="1"/>
            </p:cNvSpPr>
            <p:nvPr/>
          </p:nvSpPr>
          <p:spPr bwMode="auto">
            <a:xfrm>
              <a:off x="441" y="3223"/>
              <a:ext cx="356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80" name="Line 64"/>
            <p:cNvSpPr>
              <a:spLocks noChangeShapeType="1"/>
            </p:cNvSpPr>
            <p:nvPr/>
          </p:nvSpPr>
          <p:spPr bwMode="auto">
            <a:xfrm>
              <a:off x="450" y="3976"/>
              <a:ext cx="356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81" name="Line 65"/>
            <p:cNvSpPr>
              <a:spLocks noChangeShapeType="1"/>
            </p:cNvSpPr>
            <p:nvPr/>
          </p:nvSpPr>
          <p:spPr bwMode="auto">
            <a:xfrm>
              <a:off x="441" y="4650"/>
              <a:ext cx="3564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82" name="Text Box 66"/>
            <p:cNvSpPr txBox="1">
              <a:spLocks noChangeArrowheads="1"/>
            </p:cNvSpPr>
            <p:nvPr/>
          </p:nvSpPr>
          <p:spPr bwMode="auto">
            <a:xfrm>
              <a:off x="433" y="1106"/>
              <a:ext cx="1568" cy="58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1200" b="1"/>
                <a:t>Identify and define the problem.</a:t>
              </a:r>
              <a:endParaRPr lang="en-US" sz="1200"/>
            </a:p>
            <a:p>
              <a:r>
                <a:rPr lang="en-US" sz="1200"/>
                <a:t>If a difference exists between a </a:t>
              </a:r>
            </a:p>
            <a:p>
              <a:r>
                <a:rPr lang="en-US" sz="1200"/>
                <a:t>standard and a performance, then a</a:t>
              </a:r>
            </a:p>
            <a:p>
              <a:r>
                <a:rPr lang="en-US" sz="1200"/>
                <a:t>problem exists.</a:t>
              </a:r>
            </a:p>
          </p:txBody>
        </p:sp>
        <p:sp>
          <p:nvSpPr>
            <p:cNvPr id="9283" name="Text Box 67"/>
            <p:cNvSpPr txBox="1">
              <a:spLocks noChangeArrowheads="1"/>
            </p:cNvSpPr>
            <p:nvPr/>
          </p:nvSpPr>
          <p:spPr bwMode="auto">
            <a:xfrm>
              <a:off x="2248" y="1097"/>
              <a:ext cx="124" cy="19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endParaRPr lang="en-US" sz="1200"/>
            </a:p>
          </p:txBody>
        </p:sp>
        <p:sp>
          <p:nvSpPr>
            <p:cNvPr id="9284" name="Text Box 68"/>
            <p:cNvSpPr txBox="1">
              <a:spLocks noChangeArrowheads="1"/>
            </p:cNvSpPr>
            <p:nvPr/>
          </p:nvSpPr>
          <p:spPr bwMode="auto">
            <a:xfrm>
              <a:off x="2226" y="1079"/>
              <a:ext cx="1590" cy="71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1200"/>
                <a:t>At this point you are looking for</a:t>
              </a:r>
            </a:p>
            <a:p>
              <a:r>
                <a:rPr lang="en-US" sz="1200"/>
                <a:t>symptoms, evidence that a problem</a:t>
              </a:r>
            </a:p>
            <a:p>
              <a:r>
                <a:rPr lang="en-US" sz="1200"/>
                <a:t>exists, not causes.  In identifying</a:t>
              </a:r>
            </a:p>
            <a:p>
              <a:r>
                <a:rPr lang="en-US" sz="1200"/>
                <a:t>the problem look at what IS and</a:t>
              </a:r>
            </a:p>
            <a:p>
              <a:r>
                <a:rPr lang="en-US" sz="1200"/>
                <a:t>what IS NOT.</a:t>
              </a:r>
            </a:p>
          </p:txBody>
        </p:sp>
        <p:sp>
          <p:nvSpPr>
            <p:cNvPr id="9285" name="Text Box 69"/>
            <p:cNvSpPr txBox="1">
              <a:spLocks noChangeArrowheads="1"/>
            </p:cNvSpPr>
            <p:nvPr/>
          </p:nvSpPr>
          <p:spPr bwMode="auto">
            <a:xfrm>
              <a:off x="493" y="1897"/>
              <a:ext cx="124" cy="19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endParaRPr lang="en-US" sz="1200"/>
            </a:p>
          </p:txBody>
        </p:sp>
        <p:sp>
          <p:nvSpPr>
            <p:cNvPr id="9286" name="Text Box 70"/>
            <p:cNvSpPr txBox="1">
              <a:spLocks noChangeArrowheads="1"/>
            </p:cNvSpPr>
            <p:nvPr/>
          </p:nvSpPr>
          <p:spPr bwMode="auto">
            <a:xfrm>
              <a:off x="460" y="2573"/>
              <a:ext cx="1706" cy="71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r>
                <a:rPr lang="en-US" sz="1200" b="1"/>
                <a:t>Develop solutions</a:t>
              </a:r>
            </a:p>
            <a:p>
              <a:r>
                <a:rPr lang="en-US" sz="1200"/>
                <a:t>Develop a strategy / game plan for approaching the solution to the problem.</a:t>
              </a:r>
              <a:endParaRPr lang="en-US" sz="1200" b="1"/>
            </a:p>
            <a:p>
              <a:endParaRPr lang="en-US" sz="1200" b="1"/>
            </a:p>
          </p:txBody>
        </p:sp>
        <p:sp>
          <p:nvSpPr>
            <p:cNvPr id="9287" name="Text Box 71"/>
            <p:cNvSpPr txBox="1">
              <a:spLocks noChangeArrowheads="1"/>
            </p:cNvSpPr>
            <p:nvPr/>
          </p:nvSpPr>
          <p:spPr bwMode="auto">
            <a:xfrm>
              <a:off x="477" y="3280"/>
              <a:ext cx="1447" cy="45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1200" b="1"/>
                <a:t>Select the best solution</a:t>
              </a:r>
            </a:p>
            <a:p>
              <a:r>
                <a:rPr lang="en-US" sz="1200"/>
                <a:t>Prioritize the possible solutions.</a:t>
              </a:r>
              <a:endParaRPr lang="en-US" sz="1200" b="1"/>
            </a:p>
            <a:p>
              <a:endParaRPr lang="en-US" sz="1200" b="1"/>
            </a:p>
          </p:txBody>
        </p:sp>
        <p:sp>
          <p:nvSpPr>
            <p:cNvPr id="9288" name="Text Box 72"/>
            <p:cNvSpPr txBox="1">
              <a:spLocks noChangeArrowheads="1"/>
            </p:cNvSpPr>
            <p:nvPr/>
          </p:nvSpPr>
          <p:spPr bwMode="auto">
            <a:xfrm>
              <a:off x="2251" y="3232"/>
              <a:ext cx="1605" cy="71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1200"/>
                <a:t>Priorities can based on what can be </a:t>
              </a:r>
            </a:p>
            <a:p>
              <a:r>
                <a:rPr lang="en-US" sz="1200"/>
                <a:t>eliminated easily or solved easily.</a:t>
              </a:r>
            </a:p>
            <a:p>
              <a:r>
                <a:rPr lang="en-US" sz="1200"/>
                <a:t>The potential costs of the solution</a:t>
              </a:r>
            </a:p>
            <a:p>
              <a:r>
                <a:rPr lang="en-US" sz="1200"/>
                <a:t>should be weighed against the</a:t>
              </a:r>
            </a:p>
            <a:p>
              <a:r>
                <a:rPr lang="en-US" sz="1200"/>
                <a:t>potential rewards.</a:t>
              </a:r>
            </a:p>
          </p:txBody>
        </p:sp>
        <p:sp>
          <p:nvSpPr>
            <p:cNvPr id="9289" name="Text Box 73"/>
            <p:cNvSpPr txBox="1">
              <a:spLocks noChangeArrowheads="1"/>
            </p:cNvSpPr>
            <p:nvPr/>
          </p:nvSpPr>
          <p:spPr bwMode="auto">
            <a:xfrm>
              <a:off x="2246" y="1792"/>
              <a:ext cx="1593" cy="71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1200"/>
                <a:t>Answer these four questions:</a:t>
              </a:r>
            </a:p>
            <a:p>
              <a:r>
                <a:rPr lang="en-US" sz="1200"/>
                <a:t>What is the deviation?</a:t>
              </a:r>
            </a:p>
            <a:p>
              <a:r>
                <a:rPr lang="en-US" sz="1200"/>
                <a:t>Where is the deviation occurring?</a:t>
              </a:r>
            </a:p>
            <a:p>
              <a:r>
                <a:rPr lang="en-US" sz="1200"/>
                <a:t>When did the deviation occur?</a:t>
              </a:r>
            </a:p>
            <a:p>
              <a:r>
                <a:rPr lang="en-US" sz="1200"/>
                <a:t>What is the extent of the deviation?</a:t>
              </a:r>
            </a:p>
          </p:txBody>
        </p:sp>
        <p:sp>
          <p:nvSpPr>
            <p:cNvPr id="9290" name="Text Box 74"/>
            <p:cNvSpPr txBox="1">
              <a:spLocks noChangeArrowheads="1"/>
            </p:cNvSpPr>
            <p:nvPr/>
          </p:nvSpPr>
          <p:spPr bwMode="auto">
            <a:xfrm>
              <a:off x="2246" y="2566"/>
              <a:ext cx="1596" cy="58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1200"/>
                <a:t>There is usually more than one way</a:t>
              </a:r>
            </a:p>
            <a:p>
              <a:r>
                <a:rPr lang="en-US" sz="1200"/>
                <a:t>to solve a problem; all possibilities</a:t>
              </a:r>
            </a:p>
            <a:p>
              <a:r>
                <a:rPr lang="en-US" sz="1200"/>
                <a:t>should be considered.  Plan before</a:t>
              </a:r>
            </a:p>
            <a:p>
              <a:r>
                <a:rPr lang="en-US" sz="1200"/>
                <a:t>acting.</a:t>
              </a:r>
            </a:p>
          </p:txBody>
        </p:sp>
        <p:sp>
          <p:nvSpPr>
            <p:cNvPr id="9291" name="Text Box 75"/>
            <p:cNvSpPr txBox="1">
              <a:spLocks noChangeArrowheads="1"/>
            </p:cNvSpPr>
            <p:nvPr/>
          </p:nvSpPr>
          <p:spPr bwMode="auto">
            <a:xfrm>
              <a:off x="470" y="4006"/>
              <a:ext cx="1633" cy="45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1200" b="1"/>
                <a:t>Implement the solution</a:t>
              </a:r>
            </a:p>
            <a:p>
              <a:r>
                <a:rPr lang="en-US" sz="1200"/>
                <a:t>Take action on the selected solution.</a:t>
              </a:r>
              <a:endParaRPr lang="en-US" sz="1200" b="1"/>
            </a:p>
            <a:p>
              <a:endParaRPr lang="en-US" sz="1200"/>
            </a:p>
          </p:txBody>
        </p:sp>
        <p:sp>
          <p:nvSpPr>
            <p:cNvPr id="9292" name="Text Box 76"/>
            <p:cNvSpPr txBox="1">
              <a:spLocks noChangeArrowheads="1"/>
            </p:cNvSpPr>
            <p:nvPr/>
          </p:nvSpPr>
          <p:spPr bwMode="auto">
            <a:xfrm>
              <a:off x="2246" y="4006"/>
              <a:ext cx="1556" cy="58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1200"/>
                <a:t>Develop an action plan that details</a:t>
              </a:r>
            </a:p>
            <a:p>
              <a:r>
                <a:rPr lang="en-US" sz="1200"/>
                <a:t>the steps needed to implement</a:t>
              </a:r>
            </a:p>
            <a:p>
              <a:r>
                <a:rPr lang="en-US" sz="1200"/>
                <a:t>your solution and the resources </a:t>
              </a:r>
            </a:p>
            <a:p>
              <a:r>
                <a:rPr lang="en-US" sz="1200"/>
                <a:t>needed to do it - then DO IT.</a:t>
              </a:r>
            </a:p>
          </p:txBody>
        </p:sp>
        <p:sp>
          <p:nvSpPr>
            <p:cNvPr id="9293" name="Text Box 77"/>
            <p:cNvSpPr txBox="1">
              <a:spLocks noChangeArrowheads="1"/>
            </p:cNvSpPr>
            <p:nvPr/>
          </p:nvSpPr>
          <p:spPr bwMode="auto">
            <a:xfrm>
              <a:off x="470" y="4678"/>
              <a:ext cx="1579" cy="58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1200" b="1"/>
                <a:t>Verify the solution</a:t>
              </a:r>
            </a:p>
            <a:p>
              <a:r>
                <a:rPr lang="en-US" sz="1200"/>
                <a:t>The problem is not solved until</a:t>
              </a:r>
            </a:p>
            <a:p>
              <a:r>
                <a:rPr lang="en-US" sz="1200"/>
                <a:t>what is actually happening is the</a:t>
              </a:r>
            </a:p>
            <a:p>
              <a:r>
                <a:rPr lang="en-US" sz="1200"/>
                <a:t>same as what should be happening.</a:t>
              </a:r>
            </a:p>
          </p:txBody>
        </p:sp>
        <p:sp>
          <p:nvSpPr>
            <p:cNvPr id="9294" name="Text Box 78"/>
            <p:cNvSpPr txBox="1">
              <a:spLocks noChangeArrowheads="1"/>
            </p:cNvSpPr>
            <p:nvPr/>
          </p:nvSpPr>
          <p:spPr bwMode="auto">
            <a:xfrm>
              <a:off x="2246" y="4667"/>
              <a:ext cx="1565" cy="58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1200"/>
                <a:t>Always evaluate the situation to</a:t>
              </a:r>
            </a:p>
            <a:p>
              <a:r>
                <a:rPr lang="en-US" sz="1200"/>
                <a:t>ensure that the action taken  was</a:t>
              </a:r>
            </a:p>
            <a:p>
              <a:r>
                <a:rPr lang="en-US" sz="1200"/>
                <a:t>effective.  Evaluate to confirm that</a:t>
              </a:r>
            </a:p>
            <a:p>
              <a:r>
                <a:rPr lang="en-US" sz="1200"/>
                <a:t>the problem no longer exists.</a:t>
              </a:r>
            </a:p>
          </p:txBody>
        </p:sp>
        <p:sp>
          <p:nvSpPr>
            <p:cNvPr id="9295" name="Text Box 79"/>
            <p:cNvSpPr txBox="1">
              <a:spLocks noChangeArrowheads="1"/>
            </p:cNvSpPr>
            <p:nvPr/>
          </p:nvSpPr>
          <p:spPr bwMode="auto">
            <a:xfrm>
              <a:off x="470" y="1848"/>
              <a:ext cx="1516" cy="45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blurRad="63500" dist="38099" dir="2700000" algn="ctr" rotWithShape="0">
                      <a:schemeClr val="bg2">
                        <a:alpha val="74998"/>
                      </a:schemeClr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sz="1200" b="1"/>
                <a:t>Identify possible causes</a:t>
              </a:r>
            </a:p>
            <a:p>
              <a:r>
                <a:rPr lang="en-US" sz="1200"/>
                <a:t>Brainstorm for all of the possible </a:t>
              </a:r>
            </a:p>
            <a:p>
              <a:r>
                <a:rPr lang="en-US" sz="1200"/>
                <a:t>causes to the problem identified.</a:t>
              </a:r>
            </a:p>
          </p:txBody>
        </p:sp>
      </p:grpSp>
      <p:sp>
        <p:nvSpPr>
          <p:cNvPr id="9297" name="Text Box 81"/>
          <p:cNvSpPr txBox="1">
            <a:spLocks noChangeArrowheads="1"/>
          </p:cNvSpPr>
          <p:nvPr/>
        </p:nvSpPr>
        <p:spPr bwMode="auto">
          <a:xfrm>
            <a:off x="2159000" y="219075"/>
            <a:ext cx="37084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/>
              <a:t>PROBLEM SOLVING</a:t>
            </a:r>
          </a:p>
        </p:txBody>
      </p:sp>
      <p:sp>
        <p:nvSpPr>
          <p:cNvPr id="9298" name="Text Box 82"/>
          <p:cNvSpPr txBox="1">
            <a:spLocks noChangeArrowheads="1"/>
          </p:cNvSpPr>
          <p:nvPr/>
        </p:nvSpPr>
        <p:spPr bwMode="auto">
          <a:xfrm>
            <a:off x="3581400" y="1219200"/>
            <a:ext cx="2909888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sz="2800" b="1" i="1">
                <a:solidFill>
                  <a:schemeClr val="hlink"/>
                </a:solidFill>
              </a:rPr>
              <a:t>Six Step Approach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roject Overview (Standard)">
  <a:themeElements>
    <a:clrScheme name="Project Overview (Standard) 2">
      <a:dk1>
        <a:srgbClr val="000000"/>
      </a:dk1>
      <a:lt1>
        <a:srgbClr val="FFFFFF"/>
      </a:lt1>
      <a:dk2>
        <a:srgbClr val="000000"/>
      </a:dk2>
      <a:lt2>
        <a:srgbClr val="868686"/>
      </a:lt2>
      <a:accent1>
        <a:srgbClr val="3366FF"/>
      </a:accent1>
      <a:accent2>
        <a:srgbClr val="009900"/>
      </a:accent2>
      <a:accent3>
        <a:srgbClr val="FFFFFF"/>
      </a:accent3>
      <a:accent4>
        <a:srgbClr val="000000"/>
      </a:accent4>
      <a:accent5>
        <a:srgbClr val="ADB8FF"/>
      </a:accent5>
      <a:accent6>
        <a:srgbClr val="008A00"/>
      </a:accent6>
      <a:hlink>
        <a:srgbClr val="FF0033"/>
      </a:hlink>
      <a:folHlink>
        <a:srgbClr val="CCCCCC"/>
      </a:folHlink>
    </a:clrScheme>
    <a:fontScheme name="Project Overview (Standard)">
      <a:majorFont>
        <a:latin typeface="Times New Roman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  <a:ea typeface="ＭＳ Ｐゴシック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  <a:ea typeface="ＭＳ Ｐゴシック" charset="0"/>
          </a:defRPr>
        </a:defPPr>
      </a:lstStyle>
    </a:lnDef>
  </a:objectDefaults>
  <a:extraClrSchemeLst>
    <a:extraClrScheme>
      <a:clrScheme name="Project Overview (Standard) 1">
        <a:dk1>
          <a:srgbClr val="000000"/>
        </a:dk1>
        <a:lt1>
          <a:srgbClr val="FFFFFF"/>
        </a:lt1>
        <a:dk2>
          <a:srgbClr val="0066CC"/>
        </a:dk2>
        <a:lt2>
          <a:srgbClr val="CBCBCB"/>
        </a:lt2>
        <a:accent1>
          <a:srgbClr val="00CCFF"/>
        </a:accent1>
        <a:accent2>
          <a:srgbClr val="00FFCC"/>
        </a:accent2>
        <a:accent3>
          <a:srgbClr val="AAB8E2"/>
        </a:accent3>
        <a:accent4>
          <a:srgbClr val="DADADA"/>
        </a:accent4>
        <a:accent5>
          <a:srgbClr val="AAE2FF"/>
        </a:accent5>
        <a:accent6>
          <a:srgbClr val="00E7B9"/>
        </a:accent6>
        <a:hlink>
          <a:srgbClr val="FF33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oject Overview (Standard) 2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3366FF"/>
        </a:accent1>
        <a:accent2>
          <a:srgbClr val="009900"/>
        </a:accent2>
        <a:accent3>
          <a:srgbClr val="FFFFFF"/>
        </a:accent3>
        <a:accent4>
          <a:srgbClr val="000000"/>
        </a:accent4>
        <a:accent5>
          <a:srgbClr val="ADB8FF"/>
        </a:accent5>
        <a:accent6>
          <a:srgbClr val="008A00"/>
        </a:accent6>
        <a:hlink>
          <a:srgbClr val="FF0033"/>
        </a:hlink>
        <a:folHlink>
          <a:srgbClr val="CCCC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oject Overview (Standard) 3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EAEAEA"/>
        </a:accent1>
        <a:accent2>
          <a:srgbClr val="5F5F5F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555555"/>
        </a:accent6>
        <a:hlink>
          <a:srgbClr val="969696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Office\Templates\Presentations\Project Overview (Standard).pot</Template>
  <TotalTime>116</TotalTime>
  <Words>379</Words>
  <Application>Microsoft Macintosh PowerPoint</Application>
  <PresentationFormat>On-screen Show (4:3)</PresentationFormat>
  <Paragraphs>84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Times New Roman</vt:lpstr>
      <vt:lpstr>Arial</vt:lpstr>
      <vt:lpstr>Wingdings</vt:lpstr>
      <vt:lpstr>Almanac MT</vt:lpstr>
      <vt:lpstr>Project Overview (Standard)</vt:lpstr>
      <vt:lpstr>PowerPoint Presentation</vt:lpstr>
      <vt:lpstr>PowerPoint Presentation</vt:lpstr>
      <vt:lpstr>PowerPoint Presentation</vt:lpstr>
      <vt:lpstr>PowerPoint Presentation</vt:lpstr>
    </vt:vector>
  </TitlesOfParts>
  <Company> 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mjwillis</dc:creator>
  <cp:lastModifiedBy>MJ Willis</cp:lastModifiedBy>
  <cp:revision>7</cp:revision>
  <cp:lastPrinted>1999-01-15T16:25:22Z</cp:lastPrinted>
  <dcterms:created xsi:type="dcterms:W3CDTF">1998-09-09T02:12:34Z</dcterms:created>
  <dcterms:modified xsi:type="dcterms:W3CDTF">2017-07-10T21:05:31Z</dcterms:modified>
</cp:coreProperties>
</file>

<file path=docProps/thumbnail.jpeg>
</file>