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2.xml" ContentType="application/vnd.openxmlformats-officedocument.presentationml.tags+xml"/>
  <Override PartName="/ppt/notesSlides/notesSlide10.xml" ContentType="application/vnd.openxmlformats-officedocument.presentationml.notesSlide+xml"/>
  <Override PartName="/ppt/tags/tag3.xml" ContentType="application/vnd.openxmlformats-officedocument.presentationml.tags+xml"/>
  <Override PartName="/ppt/notesSlides/notesSlide11.xml" ContentType="application/vnd.openxmlformats-officedocument.presentationml.notesSlide+xml"/>
  <Override PartName="/ppt/tags/tag4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53"/>
  </p:notesMasterIdLst>
  <p:handoutMasterIdLst>
    <p:handoutMasterId r:id="rId54"/>
  </p:handoutMasterIdLst>
  <p:sldIdLst>
    <p:sldId id="260" r:id="rId2"/>
    <p:sldId id="261" r:id="rId3"/>
    <p:sldId id="262" r:id="rId4"/>
    <p:sldId id="267" r:id="rId5"/>
    <p:sldId id="316" r:id="rId6"/>
    <p:sldId id="314" r:id="rId7"/>
    <p:sldId id="315" r:id="rId8"/>
    <p:sldId id="269" r:id="rId9"/>
    <p:sldId id="263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317" r:id="rId19"/>
    <p:sldId id="318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313" r:id="rId35"/>
    <p:sldId id="294" r:id="rId36"/>
    <p:sldId id="295" r:id="rId37"/>
    <p:sldId id="296" r:id="rId38"/>
    <p:sldId id="297" r:id="rId39"/>
    <p:sldId id="319" r:id="rId40"/>
    <p:sldId id="321" r:id="rId41"/>
    <p:sldId id="300" r:id="rId42"/>
    <p:sldId id="301" r:id="rId43"/>
    <p:sldId id="302" r:id="rId44"/>
    <p:sldId id="303" r:id="rId45"/>
    <p:sldId id="310" r:id="rId46"/>
    <p:sldId id="322" r:id="rId47"/>
    <p:sldId id="305" r:id="rId48"/>
    <p:sldId id="306" r:id="rId49"/>
    <p:sldId id="307" r:id="rId50"/>
    <p:sldId id="266" r:id="rId51"/>
    <p:sldId id="265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991" autoAdjust="0"/>
  </p:normalViewPr>
  <p:slideViewPr>
    <p:cSldViewPr snapToGrid="0">
      <p:cViewPr>
        <p:scale>
          <a:sx n="90" d="100"/>
          <a:sy n="90" d="100"/>
        </p:scale>
        <p:origin x="-1096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092"/>
    </p:cViewPr>
  </p:sorterViewPr>
  <p:notesViewPr>
    <p:cSldViewPr snapToGrid="0">
      <p:cViewPr varScale="1">
        <p:scale>
          <a:sx n="81" d="100"/>
          <a:sy n="81" d="100"/>
        </p:scale>
        <p:origin x="-2088" y="-90"/>
      </p:cViewPr>
      <p:guideLst>
        <p:guide orient="horz" pos="2880"/>
        <p:guide pos="2160"/>
      </p:guideLst>
    </p:cSldViewPr>
  </p:notesViewPr>
  <p:gridSpacing cx="75895" cy="7589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notesMaster" Target="notesMasters/notesMaster1.xml"/><Relationship Id="rId54" Type="http://schemas.openxmlformats.org/officeDocument/2006/relationships/handoutMaster" Target="handoutMasters/handoutMaster1.xml"/><Relationship Id="rId55" Type="http://schemas.openxmlformats.org/officeDocument/2006/relationships/printerSettings" Target="printerSettings/printerSettings1.bin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DBD8D2-E021-4195-9B00-EE358287A0D3}" type="datetimeFigureOut">
              <a:rPr lang="en-US" smtClean="0"/>
              <a:pPr/>
              <a:t>4/26/17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F8B657-D611-4F5C-95FD-A20E006DD1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531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2C5A7B-F441-49BA-95B1-516504496D94}" type="datetimeFigureOut">
              <a:rPr lang="en-US" smtClean="0"/>
              <a:pPr/>
              <a:t>4/26/17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114F32-BB9C-4050-B0CE-7D4691505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294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 smtClean="0"/>
              <a:t>The orientation of Si crystal denotes which crystal plane is exposed on the wafer surface </a:t>
            </a:r>
            <a:r>
              <a:rPr lang="en-US" sz="1200" i="1" dirty="0" smtClean="0"/>
              <a:t>(refer to the graphic below).  </a:t>
            </a:r>
          </a:p>
          <a:p>
            <a:pPr marL="288925" indent="-288925"/>
            <a:r>
              <a:rPr lang="en-US" sz="1200" dirty="0" smtClean="0"/>
              <a:t>The left most image is a Si crystal.  </a:t>
            </a:r>
          </a:p>
          <a:p>
            <a:pPr marL="288925" indent="-288925"/>
            <a:r>
              <a:rPr lang="en-US" sz="1200" dirty="0" smtClean="0"/>
              <a:t>The middle images show two different planes of the Si crystal.  </a:t>
            </a:r>
            <a:r>
              <a:rPr lang="en-US" sz="1200" i="1" dirty="0" smtClean="0"/>
              <a:t>Think of looking at the same crystal from two different directions. </a:t>
            </a:r>
            <a:r>
              <a:rPr lang="en-US" sz="1200" dirty="0" smtClean="0"/>
              <a:t> </a:t>
            </a:r>
          </a:p>
          <a:p>
            <a:pPr marL="288925" indent="-288925"/>
            <a:r>
              <a:rPr lang="en-US" sz="1200" dirty="0" smtClean="0"/>
              <a:t>The images on the right are looking at the faces of two plane.  </a:t>
            </a:r>
          </a:p>
          <a:p>
            <a:pPr marL="0" indent="0">
              <a:buNone/>
            </a:pPr>
            <a:r>
              <a:rPr lang="en-US" sz="1200" dirty="0" smtClean="0"/>
              <a:t>Same crystal, same distance between unit cells, and same orientation of unit cells.  However, looking at different planes, presents a different picture. </a:t>
            </a:r>
            <a:endParaRPr lang="en-US" sz="14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14F32-BB9C-4050-B0CE-7D4691505BB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609725" y="409575"/>
            <a:ext cx="6477000" cy="1828800"/>
          </a:xfrm>
        </p:spPr>
        <p:txBody>
          <a:bodyPr anchor="b">
            <a:normAutofit/>
          </a:bodyPr>
          <a:lstStyle>
            <a:lvl1pPr algn="ctr">
              <a:defRPr sz="4400" cap="all" baseline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752725" y="2600325"/>
            <a:ext cx="4352925" cy="29432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pic>
        <p:nvPicPr>
          <p:cNvPr id="12" name="Picture 11" descr="logo-for-pp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6035653"/>
            <a:ext cx="2362520" cy="7302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  <a:prstGeom prst="rect">
            <a:avLst/>
          </a:prstGeom>
        </p:spPr>
        <p:txBody>
          <a:bodyPr/>
          <a:lstStyle/>
          <a:p>
            <a:fld id="{D78F8377-172F-47A4-85FF-D8562118AE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6524624" y="6248400"/>
            <a:ext cx="22383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 txBox="1">
            <a:spLocks/>
          </p:cNvSpPr>
          <p:nvPr userDrawn="1"/>
        </p:nvSpPr>
        <p:spPr>
          <a:xfrm>
            <a:off x="8296274" y="6248400"/>
            <a:ext cx="447675" cy="3810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8F8377-172F-47A4-85FF-D8562118AE8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4004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>
            <a:normAutofit/>
          </a:bodyPr>
          <a:lstStyle>
            <a:lvl1pPr algn="l">
              <a:buNone/>
              <a:defRPr sz="36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1" name="Slide Number Placeholder 28"/>
          <p:cNvSpPr txBox="1">
            <a:spLocks/>
          </p:cNvSpPr>
          <p:nvPr userDrawn="1"/>
        </p:nvSpPr>
        <p:spPr>
          <a:xfrm>
            <a:off x="600075" y="6248400"/>
            <a:ext cx="8191500" cy="3810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aseline="0" dirty="0" smtClean="0"/>
              <a:t>							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8"/>
          <p:cNvSpPr txBox="1">
            <a:spLocks/>
          </p:cNvSpPr>
          <p:nvPr userDrawn="1"/>
        </p:nvSpPr>
        <p:spPr>
          <a:xfrm>
            <a:off x="600075" y="6248400"/>
            <a:ext cx="8191500" cy="3810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aseline="0" dirty="0" smtClean="0"/>
              <a:t>							                                 </a:t>
            </a:r>
            <a:fld id="{D78F8377-172F-47A4-85FF-D8562118AE8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92596" y="6465518"/>
            <a:ext cx="1141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Revised 06/13/11</a:t>
            </a:r>
            <a:endParaRPr lang="en-US" sz="1100" i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2" name="Slide Number Placeholder 28"/>
          <p:cNvSpPr txBox="1">
            <a:spLocks/>
          </p:cNvSpPr>
          <p:nvPr userDrawn="1"/>
        </p:nvSpPr>
        <p:spPr>
          <a:xfrm>
            <a:off x="600075" y="6248400"/>
            <a:ext cx="8191500" cy="3810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aseline="0" dirty="0" smtClean="0"/>
              <a:t>							                                 </a:t>
            </a:r>
            <a:fld id="{D78F8377-172F-47A4-85FF-D8562118AE8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lide Number Placeholder 28"/>
          <p:cNvSpPr txBox="1">
            <a:spLocks/>
          </p:cNvSpPr>
          <p:nvPr/>
        </p:nvSpPr>
        <p:spPr>
          <a:xfrm>
            <a:off x="600075" y="6248400"/>
            <a:ext cx="8191500" cy="3810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aseline="0" dirty="0" smtClean="0"/>
              <a:t>							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500"/>
        </a:spcBef>
        <a:buClr>
          <a:schemeClr val="tx1"/>
        </a:buClr>
        <a:buSzPct val="75000"/>
        <a:buFont typeface="Wingdings" pitchFamily="2" charset="2"/>
        <a:buChar char="v"/>
        <a:defRPr kumimoji="0" sz="2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40080" indent="-274320" algn="l" rtl="0" eaLnBrk="1" latinLnBrk="0" hangingPunct="1">
        <a:spcBef>
          <a:spcPts val="50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371600" indent="-228600" algn="l" rtl="0" eaLnBrk="1" latinLnBrk="0" hangingPunct="1">
        <a:spcBef>
          <a:spcPts val="5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828800" indent="-228600" algn="l" rtl="0" eaLnBrk="1" latinLnBrk="0" hangingPunct="1">
        <a:spcBef>
          <a:spcPts val="5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image" Target="../media/image7.jpe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4" Type="http://schemas.openxmlformats.org/officeDocument/2006/relationships/image" Target="../media/image10.jpeg"/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departments.kings.edu/chemlab/chemlab_v2/bcc.html" TargetMode="External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8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9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0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Valence_electrons" TargetMode="External"/><Relationship Id="rId4" Type="http://schemas.openxmlformats.org/officeDocument/2006/relationships/hyperlink" Target="http://en.wikipedia.org/wiki/Covalent_bond" TargetMode="External"/><Relationship Id="rId5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2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4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wgsdk.org/crystal/index.en" TargetMode="External"/><Relationship Id="rId4" Type="http://schemas.openxmlformats.org/officeDocument/2006/relationships/hyperlink" Target="http://jas.eng.buffalo.edu/education/solid/unitCell/home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4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2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2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27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file:///C:\scme-scos\crystallography\graphics\ps-membrane-sem.jpg" TargetMode="External"/><Relationship Id="rId5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30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31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31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32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33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3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1.xml"/><Relationship Id="rId3" Type="http://schemas.openxmlformats.org/officeDocument/2006/relationships/hyperlink" Target="http://www.scme-nm.or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image" Target="../media/image6.jpeg"/><Relationship Id="rId5" Type="http://schemas.openxmlformats.org/officeDocument/2006/relationships/hyperlink" Target="http://www.mems.sandia.gov/" TargetMode="External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Crystallography overview for microsystems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Crystallography Learning Module</a:t>
            </a:r>
            <a:endParaRPr lang="en-US" dirty="0"/>
          </a:p>
        </p:txBody>
      </p:sp>
      <p:pic>
        <p:nvPicPr>
          <p:cNvPr id="8" name="Picture 7" descr="Si-plan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2421630"/>
            <a:ext cx="6019800" cy="321489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33887" y="5086350"/>
            <a:ext cx="1315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i="1" dirty="0" smtClean="0"/>
              <a:t>Crystal Silicon</a:t>
            </a:r>
          </a:p>
          <a:p>
            <a:pPr algn="r"/>
            <a:r>
              <a:rPr lang="en-US" sz="1400" b="1" i="1" dirty="0" smtClean="0"/>
              <a:t>Planes</a:t>
            </a:r>
            <a:endParaRPr lang="en-US" sz="1400" b="1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Crystallography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599" y="1589567"/>
            <a:ext cx="4067175" cy="5268433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  <a:tabLst>
                <a:tab pos="0" algn="l"/>
              </a:tabLst>
            </a:pPr>
            <a:r>
              <a:rPr lang="en-US" sz="3200" dirty="0"/>
              <a:t>T</a:t>
            </a:r>
            <a:r>
              <a:rPr lang="en-US" sz="3200" dirty="0" smtClean="0"/>
              <a:t>he </a:t>
            </a:r>
            <a:r>
              <a:rPr lang="en-US" sz="3200" dirty="0" smtClean="0"/>
              <a:t>science of determining the arrangement of atoms in solid matter.  </a:t>
            </a:r>
          </a:p>
          <a:p>
            <a:pPr marL="0" indent="0">
              <a:lnSpc>
                <a:spcPct val="120000"/>
              </a:lnSpc>
              <a:buNone/>
              <a:tabLst>
                <a:tab pos="0" algn="l"/>
              </a:tabLst>
            </a:pPr>
            <a:r>
              <a:rPr lang="en-US" sz="3200" dirty="0"/>
              <a:t>P</a:t>
            </a:r>
            <a:r>
              <a:rPr lang="en-US" sz="3200" dirty="0" smtClean="0"/>
              <a:t>rovides </a:t>
            </a:r>
            <a:r>
              <a:rPr lang="en-US" sz="3200" dirty="0" smtClean="0"/>
              <a:t>information for the design and development of micro and nano-sized components</a:t>
            </a:r>
            <a:r>
              <a:rPr lang="en-US" sz="3200" dirty="0" smtClean="0"/>
              <a:t>.</a:t>
            </a:r>
          </a:p>
          <a:p>
            <a:pPr marL="0" indent="0">
              <a:lnSpc>
                <a:spcPct val="120000"/>
              </a:lnSpc>
              <a:buNone/>
              <a:tabLst>
                <a:tab pos="0" algn="l"/>
              </a:tabLst>
            </a:pPr>
            <a:endParaRPr lang="en-US" sz="3200" dirty="0" smtClean="0"/>
          </a:p>
          <a:p>
            <a:pPr marL="0" indent="0">
              <a:lnSpc>
                <a:spcPct val="120000"/>
              </a:lnSpc>
              <a:buNone/>
              <a:tabLst>
                <a:tab pos="0" algn="l"/>
              </a:tabLst>
            </a:pPr>
            <a:r>
              <a:rPr lang="en-US" sz="3200" dirty="0" smtClean="0"/>
              <a:t>The figure illustrates </a:t>
            </a:r>
            <a:r>
              <a:rPr lang="en-US" sz="3200" dirty="0" err="1" smtClean="0"/>
              <a:t>microcantilevers</a:t>
            </a:r>
            <a:r>
              <a:rPr lang="en-US" sz="3200" dirty="0" smtClean="0"/>
              <a:t> etched from a crystalline silicon substrate. The </a:t>
            </a:r>
            <a:r>
              <a:rPr lang="en-US" sz="3200" dirty="0" err="1" smtClean="0"/>
              <a:t>microcantilevers</a:t>
            </a:r>
            <a:r>
              <a:rPr lang="en-US" sz="3200" dirty="0" smtClean="0"/>
              <a:t> are  </a:t>
            </a:r>
            <a:r>
              <a:rPr lang="en-US" sz="3200" dirty="0" smtClean="0"/>
              <a:t>approximately 100 micrometers long, 30 micrometers wide, and 5 micrometers thick. </a:t>
            </a:r>
            <a:endParaRPr lang="en-US" dirty="0"/>
          </a:p>
        </p:txBody>
      </p:sp>
      <p:pic>
        <p:nvPicPr>
          <p:cNvPr id="5" name="Content Placeholder 4" descr="canti-release.jpg"/>
          <p:cNvPicPr>
            <a:picLocks noGrp="1" noChangeAspect="1"/>
          </p:cNvPicPr>
          <p:nvPr>
            <p:ph sz="quarter" idx="2"/>
          </p:nvPr>
        </p:nvPicPr>
        <p:blipFill>
          <a:blip r:embed="rId4"/>
          <a:stretch>
            <a:fillRect/>
          </a:stretch>
        </p:blipFill>
        <p:spPr>
          <a:xfrm>
            <a:off x="4764736" y="1732688"/>
            <a:ext cx="4118914" cy="2401161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113338" y="4456113"/>
            <a:ext cx="3779837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Aft>
                <a:spcPts val="100"/>
              </a:spcAft>
            </a:pPr>
            <a:r>
              <a:rPr lang="en-US" sz="1100" b="1" i="1" dirty="0"/>
              <a:t>MEMS cantilevers built by select removal of material underneath and between cantilevers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Solid Arrangements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35798" y="4499050"/>
            <a:ext cx="8153400" cy="2162175"/>
          </a:xfrm>
        </p:spPr>
        <p:txBody>
          <a:bodyPr>
            <a:noAutofit/>
          </a:bodyPr>
          <a:lstStyle/>
          <a:p>
            <a:r>
              <a:rPr lang="en-US" sz="2000" dirty="0" smtClean="0"/>
              <a:t>Matter without a regular arrangement of atoms is called amorphous or non-crystalline.  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Matter composed of atoms arranged in a definitive pattern with a repeating structure is called a crystal. </a:t>
            </a:r>
            <a:endParaRPr lang="en-US" sz="2000" i="1" dirty="0" smtClean="0"/>
          </a:p>
          <a:p>
            <a:pPr>
              <a:lnSpc>
                <a:spcPct val="120000"/>
              </a:lnSpc>
            </a:pPr>
            <a:r>
              <a:rPr lang="en-US" sz="2000" dirty="0" smtClean="0"/>
              <a:t>The repeating structure is called a unit cell. </a:t>
            </a:r>
          </a:p>
          <a:p>
            <a:endParaRPr lang="en-US" sz="1800" dirty="0"/>
          </a:p>
        </p:txBody>
      </p:sp>
      <p:pic>
        <p:nvPicPr>
          <p:cNvPr id="4" name="Picture 3" descr="crystal_id8_0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3520" y="1666498"/>
            <a:ext cx="2444910" cy="2425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amorphous-id8_0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4972" y="1675497"/>
            <a:ext cx="2485652" cy="2416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730500" y="4243666"/>
            <a:ext cx="366077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ts val="100"/>
              </a:spcAft>
            </a:pPr>
            <a:r>
              <a:rPr lang="en-US" sz="1100" b="1" i="1" dirty="0"/>
              <a:t>Amorphous (left) and crystalline (right)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Unit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4333876"/>
            <a:ext cx="8153400" cy="2524124"/>
          </a:xfrm>
        </p:spPr>
        <p:txBody>
          <a:bodyPr>
            <a:noAutofit/>
          </a:bodyPr>
          <a:lstStyle/>
          <a:p>
            <a:pPr marL="457200" indent="-457200">
              <a:spcBef>
                <a:spcPts val="300"/>
              </a:spcBef>
            </a:pPr>
            <a:r>
              <a:rPr lang="en-US" sz="2000" dirty="0"/>
              <a:t>T</a:t>
            </a:r>
            <a:r>
              <a:rPr lang="en-US" sz="2000" dirty="0" smtClean="0"/>
              <a:t>he </a:t>
            </a:r>
            <a:r>
              <a:rPr lang="en-US" sz="2000" dirty="0" smtClean="0"/>
              <a:t>simplest repeating unit in a crystal.  </a:t>
            </a:r>
          </a:p>
          <a:p>
            <a:pPr marL="457200" indent="-457200">
              <a:spcBef>
                <a:spcPts val="300"/>
              </a:spcBef>
            </a:pPr>
            <a:r>
              <a:rPr lang="en-US" sz="2000" dirty="0" smtClean="0"/>
              <a:t>In a single crystal, all unit cells are identical and oriented the same way (fixed distance and fixed orientation).  </a:t>
            </a:r>
          </a:p>
          <a:p>
            <a:pPr marL="457200" indent="-457200">
              <a:spcBef>
                <a:spcPts val="300"/>
              </a:spcBef>
            </a:pPr>
            <a:r>
              <a:rPr lang="en-US" sz="2000" dirty="0" smtClean="0"/>
              <a:t>The opposite faces of a unit cell are parallel </a:t>
            </a:r>
            <a:r>
              <a:rPr lang="en-US" sz="2000" i="1" dirty="0" smtClean="0"/>
              <a:t>(see graphic).  </a:t>
            </a:r>
          </a:p>
          <a:p>
            <a:pPr marL="457200" indent="-457200">
              <a:spcBef>
                <a:spcPts val="300"/>
              </a:spcBef>
            </a:pPr>
            <a:r>
              <a:rPr lang="en-US" sz="2000" dirty="0" smtClean="0"/>
              <a:t>The edge of the unit cell connects equivalent points.  The resulting structure is a lattice.</a:t>
            </a:r>
          </a:p>
          <a:p>
            <a:pPr marL="514350" indent="-514350">
              <a:lnSpc>
                <a:spcPct val="120000"/>
              </a:lnSpc>
            </a:pPr>
            <a:endParaRPr lang="en-US" sz="2000" dirty="0"/>
          </a:p>
        </p:txBody>
      </p:sp>
      <p:sp>
        <p:nvSpPr>
          <p:cNvPr id="6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768600" y="4008438"/>
            <a:ext cx="366077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ts val="100"/>
              </a:spcAft>
            </a:pPr>
            <a:r>
              <a:rPr lang="en-US" sz="1100" b="1" i="1" dirty="0" smtClean="0"/>
              <a:t>Unit cell configuration for a crystal structure</a:t>
            </a:r>
            <a:endParaRPr lang="en-US" sz="1100" b="1" i="1" dirty="0"/>
          </a:p>
        </p:txBody>
      </p:sp>
      <p:pic>
        <p:nvPicPr>
          <p:cNvPr id="7" name="Picture 6" descr="unit-cell-confi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7900" y="1602900"/>
            <a:ext cx="4933950" cy="2299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Lattice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4190035"/>
            <a:ext cx="8153400" cy="2410791"/>
          </a:xfrm>
        </p:spPr>
        <p:txBody>
          <a:bodyPr>
            <a:noAutofit/>
          </a:bodyPr>
          <a:lstStyle/>
          <a:p>
            <a:r>
              <a:rPr lang="en-US" sz="2000" dirty="0"/>
              <a:t>P</a:t>
            </a:r>
            <a:r>
              <a:rPr lang="en-US" sz="2000" dirty="0" smtClean="0"/>
              <a:t>attern </a:t>
            </a:r>
            <a:r>
              <a:rPr lang="en-US" sz="2000" dirty="0" smtClean="0"/>
              <a:t>of a crystal is like the repeating pattern on wallpaper. The motif is analogous to the unit cell and the arrangement of the motif over the surface is like the lattice.</a:t>
            </a:r>
          </a:p>
          <a:p>
            <a:pPr marL="288925" indent="-288925"/>
            <a:r>
              <a:rPr lang="en-US" sz="2000" dirty="0"/>
              <a:t>L</a:t>
            </a:r>
            <a:r>
              <a:rPr lang="en-US" sz="2000" dirty="0" smtClean="0"/>
              <a:t>attice </a:t>
            </a:r>
            <a:r>
              <a:rPr lang="en-US" sz="2000" dirty="0" smtClean="0"/>
              <a:t>is a repetition of unit cells and when viewed from different angles or planes one would see different geometries or patterns. </a:t>
            </a:r>
          </a:p>
          <a:p>
            <a:pPr marL="514350" indent="-514350">
              <a:lnSpc>
                <a:spcPct val="120000"/>
              </a:lnSpc>
            </a:pPr>
            <a:endParaRPr lang="en-US" sz="2000" dirty="0"/>
          </a:p>
        </p:txBody>
      </p:sp>
      <p:pic>
        <p:nvPicPr>
          <p:cNvPr id="8" name="Picture 7" descr="UnitCell-lattic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4238" y="1635715"/>
            <a:ext cx="6620718" cy="224390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Cell Configurations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3119" y="4078082"/>
            <a:ext cx="8380881" cy="24107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The </a:t>
            </a:r>
            <a:r>
              <a:rPr lang="en-US" sz="2000" i="1" dirty="0" smtClean="0"/>
              <a:t>Simple Cubic Structure</a:t>
            </a:r>
            <a:r>
              <a:rPr lang="en-US" sz="2000" dirty="0" smtClean="0"/>
              <a:t> is a unit cell consisting of </a:t>
            </a:r>
            <a:r>
              <a:rPr lang="en-US" sz="2000" b="1" dirty="0" smtClean="0"/>
              <a:t>one atom</a:t>
            </a:r>
            <a:r>
              <a:rPr lang="en-US" sz="2000" dirty="0" smtClean="0"/>
              <a:t>. Confused? You probably see eight atoms, correct?</a:t>
            </a:r>
          </a:p>
          <a:p>
            <a:pPr marL="457200" indent="-457200"/>
            <a:r>
              <a:rPr lang="en-US" sz="2000" dirty="0" smtClean="0"/>
              <a:t>Remember that unit cells form a lattice and the edge of the unit cell connects to equivalent points.</a:t>
            </a:r>
          </a:p>
          <a:p>
            <a:pPr marL="457200" indent="-457200"/>
            <a:r>
              <a:rPr lang="en-US" sz="2000" dirty="0" smtClean="0"/>
              <a:t>Therefore, each of the atoms you see in the </a:t>
            </a:r>
            <a:r>
              <a:rPr lang="en-US" sz="2000" i="1" dirty="0" smtClean="0"/>
              <a:t>simple cubic structure</a:t>
            </a:r>
            <a:r>
              <a:rPr lang="en-US" sz="2000" dirty="0" smtClean="0"/>
              <a:t> contributes ONLY 1/8 of itself to the unit cell.  As the crystal structure forms, seven more unit cells bond with each of the eight atoms.</a:t>
            </a:r>
            <a:endParaRPr lang="en-US" sz="2000" dirty="0"/>
          </a:p>
        </p:txBody>
      </p:sp>
      <p:pic>
        <p:nvPicPr>
          <p:cNvPr id="6" name="Picture 5" descr="cubic_structures8_0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4075" y="1667921"/>
            <a:ext cx="5613721" cy="2223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Unit Cells Are Not Alike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3119" y="4294207"/>
            <a:ext cx="8380881" cy="2410791"/>
          </a:xfrm>
        </p:spPr>
        <p:txBody>
          <a:bodyPr>
            <a:noAutofit/>
          </a:bodyPr>
          <a:lstStyle/>
          <a:p>
            <a:r>
              <a:rPr lang="en-US" sz="2000" dirty="0" smtClean="0"/>
              <a:t>To see this in action, watch an animation of how a </a:t>
            </a:r>
            <a:r>
              <a:rPr lang="en-US" sz="2000" u="sng" dirty="0" smtClean="0">
                <a:hlinkClick r:id="rId3"/>
              </a:rPr>
              <a:t>body-centered cubic configuration forms a crystal</a:t>
            </a:r>
            <a:r>
              <a:rPr lang="en-US" sz="2000" dirty="0" smtClean="0"/>
              <a:t>.  Pay close attention to how each corner cell bonds to other unit cells.</a:t>
            </a:r>
          </a:p>
          <a:p>
            <a:pPr>
              <a:buNone/>
            </a:pPr>
            <a:r>
              <a:rPr lang="en-US" sz="2000" b="1" i="1" dirty="0" smtClean="0"/>
              <a:t>How many atoms are there</a:t>
            </a:r>
            <a:endParaRPr lang="en-US" sz="2000" dirty="0" smtClean="0"/>
          </a:p>
          <a:p>
            <a:pPr lvl="0"/>
            <a:r>
              <a:rPr lang="en-US" sz="2000" b="1" i="1" dirty="0" smtClean="0"/>
              <a:t>in a "body centered cubic structure"? </a:t>
            </a:r>
            <a:endParaRPr lang="en-US" sz="2000" dirty="0" smtClean="0"/>
          </a:p>
          <a:p>
            <a:r>
              <a:rPr lang="en-US" sz="2000" b="1" i="1" dirty="0" smtClean="0"/>
              <a:t>in a "face centered cubic structure"?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868101" y="1531677"/>
            <a:ext cx="74888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latin typeface="Arial" pitchFamily="34" charset="0"/>
                <a:cs typeface="Arial" pitchFamily="34" charset="0"/>
              </a:rPr>
              <a:t>There are several different configurations for unit cells. 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cubic_structures8_0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4075" y="1967179"/>
            <a:ext cx="5613721" cy="2223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Unit Cells Are Not Alike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3119" y="4294207"/>
            <a:ext cx="8380881" cy="241079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b="1" i="1" dirty="0" smtClean="0"/>
              <a:t>How many atoms are there</a:t>
            </a:r>
            <a:endParaRPr lang="en-US" sz="1800" dirty="0" smtClean="0"/>
          </a:p>
          <a:p>
            <a:pPr lvl="0"/>
            <a:r>
              <a:rPr lang="en-US" sz="1800" b="1" i="1" dirty="0" smtClean="0"/>
              <a:t>in a "body centered cubic structure"? </a:t>
            </a:r>
          </a:p>
          <a:p>
            <a:pPr lvl="1">
              <a:buNone/>
            </a:pPr>
            <a:r>
              <a:rPr lang="en-US" sz="1800" b="1" i="1" dirty="0" smtClean="0">
                <a:solidFill>
                  <a:srgbClr val="0070C0"/>
                </a:solidFill>
              </a:rPr>
              <a:t>TWO (</a:t>
            </a:r>
            <a:r>
              <a:rPr lang="en-US" sz="1800" i="1" dirty="0" smtClean="0">
                <a:solidFill>
                  <a:srgbClr val="0070C0"/>
                </a:solidFill>
              </a:rPr>
              <a:t>ONE atom from the eight corners, then the stand-alone atom on the middle)</a:t>
            </a:r>
          </a:p>
          <a:p>
            <a:r>
              <a:rPr lang="en-US" sz="1800" b="1" i="1" dirty="0" smtClean="0"/>
              <a:t>in a "face centered cubic structure"?  </a:t>
            </a:r>
          </a:p>
          <a:p>
            <a:pPr lvl="1">
              <a:buNone/>
            </a:pPr>
            <a:r>
              <a:rPr lang="en-US" sz="1800" b="1" i="1" dirty="0" smtClean="0">
                <a:solidFill>
                  <a:srgbClr val="0070C0"/>
                </a:solidFill>
              </a:rPr>
              <a:t>FOUR </a:t>
            </a:r>
            <a:r>
              <a:rPr lang="en-US" sz="1800" i="1" dirty="0" smtClean="0">
                <a:solidFill>
                  <a:srgbClr val="0070C0"/>
                </a:solidFill>
              </a:rPr>
              <a:t>(ONE atom from the eight corners, then ONE-HALF an atom from each of the face) centered atoms:  1 + ½ * 6 = 4)</a:t>
            </a:r>
            <a:endParaRPr lang="en-US" sz="1800" i="1" dirty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68101" y="1531677"/>
            <a:ext cx="74888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latin typeface="Arial" pitchFamily="34" charset="0"/>
                <a:cs typeface="Arial" pitchFamily="34" charset="0"/>
              </a:rPr>
              <a:t>There are several different configurations for unit cells. 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cubic_structures8_0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4075" y="1967179"/>
            <a:ext cx="5613721" cy="2223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 Unit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51544" y="4447209"/>
            <a:ext cx="8068365" cy="2410791"/>
          </a:xfrm>
        </p:spPr>
        <p:txBody>
          <a:bodyPr>
            <a:noAutofit/>
          </a:bodyPr>
          <a:lstStyle/>
          <a:p>
            <a:r>
              <a:rPr lang="en-US" sz="2000" dirty="0" smtClean="0"/>
              <a:t>Unit cell for Silicon (Si), Germanium (</a:t>
            </a:r>
            <a:r>
              <a:rPr lang="en-US" sz="2000" dirty="0" err="1" smtClean="0"/>
              <a:t>Ge</a:t>
            </a:r>
            <a:r>
              <a:rPr lang="en-US" sz="2000" dirty="0" smtClean="0"/>
              <a:t>), and carbon (C</a:t>
            </a:r>
            <a:r>
              <a:rPr lang="en-US" sz="2000" i="1" dirty="0" smtClean="0"/>
              <a:t>).  Identify the "face-centered atoms".</a:t>
            </a:r>
          </a:p>
          <a:p>
            <a:r>
              <a:rPr lang="en-US" sz="2000" dirty="0" smtClean="0"/>
              <a:t>This unit cell can combines with other unit cells in a variety of ways.  To see variety of structures (carbon sheets, nanotubes, </a:t>
            </a:r>
            <a:r>
              <a:rPr lang="en-US" sz="2000" dirty="0" err="1" smtClean="0"/>
              <a:t>bucky</a:t>
            </a:r>
            <a:r>
              <a:rPr lang="en-US" sz="2000" dirty="0" smtClean="0"/>
              <a:t> balls, diamonds) formed by the carbon unit cell, </a:t>
            </a:r>
            <a:r>
              <a:rPr lang="en-US" sz="2000" i="1" dirty="0" smtClean="0"/>
              <a:t>Google image </a:t>
            </a:r>
            <a:r>
              <a:rPr lang="en-US" sz="2000" i="1" u="sng" dirty="0" smtClean="0"/>
              <a:t>Carbon structures</a:t>
            </a:r>
            <a:r>
              <a:rPr lang="en-US" sz="2000" dirty="0" smtClean="0"/>
              <a:t>.  </a:t>
            </a:r>
            <a:endParaRPr lang="en-US" sz="2000" dirty="0"/>
          </a:p>
        </p:txBody>
      </p:sp>
      <p:pic>
        <p:nvPicPr>
          <p:cNvPr id="7" name="Picture 6" descr="si-c-ge-unit-cell8_0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9783" y="1603094"/>
            <a:ext cx="4208728" cy="2683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51544" y="4397335"/>
            <a:ext cx="8392456" cy="21198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Earlier, we talked about solids being crystalline (diamond) or amorphous (glass).  However, not all crystals are alike.  A true crystal or single crystal is one continuous crystal.  Sometimes a crystal is made of many, single crystals.  These are polycrystalline structures.</a:t>
            </a:r>
          </a:p>
          <a:p>
            <a:pPr marL="0" indent="0">
              <a:buNone/>
            </a:pPr>
            <a:r>
              <a:rPr lang="en-US" sz="2000" i="1" dirty="0" smtClean="0"/>
              <a:t>Which of the above graphics (A, B, or C) is crystalline, polycrystalline or amorphous? </a:t>
            </a:r>
            <a:endParaRPr lang="en-US" sz="2000" dirty="0" smtClean="0"/>
          </a:p>
          <a:p>
            <a:pPr marL="0" indent="0">
              <a:buNone/>
            </a:pPr>
            <a:endParaRPr lang="en-US" sz="2000" b="1" dirty="0"/>
          </a:p>
        </p:txBody>
      </p:sp>
      <p:pic>
        <p:nvPicPr>
          <p:cNvPr id="9" name="Picture 8" descr="whats_what_pp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3768" y="1663370"/>
            <a:ext cx="6876204" cy="24988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78062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51544" y="4397335"/>
            <a:ext cx="8392456" cy="21198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Earlier, we talked about solids being crystalline (diamond) or amorphous (glass).  However, not all crystals are alike.  A true crystal or single crystal is one continuous crystal.  Sometimes a crystal is made of many, single crystals.  These are polycrystalline structures.</a:t>
            </a:r>
          </a:p>
          <a:p>
            <a:pPr marL="0" indent="0">
              <a:buNone/>
            </a:pPr>
            <a:r>
              <a:rPr lang="en-US" sz="2000" i="1" dirty="0" smtClean="0"/>
              <a:t>Which of the above graphics (A, B, or C) is crystalline, polycrystalline or amorphous? </a:t>
            </a:r>
            <a:r>
              <a:rPr lang="en-US" sz="2000" i="1" dirty="0">
                <a:solidFill>
                  <a:srgbClr val="0070C0"/>
                </a:solidFill>
              </a:rPr>
              <a:t>A (Polycrystalline), B (Amorphous), C (</a:t>
            </a:r>
            <a:r>
              <a:rPr lang="en-US" sz="2000" i="1" dirty="0" smtClean="0">
                <a:solidFill>
                  <a:srgbClr val="0070C0"/>
                </a:solidFill>
              </a:rPr>
              <a:t>Crystalline)</a:t>
            </a:r>
            <a:endParaRPr lang="en-US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b="1" dirty="0"/>
          </a:p>
        </p:txBody>
      </p:sp>
      <p:pic>
        <p:nvPicPr>
          <p:cNvPr id="9" name="Picture 8" descr="whats_what_pp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3768" y="1663370"/>
            <a:ext cx="6876204" cy="24988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94094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This unit reviews the science of crystallography as it relates to the construction of microsystem (MEMS) components.  </a:t>
            </a:r>
            <a:endParaRPr lang="en-US" sz="2400" dirty="0" smtClean="0">
              <a:solidFill>
                <a:schemeClr val="tx1"/>
              </a:solidFill>
            </a:endParaRP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Three </a:t>
            </a:r>
            <a:r>
              <a:rPr lang="en-US" sz="2400" dirty="0" smtClean="0">
                <a:solidFill>
                  <a:schemeClr val="tx1"/>
                </a:solidFill>
              </a:rPr>
              <a:t>types of solids (amorphous, polycrystalline, and crystalline) </a:t>
            </a:r>
            <a:r>
              <a:rPr lang="en-US" sz="2400" dirty="0" smtClean="0">
                <a:solidFill>
                  <a:schemeClr val="tx1"/>
                </a:solidFill>
              </a:rPr>
              <a:t>are covered as well as </a:t>
            </a:r>
            <a:r>
              <a:rPr lang="en-US" sz="2400" dirty="0" smtClean="0">
                <a:solidFill>
                  <a:schemeClr val="tx1"/>
                </a:solidFill>
              </a:rPr>
              <a:t>how to identify crystal orientation based on Miller indices.</a:t>
            </a:r>
          </a:p>
          <a:p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Overview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Amorphous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566"/>
            <a:ext cx="4170744" cy="5054301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 smtClean="0"/>
              <a:t>When a solid's atoms are randomly "arranged" in a non-predictable order, the solid is referred to as amorphous.  Which of the following are amorphous solids?</a:t>
            </a:r>
          </a:p>
          <a:p>
            <a:pPr lvl="0">
              <a:lnSpc>
                <a:spcPct val="120000"/>
              </a:lnSpc>
            </a:pPr>
            <a:r>
              <a:rPr lang="en-US" dirty="0" smtClean="0"/>
              <a:t>Styrofoam</a:t>
            </a:r>
          </a:p>
          <a:p>
            <a:pPr lvl="0">
              <a:lnSpc>
                <a:spcPct val="120000"/>
              </a:lnSpc>
            </a:pPr>
            <a:r>
              <a:rPr lang="en-US" dirty="0" smtClean="0"/>
              <a:t>Window glass</a:t>
            </a:r>
          </a:p>
          <a:p>
            <a:pPr lvl="0">
              <a:lnSpc>
                <a:spcPct val="120000"/>
              </a:lnSpc>
            </a:pPr>
            <a:r>
              <a:rPr lang="en-US" dirty="0" smtClean="0"/>
              <a:t>Salt</a:t>
            </a:r>
          </a:p>
          <a:p>
            <a:pPr lvl="0">
              <a:lnSpc>
                <a:spcPct val="120000"/>
              </a:lnSpc>
            </a:pPr>
            <a:r>
              <a:rPr lang="en-US" i="1" dirty="0" smtClean="0"/>
              <a:t>Amorphous solid structure of Silica Glass</a:t>
            </a:r>
            <a:endParaRPr lang="en-US" dirty="0" smtClean="0"/>
          </a:p>
          <a:p>
            <a:pPr lvl="0">
              <a:lnSpc>
                <a:spcPct val="120000"/>
              </a:lnSpc>
            </a:pPr>
            <a:r>
              <a:rPr lang="en-US" dirty="0" smtClean="0"/>
              <a:t>Wax and paraffin</a:t>
            </a:r>
          </a:p>
          <a:p>
            <a:pPr lvl="0">
              <a:lnSpc>
                <a:spcPct val="120000"/>
              </a:lnSpc>
            </a:pPr>
            <a:r>
              <a:rPr lang="en-US" dirty="0" smtClean="0"/>
              <a:t>A tiled floor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Peanut brittle</a:t>
            </a:r>
            <a:endParaRPr lang="en-US" dirty="0"/>
          </a:p>
        </p:txBody>
      </p:sp>
      <p:pic>
        <p:nvPicPr>
          <p:cNvPr id="7" name="Content Placeholder 6" descr="amorphous_ppt.pn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845050" y="1997599"/>
            <a:ext cx="3886200" cy="3754978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Amorphous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4228618" cy="49964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If you said </a:t>
            </a:r>
            <a:r>
              <a:rPr lang="en-US" sz="2400" b="1" dirty="0" smtClean="0"/>
              <a:t>all but salt and a tiled floor</a:t>
            </a:r>
            <a:r>
              <a:rPr lang="en-US" sz="2400" dirty="0" smtClean="0"/>
              <a:t>, you are correct.  </a:t>
            </a:r>
          </a:p>
          <a:p>
            <a:pPr marL="0" indent="0">
              <a:buNone/>
            </a:pPr>
            <a:r>
              <a:rPr lang="en-US" sz="2400" dirty="0" smtClean="0"/>
              <a:t>When you break a piece of peanut brittle, it does not break along a straight edge.  Instead it shatters into pieces of different sizes and different shapes.  </a:t>
            </a:r>
          </a:p>
          <a:p>
            <a:pPr marL="0" indent="0">
              <a:buNone/>
            </a:pPr>
            <a:r>
              <a:rPr lang="en-US" sz="2400" dirty="0" smtClean="0"/>
              <a:t>It shatters because it is amorphous, having no definitive edges. 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5" name="Content Placeholder 4" descr="PeanutBrittle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960798" y="2291400"/>
            <a:ext cx="3886200" cy="300532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Amorphous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599" y="1589567"/>
            <a:ext cx="7643149" cy="4572000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400" dirty="0" smtClean="0"/>
              <a:t>Amorphous solids have the following characteristics:</a:t>
            </a:r>
          </a:p>
          <a:p>
            <a:pPr marL="514350" lvl="0" indent="-514350">
              <a:lnSpc>
                <a:spcPct val="120000"/>
              </a:lnSpc>
            </a:pPr>
            <a:r>
              <a:rPr lang="en-US" sz="2400" dirty="0" smtClean="0"/>
              <a:t>No long range order exists at the atomic level.  No predictability in the position of atoms, even over a short distance (i.e. a few nanometers).</a:t>
            </a:r>
          </a:p>
          <a:p>
            <a:pPr marL="514350" lvl="0" indent="-514350">
              <a:lnSpc>
                <a:spcPct val="120000"/>
              </a:lnSpc>
            </a:pPr>
            <a:r>
              <a:rPr lang="en-US" sz="2400" dirty="0" smtClean="0"/>
              <a:t>An amorphous solid cannot be cut (cleaved) like a crystal.  It shatters rather than breaks along a plane.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Polycrystalline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599" y="1589567"/>
            <a:ext cx="4261339" cy="4572000"/>
          </a:xfrm>
        </p:spPr>
        <p:txBody>
          <a:bodyPr>
            <a:noAutofit/>
          </a:bodyPr>
          <a:lstStyle/>
          <a:p>
            <a:pPr marL="225425" indent="-225425">
              <a:lnSpc>
                <a:spcPct val="120000"/>
              </a:lnSpc>
            </a:pPr>
            <a:r>
              <a:rPr lang="en-US" sz="2000" dirty="0" smtClean="0"/>
              <a:t>Crystalline materials are either made of a single (mono) crystal or many (poly) crystals.</a:t>
            </a:r>
          </a:p>
          <a:p>
            <a:pPr marL="225425" indent="-225425">
              <a:lnSpc>
                <a:spcPct val="120000"/>
              </a:lnSpc>
            </a:pPr>
            <a:r>
              <a:rPr lang="en-US" sz="2000" dirty="0" smtClean="0"/>
              <a:t>Jewelry diamonds are usually single crystal carbon structures.</a:t>
            </a:r>
          </a:p>
          <a:p>
            <a:pPr marL="225425" indent="-225425">
              <a:lnSpc>
                <a:spcPct val="120000"/>
              </a:lnSpc>
            </a:pPr>
            <a:r>
              <a:rPr lang="en-US" sz="2000" dirty="0" smtClean="0"/>
              <a:t>Silicon used for microtechnology has the same structure of diamonds and can be either polycrystalline or single crystal.</a:t>
            </a:r>
          </a:p>
          <a:p>
            <a:pPr marL="225425" indent="-225425">
              <a:lnSpc>
                <a:spcPct val="120000"/>
              </a:lnSpc>
            </a:pPr>
            <a:r>
              <a:rPr lang="en-US" sz="2000" dirty="0" smtClean="0"/>
              <a:t>Some metals and metal alloys that are polycrystalline.</a:t>
            </a:r>
          </a:p>
        </p:txBody>
      </p:sp>
      <p:pic>
        <p:nvPicPr>
          <p:cNvPr id="5" name="Content Placeholder 4" descr="poly-diamond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983946" y="1748081"/>
            <a:ext cx="3886200" cy="28650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4870939" y="4948871"/>
            <a:ext cx="4018866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Scanning electron microscope image of a polycrystalline carbon in a diamond structure.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[Courtesy of Prof. Dean </a:t>
            </a:r>
            <a:r>
              <a:rPr kumimoji="0" lang="en-US" sz="1100" b="1" i="1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Aslam</a:t>
            </a:r>
            <a:r>
              <a:rPr kumimoji="0" lang="en-US" sz="11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, Michigan State University]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566"/>
            <a:ext cx="4136020" cy="5008003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000" dirty="0" smtClean="0"/>
              <a:t>Polycrystalline materials consists of a myriad of small, individual, crystal </a:t>
            </a:r>
            <a:r>
              <a:rPr lang="en-US" sz="2000" b="1" dirty="0" smtClean="0"/>
              <a:t>grains</a:t>
            </a:r>
            <a:r>
              <a:rPr lang="en-US" sz="2000" dirty="0" smtClean="0"/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dirty="0" smtClean="0"/>
              <a:t>The grains randomly arrange to form the final structure.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dirty="0" smtClean="0"/>
              <a:t>In the photo, the individual grains of this polycrystalline mineral sample are clearly visible. Each </a:t>
            </a:r>
            <a:r>
              <a:rPr lang="en-US" sz="2000" i="1" dirty="0" smtClean="0"/>
              <a:t>grain</a:t>
            </a:r>
            <a:r>
              <a:rPr lang="en-US" sz="2000" dirty="0" smtClean="0"/>
              <a:t> is a small single crystal.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i="1" dirty="0" smtClean="0"/>
              <a:t>Can you see how the grains connect to each other to form this polycrystalline structure?</a:t>
            </a:r>
            <a:endParaRPr lang="en-US" sz="2000" dirty="0" smtClean="0"/>
          </a:p>
          <a:p>
            <a:pPr>
              <a:lnSpc>
                <a:spcPct val="120000"/>
              </a:lnSpc>
              <a:buNone/>
            </a:pPr>
            <a:endParaRPr lang="en-US" sz="2000" dirty="0"/>
          </a:p>
        </p:txBody>
      </p:sp>
      <p:pic>
        <p:nvPicPr>
          <p:cNvPr id="5" name="Content Placeholder 4" descr="Unknown_Quartz_crystal_66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884516" y="1746551"/>
            <a:ext cx="4089802" cy="2750392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Grain Boundaries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45130" y="2425953"/>
            <a:ext cx="4587434" cy="3763108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 smtClean="0"/>
              <a:t>If you said that it would break according to the individual </a:t>
            </a:r>
            <a:r>
              <a:rPr lang="en-US" i="1" dirty="0" smtClean="0"/>
              <a:t>grains</a:t>
            </a:r>
            <a:r>
              <a:rPr lang="en-US" dirty="0" smtClean="0"/>
              <a:t>, you were correct!  </a:t>
            </a:r>
          </a:p>
          <a:p>
            <a:pPr marL="347663" indent="-347663">
              <a:lnSpc>
                <a:spcPct val="120000"/>
              </a:lnSpc>
            </a:pPr>
            <a:r>
              <a:rPr lang="en-US" dirty="0" smtClean="0"/>
              <a:t>However, in polycrystalline material the grains are not aligned predictably to each other.  </a:t>
            </a:r>
          </a:p>
          <a:p>
            <a:pPr marL="347663" indent="-347663">
              <a:lnSpc>
                <a:spcPct val="120000"/>
              </a:lnSpc>
            </a:pPr>
            <a:r>
              <a:rPr lang="en-US" dirty="0" smtClean="0"/>
              <a:t>In mono-crystal material, the entire solid is a single gigantic grain. </a:t>
            </a:r>
          </a:p>
          <a:p>
            <a:pPr marL="347663" indent="-347663">
              <a:lnSpc>
                <a:spcPct val="120000"/>
              </a:lnSpc>
            </a:pPr>
            <a:r>
              <a:rPr lang="en-US" dirty="0" smtClean="0"/>
              <a:t>In the figure of the polycrystalline material, note the "grain boundaries".  </a:t>
            </a:r>
          </a:p>
        </p:txBody>
      </p:sp>
      <p:pic>
        <p:nvPicPr>
          <p:cNvPr id="5" name="Content Placeholder 4" descr="polycrystal8_08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5265027" y="2589100"/>
            <a:ext cx="3651418" cy="3221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45130" y="1635369"/>
            <a:ext cx="8317523" cy="115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sz="2000" i="1" dirty="0">
                <a:latin typeface="Arial" pitchFamily="34" charset="0"/>
                <a:cs typeface="Arial" pitchFamily="34" charset="0"/>
              </a:rPr>
              <a:t>Remember the peanut brittle and how it shattered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?  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</a:rPr>
              <a:t>How </a:t>
            </a:r>
            <a:r>
              <a:rPr lang="en-US" sz="2000" b="1" i="1" dirty="0">
                <a:latin typeface="Arial" pitchFamily="34" charset="0"/>
                <a:cs typeface="Arial" pitchFamily="34" charset="0"/>
              </a:rPr>
              <a:t>do you think polycrystalline material would break?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US" sz="2400" i="1" dirty="0" smtClean="0"/>
              <a:t> 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Polycrystalline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32094"/>
          </a:xfrm>
        </p:spPr>
        <p:txBody>
          <a:bodyPr>
            <a:noAutofit/>
          </a:bodyPr>
          <a:lstStyle/>
          <a:p>
            <a:pPr>
              <a:spcBef>
                <a:spcPts val="300"/>
              </a:spcBef>
              <a:buNone/>
            </a:pPr>
            <a:r>
              <a:rPr lang="en-US" sz="2400" dirty="0" smtClean="0"/>
              <a:t>Polycrystalline solids have the following characteristics:</a:t>
            </a:r>
          </a:p>
          <a:p>
            <a:pPr lvl="0">
              <a:spcBef>
                <a:spcPts val="300"/>
              </a:spcBef>
            </a:pPr>
            <a:r>
              <a:rPr lang="en-US" sz="2400" dirty="0" smtClean="0"/>
              <a:t>Long range order exists.  Polycrystalline solids consist of crystal grains stuck together</a:t>
            </a:r>
            <a:r>
              <a:rPr lang="en-US" sz="2400" dirty="0"/>
              <a:t>.</a:t>
            </a:r>
            <a:r>
              <a:rPr lang="en-US" sz="2400" dirty="0" smtClean="0"/>
              <a:t> Each crystal grain consists of billions and billions of atoms in an individual mono-crystal.</a:t>
            </a:r>
          </a:p>
          <a:p>
            <a:pPr lvl="0">
              <a:spcBef>
                <a:spcPts val="300"/>
              </a:spcBef>
            </a:pPr>
            <a:r>
              <a:rPr lang="en-US" sz="2400" dirty="0" smtClean="0"/>
              <a:t>Polycrystalline solids do not shatter like amorphous solids.  When broken, they tend to break along the grain boundaries (the boundaries form when individual grains are joined).</a:t>
            </a:r>
          </a:p>
          <a:p>
            <a:pPr>
              <a:spcBef>
                <a:spcPts val="300"/>
              </a:spcBef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Crystals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/>
            <a:r>
              <a:rPr lang="en-US" sz="2600" dirty="0" smtClean="0"/>
              <a:t>Defined by </a:t>
            </a:r>
            <a:r>
              <a:rPr lang="en-US" sz="2600" dirty="0" smtClean="0"/>
              <a:t>a regular, well-ordered atomic lattice structure.  </a:t>
            </a:r>
          </a:p>
          <a:p>
            <a:pPr marL="514350" indent="-514350"/>
            <a:r>
              <a:rPr lang="en-US" sz="2600" dirty="0"/>
              <a:t>L</a:t>
            </a:r>
            <a:r>
              <a:rPr lang="en-US" sz="2600" dirty="0" smtClean="0"/>
              <a:t>attice </a:t>
            </a:r>
            <a:r>
              <a:rPr lang="en-US" sz="2600" dirty="0" smtClean="0"/>
              <a:t>consists of stacked planes of atoms. </a:t>
            </a:r>
          </a:p>
          <a:p>
            <a:pPr marL="514350" indent="-514350"/>
            <a:r>
              <a:rPr lang="en-US" sz="2600" dirty="0" smtClean="0"/>
              <a:t>Because the atoms of the crystal fit together repeatedly and are held together by strong electrical attractions between each other, a crystal is typically very strong.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Diamond Crystal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4749478" cy="4996428"/>
          </a:xfrm>
        </p:spPr>
        <p:txBody>
          <a:bodyPr>
            <a:noAutofit/>
          </a:bodyPr>
          <a:lstStyle/>
          <a:p>
            <a:pPr marL="0" indent="0">
              <a:spcBef>
                <a:spcPts val="300"/>
              </a:spcBef>
              <a:buNone/>
            </a:pPr>
            <a:r>
              <a:rPr lang="en-US" sz="2400" dirty="0" smtClean="0"/>
              <a:t>High quality diamonds </a:t>
            </a:r>
            <a:r>
              <a:rPr lang="en-US" sz="2400" dirty="0" smtClean="0"/>
              <a:t>consist </a:t>
            </a:r>
            <a:r>
              <a:rPr lang="en-US" sz="2400" dirty="0" smtClean="0"/>
              <a:t>of dense carbon lattices as illustrated in this image of a diamond structure. 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sz="2400" dirty="0" smtClean="0"/>
              <a:t>The less compact the carbon lattices, the less valuable the diamond.  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sz="2400" dirty="0" smtClean="0"/>
              <a:t>Other crystal solids include gemstones, salt, sugar, some metals, pure silicon, and germanium.  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5" name="Content Placeholder 4" descr="Diamond_Test1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rcRect l="16205" r="16483"/>
          <a:stretch>
            <a:fillRect/>
          </a:stretch>
        </p:blipFill>
        <p:spPr>
          <a:xfrm>
            <a:off x="5733406" y="1676983"/>
            <a:ext cx="3086505" cy="34390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Crystal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113116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buNone/>
            </a:pPr>
            <a:r>
              <a:rPr lang="en-US" sz="2400" dirty="0" smtClean="0"/>
              <a:t>Crystals have the following characteristics:</a:t>
            </a:r>
          </a:p>
          <a:p>
            <a:pPr lvl="0">
              <a:spcBef>
                <a:spcPts val="600"/>
              </a:spcBef>
            </a:pPr>
            <a:r>
              <a:rPr lang="en-US" sz="2400" dirty="0" smtClean="0"/>
              <a:t>Extremely long range order and predictability exists with very few defects.  If you could get inside a crystal, you could move from one end to the other and see no difference in the placement of the atoms.  The environment is always the same throughout the crystal solid.</a:t>
            </a:r>
          </a:p>
          <a:p>
            <a:pPr lvl="0">
              <a:spcBef>
                <a:spcPts val="600"/>
              </a:spcBef>
            </a:pPr>
            <a:r>
              <a:rPr lang="en-US" sz="2400" dirty="0" smtClean="0"/>
              <a:t>Crystals can be cut along flat planes called cleavage faces.  Cutting a crystal is essentially separating one lattice plane from its adjacent plane.  This produces a near perfectly flat surface.  </a:t>
            </a:r>
          </a:p>
          <a:p>
            <a:pPr lvl="0">
              <a:spcBef>
                <a:spcPts val="600"/>
              </a:spcBef>
              <a:buNone/>
            </a:pPr>
            <a:endParaRPr lang="en-US" sz="2400" dirty="0" smtClean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1"/>
            <a:ext cx="7123113" cy="3371850"/>
          </a:xfrm>
        </p:spPr>
        <p:txBody>
          <a:bodyPr>
            <a:normAutofit/>
          </a:bodyPr>
          <a:lstStyle/>
          <a:p>
            <a:pPr marL="514350" indent="-514350">
              <a:buFont typeface="Wingdings" pitchFamily="2" charset="2"/>
              <a:buChar char="v"/>
            </a:pPr>
            <a:r>
              <a:rPr lang="en-US" sz="2600" dirty="0" smtClean="0"/>
              <a:t>State at least one example for each type of solid matter (amorphous, polycrystalline and crystalline).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sz="2600" dirty="0" smtClean="0"/>
              <a:t>Discuss the importance of crystal structures in MEMS fabrication.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sz="2600" dirty="0" smtClean="0"/>
              <a:t>Identify the direction of a crystal plane using the Miller index notation. </a:t>
            </a:r>
          </a:p>
          <a:p>
            <a:pPr marL="514350" indent="-514350">
              <a:buFont typeface="Wingdings" pitchFamily="2" charset="2"/>
              <a:buChar char="v"/>
            </a:pPr>
            <a:endParaRPr lang="en-US" sz="2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Closer Look at Silicon: The Silicon Atom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903830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 smtClean="0"/>
              <a:t>Silicon crystal is widely used in micro and nanotechnologies.  </a:t>
            </a:r>
          </a:p>
          <a:p>
            <a:pPr marL="288925" indent="-288925">
              <a:lnSpc>
                <a:spcPct val="120000"/>
              </a:lnSpc>
            </a:pPr>
            <a:r>
              <a:rPr lang="en-US" dirty="0" smtClean="0"/>
              <a:t>A Silicon (Si) atom has four </a:t>
            </a:r>
            <a:r>
              <a:rPr lang="en-US" u="sng" dirty="0" smtClean="0">
                <a:hlinkClick r:id="rId3"/>
              </a:rPr>
              <a:t>valence electrons</a:t>
            </a:r>
            <a:r>
              <a:rPr lang="en-US" dirty="0" smtClean="0">
                <a:hlinkClick r:id="rId3"/>
              </a:rPr>
              <a:t> </a:t>
            </a:r>
            <a:r>
              <a:rPr lang="en-US" dirty="0" smtClean="0"/>
              <a:t>that are </a:t>
            </a:r>
            <a:r>
              <a:rPr lang="en-US" i="1" dirty="0" smtClean="0"/>
              <a:t>shared</a:t>
            </a:r>
            <a:r>
              <a:rPr lang="en-US" dirty="0" smtClean="0"/>
              <a:t> with four other atoms to form four </a:t>
            </a:r>
            <a:r>
              <a:rPr lang="en-US" i="1" u="sng" dirty="0" smtClean="0">
                <a:hlinkClick r:id="rId4"/>
              </a:rPr>
              <a:t>covalent bonds</a:t>
            </a:r>
            <a:r>
              <a:rPr lang="en-US" dirty="0" smtClean="0"/>
              <a:t> when forming a crystal. </a:t>
            </a:r>
          </a:p>
          <a:p>
            <a:pPr marL="288925" indent="-288925">
              <a:lnSpc>
                <a:spcPct val="120000"/>
              </a:lnSpc>
            </a:pPr>
            <a:r>
              <a:rPr lang="en-US" dirty="0" smtClean="0"/>
              <a:t>By sharing electrons this way, each atom’s valence shell is complete.  </a:t>
            </a:r>
          </a:p>
        </p:txBody>
      </p:sp>
      <p:pic>
        <p:nvPicPr>
          <p:cNvPr id="7" name="Content Placeholder 6" descr="silicon_atom.jpg"/>
          <p:cNvPicPr>
            <a:picLocks noGrp="1" noChangeAspect="1"/>
          </p:cNvPicPr>
          <p:nvPr>
            <p:ph sz="quarter" idx="2"/>
          </p:nvPr>
        </p:nvPicPr>
        <p:blipFill>
          <a:blip r:embed="rId5"/>
          <a:stretch>
            <a:fillRect/>
          </a:stretch>
        </p:blipFill>
        <p:spPr>
          <a:xfrm>
            <a:off x="4995521" y="1729165"/>
            <a:ext cx="3886200" cy="329642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Silicon (Si) Crystal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1930078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 smtClean="0"/>
              <a:t>In the graphic below, notice that the outer energy level has four electrons and space for four more.  On the right, you can see that </a:t>
            </a:r>
            <a:r>
              <a:rPr lang="en-US" b="1" dirty="0" smtClean="0"/>
              <a:t>each Si atom</a:t>
            </a:r>
            <a:r>
              <a:rPr lang="en-US" dirty="0" smtClean="0"/>
              <a:t> is </a:t>
            </a:r>
            <a:r>
              <a:rPr lang="en-US" i="1" dirty="0" smtClean="0"/>
              <a:t>bonded to</a:t>
            </a:r>
            <a:r>
              <a:rPr lang="en-US" dirty="0" smtClean="0"/>
              <a:t> </a:t>
            </a:r>
            <a:r>
              <a:rPr lang="en-US" b="1" dirty="0" smtClean="0"/>
              <a:t>four other Si atoms.  </a:t>
            </a:r>
            <a:r>
              <a:rPr lang="en-US" dirty="0" smtClean="0"/>
              <a:t>In other words, each "electron space" is filled by one electron from one other Si atom.  The figure on the right is a two-dimensional crystal lattice or sheet.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silicon_atom6_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1559" y="3375678"/>
            <a:ext cx="6389226" cy="30003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Crystal Orientation – Si Planes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24722" y="1577050"/>
            <a:ext cx="8619277" cy="23930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O</a:t>
            </a:r>
            <a:r>
              <a:rPr lang="en-US" sz="1800" dirty="0" smtClean="0"/>
              <a:t>rientation </a:t>
            </a:r>
            <a:r>
              <a:rPr lang="en-US" sz="1800" dirty="0" smtClean="0"/>
              <a:t>of Si crystal denotes which crystal plane is exposed on the wafer surface </a:t>
            </a:r>
            <a:r>
              <a:rPr lang="en-US" sz="1800" i="1" dirty="0" smtClean="0"/>
              <a:t>(refer to the graphic below).  </a:t>
            </a:r>
          </a:p>
          <a:p>
            <a:pPr marL="288925" indent="-288925"/>
            <a:r>
              <a:rPr lang="en-US" sz="1800" dirty="0" smtClean="0"/>
              <a:t>Left most image is a Si crystal.  </a:t>
            </a:r>
          </a:p>
          <a:p>
            <a:pPr marL="288925" indent="-288925"/>
            <a:r>
              <a:rPr lang="en-US" sz="1800" dirty="0" smtClean="0"/>
              <a:t>Middle images show two different planes of the Si crystal.  </a:t>
            </a:r>
            <a:r>
              <a:rPr lang="en-US" sz="1800" i="1" dirty="0" smtClean="0"/>
              <a:t>Think of looking at the same crystal from two different directions. </a:t>
            </a:r>
            <a:r>
              <a:rPr lang="en-US" sz="1800" dirty="0" smtClean="0"/>
              <a:t> </a:t>
            </a:r>
          </a:p>
          <a:p>
            <a:pPr marL="288925" indent="-288925"/>
            <a:r>
              <a:rPr lang="en-US" sz="1800" dirty="0" smtClean="0"/>
              <a:t>Right images are looking at the faces of two different planes in the same crystal, presenting observers with two different looking arrangements of surface atoms.  </a:t>
            </a:r>
          </a:p>
        </p:txBody>
      </p:sp>
      <p:pic>
        <p:nvPicPr>
          <p:cNvPr id="5" name="Picture 4" descr="Si-plan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601" y="3863763"/>
            <a:ext cx="4791920" cy="2559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961189" y="4127538"/>
            <a:ext cx="33234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Same crystal, same distance between unit cells, and same orientation of unit cells.  However, looking at different planes, presents a different picture. </a:t>
            </a:r>
            <a:endParaRPr lang="en-US" sz="20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Material </a:t>
            </a:r>
            <a:r>
              <a:rPr lang="en-US" dirty="0" smtClean="0"/>
              <a:t>Properties of Silicon Planes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7138" y="1600200"/>
            <a:ext cx="5371463" cy="4962646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2000" dirty="0"/>
              <a:t>S</a:t>
            </a:r>
            <a:r>
              <a:rPr lang="en-US" sz="2000" dirty="0" smtClean="0"/>
              <a:t>urface </a:t>
            </a:r>
            <a:r>
              <a:rPr lang="en-US" sz="2000" dirty="0"/>
              <a:t>properties of a silicon </a:t>
            </a:r>
            <a:r>
              <a:rPr lang="en-US" sz="2000" dirty="0" smtClean="0"/>
              <a:t>monocrystalline </a:t>
            </a:r>
            <a:r>
              <a:rPr lang="en-US" sz="2000" dirty="0"/>
              <a:t>wafer varies </a:t>
            </a:r>
            <a:r>
              <a:rPr lang="en-US" sz="2000" dirty="0" smtClean="0"/>
              <a:t>based </a:t>
            </a:r>
            <a:r>
              <a:rPr lang="en-US" sz="2000" dirty="0"/>
              <a:t>on the orientation of the </a:t>
            </a:r>
            <a:r>
              <a:rPr lang="en-US" sz="2000" dirty="0" smtClean="0"/>
              <a:t>lattice </a:t>
            </a:r>
            <a:r>
              <a:rPr lang="en-US" sz="2000" dirty="0"/>
              <a:t>relative to the wafer surface.  </a:t>
            </a:r>
            <a:endParaRPr lang="en-US" sz="2000" dirty="0" smtClean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2000" dirty="0" smtClean="0"/>
              <a:t>Etching silicon </a:t>
            </a:r>
            <a:r>
              <a:rPr lang="en-US" sz="2000" dirty="0"/>
              <a:t>in potassium </a:t>
            </a:r>
            <a:r>
              <a:rPr lang="en-US" sz="2000" dirty="0" smtClean="0"/>
              <a:t>hydroxide (KOH) is </a:t>
            </a:r>
            <a:r>
              <a:rPr lang="en-US" sz="2000" dirty="0"/>
              <a:t>dependent on this orientation </a:t>
            </a:r>
            <a:r>
              <a:rPr lang="en-US" sz="2000" dirty="0" smtClean="0"/>
              <a:t>(e.g., What </a:t>
            </a:r>
            <a:r>
              <a:rPr lang="en-US" sz="2000" dirty="0"/>
              <a:t>arrangement is presented to the </a:t>
            </a:r>
            <a:r>
              <a:rPr lang="en-US" sz="2000" dirty="0" smtClean="0"/>
              <a:t>surface?). 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2000" dirty="0" smtClean="0"/>
              <a:t>Certain </a:t>
            </a:r>
            <a:r>
              <a:rPr lang="en-US" sz="2000" dirty="0"/>
              <a:t>electronic </a:t>
            </a:r>
            <a:r>
              <a:rPr lang="en-US" sz="2000" dirty="0" smtClean="0"/>
              <a:t>properties depend </a:t>
            </a:r>
            <a:r>
              <a:rPr lang="en-US" sz="2000" dirty="0"/>
              <a:t>on the crystal orientation.  </a:t>
            </a:r>
            <a:endParaRPr lang="en-US" sz="2000" dirty="0" smtClean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2000" dirty="0" smtClean="0"/>
              <a:t>Silicon </a:t>
            </a:r>
            <a:r>
              <a:rPr lang="en-US" sz="2000" dirty="0"/>
              <a:t>crystal has different bending (mechanical) properties depending on its orientation to applied </a:t>
            </a:r>
            <a:r>
              <a:rPr lang="en-US" sz="2000" dirty="0" smtClean="0"/>
              <a:t>stresses.</a:t>
            </a:r>
            <a:endParaRPr lang="en-US" sz="2000" dirty="0"/>
          </a:p>
        </p:txBody>
      </p:sp>
      <p:pic>
        <p:nvPicPr>
          <p:cNvPr id="4" name="Picture 3" descr="two-si-plan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3967" y="1654525"/>
            <a:ext cx="2883408" cy="435864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Viewer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7894744" cy="496264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600" dirty="0" smtClean="0"/>
              <a:t>Study the different planes of different crystalline structures at </a:t>
            </a:r>
          </a:p>
          <a:p>
            <a:pPr marL="0" indent="0" algn="ctr">
              <a:buNone/>
            </a:pPr>
            <a:endParaRPr lang="en-US" sz="2600" dirty="0" smtClean="0"/>
          </a:p>
          <a:p>
            <a:pPr marL="0" indent="0" algn="ctr">
              <a:buNone/>
            </a:pPr>
            <a:r>
              <a:rPr lang="en-US" sz="3200" dirty="0" smtClean="0">
                <a:hlinkClick r:id="rId3"/>
              </a:rPr>
              <a:t>3D Viewer</a:t>
            </a:r>
            <a:r>
              <a:rPr lang="en-US" sz="3200" dirty="0" smtClean="0">
                <a:hlinkClick r:id="rId4"/>
              </a:rPr>
              <a:t>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Crystal Planes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en-US" sz="2400" dirty="0" smtClean="0"/>
              <a:t>Planes are the </a:t>
            </a:r>
            <a:r>
              <a:rPr lang="en-US" sz="2400" i="1" dirty="0" smtClean="0"/>
              <a:t>second level or organization</a:t>
            </a:r>
            <a:r>
              <a:rPr lang="en-US" sz="2400" dirty="0" smtClean="0"/>
              <a:t> in crystal structure. </a:t>
            </a:r>
          </a:p>
          <a:p>
            <a:pPr marL="514350" indent="-514350"/>
            <a:r>
              <a:rPr lang="en-US" sz="2400" dirty="0" smtClean="0"/>
              <a:t>They describe the </a:t>
            </a:r>
            <a:r>
              <a:rPr lang="en-US" sz="2400" i="1" dirty="0" smtClean="0"/>
              <a:t>orientation of the crystal</a:t>
            </a:r>
            <a:r>
              <a:rPr lang="en-US" sz="2400" dirty="0" smtClean="0"/>
              <a:t>, which is dependent on the orientation of the individual unit cells within the crystal.  </a:t>
            </a:r>
          </a:p>
          <a:p>
            <a:pPr marL="514350" indent="-514350"/>
            <a:r>
              <a:rPr lang="en-US" sz="2400" dirty="0" smtClean="0"/>
              <a:t>Each type of plane is unique, differing in atom count and binding energies and therefore in chemical, electrical and physical properties.  </a:t>
            </a:r>
          </a:p>
          <a:p>
            <a:pPr marL="514350" indent="-514350"/>
            <a:r>
              <a:rPr lang="en-US" sz="2400" dirty="0" smtClean="0"/>
              <a:t>The Miller Index helps us to identify crystal planes.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Miller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599" y="1589566"/>
            <a:ext cx="5258765" cy="5089025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 smtClean="0"/>
              <a:t>The Miller index is a roadmap or compass for identifying the crystal planes of crystals.  Miller indices are three digits notations that indicate planes and direction within a crystal.  These notations are based on the Cartesian coordinate system of x, y, and z.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 smtClean="0"/>
              <a:t>Referring to the graphic</a:t>
            </a:r>
          </a:p>
          <a:p>
            <a:pPr marL="0" lvl="0" indent="0">
              <a:lnSpc>
                <a:spcPct val="120000"/>
              </a:lnSpc>
            </a:pPr>
            <a:r>
              <a:rPr lang="en-US" dirty="0" smtClean="0"/>
              <a:t>x-axis vector is denoted [1,0,0]</a:t>
            </a:r>
          </a:p>
          <a:p>
            <a:pPr marL="0" lvl="0" indent="0">
              <a:lnSpc>
                <a:spcPct val="120000"/>
              </a:lnSpc>
            </a:pPr>
            <a:r>
              <a:rPr lang="en-US" dirty="0" smtClean="0"/>
              <a:t>y-axis vector is denoted [0,1,0] </a:t>
            </a:r>
          </a:p>
          <a:p>
            <a:pPr marL="0" lvl="0" indent="0">
              <a:lnSpc>
                <a:spcPct val="120000"/>
              </a:lnSpc>
            </a:pPr>
            <a:r>
              <a:rPr lang="en-US" dirty="0" smtClean="0"/>
              <a:t>z-axis vector is denoted [0,0,1]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 smtClean="0"/>
              <a:t>(Think of the "1" as being "1 unit" out from the origin or 0,0,0.</a:t>
            </a:r>
            <a:endParaRPr lang="en-US" dirty="0"/>
          </a:p>
        </p:txBody>
      </p:sp>
      <p:pic>
        <p:nvPicPr>
          <p:cNvPr id="5" name="Content Placeholder 4" descr="Cubic4_15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6044939" y="1688921"/>
            <a:ext cx="2848356" cy="284835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Identifying the Crystal Plane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599" y="1589566"/>
            <a:ext cx="5258765" cy="5089025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 smtClean="0"/>
              <a:t>Crystal planes are perpendicular to their corresponding axis.  For example, the plane perpendicular to the [1,0,0] axis or x-axis is the (1,0,0) plane </a:t>
            </a:r>
            <a:r>
              <a:rPr lang="en-US" sz="2100" i="1" dirty="0" smtClean="0"/>
              <a:t>(shown in the figure)</a:t>
            </a:r>
            <a:r>
              <a:rPr lang="en-US" dirty="0" smtClean="0"/>
              <a:t>.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 smtClean="0"/>
              <a:t>Each crystal plane has a unique notation.  </a:t>
            </a:r>
          </a:p>
          <a:p>
            <a:pPr marL="514350" lvl="0" indent="-514350">
              <a:lnSpc>
                <a:spcPct val="120000"/>
              </a:lnSpc>
            </a:pPr>
            <a:r>
              <a:rPr lang="en-US" dirty="0" smtClean="0"/>
              <a:t>(1,0,0) or (100) is perpendicular to the x-axis</a:t>
            </a:r>
          </a:p>
          <a:p>
            <a:pPr marL="514350" lvl="0" indent="-514350">
              <a:lnSpc>
                <a:spcPct val="120000"/>
              </a:lnSpc>
            </a:pPr>
            <a:r>
              <a:rPr lang="en-US" dirty="0" smtClean="0"/>
              <a:t>(0,1,0) or (010) is perpendicular to the y-axis</a:t>
            </a:r>
          </a:p>
          <a:p>
            <a:pPr marL="514350" indent="-514350">
              <a:lnSpc>
                <a:spcPct val="120000"/>
              </a:lnSpc>
            </a:pPr>
            <a:r>
              <a:rPr lang="en-US" dirty="0" smtClean="0"/>
              <a:t>(0,0,1) or (001) is perpendicular to the z-axis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97280" y="4942390"/>
            <a:ext cx="3020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Before going to the next slide,  make sure you can see how each plane is perpendicular to its corresponding axis. </a:t>
            </a:r>
            <a:endParaRPr lang="en-US" dirty="0"/>
          </a:p>
        </p:txBody>
      </p:sp>
      <p:pic>
        <p:nvPicPr>
          <p:cNvPr id="9" name="Content Placeholder 8" descr="XYZ_3Planes.pn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5935257" y="1744965"/>
            <a:ext cx="2979000" cy="28522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932010" y="4073009"/>
            <a:ext cx="3305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X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8541860" y="3387209"/>
            <a:ext cx="3080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29250" y="1748909"/>
            <a:ext cx="3177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Z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(100) Plane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599" y="1589566"/>
            <a:ext cx="5339788" cy="5089025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 smtClean="0"/>
              <a:t>A (100) plane is perpendicular to the x-axis (the &lt;100&gt; vector), and is a plane formed by the y and z axes.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i="1" dirty="0" smtClean="0"/>
              <a:t>Can you see this in the graphic?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 smtClean="0"/>
              <a:t>There are an infinite number of parallel planes in a crystal structure.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 smtClean="0"/>
              <a:t>For example, take a deck of cards and place them on edge, perpendicular to the table top, but parallel to each other. That would denote several (100) planes in a crystal structure.</a:t>
            </a:r>
          </a:p>
        </p:txBody>
      </p:sp>
      <p:pic>
        <p:nvPicPr>
          <p:cNvPr id="6" name="Content Placeholder 5" descr="XYZ_100Plane.pn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6126111" y="1742916"/>
            <a:ext cx="2713040" cy="25975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097280" y="3793093"/>
            <a:ext cx="3305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X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8484710" y="3187184"/>
            <a:ext cx="3080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36860" y="1729859"/>
            <a:ext cx="3177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Z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1108276"/>
          </a:xfrm>
        </p:spPr>
        <p:txBody>
          <a:bodyPr>
            <a:normAutofit/>
          </a:bodyPr>
          <a:lstStyle/>
          <a:p>
            <a:pPr>
              <a:buNone/>
              <a:tabLst>
                <a:tab pos="0" algn="l"/>
              </a:tabLst>
            </a:pPr>
            <a:r>
              <a:rPr lang="en-US" sz="2600" dirty="0" smtClean="0"/>
              <a:t>What are the Miller indices for each of these planes?</a:t>
            </a:r>
          </a:p>
          <a:p>
            <a:pPr>
              <a:buNone/>
            </a:pPr>
            <a:endParaRPr lang="en-US" sz="2600" dirty="0"/>
          </a:p>
        </p:txBody>
      </p:sp>
      <p:pic>
        <p:nvPicPr>
          <p:cNvPr id="5" name="Picture 4" descr="110and111plan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536" y="2301859"/>
            <a:ext cx="7888917" cy="36666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0975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4240192" cy="4572000"/>
          </a:xfrm>
        </p:spPr>
        <p:txBody>
          <a:bodyPr>
            <a:noAutofit/>
          </a:bodyPr>
          <a:lstStyle/>
          <a:p>
            <a:pPr marL="285750" indent="-285750">
              <a:spcBef>
                <a:spcPts val="500"/>
              </a:spcBef>
            </a:pPr>
            <a:r>
              <a:rPr lang="en-US" sz="2000" dirty="0" smtClean="0"/>
              <a:t>Crystallography is the science of determining the arrangement of atoms in solid matter.  </a:t>
            </a:r>
          </a:p>
          <a:p>
            <a:pPr marL="285750" indent="-285750">
              <a:spcBef>
                <a:spcPts val="500"/>
              </a:spcBef>
            </a:pPr>
            <a:r>
              <a:rPr lang="en-US" sz="2000" dirty="0" smtClean="0"/>
              <a:t>Irregular arrangements are called amorphous or </a:t>
            </a:r>
            <a:r>
              <a:rPr lang="en-US" sz="2000" dirty="0" err="1" smtClean="0"/>
              <a:t>noncrystalline</a:t>
            </a:r>
            <a:r>
              <a:rPr lang="en-US" sz="2000" dirty="0" smtClean="0"/>
              <a:t>.</a:t>
            </a:r>
          </a:p>
          <a:p>
            <a:pPr marL="285750" indent="-285750">
              <a:spcBef>
                <a:spcPts val="500"/>
              </a:spcBef>
            </a:pPr>
            <a:r>
              <a:rPr lang="en-US" sz="2000" dirty="0" smtClean="0"/>
              <a:t>Definitive patterns with a repeating structure are called crystalline structures. </a:t>
            </a:r>
          </a:p>
          <a:p>
            <a:pPr marL="285750" indent="-285750">
              <a:spcBef>
                <a:spcPts val="500"/>
              </a:spcBef>
            </a:pPr>
            <a:r>
              <a:rPr lang="en-US" sz="2000" dirty="0" smtClean="0"/>
              <a:t>All solid matter is either amorphous, crystalline or polycrystalline. </a:t>
            </a:r>
          </a:p>
        </p:txBody>
      </p:sp>
      <p:pic>
        <p:nvPicPr>
          <p:cNvPr id="5" name="Content Placeholder 4" descr="glass-vs-diamond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5026025" y="1746539"/>
            <a:ext cx="3886200" cy="2733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324475" y="4791075"/>
            <a:ext cx="35729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Which of these solids is the crystalline solid?</a:t>
            </a:r>
            <a:endParaRPr lang="en-US" sz="1600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1108276"/>
          </a:xfrm>
        </p:spPr>
        <p:txBody>
          <a:bodyPr>
            <a:normAutofit/>
          </a:bodyPr>
          <a:lstStyle/>
          <a:p>
            <a:pPr>
              <a:buNone/>
              <a:tabLst>
                <a:tab pos="0" algn="l"/>
              </a:tabLst>
            </a:pPr>
            <a:r>
              <a:rPr lang="en-US" sz="2600" dirty="0" smtClean="0"/>
              <a:t>What are the Miller indices for each of these planes?</a:t>
            </a:r>
          </a:p>
          <a:p>
            <a:pPr>
              <a:buNone/>
            </a:pPr>
            <a:endParaRPr lang="en-US" sz="2600" dirty="0"/>
          </a:p>
        </p:txBody>
      </p:sp>
      <p:pic>
        <p:nvPicPr>
          <p:cNvPr id="5" name="Picture 4" descr="110and111plan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536" y="2301859"/>
            <a:ext cx="7888917" cy="36666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453018" y="4114350"/>
            <a:ext cx="11801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(110)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322643" y="3792036"/>
            <a:ext cx="11801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(111)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515921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is the crystal orientation </a:t>
            </a:r>
            <a:r>
              <a:rPr lang="en-US" dirty="0"/>
              <a:t>i</a:t>
            </a:r>
            <a:r>
              <a:rPr lang="en-US" dirty="0" smtClean="0"/>
              <a:t>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 smtClean="0"/>
              <a:t>Microsystems consist of structures with defined edges, lengths, widths or thicknesses. They also require certain </a:t>
            </a:r>
          </a:p>
          <a:p>
            <a:pPr marL="404813" indent="-404813"/>
            <a:r>
              <a:rPr lang="en-US" sz="2600" dirty="0" smtClean="0"/>
              <a:t>electrical (e.g., resistance), </a:t>
            </a:r>
          </a:p>
          <a:p>
            <a:pPr marL="404813" indent="-404813"/>
            <a:r>
              <a:rPr lang="en-US" sz="2600" dirty="0" smtClean="0"/>
              <a:t>mechanical (e.g., bulk modulus), and </a:t>
            </a:r>
          </a:p>
          <a:p>
            <a:pPr marL="404813" indent="-404813"/>
            <a:r>
              <a:rPr lang="en-US" sz="2600" dirty="0" smtClean="0"/>
              <a:t>optical (Index of Refraction) properties.</a:t>
            </a:r>
          </a:p>
          <a:p>
            <a:pPr marL="0" indent="0">
              <a:buNone/>
            </a:pPr>
            <a:r>
              <a:rPr lang="en-US" sz="2600" dirty="0" smtClean="0"/>
              <a:t>Each of these properties can be different for the different crystal orientations.</a:t>
            </a:r>
          </a:p>
          <a:p>
            <a:pPr>
              <a:buNone/>
            </a:pPr>
            <a:endParaRPr lang="en-US" sz="2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Silicon Crystal Etch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531352" cy="18112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These images show a silicon nitride diaphragm constructed over a monocrystalline silicon substrate that has been </a:t>
            </a:r>
            <a:r>
              <a:rPr lang="en-US" sz="2000" dirty="0" err="1" smtClean="0"/>
              <a:t>anisotropically</a:t>
            </a:r>
            <a:r>
              <a:rPr lang="en-US" sz="2000" dirty="0" smtClean="0"/>
              <a:t> etched to provide an opening under the diaphragm.  </a:t>
            </a:r>
          </a:p>
          <a:p>
            <a:pPr marL="0" indent="0">
              <a:buNone/>
            </a:pPr>
            <a:r>
              <a:rPr lang="en-US" sz="2000" dirty="0" smtClean="0"/>
              <a:t>To achieve this structure, a (100) silicon substrate and KOH (potassium hydroxide) etchant were used.  </a:t>
            </a:r>
            <a:endParaRPr lang="en-US" sz="2000" dirty="0"/>
          </a:p>
        </p:txBody>
      </p:sp>
      <p:pic>
        <p:nvPicPr>
          <p:cNvPr id="48130" name="Picture 2" descr="C:\scme-scos\crystallography\graphics\ps-membrane-sem.jpg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1367943" y="3354691"/>
            <a:ext cx="2563813" cy="1928812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mttc-aniso-etch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5243" y="3355574"/>
            <a:ext cx="2428130" cy="19042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63287" y="5574408"/>
            <a:ext cx="886641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(Left) Diaphragm for MEMS pressure sensor over an etched silicon substrate.  [SEM courtesy of University of Michigan]</a:t>
            </a:r>
            <a:endParaRPr kumimoji="0" lang="en-US" sz="1200" b="1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(Right) Backside view of etched silicon crystal wafer. The green is a</a:t>
            </a:r>
            <a:r>
              <a:rPr kumimoji="0" lang="en-US" sz="1200" b="1" i="1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silicon nitride hard mask on the back side of the wafer.  The silver edges of the opening are planes of a silicon wafer, and the tan is a silicon nitride membrane on the front of the wafer.  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[Courtesy of the MTTC / University of New Mexico]</a:t>
            </a:r>
            <a:endParaRPr kumimoji="0" lang="en-US" sz="1200" b="1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MEMS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 smtClean="0"/>
              <a:t>By choosing specific wafer crystal orientation and type of etchant, one can create a multitude of different shaped structures: </a:t>
            </a:r>
          </a:p>
          <a:p>
            <a:pPr lvl="0"/>
            <a:r>
              <a:rPr lang="en-US" sz="2600" dirty="0" smtClean="0"/>
              <a:t>V-grooves</a:t>
            </a:r>
          </a:p>
          <a:p>
            <a:pPr lvl="0"/>
            <a:r>
              <a:rPr lang="en-US" sz="2600" dirty="0" smtClean="0"/>
              <a:t>Micro fluidic channels</a:t>
            </a:r>
          </a:p>
          <a:p>
            <a:pPr lvl="0"/>
            <a:r>
              <a:rPr lang="en-US" sz="2600" dirty="0" smtClean="0"/>
              <a:t>Cantilevers and bridges</a:t>
            </a:r>
          </a:p>
          <a:p>
            <a:pPr lvl="0"/>
            <a:r>
              <a:rPr lang="en-US" sz="2600" dirty="0" smtClean="0"/>
              <a:t>Mesas or pyramid shaped structures</a:t>
            </a:r>
          </a:p>
          <a:p>
            <a:r>
              <a:rPr lang="en-US" sz="2600" dirty="0" smtClean="0"/>
              <a:t>Cavities and holes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Determining the Orientation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566"/>
            <a:ext cx="4749478" cy="4753361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 smtClean="0"/>
              <a:t>To determine the orientation of a crystalline structure, x-rays are aimed at a tiny crystal containing trillions of identical atoms.  </a:t>
            </a:r>
          </a:p>
          <a:p>
            <a:pPr marL="231775" indent="-231775">
              <a:lnSpc>
                <a:spcPct val="120000"/>
              </a:lnSpc>
            </a:pPr>
            <a:r>
              <a:rPr lang="en-US" dirty="0" smtClean="0"/>
              <a:t>The crystal scatters the x-rays onto an electronic detector or film.  </a:t>
            </a:r>
          </a:p>
          <a:p>
            <a:pPr marL="231775" indent="-231775">
              <a:lnSpc>
                <a:spcPct val="120000"/>
              </a:lnSpc>
            </a:pPr>
            <a:r>
              <a:rPr lang="en-US" dirty="0" smtClean="0"/>
              <a:t>The x-rays are said to diffract.</a:t>
            </a:r>
          </a:p>
          <a:p>
            <a:pPr marL="231775" indent="-231775">
              <a:lnSpc>
                <a:spcPct val="120000"/>
              </a:lnSpc>
            </a:pPr>
            <a:r>
              <a:rPr lang="en-US" dirty="0" smtClean="0"/>
              <a:t>The resulting diffraction pattern provides information needed to determine the actual orientation of the tiny seed crystal and the spacing of the atoms</a:t>
            </a:r>
          </a:p>
          <a:p>
            <a:pPr marL="231775" indent="-231775"/>
            <a:endParaRPr lang="en-US" dirty="0"/>
          </a:p>
        </p:txBody>
      </p:sp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5660021" y="4669139"/>
            <a:ext cx="310201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 b="1" i="1" dirty="0" smtClean="0"/>
              <a:t>X-ray diffraction pattern of a plane of a silicon crystal.</a:t>
            </a:r>
          </a:p>
          <a:p>
            <a:pPr algn="r"/>
            <a:r>
              <a:rPr lang="en-US" sz="1400" b="1" i="1" dirty="0" smtClean="0"/>
              <a:t>[Image printed with permission from and from the personal collection of Christopher C. Jones]</a:t>
            </a:r>
            <a:endParaRPr lang="en-US" sz="1400" b="1" dirty="0"/>
          </a:p>
        </p:txBody>
      </p:sp>
      <p:pic>
        <p:nvPicPr>
          <p:cNvPr id="7" name="Picture 6" descr="Laue 2 fold symmetry 1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6411" y="1678908"/>
            <a:ext cx="3008774" cy="27078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</a:t>
            </a:r>
            <a:r>
              <a:rPr lang="en-US" dirty="0"/>
              <a:t> </a:t>
            </a:r>
            <a:r>
              <a:rPr lang="en-US" dirty="0" smtClean="0"/>
              <a:t>is its Orientation?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1"/>
            <a:ext cx="8153400" cy="18606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Which image represents which of the following planes? </a:t>
            </a:r>
          </a:p>
          <a:p>
            <a:pPr marL="280988" lvl="0" indent="-280988">
              <a:buFont typeface="+mj-lt"/>
              <a:buAutoNum type="alphaLcParenR"/>
            </a:pPr>
            <a:r>
              <a:rPr lang="en-US" sz="2400" dirty="0" smtClean="0"/>
              <a:t>(111)</a:t>
            </a:r>
          </a:p>
          <a:p>
            <a:pPr marL="280988" lvl="0" indent="-280988">
              <a:buFont typeface="+mj-lt"/>
              <a:buAutoNum type="alphaLcParenR"/>
            </a:pPr>
            <a:r>
              <a:rPr lang="en-US" sz="2400" dirty="0" smtClean="0"/>
              <a:t>(100) </a:t>
            </a:r>
          </a:p>
          <a:p>
            <a:pPr marL="280988" lvl="0" indent="-280988">
              <a:buFont typeface="+mj-lt"/>
              <a:buAutoNum type="alphaLcParenR"/>
            </a:pPr>
            <a:r>
              <a:rPr lang="en-US" sz="2400" dirty="0" smtClean="0"/>
              <a:t>(110)</a:t>
            </a:r>
            <a:endParaRPr lang="en-US" sz="2400" dirty="0"/>
          </a:p>
        </p:txBody>
      </p:sp>
      <p:pic>
        <p:nvPicPr>
          <p:cNvPr id="4" name="Picture 3" descr="diffraction_pattern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6426" y="2994156"/>
            <a:ext cx="6815328" cy="2036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51046" y="5280755"/>
            <a:ext cx="774346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Crystal orientation of three different planes of a silicon crystal. </a:t>
            </a:r>
            <a:endParaRPr kumimoji="0" lang="en-US" sz="1400" b="1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X-ray was used to create these images.  </a:t>
            </a:r>
            <a:endParaRPr kumimoji="0" lang="en-US" sz="1400" b="1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[</a:t>
            </a:r>
            <a:r>
              <a:rPr lang="en-US" sz="1400" b="1" i="1" dirty="0" smtClean="0"/>
              <a:t>Images printed with permission from and from the personal collection of Christopher C. Jones</a:t>
            </a:r>
            <a:r>
              <a:rPr kumimoji="0" lang="en-US" sz="1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]</a:t>
            </a:r>
            <a:endParaRPr kumimoji="0" lang="en-US" sz="1400" b="1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</a:t>
            </a:r>
            <a:r>
              <a:rPr lang="en-US" dirty="0"/>
              <a:t> </a:t>
            </a:r>
            <a:r>
              <a:rPr lang="en-US" dirty="0" smtClean="0"/>
              <a:t>is its Orientation?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1"/>
            <a:ext cx="8153400" cy="18606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Which image represents which of the following planes? </a:t>
            </a:r>
          </a:p>
          <a:p>
            <a:pPr marL="280988" lvl="0" indent="-280988">
              <a:buFont typeface="+mj-lt"/>
              <a:buAutoNum type="alphaLcParenR"/>
            </a:pPr>
            <a:r>
              <a:rPr lang="en-US" sz="2400" dirty="0" smtClean="0"/>
              <a:t>(111)</a:t>
            </a:r>
          </a:p>
          <a:p>
            <a:pPr marL="280988" lvl="0" indent="-280988">
              <a:buFont typeface="+mj-lt"/>
              <a:buAutoNum type="alphaLcParenR"/>
            </a:pPr>
            <a:r>
              <a:rPr lang="en-US" sz="2400" dirty="0" smtClean="0"/>
              <a:t>(100) </a:t>
            </a:r>
          </a:p>
          <a:p>
            <a:pPr marL="280988" lvl="0" indent="-280988">
              <a:buFont typeface="+mj-lt"/>
              <a:buAutoNum type="alphaLcParenR"/>
            </a:pPr>
            <a:r>
              <a:rPr lang="en-US" sz="2400" dirty="0" smtClean="0"/>
              <a:t>(110)</a:t>
            </a:r>
            <a:endParaRPr lang="en-US" sz="2400" dirty="0"/>
          </a:p>
        </p:txBody>
      </p:sp>
      <p:pic>
        <p:nvPicPr>
          <p:cNvPr id="4" name="Picture 3" descr="diffraction_pattern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6426" y="2994156"/>
            <a:ext cx="6815328" cy="2036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51046" y="5280755"/>
            <a:ext cx="774346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Crystal orientation of three different planes of a silicon crystal. </a:t>
            </a:r>
            <a:endParaRPr kumimoji="0" lang="en-US" sz="1400" b="1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X-ray was used to create these images.  </a:t>
            </a:r>
            <a:endParaRPr kumimoji="0" lang="en-US" sz="1400" b="1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[</a:t>
            </a:r>
            <a:r>
              <a:rPr lang="en-US" sz="1400" b="1" i="1" dirty="0" smtClean="0"/>
              <a:t>Images printed with permission from and from the personal collection of Christopher C. Jones</a:t>
            </a:r>
            <a:r>
              <a:rPr kumimoji="0" lang="en-US" sz="1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]</a:t>
            </a:r>
            <a:endParaRPr kumimoji="0" lang="en-US" sz="1400" b="1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4328" y="2581030"/>
            <a:ext cx="8066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(100)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022777" y="2581030"/>
            <a:ext cx="8066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(110)</a:t>
            </a:r>
            <a:endParaRPr 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366174" y="2594046"/>
            <a:ext cx="8066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(111)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158358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a Silicon Crystal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599" y="1589566"/>
            <a:ext cx="4309641" cy="4873579"/>
          </a:xfrm>
        </p:spPr>
        <p:txBody>
          <a:bodyPr>
            <a:normAutofit fontScale="70000" lnSpcReduction="20000"/>
          </a:bodyPr>
          <a:lstStyle/>
          <a:p>
            <a:pPr marL="231775" indent="-231775">
              <a:lnSpc>
                <a:spcPct val="120000"/>
              </a:lnSpc>
            </a:pPr>
            <a:r>
              <a:rPr lang="en-US" dirty="0" smtClean="0"/>
              <a:t>Pure silicon (99.999999999% pure!) is melted in a crucible.  </a:t>
            </a:r>
          </a:p>
          <a:p>
            <a:pPr marL="231775" indent="-231775">
              <a:lnSpc>
                <a:spcPct val="120000"/>
              </a:lnSpc>
            </a:pPr>
            <a:r>
              <a:rPr lang="en-US" dirty="0" smtClean="0"/>
              <a:t>A seed crystal is lowered into the molten silicon </a:t>
            </a:r>
            <a:r>
              <a:rPr lang="en-US" i="1" dirty="0" smtClean="0"/>
              <a:t>(top left image)</a:t>
            </a:r>
            <a:r>
              <a:rPr lang="en-US" dirty="0" smtClean="0"/>
              <a:t>.  </a:t>
            </a:r>
          </a:p>
          <a:p>
            <a:pPr marL="231775" indent="-231775">
              <a:lnSpc>
                <a:spcPct val="120000"/>
              </a:lnSpc>
            </a:pPr>
            <a:r>
              <a:rPr lang="en-US" dirty="0" smtClean="0"/>
              <a:t>Silicon atoms in the melt align to the seed crystal’s orientation. As the seed crystal is slowly pulled from the melt, a large crystal ingot or boule is formed.  </a:t>
            </a:r>
          </a:p>
          <a:p>
            <a:pPr marL="231775" indent="-231775">
              <a:lnSpc>
                <a:spcPct val="120000"/>
              </a:lnSpc>
            </a:pPr>
            <a:r>
              <a:rPr lang="en-US" dirty="0" smtClean="0"/>
              <a:t>The seed and the crucible with the molten silicon are rotated in opposite directions as the seed is slowly pulled upward.  </a:t>
            </a:r>
          </a:p>
        </p:txBody>
      </p:sp>
      <p:pic>
        <p:nvPicPr>
          <p:cNvPr id="5" name="Content Placeholder 4" descr="czprocess-stack-420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991933" y="1624666"/>
            <a:ext cx="4013168" cy="3213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278056" y="5116011"/>
            <a:ext cx="3657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i="1" dirty="0" smtClean="0"/>
              <a:t>The </a:t>
            </a:r>
            <a:r>
              <a:rPr lang="en-US" sz="1600" b="1" i="1" dirty="0" err="1" smtClean="0"/>
              <a:t>Czochralski</a:t>
            </a:r>
            <a:r>
              <a:rPr lang="en-US" sz="1600" b="1" i="1" dirty="0" smtClean="0"/>
              <a:t> (CZ) Method of Growing an Ingot of Silicon Crystal</a:t>
            </a:r>
          </a:p>
          <a:p>
            <a:pPr algn="r"/>
            <a:r>
              <a:rPr lang="en-US" sz="1600" i="1" dirty="0"/>
              <a:t>The slower the "pull", the larger the diameter of the crystal ingot that forms.  </a:t>
            </a:r>
          </a:p>
          <a:p>
            <a:pPr algn="r"/>
            <a:endParaRPr lang="en-US" sz="1600" b="1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Seed Crystal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4205468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The seed crystal acts as a starting point for the alignment of the atoms in the molten silicon.  </a:t>
            </a:r>
          </a:p>
          <a:p>
            <a:pPr marL="0" indent="0">
              <a:buNone/>
            </a:pPr>
            <a:r>
              <a:rPr lang="en-US" sz="2400" dirty="0" smtClean="0"/>
              <a:t>The alignment of the seed crystal relative to the molten silicon determines the orientation of the subsequently grown silicon crystal.</a:t>
            </a:r>
            <a:endParaRPr lang="en-US" sz="2400" dirty="0"/>
          </a:p>
        </p:txBody>
      </p:sp>
      <p:pic>
        <p:nvPicPr>
          <p:cNvPr id="5" name="Content Placeholder 4" descr="seed-crystal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977114" y="1647423"/>
            <a:ext cx="3975039" cy="2751912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Ingot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2242595"/>
          </a:xfrm>
        </p:spPr>
        <p:txBody>
          <a:bodyPr>
            <a:noAutofit/>
          </a:bodyPr>
          <a:lstStyle/>
          <a:p>
            <a:pPr marL="231775" indent="-231775"/>
            <a:r>
              <a:rPr lang="en-US" sz="1800" dirty="0" smtClean="0"/>
              <a:t>The ingot is cylindrical in shape, 25.4 mm (~1 inch) to 450 mm (~18 inches) in diameter and several meters long. </a:t>
            </a:r>
          </a:p>
          <a:p>
            <a:pPr marL="231775" indent="-231775"/>
            <a:r>
              <a:rPr lang="en-US" sz="1800" dirty="0" smtClean="0"/>
              <a:t>Once cooled, the ingot is ground to a perfect cylinder.  </a:t>
            </a:r>
          </a:p>
          <a:p>
            <a:pPr marL="231775" indent="-231775"/>
            <a:r>
              <a:rPr lang="en-US" sz="1800" dirty="0" smtClean="0"/>
              <a:t>The cylinder is sliced into thin wafers using diamond coated wires.  </a:t>
            </a:r>
          </a:p>
          <a:p>
            <a:pPr marL="231775" indent="-231775"/>
            <a:r>
              <a:rPr lang="en-US" sz="1800" dirty="0" smtClean="0"/>
              <a:t>Each slice is polished to create silicon wafers, also referred to as substrates.  </a:t>
            </a:r>
          </a:p>
          <a:p>
            <a:pPr marL="231775" indent="-231775"/>
            <a:r>
              <a:rPr lang="en-US" sz="1800" dirty="0" smtClean="0"/>
              <a:t>Microsystems are constructed on or within these substrates depending upon the type of process used.  </a:t>
            </a:r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4" name="Picture 3" descr="ingot-slice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6496" y="4202535"/>
            <a:ext cx="6089904" cy="2249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4240192" cy="4572000"/>
          </a:xfrm>
        </p:spPr>
        <p:txBody>
          <a:bodyPr>
            <a:noAutofit/>
          </a:bodyPr>
          <a:lstStyle/>
          <a:p>
            <a:pPr marL="285750" indent="-285750">
              <a:spcBef>
                <a:spcPts val="500"/>
              </a:spcBef>
            </a:pPr>
            <a:r>
              <a:rPr lang="en-US" sz="2000" dirty="0" smtClean="0"/>
              <a:t>Crystallography is the science of determining the arrangement of atoms in solid matter.  </a:t>
            </a:r>
          </a:p>
          <a:p>
            <a:pPr marL="285750" indent="-285750">
              <a:spcBef>
                <a:spcPts val="500"/>
              </a:spcBef>
            </a:pPr>
            <a:r>
              <a:rPr lang="en-US" sz="2000" dirty="0" smtClean="0"/>
              <a:t>Irregular arrangements are called amorphous or </a:t>
            </a:r>
            <a:r>
              <a:rPr lang="en-US" sz="2000" dirty="0" err="1" smtClean="0"/>
              <a:t>noncrystalline</a:t>
            </a:r>
            <a:r>
              <a:rPr lang="en-US" sz="2000" dirty="0" smtClean="0"/>
              <a:t>.</a:t>
            </a:r>
          </a:p>
          <a:p>
            <a:pPr marL="285750" indent="-285750">
              <a:spcBef>
                <a:spcPts val="500"/>
              </a:spcBef>
            </a:pPr>
            <a:r>
              <a:rPr lang="en-US" sz="2000" dirty="0" smtClean="0"/>
              <a:t>Definitive patterns with a repeating structure are called crystalline structures. </a:t>
            </a:r>
          </a:p>
          <a:p>
            <a:pPr marL="285750" indent="-285750">
              <a:spcBef>
                <a:spcPts val="500"/>
              </a:spcBef>
            </a:pPr>
            <a:r>
              <a:rPr lang="en-US" sz="2000" dirty="0" smtClean="0"/>
              <a:t>All solid matter is either amorphous, crystalline or polycrystalline. </a:t>
            </a:r>
          </a:p>
        </p:txBody>
      </p:sp>
      <p:pic>
        <p:nvPicPr>
          <p:cNvPr id="5" name="Content Placeholder 4" descr="glass-vs-diamond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5026025" y="1746539"/>
            <a:ext cx="3886200" cy="2733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324475" y="4791075"/>
            <a:ext cx="35729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Which of these solids is the crystalline solid?</a:t>
            </a:r>
            <a:endParaRPr lang="en-US" sz="1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324476" y="5128707"/>
            <a:ext cx="35623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 sz="1600" b="1" i="1" dirty="0" smtClean="0"/>
          </a:p>
          <a:p>
            <a:pPr algn="r"/>
            <a:r>
              <a:rPr lang="en-US" sz="1600" b="1" i="1" dirty="0" smtClean="0"/>
              <a:t>Pretty easy to tell, isn’t it?</a:t>
            </a:r>
          </a:p>
          <a:p>
            <a:pPr algn="r"/>
            <a:r>
              <a:rPr lang="en-US" sz="1600" b="1" i="1" dirty="0" smtClean="0"/>
              <a:t>The lower left is cut glass.  </a:t>
            </a:r>
          </a:p>
          <a:p>
            <a:pPr algn="r"/>
            <a:r>
              <a:rPr lang="en-US" sz="1600" b="1" i="1" dirty="0" smtClean="0"/>
              <a:t>The right is a high quality diamond.</a:t>
            </a:r>
            <a:endParaRPr lang="en-US" sz="1600" b="1" i="1" dirty="0"/>
          </a:p>
        </p:txBody>
      </p:sp>
    </p:spTree>
    <p:extLst>
      <p:ext uri="{BB962C8B-B14F-4D97-AF65-F5344CB8AC3E}">
        <p14:creationId xmlns:p14="http://schemas.microsoft.com/office/powerpoint/2010/main" val="517096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1"/>
            <a:ext cx="7123113" cy="337185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Wingdings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</a:rPr>
              <a:t>Solid matter is either amorphous, polycrystalline or crystalline.  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</a:rPr>
              <a:t>Mono-crystalline silicon wafers are widely used as the substrate for microsystems.  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</a:rPr>
              <a:t>These wafers provide the electrical and mechanical properties needed to build the components for electromechanical systems.  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</a:rPr>
              <a:t>Crystal orientation (100) and (111) are commonly used.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65760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sz="1600" dirty="0"/>
              <a:t>Made possible through grants from the National Science Foundation Department of Undergraduate Education #0830384, 0902411, and 1205138.</a:t>
            </a:r>
          </a:p>
          <a:p>
            <a:pPr algn="ctr">
              <a:spcBef>
                <a:spcPts val="0"/>
              </a:spcBef>
            </a:pPr>
            <a:r>
              <a:rPr lang="en-US" sz="1600" dirty="0"/>
              <a:t> </a:t>
            </a:r>
          </a:p>
          <a:p>
            <a:pPr algn="ctr">
              <a:spcBef>
                <a:spcPts val="0"/>
              </a:spcBef>
            </a:pPr>
            <a:r>
              <a:rPr lang="en-US" sz="1600" dirty="0"/>
              <a:t>Any opinions, findings and conclusions or recommendations expressed in this material are those of the authors and creators, and do not necessarily reflect the views of the National Science Foundation.</a:t>
            </a:r>
          </a:p>
          <a:p>
            <a:pPr algn="ctr">
              <a:spcBef>
                <a:spcPts val="0"/>
              </a:spcBef>
            </a:pPr>
            <a:r>
              <a:rPr lang="en-US" sz="1600" b="1" dirty="0"/>
              <a:t> </a:t>
            </a:r>
            <a:endParaRPr lang="en-US" sz="1600" dirty="0"/>
          </a:p>
          <a:p>
            <a:pPr algn="ctr">
              <a:spcBef>
                <a:spcPts val="0"/>
              </a:spcBef>
            </a:pPr>
            <a:r>
              <a:rPr lang="en-US" sz="1600" dirty="0"/>
              <a:t>Southwest Center for Microsystems Education (SCME) NSF ATE Center</a:t>
            </a:r>
          </a:p>
          <a:p>
            <a:pPr algn="ctr">
              <a:spcBef>
                <a:spcPts val="0"/>
              </a:spcBef>
            </a:pPr>
            <a:r>
              <a:rPr lang="en-US" sz="1600" dirty="0"/>
              <a:t>© 2010 Regents of the University of New Mexico</a:t>
            </a:r>
          </a:p>
          <a:p>
            <a:pPr algn="ctr">
              <a:spcBef>
                <a:spcPts val="0"/>
              </a:spcBef>
            </a:pPr>
            <a:r>
              <a:rPr lang="en-US" sz="1600" dirty="0"/>
              <a:t> </a:t>
            </a:r>
          </a:p>
          <a:p>
            <a:pPr algn="ctr">
              <a:spcBef>
                <a:spcPts val="0"/>
              </a:spcBef>
            </a:pPr>
            <a:r>
              <a:rPr lang="en-US" sz="1600" dirty="0"/>
              <a:t>Content is protected by the CC Attribution Non-Commercial Share Alike license.</a:t>
            </a:r>
          </a:p>
          <a:p>
            <a:pPr algn="ctr">
              <a:spcBef>
                <a:spcPts val="0"/>
              </a:spcBef>
            </a:pPr>
            <a:r>
              <a:rPr lang="en-US" sz="1600" dirty="0"/>
              <a:t> </a:t>
            </a:r>
          </a:p>
          <a:p>
            <a:pPr algn="ctr">
              <a:spcBef>
                <a:spcPts val="0"/>
              </a:spcBef>
            </a:pPr>
            <a:r>
              <a:rPr lang="en-US" sz="1600" dirty="0"/>
              <a:t>Website:  </a:t>
            </a:r>
            <a:r>
              <a:rPr lang="en-US" sz="1600" u="sng" dirty="0">
                <a:hlinkClick r:id="rId3"/>
              </a:rPr>
              <a:t>www.scme-</a:t>
            </a:r>
            <a:r>
              <a:rPr lang="en-US" sz="1600" u="sng" dirty="0" smtClean="0">
                <a:hlinkClick r:id="rId3"/>
              </a:rPr>
              <a:t>nm.org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1667" y="6293555"/>
            <a:ext cx="1480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Revised April 2017</a:t>
            </a:r>
            <a:endParaRPr lang="en-US" sz="1400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you familiar with?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What are some examples of amorphous solid?</a:t>
            </a:r>
          </a:p>
          <a:p>
            <a:r>
              <a:rPr lang="en-US" sz="2400" dirty="0" smtClean="0"/>
              <a:t>What are some examples of crystalline solids?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you familiar with?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What are some examples of amorphous solid?</a:t>
            </a:r>
          </a:p>
          <a:p>
            <a:r>
              <a:rPr lang="en-US" sz="2400" dirty="0" smtClean="0"/>
              <a:t>What are some examples of crystalline solids?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glass, soot, plastics, gels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diamonds, ice, quartz, and an old favorite, rock candy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Crystals and MEMS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200" dirty="0" smtClean="0"/>
              <a:t>Because the atoms or molecules of crystalline structures "fit together" so well, a crystal is typically very </a:t>
            </a:r>
            <a:r>
              <a:rPr lang="en-US" sz="3200" dirty="0" smtClean="0"/>
              <a:t>strong – an important characteristic in </a:t>
            </a:r>
            <a:r>
              <a:rPr lang="en-US" sz="3200" dirty="0" smtClean="0"/>
              <a:t>the construction of micro and </a:t>
            </a:r>
            <a:r>
              <a:rPr lang="en-US" sz="3200" dirty="0" err="1" smtClean="0"/>
              <a:t>nano</a:t>
            </a:r>
            <a:r>
              <a:rPr lang="en-US" sz="3200" dirty="0" smtClean="0"/>
              <a:t>-sized </a:t>
            </a:r>
            <a:r>
              <a:rPr lang="en-US" sz="3200" dirty="0" smtClean="0"/>
              <a:t>devices.  </a:t>
            </a:r>
          </a:p>
          <a:p>
            <a:pPr marL="0" indent="0">
              <a:lnSpc>
                <a:spcPct val="120000"/>
              </a:lnSpc>
              <a:buNone/>
            </a:pPr>
            <a:endParaRPr lang="en-US" sz="32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 smtClean="0"/>
              <a:t>Microsystems require a type of crystalline substrate in order to build </a:t>
            </a:r>
            <a:r>
              <a:rPr lang="en-US" sz="3200" dirty="0" smtClean="0"/>
              <a:t>micro-sized </a:t>
            </a:r>
            <a:r>
              <a:rPr lang="en-US" sz="3200" dirty="0" smtClean="0"/>
              <a:t>structures such as cantilevers, diaphragms, gears, comb drives, and electronic circuits.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mirror-popup-sandia.jpg"/>
          <p:cNvPicPr>
            <a:picLocks noGrp="1" noChangeAspect="1"/>
          </p:cNvPicPr>
          <p:nvPr>
            <p:ph sz="quarter" idx="2"/>
          </p:nvPr>
        </p:nvPicPr>
        <p:blipFill>
          <a:blip r:embed="rId4"/>
          <a:stretch>
            <a:fillRect/>
          </a:stretch>
        </p:blipFill>
        <p:spPr>
          <a:xfrm>
            <a:off x="5035550" y="1699926"/>
            <a:ext cx="3886200" cy="303587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438996" y="4999990"/>
            <a:ext cx="4471642" cy="133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Aft>
                <a:spcPts val="100"/>
              </a:spcAft>
            </a:pPr>
            <a:r>
              <a:rPr lang="en-US" sz="1600" b="1" i="1" dirty="0"/>
              <a:t>MEMS popup mirror [Courtesy of Sandia National Laboratories, SUMMIT Technologies, </a:t>
            </a:r>
            <a:r>
              <a:rPr lang="en-US" sz="1600" b="1" i="1" dirty="0">
                <a:hlinkClick r:id="rId5"/>
              </a:rPr>
              <a:t>www.mems.sandia.gov</a:t>
            </a:r>
            <a:r>
              <a:rPr lang="en-US" sz="1600" b="1" i="1" dirty="0" smtClean="0"/>
              <a:t>]</a:t>
            </a:r>
          </a:p>
          <a:p>
            <a:pPr algn="r">
              <a:spcAft>
                <a:spcPts val="100"/>
              </a:spcAft>
            </a:pPr>
            <a:r>
              <a:rPr lang="en-US" sz="1600" b="1" i="1" dirty="0" smtClean="0"/>
              <a:t>This device is made of polycrystalline silicon on a monocrystalline silicon substrate.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</a:t>
            </a:r>
            <a:r>
              <a:rPr lang="en-US" dirty="0" smtClean="0"/>
              <a:t>talk </a:t>
            </a:r>
            <a:r>
              <a:rPr lang="en-US" dirty="0" smtClean="0"/>
              <a:t>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sz="2400" dirty="0" smtClean="0"/>
              <a:t>This unit </a:t>
            </a:r>
            <a:r>
              <a:rPr lang="en-US" sz="2400" dirty="0" smtClean="0"/>
              <a:t>discusses </a:t>
            </a:r>
            <a:r>
              <a:rPr lang="en-US" sz="2400" dirty="0" smtClean="0"/>
              <a:t>three topics of crystallography:</a:t>
            </a:r>
          </a:p>
          <a:p>
            <a:pPr marL="514350" indent="-514350">
              <a:defRPr/>
            </a:pPr>
            <a:r>
              <a:rPr lang="en-US" sz="2400" dirty="0" smtClean="0"/>
              <a:t>The types of solid matter (amorphous, polycrystalline and crystalline)</a:t>
            </a:r>
          </a:p>
          <a:p>
            <a:pPr marL="514350" indent="-514350">
              <a:defRPr/>
            </a:pPr>
            <a:r>
              <a:rPr lang="en-US" sz="2400" dirty="0" smtClean="0"/>
              <a:t>The Miller Index (a roadmap for identifying planes and directions within a crystal)</a:t>
            </a:r>
          </a:p>
          <a:p>
            <a:pPr marL="514350" indent="-514350">
              <a:defRPr/>
            </a:pPr>
            <a:r>
              <a:rPr lang="en-US" sz="2400" dirty="0" smtClean="0"/>
              <a:t>Growing crystals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scme3">
  <a:themeElements>
    <a:clrScheme name="Custom 19">
      <a:dk1>
        <a:srgbClr val="8A3C12"/>
      </a:dk1>
      <a:lt1>
        <a:srgbClr val="FFF2CB"/>
      </a:lt1>
      <a:dk2>
        <a:srgbClr val="732423"/>
      </a:dk2>
      <a:lt2>
        <a:srgbClr val="D4D4D6"/>
      </a:lt2>
      <a:accent1>
        <a:srgbClr val="9A302F"/>
      </a:accent1>
      <a:accent2>
        <a:srgbClr val="FFD558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2F75FF"/>
      </a:hlink>
      <a:folHlink>
        <a:srgbClr val="68000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scme3</Template>
  <TotalTime>897</TotalTime>
  <Words>3507</Words>
  <Application>Microsoft Macintosh PowerPoint</Application>
  <PresentationFormat>On-screen Show (4:3)</PresentationFormat>
  <Paragraphs>337</Paragraphs>
  <Slides>51</Slides>
  <Notes>51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scme3</vt:lpstr>
      <vt:lpstr>Crystallography overview for microsystems</vt:lpstr>
      <vt:lpstr>Unit Overview</vt:lpstr>
      <vt:lpstr>Objectives</vt:lpstr>
      <vt:lpstr>Introduction</vt:lpstr>
      <vt:lpstr>Introduction</vt:lpstr>
      <vt:lpstr>What are you familiar with?</vt:lpstr>
      <vt:lpstr>What are you familiar with?</vt:lpstr>
      <vt:lpstr>Crystals and MEMS</vt:lpstr>
      <vt:lpstr>What we talk about</vt:lpstr>
      <vt:lpstr>Crystallography</vt:lpstr>
      <vt:lpstr>Solid Arrangements</vt:lpstr>
      <vt:lpstr>The Unit Cell</vt:lpstr>
      <vt:lpstr>The Lattice</vt:lpstr>
      <vt:lpstr>Unit Cell Configurations</vt:lpstr>
      <vt:lpstr>All Unit Cells Are Not Alike</vt:lpstr>
      <vt:lpstr>All Unit Cells Are Not Alike</vt:lpstr>
      <vt:lpstr>Carbon Unit Cell</vt:lpstr>
      <vt:lpstr>What’s What?</vt:lpstr>
      <vt:lpstr>What’s What?</vt:lpstr>
      <vt:lpstr>Amorphous</vt:lpstr>
      <vt:lpstr>Amorphous</vt:lpstr>
      <vt:lpstr>Amorphous Characteristics</vt:lpstr>
      <vt:lpstr>Polycrystalline</vt:lpstr>
      <vt:lpstr>Grains</vt:lpstr>
      <vt:lpstr>Grain Boundaries</vt:lpstr>
      <vt:lpstr>Polycrystalline Characteristics</vt:lpstr>
      <vt:lpstr>Crystals</vt:lpstr>
      <vt:lpstr>Diamond Crystal</vt:lpstr>
      <vt:lpstr>Crystal Characteristics</vt:lpstr>
      <vt:lpstr>A Closer Look at Silicon: The Silicon Atom</vt:lpstr>
      <vt:lpstr>The Silicon (Si) Crystal</vt:lpstr>
      <vt:lpstr>Crystal Orientation – Si Planes</vt:lpstr>
      <vt:lpstr>Material Properties of Silicon Planes</vt:lpstr>
      <vt:lpstr>3D Viewer</vt:lpstr>
      <vt:lpstr>Crystal Planes</vt:lpstr>
      <vt:lpstr>The Miller Index</vt:lpstr>
      <vt:lpstr>Identifying the Crystal Plane</vt:lpstr>
      <vt:lpstr>The (100) Plane</vt:lpstr>
      <vt:lpstr>What’s What?</vt:lpstr>
      <vt:lpstr>What’s What?</vt:lpstr>
      <vt:lpstr>Why is the crystal orientation important?</vt:lpstr>
      <vt:lpstr>Silicon Crystal Etch</vt:lpstr>
      <vt:lpstr>MEMS Structures</vt:lpstr>
      <vt:lpstr>Determining the Orientation</vt:lpstr>
      <vt:lpstr>What is its Orientation?</vt:lpstr>
      <vt:lpstr>What is its Orientation?</vt:lpstr>
      <vt:lpstr>Making a Silicon Crystal</vt:lpstr>
      <vt:lpstr>The Seed Crystal</vt:lpstr>
      <vt:lpstr>The Ingot</vt:lpstr>
      <vt:lpstr>Summary</vt:lpstr>
      <vt:lpstr>Acknowledgements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Crystallography overview for microsystems</dc:title>
  <dc:creator>mjwillis</dc:creator>
  <cp:lastModifiedBy>MJ Willis</cp:lastModifiedBy>
  <cp:revision>126</cp:revision>
  <dcterms:created xsi:type="dcterms:W3CDTF">2009-04-22T20:02:03Z</dcterms:created>
  <dcterms:modified xsi:type="dcterms:W3CDTF">2017-04-26T23:42:32Z</dcterms:modified>
</cp:coreProperties>
</file>