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AV" ContentType="audio/wav"/>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8"/>
  </p:notesMasterIdLst>
  <p:handoutMasterIdLst>
    <p:handoutMasterId r:id="rId19"/>
  </p:handoutMasterIdLst>
  <p:sldIdLst>
    <p:sldId id="260" r:id="rId2"/>
    <p:sldId id="261" r:id="rId3"/>
    <p:sldId id="263" r:id="rId4"/>
    <p:sldId id="267" r:id="rId5"/>
    <p:sldId id="268" r:id="rId6"/>
    <p:sldId id="269" r:id="rId7"/>
    <p:sldId id="286" r:id="rId8"/>
    <p:sldId id="270" r:id="rId9"/>
    <p:sldId id="287" r:id="rId10"/>
    <p:sldId id="271" r:id="rId11"/>
    <p:sldId id="272" r:id="rId12"/>
    <p:sldId id="273" r:id="rId13"/>
    <p:sldId id="288" r:id="rId14"/>
    <p:sldId id="285" r:id="rId15"/>
    <p:sldId id="266"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1743" autoAdjust="0"/>
  </p:normalViewPr>
  <p:slideViewPr>
    <p:cSldViewPr snapToGrid="0">
      <p:cViewPr>
        <p:scale>
          <a:sx n="72" d="100"/>
          <a:sy n="72" d="100"/>
        </p:scale>
        <p:origin x="-1616" y="-3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5/14/17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8657567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86D42B-36B6-4533-AD06-B37717242224}" type="datetimeFigureOut">
              <a:rPr lang="en-US" smtClean="0"/>
              <a:pPr/>
              <a:t>5/14/17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3B4FD2-7BA8-4DBB-B699-0C49A81A3D74}" type="slidenum">
              <a:rPr lang="en-US" smtClean="0"/>
              <a:pPr/>
              <a:t>‹#›</a:t>
            </a:fld>
            <a:endParaRPr lang="en-US"/>
          </a:p>
        </p:txBody>
      </p:sp>
    </p:spTree>
    <p:extLst>
      <p:ext uri="{BB962C8B-B14F-4D97-AF65-F5344CB8AC3E}">
        <p14:creationId xmlns:p14="http://schemas.microsoft.com/office/powerpoint/2010/main" val="3556904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this presentation you will learn about transducers, what they are, what they can do, and various applications.  To learn more about transducers, be sure to read the Introduction</a:t>
            </a:r>
            <a:r>
              <a:rPr lang="en-US" sz="1200" kern="1200" baseline="0" dirty="0" smtClean="0">
                <a:solidFill>
                  <a:schemeClr val="tx1"/>
                </a:solidFill>
                <a:latin typeface="+mn-lt"/>
                <a:ea typeface="+mn-ea"/>
                <a:cs typeface="+mn-cs"/>
              </a:rPr>
              <a:t> to Transducers lesson.  An</a:t>
            </a:r>
            <a:r>
              <a:rPr lang="en-US" sz="1200" kern="1200" dirty="0" smtClean="0">
                <a:solidFill>
                  <a:schemeClr val="tx1"/>
                </a:solidFill>
                <a:latin typeface="+mn-lt"/>
                <a:ea typeface="+mn-ea"/>
                <a:cs typeface="+mn-cs"/>
              </a:rPr>
              <a:t> understanding of this information is important to microelectromechanical (MEMS) or microsystems technology.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E3B4FD2-7BA8-4DBB-B699-0C49A81A3D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Other types of transducers</a:t>
            </a:r>
            <a:r>
              <a:rPr lang="en-US" sz="1200" kern="1200" baseline="0" dirty="0" smtClean="0">
                <a:solidFill>
                  <a:schemeClr val="tx1"/>
                </a:solidFill>
                <a:latin typeface="+mn-lt"/>
                <a:ea typeface="+mn-ea"/>
                <a:cs typeface="+mn-cs"/>
              </a:rPr>
              <a:t> include </a:t>
            </a:r>
            <a:r>
              <a:rPr lang="en-US" sz="1200" kern="1200" baseline="0" dirty="0" err="1" smtClean="0">
                <a:solidFill>
                  <a:schemeClr val="tx1"/>
                </a:solidFill>
                <a:latin typeface="+mn-lt"/>
                <a:ea typeface="+mn-ea"/>
                <a:cs typeface="+mn-cs"/>
              </a:rPr>
              <a:t>electroacoustic</a:t>
            </a:r>
            <a:r>
              <a:rPr lang="en-US" sz="1200" kern="1200" baseline="0" dirty="0" smtClean="0">
                <a:solidFill>
                  <a:schemeClr val="tx1"/>
                </a:solidFill>
                <a:latin typeface="+mn-lt"/>
                <a:ea typeface="+mn-ea"/>
                <a:cs typeface="+mn-cs"/>
              </a:rPr>
              <a:t>, electromagnetic and electrostatic.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Electroacoustic</a:t>
            </a:r>
            <a:r>
              <a:rPr lang="en-US" sz="1200" kern="1200" dirty="0" smtClean="0">
                <a:solidFill>
                  <a:schemeClr val="tx1"/>
                </a:solidFill>
                <a:latin typeface="+mn-lt"/>
                <a:ea typeface="+mn-ea"/>
                <a:cs typeface="+mn-cs"/>
              </a:rPr>
              <a:t> transducers work with sound energy and electrical energy.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Common </a:t>
            </a:r>
            <a:r>
              <a:rPr lang="en-US" sz="1200" kern="1200" dirty="0" err="1" smtClean="0">
                <a:solidFill>
                  <a:schemeClr val="tx1"/>
                </a:solidFill>
                <a:latin typeface="+mn-lt"/>
                <a:ea typeface="+mn-ea"/>
                <a:cs typeface="+mn-cs"/>
              </a:rPr>
              <a:t>electroacoustic</a:t>
            </a:r>
            <a:r>
              <a:rPr lang="en-US" sz="1200" kern="1200" dirty="0" smtClean="0">
                <a:solidFill>
                  <a:schemeClr val="tx1"/>
                </a:solidFill>
                <a:latin typeface="+mn-lt"/>
                <a:ea typeface="+mn-ea"/>
                <a:cs typeface="+mn-cs"/>
              </a:rPr>
              <a:t> transducers</a:t>
            </a:r>
            <a:r>
              <a:rPr lang="en-US" sz="1200" kern="1200" baseline="0" dirty="0" smtClean="0">
                <a:solidFill>
                  <a:schemeClr val="tx1"/>
                </a:solidFill>
                <a:latin typeface="+mn-lt"/>
                <a:ea typeface="+mn-ea"/>
                <a:cs typeface="+mn-cs"/>
              </a:rPr>
              <a:t> include </a:t>
            </a:r>
            <a:r>
              <a:rPr lang="en-US" sz="1200" kern="1200" dirty="0" smtClean="0">
                <a:solidFill>
                  <a:schemeClr val="tx1"/>
                </a:solidFill>
                <a:latin typeface="+mn-lt"/>
                <a:ea typeface="+mn-ea"/>
                <a:cs typeface="+mn-cs"/>
              </a:rPr>
              <a:t>Loudspeakers that convert an electrical signal into sound,</a:t>
            </a:r>
          </a:p>
          <a:p>
            <a:r>
              <a:rPr lang="en-US" sz="1200" kern="1200" dirty="0" smtClean="0">
                <a:solidFill>
                  <a:schemeClr val="tx1"/>
                </a:solidFill>
                <a:latin typeface="+mn-lt"/>
                <a:ea typeface="+mn-ea"/>
                <a:cs typeface="+mn-cs"/>
              </a:rPr>
              <a:t>microphones that convert sound waves in air into an electrical signal, and </a:t>
            </a:r>
          </a:p>
          <a:p>
            <a:r>
              <a:rPr lang="en-US" sz="1200" kern="1200" dirty="0" smtClean="0">
                <a:solidFill>
                  <a:schemeClr val="tx1"/>
                </a:solidFill>
                <a:latin typeface="+mn-lt"/>
                <a:ea typeface="+mn-ea"/>
                <a:cs typeface="+mn-cs"/>
              </a:rPr>
              <a:t>hydrophones that convert sound waves in water into an electrical signal.  MEMS hydrophones are currently being used to detect various sounds within our oceans.  Anchored to the bottom of the ocean or dragged behind a ship, micro-sized hydrophones detect the sounds generated by ships, submarines, ocean waves and marine animals.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Common electromagnetic transducers</a:t>
            </a:r>
            <a:r>
              <a:rPr lang="en-US" sz="1200" kern="1200" baseline="0" dirty="0" smtClean="0">
                <a:solidFill>
                  <a:schemeClr val="tx1"/>
                </a:solidFill>
                <a:latin typeface="+mn-lt"/>
                <a:ea typeface="+mn-ea"/>
                <a:cs typeface="+mn-cs"/>
              </a:rPr>
              <a:t> include </a:t>
            </a:r>
            <a:r>
              <a:rPr lang="en-US" sz="1200" kern="1200" dirty="0" smtClean="0">
                <a:solidFill>
                  <a:schemeClr val="tx1"/>
                </a:solidFill>
                <a:latin typeface="+mn-lt"/>
                <a:ea typeface="+mn-ea"/>
                <a:cs typeface="+mn-cs"/>
              </a:rPr>
              <a:t>Magnetic cartridges and generators which convert motion in a magnetic field into an electrical energy.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An electromagnetically driven and sensed MEMS gyroscope is currently on the market. This gyroscope uses a permanent magnet and a resonating “ring” to detect rotation or motion.</a:t>
            </a:r>
            <a:r>
              <a:rPr lang="en-US" sz="1200" kern="1200" baseline="3000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 The detected motion creates a capacitive charge within the device.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Common electrostatic transducers</a:t>
            </a:r>
            <a:r>
              <a:rPr lang="en-US" sz="1200" kern="1200" baseline="0" dirty="0" smtClean="0">
                <a:solidFill>
                  <a:schemeClr val="tx1"/>
                </a:solidFill>
                <a:latin typeface="+mn-lt"/>
                <a:ea typeface="+mn-ea"/>
                <a:cs typeface="+mn-cs"/>
              </a:rPr>
              <a:t> include the e</a:t>
            </a:r>
            <a:r>
              <a:rPr lang="en-US" sz="1200" kern="1200" dirty="0" smtClean="0">
                <a:solidFill>
                  <a:schemeClr val="tx1"/>
                </a:solidFill>
                <a:latin typeface="+mn-lt"/>
                <a:ea typeface="+mn-ea"/>
                <a:cs typeface="+mn-cs"/>
              </a:rPr>
              <a:t>lectrometer which converts static or energy from a vibrating reed into electricity, and the Van de </a:t>
            </a:r>
            <a:r>
              <a:rPr lang="en-US" sz="1200" kern="1200" dirty="0" err="1" smtClean="0">
                <a:solidFill>
                  <a:schemeClr val="tx1"/>
                </a:solidFill>
                <a:latin typeface="+mn-lt"/>
                <a:ea typeface="+mn-ea"/>
                <a:cs typeface="+mn-cs"/>
              </a:rPr>
              <a:t>Graaf</a:t>
            </a:r>
            <a:r>
              <a:rPr lang="en-US" sz="1200" kern="1200" dirty="0" smtClean="0">
                <a:solidFill>
                  <a:schemeClr val="tx1"/>
                </a:solidFill>
                <a:latin typeface="+mn-lt"/>
                <a:ea typeface="+mn-ea"/>
                <a:cs typeface="+mn-cs"/>
              </a:rPr>
              <a:t> generator.  The images</a:t>
            </a:r>
            <a:r>
              <a:rPr lang="en-US" sz="1200" kern="1200" baseline="0" dirty="0" smtClean="0">
                <a:solidFill>
                  <a:schemeClr val="tx1"/>
                </a:solidFill>
                <a:latin typeface="+mn-lt"/>
                <a:ea typeface="+mn-ea"/>
                <a:cs typeface="+mn-cs"/>
              </a:rPr>
              <a:t> in the slide are of a Van de </a:t>
            </a:r>
            <a:r>
              <a:rPr lang="en-US" sz="1200" kern="1200" baseline="0" dirty="0" err="1" smtClean="0">
                <a:solidFill>
                  <a:schemeClr val="tx1"/>
                </a:solidFill>
                <a:latin typeface="+mn-lt"/>
                <a:ea typeface="+mn-ea"/>
                <a:cs typeface="+mn-cs"/>
              </a:rPr>
              <a:t>Graaf</a:t>
            </a:r>
            <a:r>
              <a:rPr lang="en-US" sz="1200" kern="1200" baseline="0" dirty="0" smtClean="0">
                <a:solidFill>
                  <a:schemeClr val="tx1"/>
                </a:solidFill>
                <a:latin typeface="+mn-lt"/>
                <a:ea typeface="+mn-ea"/>
                <a:cs typeface="+mn-cs"/>
              </a:rPr>
              <a:t> generator.  This generator c</a:t>
            </a:r>
            <a:r>
              <a:rPr lang="en-US" sz="1200" kern="1200" dirty="0" smtClean="0">
                <a:solidFill>
                  <a:schemeClr val="tx1"/>
                </a:solidFill>
                <a:latin typeface="+mn-lt"/>
                <a:ea typeface="+mn-ea"/>
                <a:cs typeface="+mn-cs"/>
              </a:rPr>
              <a:t>onverts a build up of static charge into high voltage.</a:t>
            </a: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MEMS electrostatic transducers are found in MEMS resonators, On/Off valves for fuel injection, and drop ejectors that use an </a:t>
            </a:r>
            <a:r>
              <a:rPr lang="en-US" sz="1200" kern="1200" dirty="0" err="1" smtClean="0">
                <a:solidFill>
                  <a:schemeClr val="tx1"/>
                </a:solidFill>
                <a:latin typeface="+mn-lt"/>
                <a:ea typeface="+mn-ea"/>
                <a:cs typeface="+mn-cs"/>
              </a:rPr>
              <a:t>electrostaticly</a:t>
            </a:r>
            <a:r>
              <a:rPr lang="en-US" sz="1200" kern="1200" dirty="0" smtClean="0">
                <a:solidFill>
                  <a:schemeClr val="tx1"/>
                </a:solidFill>
                <a:latin typeface="+mn-lt"/>
                <a:ea typeface="+mn-ea"/>
                <a:cs typeface="+mn-cs"/>
              </a:rPr>
              <a:t> driven piston.</a:t>
            </a:r>
            <a:r>
              <a:rPr lang="en-US" sz="1200" kern="1200" baseline="3000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 A common electrostatic </a:t>
            </a:r>
            <a:r>
              <a:rPr lang="en-US" sz="1200" kern="1200" baseline="0" dirty="0" err="1" smtClean="0">
                <a:solidFill>
                  <a:schemeClr val="tx1"/>
                </a:solidFill>
                <a:latin typeface="+mn-lt"/>
                <a:ea typeface="+mn-ea"/>
                <a:cs typeface="+mn-cs"/>
              </a:rPr>
              <a:t>microtransducer</a:t>
            </a:r>
            <a:r>
              <a:rPr lang="en-US" sz="1200" kern="1200" baseline="0" dirty="0" smtClean="0">
                <a:solidFill>
                  <a:schemeClr val="tx1"/>
                </a:solidFill>
                <a:latin typeface="+mn-lt"/>
                <a:ea typeface="+mn-ea"/>
                <a:cs typeface="+mn-cs"/>
              </a:rPr>
              <a:t> is the comb drive.  Refer to the Introduction to Transducers lesson to learn how a MEMS comb drive works.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Electromechanical transducers are transducers</a:t>
            </a:r>
            <a:r>
              <a:rPr lang="en-US" baseline="0" dirty="0" smtClean="0"/>
              <a:t> that either convert electrical to mechanical energy or motion, or convert mechanical movement such as deformation or stress into electrical energy.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Electromechanical Transducers, some of which are also called actuators,</a:t>
            </a:r>
            <a:r>
              <a:rPr lang="en-US" sz="1200" kern="1200" baseline="0" dirty="0" smtClean="0">
                <a:solidFill>
                  <a:schemeClr val="tx1"/>
                </a:solidFill>
                <a:latin typeface="+mn-lt"/>
                <a:ea typeface="+mn-ea"/>
                <a:cs typeface="+mn-cs"/>
              </a:rPr>
              <a:t> include g</a:t>
            </a:r>
            <a:r>
              <a:rPr lang="en-US" sz="1200" kern="1200" dirty="0" smtClean="0">
                <a:solidFill>
                  <a:schemeClr val="tx1"/>
                </a:solidFill>
                <a:latin typeface="+mn-lt"/>
                <a:ea typeface="+mn-ea"/>
                <a:cs typeface="+mn-cs"/>
              </a:rPr>
              <a:t>enerators, which convert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mechanical energy (or motion) into electrical energy,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Galvanometer which convert the electric current of a coil in a magnetic field into movement, and motors which converts electrical energy into mechanical energy</a:t>
            </a:r>
            <a:r>
              <a:rPr lang="en-US" sz="1200" kern="1200" baseline="0" dirty="0" smtClean="0">
                <a:solidFill>
                  <a:schemeClr val="tx1"/>
                </a:solidFill>
                <a:latin typeface="+mn-lt"/>
                <a:ea typeface="+mn-ea"/>
                <a:cs typeface="+mn-cs"/>
              </a:rPr>
              <a:t> or motion.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Strain gauges</a:t>
            </a:r>
            <a:r>
              <a:rPr lang="en-US" sz="1200" kern="1200" baseline="0" dirty="0" smtClean="0">
                <a:solidFill>
                  <a:schemeClr val="tx1"/>
                </a:solidFill>
                <a:latin typeface="+mn-lt"/>
                <a:ea typeface="+mn-ea"/>
                <a:cs typeface="+mn-cs"/>
              </a:rPr>
              <a:t> are</a:t>
            </a:r>
            <a:r>
              <a:rPr lang="en-US" sz="1200" kern="1200" dirty="0" smtClean="0">
                <a:solidFill>
                  <a:schemeClr val="tx1"/>
                </a:solidFill>
                <a:latin typeface="+mn-lt"/>
                <a:ea typeface="+mn-ea"/>
                <a:cs typeface="+mn-cs"/>
              </a:rPr>
              <a:t> electromechanical transducers found in many MEMS components.</a:t>
            </a:r>
            <a:r>
              <a:rPr lang="en-US" sz="1200" kern="1200" baseline="0" dirty="0" smtClean="0">
                <a:solidFill>
                  <a:schemeClr val="tx1"/>
                </a:solidFill>
                <a:latin typeface="+mn-lt"/>
                <a:ea typeface="+mn-ea"/>
                <a:cs typeface="+mn-cs"/>
              </a:rPr>
              <a:t> A strain gauge</a:t>
            </a:r>
            <a:r>
              <a:rPr lang="en-US" sz="1200" kern="1200" dirty="0" smtClean="0">
                <a:solidFill>
                  <a:schemeClr val="tx1"/>
                </a:solidFill>
                <a:latin typeface="+mn-lt"/>
                <a:ea typeface="+mn-ea"/>
                <a:cs typeface="+mn-cs"/>
              </a:rPr>
              <a:t> converts the deformation,</a:t>
            </a:r>
            <a:r>
              <a:rPr lang="en-US" sz="1200" kern="1200" baseline="0" dirty="0" smtClean="0">
                <a:solidFill>
                  <a:schemeClr val="tx1"/>
                </a:solidFill>
                <a:latin typeface="+mn-lt"/>
                <a:ea typeface="+mn-ea"/>
                <a:cs typeface="+mn-cs"/>
              </a:rPr>
              <a:t> stress or strain</a:t>
            </a:r>
            <a:r>
              <a:rPr lang="en-US" sz="1200" kern="1200" dirty="0" smtClean="0">
                <a:solidFill>
                  <a:schemeClr val="tx1"/>
                </a:solidFill>
                <a:latin typeface="+mn-lt"/>
                <a:ea typeface="+mn-ea"/>
                <a:cs typeface="+mn-cs"/>
              </a:rPr>
              <a:t> of a material into a change in the material’s electrical resistance and thus a change in current flowing through the material.  Referring</a:t>
            </a:r>
            <a:r>
              <a:rPr lang="en-US" sz="1200" kern="1200" baseline="0" dirty="0" smtClean="0">
                <a:solidFill>
                  <a:schemeClr val="tx1"/>
                </a:solidFill>
                <a:latin typeface="+mn-lt"/>
                <a:ea typeface="+mn-ea"/>
                <a:cs typeface="+mn-cs"/>
              </a:rPr>
              <a:t> to the strain gauge in the graphic, each leg of the gauge has a resistance, determined primarily by the material itself.  As the gauge “stretches” or is strained, the legs getting longer, increasing the resistance in each leg and thus the overall resistance of the gauge. </a:t>
            </a:r>
            <a:endParaRPr lang="en-US" sz="1200" kern="1200" dirty="0" smtClean="0">
              <a:solidFill>
                <a:schemeClr val="tx1"/>
              </a:solidFill>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5E3B4FD2-7BA8-4DBB-B699-0C49A81A3D7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Here is an example</a:t>
            </a:r>
            <a:r>
              <a:rPr lang="en-US" sz="1200" kern="1200" baseline="0" dirty="0" smtClean="0">
                <a:solidFill>
                  <a:schemeClr val="tx1"/>
                </a:solidFill>
                <a:latin typeface="+mn-lt"/>
                <a:ea typeface="+mn-ea"/>
                <a:cs typeface="+mn-cs"/>
              </a:rPr>
              <a:t> of a strain gauge at work.  </a:t>
            </a:r>
            <a:r>
              <a:rPr lang="en-US" sz="1200" kern="1200" dirty="0" smtClean="0">
                <a:solidFill>
                  <a:schemeClr val="tx1"/>
                </a:solidFill>
                <a:latin typeface="+mn-lt"/>
                <a:ea typeface="+mn-ea"/>
                <a:cs typeface="+mn-cs"/>
              </a:rPr>
              <a:t>Strain gauges are commonly incorporated into MEMS devices such as pressure sensors and micro-cantilevers.  MEMS strain gauges use the piezoelectric properties of metals and other materials to change the resistance of the material when the strain gauge is “stretched” due to mechanical movement, stress or strain.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This graphic illustrates a micro-cantilever with a strain gauge used to measure an increase in cantilever mass.  As the analytes or particles being analyzed attach to the probe coating on the cantilever, the mass of the cantilever increases, causing the cantilever</a:t>
            </a:r>
            <a:r>
              <a:rPr lang="en-US" sz="1200" kern="1200" baseline="0" dirty="0" smtClean="0">
                <a:solidFill>
                  <a:schemeClr val="tx1"/>
                </a:solidFill>
                <a:latin typeface="+mn-lt"/>
                <a:ea typeface="+mn-ea"/>
                <a:cs typeface="+mn-cs"/>
              </a:rPr>
              <a:t> to “bend” and the</a:t>
            </a:r>
            <a:r>
              <a:rPr lang="en-US" sz="1200" kern="1200" dirty="0" smtClean="0">
                <a:solidFill>
                  <a:schemeClr val="tx1"/>
                </a:solidFill>
                <a:latin typeface="+mn-lt"/>
                <a:ea typeface="+mn-ea"/>
                <a:cs typeface="+mn-cs"/>
              </a:rPr>
              <a:t> strain gauge to lengthen.  This changes the resistance of the gauge</a:t>
            </a:r>
            <a:r>
              <a:rPr lang="en-US" sz="1200" kern="1200" baseline="0" dirty="0" smtClean="0">
                <a:solidFill>
                  <a:schemeClr val="tx1"/>
                </a:solidFill>
                <a:latin typeface="+mn-lt"/>
                <a:ea typeface="+mn-ea"/>
                <a:cs typeface="+mn-cs"/>
              </a:rPr>
              <a:t> and thus the amount of current flowing through it.  This change in current is proportional to the change in cantilever’s mass.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92100" indent="-292100"/>
            <a:r>
              <a:rPr lang="en-US" dirty="0" smtClean="0"/>
              <a:t>Two other types of transducers</a:t>
            </a:r>
            <a:r>
              <a:rPr lang="en-US" baseline="0" dirty="0" smtClean="0"/>
              <a:t> include photoelectric and thermoelectric.  Photoelectric transducers convert </a:t>
            </a:r>
            <a:r>
              <a:rPr lang="en-US" sz="1200" dirty="0" smtClean="0"/>
              <a:t>light energy to electrical energy or vice versa.  </a:t>
            </a:r>
          </a:p>
          <a:p>
            <a:pPr marL="292100" indent="-292100"/>
            <a:r>
              <a:rPr lang="en-US" sz="1200" dirty="0" smtClean="0"/>
              <a:t>Thermoelectric transducers convert heat energy to electrical energy or vice versa.</a:t>
            </a:r>
          </a:p>
          <a:p>
            <a:pPr marL="292100" indent="-292100"/>
            <a:endParaRPr lang="en-US" sz="1200" dirty="0" smtClean="0"/>
          </a:p>
          <a:p>
            <a:pPr marL="292100" indent="-292100"/>
            <a:r>
              <a:rPr lang="en-US" sz="1200" dirty="0" smtClean="0"/>
              <a:t>Types of photoelectric transducers include the cathode</a:t>
            </a:r>
            <a:r>
              <a:rPr lang="en-US" sz="1200" baseline="0" dirty="0" smtClean="0"/>
              <a:t> ray tube or CRT shown in the graphic, light bulbs, laser diodes and light-emitting diodes.</a:t>
            </a:r>
          </a:p>
          <a:p>
            <a:pPr marL="292100" indent="-292100"/>
            <a:endParaRPr lang="en-US" sz="1200" baseline="0" dirty="0" smtClean="0"/>
          </a:p>
          <a:p>
            <a:pPr marL="292100" indent="-292100"/>
            <a:r>
              <a:rPr lang="en-US" sz="1200" baseline="0" dirty="0" smtClean="0"/>
              <a:t>Thermoelectric Transducers include the thermocouple and </a:t>
            </a:r>
            <a:r>
              <a:rPr lang="en-US" sz="1200" baseline="0" dirty="0" err="1" smtClean="0"/>
              <a:t>thermister</a:t>
            </a:r>
            <a:r>
              <a:rPr lang="en-US" sz="1200" baseline="0" dirty="0" smtClean="0"/>
              <a:t>.  As previously discussed, the thermocouple converts heat energy to electrical energy while the </a:t>
            </a:r>
            <a:r>
              <a:rPr lang="en-US" sz="1200" baseline="0" dirty="0" err="1" smtClean="0"/>
              <a:t>thermister</a:t>
            </a:r>
            <a:r>
              <a:rPr lang="en-US" sz="1200" baseline="0" dirty="0" smtClean="0"/>
              <a:t> is a component that experiences changes in resistance with changes in temperature.  In other words, as the temperature of the </a:t>
            </a:r>
            <a:r>
              <a:rPr lang="en-US" sz="1200" baseline="0" dirty="0" err="1" smtClean="0"/>
              <a:t>thermister</a:t>
            </a:r>
            <a:r>
              <a:rPr lang="en-US" sz="1200" baseline="0" dirty="0" smtClean="0"/>
              <a:t> increases, so does its resistance.</a:t>
            </a:r>
            <a:endParaRPr lang="en-US" sz="1200"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Micro-sized transducers that use temperature, chemical reactions, and mechanical stress to produce changes in voltage, resistance, resonant frequency, or light are used throughout </a:t>
            </a:r>
            <a:r>
              <a:rPr lang="en-US" sz="1200" kern="1200" dirty="0" err="1" smtClean="0">
                <a:solidFill>
                  <a:schemeClr val="tx1"/>
                </a:solidFill>
                <a:latin typeface="+mn-lt"/>
                <a:ea typeface="+mn-ea"/>
                <a:cs typeface="+mn-cs"/>
              </a:rPr>
              <a:t>microsensors</a:t>
            </a:r>
            <a:r>
              <a:rPr lang="en-US" sz="1200" kern="1200" dirty="0" smtClean="0">
                <a:solidFill>
                  <a:schemeClr val="tx1"/>
                </a:solidFill>
                <a:latin typeface="+mn-lt"/>
                <a:ea typeface="+mn-ea"/>
                <a:cs typeface="+mn-cs"/>
              </a:rPr>
              <a:t>.  Such transducers are used in MEMS pressure sensors, temperature sensors, chemical sensor arrays, and optical modulators.</a:t>
            </a: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that you’ve had a quick review of transducers, what they are and</a:t>
            </a:r>
            <a:r>
              <a:rPr lang="en-US" baseline="0" dirty="0" smtClean="0"/>
              <a:t> what they do, what type of transducer are you familiar with?  Look around you, think about your home, your car.  Are there any devices that are sensing something?  How do transducer affect your every day life?</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For a short review - A transducer is a device which converts one form of energy into another.  Transducers are used in all aspects of life to measure changes in the environment, to enhance everyday applications, and to learn more about the world around us.  An actuator is a device that converts energy into motion.  Therefore, an actuator can also be a transducer.  When the output of the transducer is converted to a readable format, the device is called a sensor.</a:t>
            </a:r>
          </a:p>
          <a:p>
            <a:r>
              <a:rPr lang="en-US" sz="1200" kern="1200" dirty="0" smtClean="0">
                <a:solidFill>
                  <a:schemeClr val="tx1"/>
                </a:solidFill>
                <a:latin typeface="+mn-lt"/>
                <a:ea typeface="+mn-ea"/>
                <a:cs typeface="+mn-cs"/>
              </a:rPr>
              <a:t> </a:t>
            </a:r>
          </a:p>
          <a:p>
            <a:r>
              <a:rPr lang="en-US" dirty="0" smtClean="0"/>
              <a:t>At</a:t>
            </a:r>
            <a:r>
              <a:rPr lang="en-US" baseline="0" dirty="0" smtClean="0"/>
              <a:t> this point, if you haven’t already read the Introduction to Transducers lesson, then you should do so now.  To learn even more about specific types of transducers both in the macro and micro-scales, complete the activity “What are Transducers?”</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lesson</a:t>
            </a:r>
            <a:r>
              <a:rPr lang="en-US" baseline="0" dirty="0" smtClean="0"/>
              <a:t> we will answer the Questions – What are Transducers? And What are several type of transducers found in both the macro and micro-scales?  Due to our need for things to get “smaller”, many macro-sized transducers are now being manufactured at much smaller scales, for less costs and more efficient results.  We’ll talk about some of these transducers in this presentation.</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0" hangingPunct="0"/>
            <a:r>
              <a:rPr lang="en-US" sz="1200" dirty="0" smtClean="0">
                <a:solidFill>
                  <a:schemeClr val="tx2"/>
                </a:solidFill>
                <a:cs typeface="Times New Roman" pitchFamily="18" charset="0"/>
              </a:rPr>
              <a:t>So what is a transducer?</a:t>
            </a:r>
            <a:r>
              <a:rPr lang="en-US" sz="1200" baseline="0" dirty="0" smtClean="0">
                <a:solidFill>
                  <a:schemeClr val="tx2"/>
                </a:solidFill>
                <a:cs typeface="Times New Roman" pitchFamily="18" charset="0"/>
              </a:rPr>
              <a:t>  A </a:t>
            </a:r>
            <a:r>
              <a:rPr lang="en-US" sz="1200" dirty="0" smtClean="0">
                <a:solidFill>
                  <a:schemeClr val="tx2"/>
                </a:solidFill>
                <a:cs typeface="Times New Roman" pitchFamily="18" charset="0"/>
              </a:rPr>
              <a:t>transducer is a device that converts</a:t>
            </a:r>
            <a:r>
              <a:rPr lang="en-US" sz="1200" baseline="0" dirty="0" smtClean="0">
                <a:solidFill>
                  <a:schemeClr val="tx2"/>
                </a:solidFill>
                <a:cs typeface="Times New Roman" pitchFamily="18" charset="0"/>
              </a:rPr>
              <a:t> one form of energy to another form of energy.  Examples of transducers include the light bulb, microphone and motor that you see in this slide.</a:t>
            </a:r>
          </a:p>
          <a:p>
            <a:pPr eaLnBrk="0" hangingPunct="0"/>
            <a:r>
              <a:rPr lang="en-US" sz="1200" baseline="0" dirty="0" smtClean="0">
                <a:solidFill>
                  <a:schemeClr val="tx2"/>
                </a:solidFill>
                <a:cs typeface="Times New Roman" pitchFamily="18" charset="0"/>
              </a:rPr>
              <a:t>The incandescent light bulb converts current flowing through a filament into light.</a:t>
            </a:r>
          </a:p>
          <a:p>
            <a:pPr eaLnBrk="0" hangingPunct="0"/>
            <a:r>
              <a:rPr lang="en-US" sz="1200" baseline="0" dirty="0" smtClean="0">
                <a:solidFill>
                  <a:schemeClr val="tx2"/>
                </a:solidFill>
                <a:cs typeface="Times New Roman" pitchFamily="18" charset="0"/>
              </a:rPr>
              <a:t>The microphone converts sounds waves into electrical impulses or electrical energy.</a:t>
            </a:r>
          </a:p>
          <a:p>
            <a:pPr eaLnBrk="0" hangingPunct="0"/>
            <a:r>
              <a:rPr lang="en-US" sz="1200" baseline="0" dirty="0" smtClean="0">
                <a:solidFill>
                  <a:schemeClr val="tx2"/>
                </a:solidFill>
                <a:cs typeface="Times New Roman" pitchFamily="18" charset="0"/>
              </a:rPr>
              <a:t>The motor converts electrical energy or more specifically, electromagnetic energy into motion or mechanical energy</a:t>
            </a:r>
          </a:p>
          <a:p>
            <a:pPr eaLnBrk="0" hangingPunct="0"/>
            <a:endParaRPr lang="en-US" sz="1200" baseline="0" dirty="0" smtClean="0">
              <a:solidFill>
                <a:schemeClr val="tx2"/>
              </a:solidFill>
              <a:cs typeface="Times New Roman" pitchFamily="18" charset="0"/>
            </a:endParaRPr>
          </a:p>
          <a:p>
            <a:pPr eaLnBrk="0" hangingPunct="0"/>
            <a:r>
              <a:rPr lang="en-US" sz="1200" baseline="0" dirty="0" smtClean="0">
                <a:solidFill>
                  <a:schemeClr val="tx2"/>
                </a:solidFill>
                <a:cs typeface="Times New Roman" pitchFamily="18" charset="0"/>
              </a:rPr>
              <a:t>Can you think of other types of transducers?  </a:t>
            </a:r>
            <a:r>
              <a:rPr lang="en-US" sz="1200" i="1" baseline="0" dirty="0" smtClean="0">
                <a:solidFill>
                  <a:srgbClr val="FF0000"/>
                </a:solidFill>
                <a:cs typeface="Times New Roman" pitchFamily="18" charset="0"/>
              </a:rPr>
              <a:t>(Allow about a minute for students to think about the question)</a:t>
            </a:r>
          </a:p>
          <a:p>
            <a:pPr eaLnBrk="0" hangingPunct="0"/>
            <a:endParaRPr lang="en-US" sz="1200" baseline="0" dirty="0" smtClean="0">
              <a:solidFill>
                <a:schemeClr val="tx2"/>
              </a:solidFill>
              <a:cs typeface="Times New Roman" pitchFamily="18" charset="0"/>
            </a:endParaRPr>
          </a:p>
          <a:p>
            <a:pPr eaLnBrk="0" hangingPunct="0"/>
            <a:r>
              <a:rPr lang="en-US" sz="1200" baseline="0" dirty="0" smtClean="0">
                <a:solidFill>
                  <a:schemeClr val="tx2"/>
                </a:solidFill>
                <a:cs typeface="Times New Roman" pitchFamily="18" charset="0"/>
              </a:rPr>
              <a:t>How about a</a:t>
            </a:r>
            <a:r>
              <a:rPr lang="en-US" sz="1200" dirty="0" smtClean="0">
                <a:solidFill>
                  <a:schemeClr val="tx2"/>
                </a:solidFill>
                <a:cs typeface="Times New Roman" pitchFamily="18" charset="0"/>
              </a:rPr>
              <a:t> loudspeaker?  It converts electrical impulses into sound waves or sound.</a:t>
            </a:r>
          </a:p>
          <a:p>
            <a:pPr eaLnBrk="0" hangingPunct="0"/>
            <a:r>
              <a:rPr lang="en-US" sz="1200" dirty="0" smtClean="0">
                <a:solidFill>
                  <a:schemeClr val="tx2"/>
                </a:solidFill>
                <a:cs typeface="Times New Roman" pitchFamily="18" charset="0"/>
              </a:rPr>
              <a:t>A solar cell converts light into electricity,</a:t>
            </a:r>
            <a:r>
              <a:rPr lang="en-US" sz="1200" baseline="0" dirty="0" smtClean="0">
                <a:solidFill>
                  <a:schemeClr val="tx2"/>
                </a:solidFill>
                <a:cs typeface="Times New Roman" pitchFamily="18" charset="0"/>
              </a:rPr>
              <a:t> and a</a:t>
            </a:r>
            <a:r>
              <a:rPr lang="en-US" sz="1200" dirty="0" smtClean="0">
                <a:solidFill>
                  <a:schemeClr val="tx2"/>
                </a:solidFill>
                <a:cs typeface="Times New Roman" pitchFamily="18" charset="0"/>
              </a:rPr>
              <a:t> thermocouple converts thermal energy into electrical energy.</a:t>
            </a:r>
          </a:p>
          <a:p>
            <a:pPr eaLnBrk="0" hangingPunct="0"/>
            <a:endParaRPr lang="en-US" sz="1200" dirty="0" smtClean="0">
              <a:solidFill>
                <a:schemeClr val="tx2"/>
              </a:solidFill>
              <a:cs typeface="Times New Roman" pitchFamily="18" charset="0"/>
            </a:endParaRPr>
          </a:p>
          <a:p>
            <a:pPr eaLnBrk="0" hangingPunct="0"/>
            <a:endParaRPr lang="en-US" sz="1200" dirty="0" smtClean="0">
              <a:solidFill>
                <a:schemeClr val="tx2"/>
              </a:solidFill>
            </a:endParaRP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chemeClr val="tx2"/>
                </a:solidFill>
                <a:cs typeface="Times New Roman" pitchFamily="18" charset="0"/>
              </a:rPr>
              <a:t>Some</a:t>
            </a:r>
            <a:r>
              <a:rPr lang="en-US" sz="1200" baseline="0" dirty="0" smtClean="0">
                <a:solidFill>
                  <a:schemeClr val="tx2"/>
                </a:solidFill>
                <a:cs typeface="Times New Roman" pitchFamily="18" charset="0"/>
              </a:rPr>
              <a:t> actuators are transducers.  What is an actuator?  An actuator is a device that moves something or creates motion, such as levers, gears or hydraulic cylinders.  So why are they also considered transducers?  Because in some cases, they are converting one form of energy to another.  </a:t>
            </a:r>
          </a:p>
          <a:p>
            <a:endParaRPr lang="en-US" sz="1200" baseline="0" dirty="0" smtClean="0">
              <a:solidFill>
                <a:schemeClr val="tx2"/>
              </a:solidFill>
              <a:cs typeface="Times New Roman" pitchFamily="18" charset="0"/>
            </a:endParaRPr>
          </a:p>
          <a:p>
            <a:r>
              <a:rPr lang="en-US" sz="1200" baseline="0" dirty="0" smtClean="0">
                <a:solidFill>
                  <a:schemeClr val="tx2"/>
                </a:solidFill>
                <a:cs typeface="Times New Roman" pitchFamily="18" charset="0"/>
              </a:rPr>
              <a:t>Which of the transducers from the previous slide is an actuator as well – the light bulb, microphone or motor?  </a:t>
            </a:r>
          </a:p>
          <a:p>
            <a:endParaRPr lang="en-US" sz="1200" baseline="0" dirty="0" smtClean="0">
              <a:solidFill>
                <a:schemeClr val="tx2"/>
              </a:solidFill>
              <a:cs typeface="Times New Roman" pitchFamily="18" charset="0"/>
            </a:endParaRPr>
          </a:p>
          <a:p>
            <a:r>
              <a:rPr lang="en-US" sz="1200" baseline="0" dirty="0" smtClean="0">
                <a:solidFill>
                  <a:schemeClr val="tx2"/>
                </a:solidFill>
                <a:cs typeface="Times New Roman" pitchFamily="18" charset="0"/>
              </a:rPr>
              <a:t>Obviously it’s the motor because the motor converts electrical energy into movement or motion. The output motion of a motor can be used turn gears, raise levers and move pistons up and down.  Therefore, a motor is both a transducer (it converts electrical energy to mechanical energy) and an actuator – It moves something!</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Transducers and sensors usually work hand-in-hand.  Many sensors consist of a transducer and the electronics needed to evaluate the transducer’s input and output.  Therefore, a sensor can be defined as a device that receives and responds to a signal.  This signal is produced by some type of energy, such as heat, light, motion, or chemical reaction which, in many cases, is the output from a transducer.  Once a sensor detects one or more of these signals, it converts it into a readable output.</a:t>
            </a:r>
            <a:r>
              <a:rPr lang="en-US" sz="1200" kern="1200" baseline="0" dirty="0" smtClean="0">
                <a:solidFill>
                  <a:schemeClr val="tx1"/>
                </a:solidFill>
                <a:latin typeface="+mn-lt"/>
                <a:ea typeface="+mn-ea"/>
                <a:cs typeface="+mn-cs"/>
              </a:rPr>
              <a:t>  The output could be a readable scale, such as the scale on a mercury thermometer, or </a:t>
            </a:r>
            <a:r>
              <a:rPr lang="en-US" sz="1200" kern="1200" dirty="0" smtClean="0">
                <a:solidFill>
                  <a:schemeClr val="tx1"/>
                </a:solidFill>
                <a:latin typeface="+mn-lt"/>
                <a:ea typeface="+mn-ea"/>
                <a:cs typeface="+mn-cs"/>
              </a:rPr>
              <a:t>an analog or digital readout.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Let’s take the example of a thermometer.</a:t>
            </a:r>
            <a:r>
              <a:rPr lang="en-US" sz="1200" kern="1200" baseline="0" dirty="0" smtClean="0">
                <a:solidFill>
                  <a:schemeClr val="tx1"/>
                </a:solidFill>
                <a:latin typeface="+mn-lt"/>
                <a:ea typeface="+mn-ea"/>
                <a:cs typeface="+mn-cs"/>
              </a:rPr>
              <a:t>  Here are the images of both a mercury thermometer and a digital thermometer.  The mercury thermometer contains a small reservoir of mercury in the tip.  As the temperature of the mercury increase, the mercury expands and moves up the tube to a marking that represents the temperature.  In place of the mercury, the digital thermometer uses a thermocouple (which converts heat to voltage).  The voltage output of the thermocouple is used to indicate an increase or decrease in temperature.  </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Based on this explanation of a sensor, you should realize that sensors are used in all aspects of life to detect and/or measure many different conditions.  What are some sensors that you are familiar</a:t>
            </a:r>
            <a:r>
              <a:rPr lang="en-US" sz="1200" kern="1200" baseline="0" dirty="0" smtClean="0">
                <a:solidFill>
                  <a:schemeClr val="tx1"/>
                </a:solidFill>
                <a:latin typeface="+mn-lt"/>
                <a:ea typeface="+mn-ea"/>
                <a:cs typeface="+mn-cs"/>
              </a:rPr>
              <a:t> with</a:t>
            </a:r>
            <a:r>
              <a:rPr lang="en-US" sz="1200" i="1" kern="1200" baseline="0" dirty="0" smtClean="0">
                <a:solidFill>
                  <a:schemeClr val="tx1"/>
                </a:solidFill>
                <a:latin typeface="+mn-lt"/>
                <a:ea typeface="+mn-ea"/>
                <a:cs typeface="+mn-cs"/>
              </a:rPr>
              <a:t>? (allow a minute for the participant to think about 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0"/>
              </a:spcBef>
              <a:tabLst>
                <a:tab pos="339725" algn="l"/>
              </a:tabLst>
            </a:pPr>
            <a:r>
              <a:rPr lang="en-US" sz="1200" dirty="0" smtClean="0"/>
              <a:t>Now that you know what a transducers,</a:t>
            </a:r>
            <a:r>
              <a:rPr lang="en-US" sz="1200" baseline="0" dirty="0" smtClean="0"/>
              <a:t> sensors, and actuators are, let’s break the transducer down even further and talk about its basic concepts.  </a:t>
            </a:r>
            <a:endParaRPr lang="en-US" sz="1200" dirty="0" smtClean="0"/>
          </a:p>
          <a:p>
            <a:pPr>
              <a:spcBef>
                <a:spcPts val="0"/>
              </a:spcBef>
              <a:tabLst>
                <a:tab pos="339725" algn="l"/>
              </a:tabLst>
            </a:pPr>
            <a:endParaRPr lang="en-US" sz="1200" dirty="0" smtClean="0"/>
          </a:p>
          <a:p>
            <a:pPr>
              <a:spcBef>
                <a:spcPts val="0"/>
              </a:spcBef>
              <a:tabLst>
                <a:tab pos="339725" algn="l"/>
              </a:tabLst>
            </a:pPr>
            <a:r>
              <a:rPr lang="en-US" sz="1200" dirty="0" smtClean="0"/>
              <a:t>We’ll</a:t>
            </a:r>
            <a:r>
              <a:rPr lang="en-US" sz="1200" baseline="0" dirty="0" smtClean="0"/>
              <a:t> start with variables.  </a:t>
            </a:r>
            <a:r>
              <a:rPr lang="en-US" sz="1200" dirty="0" smtClean="0"/>
              <a:t>There are many variables which affect our everyday lives. </a:t>
            </a:r>
            <a:r>
              <a:rPr lang="en-US" sz="1200" baseline="0" dirty="0" smtClean="0"/>
              <a:t> Some that you all should be familiar with include th</a:t>
            </a:r>
            <a:r>
              <a:rPr lang="en-US" sz="1200" dirty="0" smtClean="0"/>
              <a:t>e speed of a car, heater levels, oven temperatures and light levels.  The devices that convert one type of input to another type of output are transducers. For example, going back to the incandescent light bulb, the more current that flows (the</a:t>
            </a:r>
            <a:r>
              <a:rPr lang="en-US" sz="1200" baseline="0" dirty="0" smtClean="0"/>
              <a:t> input)</a:t>
            </a:r>
            <a:r>
              <a:rPr lang="en-US" sz="1200" dirty="0" smtClean="0"/>
              <a:t> through the tungsten filament (the transducer), the brighter the bulb (the output). The tungsten filament is converting electrical energy to light!</a:t>
            </a:r>
          </a:p>
          <a:p>
            <a:pPr>
              <a:spcBef>
                <a:spcPts val="0"/>
              </a:spcBef>
              <a:tabLst>
                <a:tab pos="339725" algn="l"/>
              </a:tabLst>
            </a:pPr>
            <a:r>
              <a:rPr lang="en-US" sz="1200" dirty="0" smtClean="0"/>
              <a:t> </a:t>
            </a:r>
          </a:p>
          <a:p>
            <a:pPr>
              <a:spcBef>
                <a:spcPts val="0"/>
              </a:spcBef>
              <a:tabLst>
                <a:tab pos="339725" algn="l"/>
              </a:tabLst>
            </a:pPr>
            <a:r>
              <a:rPr lang="en-US" sz="1200" dirty="0" smtClean="0"/>
              <a:t>So once again, a transducer is a</a:t>
            </a:r>
            <a:r>
              <a:rPr lang="en-US" sz="1200" baseline="0" dirty="0" smtClean="0"/>
              <a:t> simple device (such as the tungsten filament) or substance (the mercury in the thermometer) </a:t>
            </a:r>
            <a:r>
              <a:rPr lang="en-US" sz="1200" dirty="0" smtClean="0"/>
              <a:t>that converts an input energy into a different output energy</a:t>
            </a:r>
            <a:r>
              <a:rPr lang="en-US" sz="1200" baseline="0" dirty="0" smtClean="0"/>
              <a:t> (current to light, temperature to motion).  </a:t>
            </a:r>
            <a:endParaRPr lang="en-US" sz="1200" dirty="0" smtClean="0"/>
          </a:p>
          <a:p>
            <a:pPr>
              <a:spcBef>
                <a:spcPts val="0"/>
              </a:spcBef>
              <a:tabLst>
                <a:tab pos="339725" algn="l"/>
              </a:tabLst>
            </a:pPr>
            <a:endParaRPr lang="en-US" sz="1200" dirty="0" smtClean="0"/>
          </a:p>
          <a:p>
            <a:pPr>
              <a:spcBef>
                <a:spcPts val="0"/>
              </a:spcBef>
              <a:tabLst>
                <a:tab pos="339725" algn="l"/>
              </a:tabLst>
            </a:pPr>
            <a:r>
              <a:rPr lang="en-US" sz="1200" dirty="0" smtClean="0"/>
              <a:t>Transducers come in many varieties, converting many different types of energy.  So let’s talk about the different types of transducers.</a:t>
            </a: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Electrochemical transducers</a:t>
            </a:r>
            <a:r>
              <a:rPr lang="en-US" baseline="0" dirty="0" smtClean="0"/>
              <a:t> convert energy from a chemical reaction or chemical “change” to electrical energy.  Some common electrochemical transducers are the pH probe, molecular electric transducer, fuel cell, and battery. </a:t>
            </a:r>
          </a:p>
          <a:p>
            <a:endParaRPr lang="en-US" baseline="0" dirty="0" smtClean="0"/>
          </a:p>
          <a:p>
            <a:r>
              <a:rPr lang="en-US" baseline="0" dirty="0" smtClean="0"/>
              <a:t>The pH probe measures pH as the activity of the hydrogen </a:t>
            </a:r>
            <a:r>
              <a:rPr lang="en-US" baseline="0" dirty="0" err="1" smtClean="0"/>
              <a:t>cations</a:t>
            </a:r>
            <a:r>
              <a:rPr lang="en-US" baseline="0" dirty="0" smtClean="0"/>
              <a:t> (or positive ions) surrounding the glass bulb at the tip of the probe by converting the hydrogen </a:t>
            </a:r>
            <a:r>
              <a:rPr lang="en-US" baseline="0" dirty="0" err="1" smtClean="0"/>
              <a:t>cation</a:t>
            </a:r>
            <a:r>
              <a:rPr lang="en-US" baseline="0" dirty="0" smtClean="0"/>
              <a:t> activity to voltage. For the amount of </a:t>
            </a:r>
            <a:r>
              <a:rPr lang="en-US" baseline="0" dirty="0" err="1" smtClean="0"/>
              <a:t>cation</a:t>
            </a:r>
            <a:r>
              <a:rPr lang="en-US" baseline="0" dirty="0" smtClean="0"/>
              <a:t> activity that indicates one pH unit, approximately 0.06 volts is produced by the probe or pH transducer.</a:t>
            </a:r>
          </a:p>
          <a:p>
            <a:endParaRPr lang="en-US" baseline="0" dirty="0" smtClean="0"/>
          </a:p>
          <a:p>
            <a:r>
              <a:rPr lang="en-US" dirty="0" smtClean="0"/>
              <a:t>Molecular electric transducers, or METs, are a class of inertial</a:t>
            </a:r>
            <a:r>
              <a:rPr lang="en-US" baseline="0" dirty="0" smtClean="0"/>
              <a:t> sensors (such as accelerometers, gyroscopes and seismometers) or a special type of electrolytic cell.  METs use the motion in a liquid electrolyte to increase or decrease ion current flowing between two electrodes. The motion of the liquid is created by the motion of the device to which the MET is attached.</a:t>
            </a:r>
          </a:p>
          <a:p>
            <a:endParaRPr lang="en-US" baseline="0" dirty="0" smtClean="0"/>
          </a:p>
          <a:p>
            <a:r>
              <a:rPr lang="en-US" baseline="0" dirty="0" smtClean="0"/>
              <a:t>Another electrochemical transducers is the fuel cell. </a:t>
            </a:r>
            <a:r>
              <a:rPr lang="en-US" dirty="0" smtClean="0"/>
              <a:t>A </a:t>
            </a:r>
            <a:r>
              <a:rPr lang="en-US" b="0" dirty="0" smtClean="0"/>
              <a:t>fuel cell </a:t>
            </a:r>
            <a:r>
              <a:rPr lang="en-US" dirty="0" smtClean="0"/>
              <a:t>converts the chemical energy from a fuel into electricity through a chemical reaction with oxygen or another oxidizing agent.</a:t>
            </a:r>
            <a:r>
              <a:rPr lang="en-US" baseline="0" dirty="0" smtClean="0"/>
              <a:t>  Hydrogen </a:t>
            </a:r>
            <a:r>
              <a:rPr lang="en-US" dirty="0" smtClean="0"/>
              <a:t>is the most common fuel used</a:t>
            </a:r>
            <a:r>
              <a:rPr lang="en-US" baseline="0" dirty="0" smtClean="0"/>
              <a:t> in fuel cells</a:t>
            </a:r>
            <a:r>
              <a:rPr lang="en-US" dirty="0" smtClean="0"/>
              <a:t>. Fuel cells are different from batteries in that they require a constant source of fuel and oxygen to run, but they can produce electricity continually for as long as the fuel is</a:t>
            </a:r>
            <a:r>
              <a:rPr lang="en-US" baseline="0" dirty="0" smtClean="0"/>
              <a:t> supplied</a:t>
            </a:r>
            <a:r>
              <a:rPr lang="en-US" dirty="0" smtClean="0"/>
              <a:t>.</a:t>
            </a:r>
            <a:endParaRPr lang="en-US" baseline="0" dirty="0" smtClean="0"/>
          </a:p>
          <a:p>
            <a:endParaRPr lang="en-US" baseline="0" dirty="0" smtClean="0"/>
          </a:p>
          <a:p>
            <a:r>
              <a:rPr lang="en-US" baseline="0" dirty="0" smtClean="0"/>
              <a:t>We all are familiar with batteries.  Batteries are transducers that convert chemical energy into electrical energy.  Let’s take a closer look at the battery. </a:t>
            </a:r>
          </a:p>
          <a:p>
            <a:endParaRPr lang="en-US" baseline="0" dirty="0" smtClean="0"/>
          </a:p>
          <a:p>
            <a:endParaRPr lang="en-US" baseline="0" dirty="0" smtClean="0"/>
          </a:p>
          <a:p>
            <a:r>
              <a:rPr lang="en-US" baseline="0" dirty="0" smtClean="0"/>
              <a:t>Don’t’ read – More on the MET</a:t>
            </a:r>
          </a:p>
          <a:p>
            <a:r>
              <a:rPr lang="en-US" baseline="0" dirty="0" smtClean="0"/>
              <a:t>A MET consists of two electrodes (an anode and a cathode) immersed in an electrolytic solution or electrolyte.  Movement of the MET creates a movement or convection of the liquid electrolyte.  This movement alters the amount of ions flowing between the electrodes which in turn affects the output current. In effect, the liquid electrolyte is the inertial mass of the inertial sensor.  If you aren’t familiar with accelerometers or gyroscopes, many of these devices use a solid mass that is referred to as the proof mass.  The proof mass moves when affected by an external force, such as the sudden acceleration or deceleration of a car or the tilting of a computer. This movement is converted to a change in capacitance, voltage or current in many cases.  Such devices are used to trigger the airbags in automobiles and rotate the screen on an </a:t>
            </a:r>
            <a:r>
              <a:rPr lang="en-US" baseline="0" dirty="0" err="1" smtClean="0"/>
              <a:t>iPad</a:t>
            </a:r>
            <a:r>
              <a:rPr lang="en-US" baseline="0" dirty="0" smtClean="0"/>
              <a:t> when it tilts.  More about these devices later on in the learning module.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battery converts chemical energy directly into electrical energy. Referring to the graphic of a battery, a cathode and an anode of two dissimilar metals are immersed in an electrolyte solution containing salts of their respective metals.  A medium (the salt bridge) separates the two electrodes, but allows ions to flow through the bridge from one solution to the other.  Due to the flow of ions between the two solutions a potential difference (or voltage) is created.  If a wire is placed connecting the two pieces of metals or</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electrodes, current flows.  The amount of voltage developed across the cathode and the anode depends on the materials that make up the battery.</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fabrication of micro-sized batteries is a challenge but a challenge that needs to be met.  Micro-sized sensors require micro-sized batteries in order to operate, especially when those sensors are placed in remote areas such as the ocean floor,</a:t>
            </a:r>
            <a:r>
              <a:rPr lang="en-US" sz="1200" kern="1200" baseline="0" dirty="0" smtClean="0">
                <a:solidFill>
                  <a:schemeClr val="tx1"/>
                </a:solidFill>
                <a:latin typeface="+mn-lt"/>
                <a:ea typeface="+mn-ea"/>
                <a:cs typeface="+mn-cs"/>
              </a:rPr>
              <a:t> embedded into</a:t>
            </a:r>
            <a:r>
              <a:rPr lang="en-US" sz="1200" kern="1200" dirty="0" smtClean="0">
                <a:solidFill>
                  <a:schemeClr val="tx1"/>
                </a:solidFill>
                <a:latin typeface="+mn-lt"/>
                <a:ea typeface="+mn-ea"/>
                <a:cs typeface="+mn-cs"/>
              </a:rPr>
              <a:t> bridges and roads,</a:t>
            </a:r>
            <a:r>
              <a:rPr lang="en-US" sz="1200" kern="1200" baseline="0" dirty="0" smtClean="0">
                <a:solidFill>
                  <a:schemeClr val="tx1"/>
                </a:solidFill>
                <a:latin typeface="+mn-lt"/>
                <a:ea typeface="+mn-ea"/>
                <a:cs typeface="+mn-cs"/>
              </a:rPr>
              <a:t> or in internal (or in vivo) devices such as pacemakers.  This is an illustration of a battery that is being developed by Sandia National Laboratories that may be used in vivo to power an artificial retinal prosthesis.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 how do you get a long-lasting battery from a device that is smaller than the diameter of a strand of hair?  “Traditional batteries have a two-dimensional array of positive and negative electrodes stacked on top of one another like sheets of paper. Increasing battery power means adding more electrode layers, more weight and more size.”</a:t>
            </a:r>
            <a:r>
              <a:rPr lang="en-US" sz="1200" kern="1200" baseline="30000" dirty="0" smtClean="0">
                <a:solidFill>
                  <a:schemeClr val="tx1"/>
                </a:solidFill>
                <a:latin typeface="+mn-lt"/>
                <a:ea typeface="+mn-ea"/>
                <a:cs typeface="+mn-cs"/>
              </a:rPr>
              <a:t>1</a:t>
            </a:r>
            <a:r>
              <a:rPr lang="en-US" sz="1200" kern="1200" dirty="0" smtClean="0">
                <a:solidFill>
                  <a:schemeClr val="tx1"/>
                </a:solidFill>
                <a:latin typeface="+mn-lt"/>
                <a:ea typeface="+mn-ea"/>
                <a:cs typeface="+mn-cs"/>
              </a:rPr>
              <a:t>   One solution to creating smaller batteries is to fabricate a 3-dimensional microelectrode array consisting of high aspect ratio carbon posts (carbon posts that are much taller than they are wide).  These posts (between 100 nm to 1 nm in diameter) serve as the electrodes for carbon MEMS batteries.</a:t>
            </a:r>
            <a:r>
              <a:rPr lang="en-US" sz="1200" kern="1200" baseline="30000" dirty="0" smtClean="0">
                <a:solidFill>
                  <a:schemeClr val="tx1"/>
                </a:solidFill>
                <a:latin typeface="+mn-lt"/>
                <a:ea typeface="+mn-ea"/>
                <a:cs typeface="+mn-cs"/>
              </a:rPr>
              <a:t>3</a:t>
            </a:r>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1" y="6035653"/>
            <a:ext cx="2362520"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dirty="0" smtClean="0"/>
              <a:t>Click to edit Master title style</a:t>
            </a:r>
            <a:endParaRPr kumimoji="0" lang="en-US" dirty="0"/>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tx1"/>
        </a:buClr>
        <a:buSzPct val="75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file:///C:\xtProject\Int_Dvices_PK10\graphics\VdG.jpg"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file:///C:\xtProject\Int_Dvices_PK10\graphics\Motor.jpg" TargetMode="External"/><Relationship Id="rId5"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file:///C:\xtProject\Int_Dvices_PK10\graphics\3xducers.jpg"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file:///C:\xtProject\Int_Dvices_PK10\graphics\Thermometers.jpg" TargetMode="Externa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7.xml"/><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file:///C:\xtProject\Int_Dvices_PK10\graphics\FuelCell.jpg" TargetMode="External"/><Relationship Id="rId8" Type="http://schemas.openxmlformats.org/officeDocument/2006/relationships/image" Target="../media/image11.png"/><Relationship Id="rId1" Type="http://schemas.microsoft.com/office/2007/relationships/media" Target="../media/media1.WAV"/><Relationship Id="rId2" Type="http://schemas.openxmlformats.org/officeDocument/2006/relationships/audio" Target="../media/media1.WAV"/></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13.jpeg"/><Relationship Id="rId1" Type="http://schemas.openxmlformats.org/officeDocument/2006/relationships/tags" Target="../tags/tag1.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76300" y="409575"/>
            <a:ext cx="7210425" cy="1828800"/>
          </a:xfrm>
        </p:spPr>
        <p:txBody>
          <a:bodyPr>
            <a:normAutofit/>
          </a:bodyPr>
          <a:lstStyle/>
          <a:p>
            <a:r>
              <a:rPr lang="en-US" b="1" dirty="0" smtClean="0"/>
              <a:t>Introduction to Transducers</a:t>
            </a:r>
            <a:endParaRPr lang="en-US" dirty="0"/>
          </a:p>
        </p:txBody>
      </p:sp>
      <p:sp>
        <p:nvSpPr>
          <p:cNvPr id="5" name="Subtitle 4"/>
          <p:cNvSpPr>
            <a:spLocks noGrp="1"/>
          </p:cNvSpPr>
          <p:nvPr>
            <p:ph type="subTitle" idx="1"/>
          </p:nvPr>
        </p:nvSpPr>
        <p:spPr/>
        <p:txBody>
          <a:bodyPr>
            <a:normAutofit fontScale="92500"/>
          </a:bodyPr>
          <a:lstStyle/>
          <a:p>
            <a:r>
              <a:rPr lang="en-US" dirty="0" smtClean="0"/>
              <a:t>Introduction to Transducers Learning Module</a:t>
            </a:r>
            <a:endParaRPr lang="en-US" dirty="0"/>
          </a:p>
        </p:txBody>
      </p:sp>
      <p:pic>
        <p:nvPicPr>
          <p:cNvPr id="10" name="Picture 9" descr="LED_PD_wiki.png"/>
          <p:cNvPicPr>
            <a:picLocks noChangeAspect="1"/>
          </p:cNvPicPr>
          <p:nvPr/>
        </p:nvPicPr>
        <p:blipFill>
          <a:blip r:embed="rId3"/>
          <a:stretch>
            <a:fillRect/>
          </a:stretch>
        </p:blipFill>
        <p:spPr>
          <a:xfrm>
            <a:off x="4569949" y="2655938"/>
            <a:ext cx="2691794" cy="2990882"/>
          </a:xfrm>
          <a:prstGeom prst="rect">
            <a:avLst/>
          </a:prstGeom>
        </p:spPr>
      </p:pic>
      <p:pic>
        <p:nvPicPr>
          <p:cNvPr id="11" name="Picture 10" descr="light_bulb_PDPwiki.svg.png"/>
          <p:cNvPicPr>
            <a:picLocks noChangeAspect="1"/>
          </p:cNvPicPr>
          <p:nvPr/>
        </p:nvPicPr>
        <p:blipFill>
          <a:blip r:embed="rId4"/>
          <a:stretch>
            <a:fillRect/>
          </a:stretch>
        </p:blipFill>
        <p:spPr>
          <a:xfrm>
            <a:off x="1973178" y="2657954"/>
            <a:ext cx="1901087" cy="2957795"/>
          </a:xfrm>
          <a:prstGeom prst="rect">
            <a:avLst/>
          </a:prstGeom>
        </p:spPr>
      </p:pic>
      <p:sp>
        <p:nvSpPr>
          <p:cNvPr id="12" name="TextBox 11"/>
          <p:cNvSpPr txBox="1"/>
          <p:nvPr/>
        </p:nvSpPr>
        <p:spPr>
          <a:xfrm>
            <a:off x="545431" y="4539916"/>
            <a:ext cx="1652337" cy="923330"/>
          </a:xfrm>
          <a:prstGeom prst="rect">
            <a:avLst/>
          </a:prstGeom>
          <a:noFill/>
        </p:spPr>
        <p:txBody>
          <a:bodyPr wrap="square" rtlCol="0">
            <a:spAutoFit/>
          </a:bodyPr>
          <a:lstStyle/>
          <a:p>
            <a:r>
              <a:rPr lang="en-US" dirty="0" smtClean="0"/>
              <a:t>Macro-sized Incandescent light bulb</a:t>
            </a:r>
            <a:endParaRPr lang="en-US" dirty="0"/>
          </a:p>
        </p:txBody>
      </p:sp>
      <p:sp>
        <p:nvSpPr>
          <p:cNvPr id="13" name="TextBox 12"/>
          <p:cNvSpPr txBox="1"/>
          <p:nvPr/>
        </p:nvSpPr>
        <p:spPr>
          <a:xfrm>
            <a:off x="7243011" y="4580021"/>
            <a:ext cx="1652337" cy="923330"/>
          </a:xfrm>
          <a:prstGeom prst="rect">
            <a:avLst/>
          </a:prstGeom>
          <a:noFill/>
        </p:spPr>
        <p:txBody>
          <a:bodyPr wrap="square" rtlCol="0">
            <a:spAutoFit/>
          </a:bodyPr>
          <a:lstStyle/>
          <a:p>
            <a:r>
              <a:rPr lang="en-US" dirty="0" smtClean="0"/>
              <a:t>Micro-sized light emitting diode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Electroacoustic</a:t>
            </a:r>
            <a:r>
              <a:rPr lang="en-US" dirty="0" smtClean="0"/>
              <a:t>, Electromagnetic, &amp; Electrostatic Transducers</a:t>
            </a:r>
            <a:endParaRPr lang="en-US" dirty="0"/>
          </a:p>
        </p:txBody>
      </p:sp>
      <p:sp>
        <p:nvSpPr>
          <p:cNvPr id="3" name="Content Placeholder 2"/>
          <p:cNvSpPr>
            <a:spLocks noGrp="1"/>
          </p:cNvSpPr>
          <p:nvPr>
            <p:ph sz="quarter" idx="1"/>
          </p:nvPr>
        </p:nvSpPr>
        <p:spPr>
          <a:xfrm>
            <a:off x="612649" y="1600200"/>
            <a:ext cx="3985856" cy="4495800"/>
          </a:xfrm>
        </p:spPr>
        <p:txBody>
          <a:bodyPr>
            <a:normAutofit/>
          </a:bodyPr>
          <a:lstStyle/>
          <a:p>
            <a:r>
              <a:rPr lang="en-US" sz="2400" dirty="0" err="1" smtClean="0">
                <a:solidFill>
                  <a:schemeClr val="accent1"/>
                </a:solidFill>
              </a:rPr>
              <a:t>Electroacoustic</a:t>
            </a:r>
            <a:endParaRPr lang="en-US" sz="2400" dirty="0" smtClean="0">
              <a:solidFill>
                <a:schemeClr val="accent1"/>
              </a:solidFill>
            </a:endParaRPr>
          </a:p>
          <a:p>
            <a:pPr lvl="1">
              <a:buFont typeface="Courier New" pitchFamily="49" charset="0"/>
              <a:buChar char="o"/>
            </a:pPr>
            <a:r>
              <a:rPr lang="en-US" sz="2000" dirty="0" smtClean="0">
                <a:solidFill>
                  <a:schemeClr val="accent1"/>
                </a:solidFill>
              </a:rPr>
              <a:t>Loudspeaker</a:t>
            </a:r>
          </a:p>
          <a:p>
            <a:pPr lvl="1">
              <a:buFont typeface="Courier New" pitchFamily="49" charset="0"/>
              <a:buChar char="o"/>
            </a:pPr>
            <a:r>
              <a:rPr lang="en-US" sz="2000" dirty="0" smtClean="0">
                <a:solidFill>
                  <a:schemeClr val="accent1"/>
                </a:solidFill>
              </a:rPr>
              <a:t>Microphone</a:t>
            </a:r>
          </a:p>
          <a:p>
            <a:pPr lvl="1">
              <a:buFont typeface="Courier New" pitchFamily="49" charset="0"/>
              <a:buChar char="o"/>
            </a:pPr>
            <a:r>
              <a:rPr lang="en-US" sz="2000" dirty="0" smtClean="0">
                <a:solidFill>
                  <a:schemeClr val="accent1"/>
                </a:solidFill>
              </a:rPr>
              <a:t>Hydrophone</a:t>
            </a:r>
          </a:p>
          <a:p>
            <a:r>
              <a:rPr lang="en-US" sz="2400" dirty="0" smtClean="0">
                <a:solidFill>
                  <a:schemeClr val="accent1"/>
                </a:solidFill>
              </a:rPr>
              <a:t>Electromagnetic</a:t>
            </a:r>
          </a:p>
          <a:p>
            <a:pPr lvl="1">
              <a:buFont typeface="Courier New" pitchFamily="49" charset="0"/>
              <a:buChar char="o"/>
            </a:pPr>
            <a:r>
              <a:rPr lang="en-US" sz="2000" dirty="0" smtClean="0">
                <a:solidFill>
                  <a:schemeClr val="accent1"/>
                </a:solidFill>
              </a:rPr>
              <a:t>Magnetic cartridge</a:t>
            </a:r>
          </a:p>
          <a:p>
            <a:pPr lvl="1">
              <a:buFont typeface="Courier New" pitchFamily="49" charset="0"/>
              <a:buChar char="o"/>
            </a:pPr>
            <a:r>
              <a:rPr lang="en-US" sz="2000" dirty="0" smtClean="0">
                <a:solidFill>
                  <a:schemeClr val="accent1"/>
                </a:solidFill>
              </a:rPr>
              <a:t>Generator</a:t>
            </a:r>
          </a:p>
          <a:p>
            <a:r>
              <a:rPr lang="en-US" sz="2400" dirty="0" smtClean="0">
                <a:solidFill>
                  <a:schemeClr val="accent1"/>
                </a:solidFill>
              </a:rPr>
              <a:t>Electrostatic</a:t>
            </a:r>
          </a:p>
          <a:p>
            <a:pPr lvl="1">
              <a:buFont typeface="Courier New" pitchFamily="49" charset="0"/>
              <a:buChar char="o"/>
            </a:pPr>
            <a:r>
              <a:rPr lang="en-US" sz="2000" dirty="0" smtClean="0">
                <a:solidFill>
                  <a:schemeClr val="accent1"/>
                </a:solidFill>
              </a:rPr>
              <a:t>Electrometer</a:t>
            </a:r>
          </a:p>
          <a:p>
            <a:pPr lvl="1">
              <a:buFont typeface="Courier New" pitchFamily="49" charset="0"/>
              <a:buChar char="o"/>
            </a:pPr>
            <a:r>
              <a:rPr lang="en-US" sz="2000" dirty="0" smtClean="0">
                <a:solidFill>
                  <a:schemeClr val="accent1"/>
                </a:solidFill>
              </a:rPr>
              <a:t>Van de </a:t>
            </a:r>
            <a:r>
              <a:rPr lang="en-US" sz="2000" dirty="0" err="1" smtClean="0">
                <a:solidFill>
                  <a:schemeClr val="accent1"/>
                </a:solidFill>
              </a:rPr>
              <a:t>Graaf</a:t>
            </a:r>
            <a:r>
              <a:rPr lang="en-US" sz="2000" dirty="0" smtClean="0">
                <a:solidFill>
                  <a:schemeClr val="accent1"/>
                </a:solidFill>
              </a:rPr>
              <a:t> generator</a:t>
            </a:r>
          </a:p>
        </p:txBody>
      </p:sp>
      <p:pic>
        <p:nvPicPr>
          <p:cNvPr id="4" name="Picture 5" descr="C:\xtProject\Int_Dvices_PK10\graphics\VdG.jpg"/>
          <p:cNvPicPr>
            <a:picLocks noChangeAspect="1" noChangeArrowheads="1"/>
          </p:cNvPicPr>
          <p:nvPr/>
        </p:nvPicPr>
        <p:blipFill>
          <a:blip r:embed="rId3" r:link="rId4"/>
          <a:srcRect l="2162" t="9338" r="45946" b="6615"/>
          <a:stretch>
            <a:fillRect/>
          </a:stretch>
        </p:blipFill>
        <p:spPr bwMode="auto">
          <a:xfrm>
            <a:off x="3998619" y="1603483"/>
            <a:ext cx="2826250" cy="3179532"/>
          </a:xfrm>
          <a:prstGeom prst="rect">
            <a:avLst/>
          </a:prstGeom>
          <a:noFill/>
          <a:ln w="9525">
            <a:solidFill>
              <a:schemeClr val="tx2"/>
            </a:solidFill>
            <a:miter lim="800000"/>
            <a:headEnd/>
            <a:tailEnd/>
          </a:ln>
        </p:spPr>
      </p:pic>
      <p:pic>
        <p:nvPicPr>
          <p:cNvPr id="5" name="Picture 6" descr="C:\xtProject\Int_Dvices_PK10\graphics\VdG.jpg"/>
          <p:cNvPicPr>
            <a:picLocks noChangeAspect="1" noChangeArrowheads="1"/>
          </p:cNvPicPr>
          <p:nvPr/>
        </p:nvPicPr>
        <p:blipFill>
          <a:blip r:embed="rId3" r:link="rId4"/>
          <a:srcRect l="54054"/>
          <a:stretch>
            <a:fillRect/>
          </a:stretch>
        </p:blipFill>
        <p:spPr bwMode="auto">
          <a:xfrm>
            <a:off x="6467060" y="2739024"/>
            <a:ext cx="2361372" cy="3569839"/>
          </a:xfrm>
          <a:prstGeom prst="rect">
            <a:avLst/>
          </a:prstGeom>
          <a:ln>
            <a:noFill/>
          </a:ln>
          <a:effectLst>
            <a:outerShdw blurRad="292100" dist="139700" dir="2700000" algn="tl" rotWithShape="0">
              <a:srgbClr val="333333">
                <a:alpha val="65000"/>
              </a:srgbClr>
            </a:outerShdw>
          </a:effectLst>
        </p:spPr>
      </p:pic>
      <p:sp>
        <p:nvSpPr>
          <p:cNvPr id="6" name="Rectangle 6"/>
          <p:cNvSpPr>
            <a:spLocks noChangeArrowheads="1"/>
          </p:cNvSpPr>
          <p:nvPr/>
        </p:nvSpPr>
        <p:spPr bwMode="auto">
          <a:xfrm>
            <a:off x="2835965" y="5878806"/>
            <a:ext cx="3438940" cy="461665"/>
          </a:xfrm>
          <a:prstGeom prst="rect">
            <a:avLst/>
          </a:prstGeom>
          <a:noFill/>
          <a:ln w="9525">
            <a:noFill/>
            <a:miter lim="800000"/>
            <a:headEnd/>
            <a:tailEnd/>
          </a:ln>
        </p:spPr>
        <p:txBody>
          <a:bodyPr wrap="square">
            <a:spAutoFit/>
          </a:bodyPr>
          <a:lstStyle/>
          <a:p>
            <a:pPr algn="r"/>
            <a:r>
              <a:rPr lang="en-US" sz="1200" b="1" i="1" dirty="0" smtClean="0">
                <a:solidFill>
                  <a:schemeClr val="accent1"/>
                </a:solidFill>
              </a:rPr>
              <a:t>Van de </a:t>
            </a:r>
            <a:r>
              <a:rPr lang="en-US" sz="1200" b="1" i="1" dirty="0" err="1" smtClean="0">
                <a:solidFill>
                  <a:schemeClr val="accent1"/>
                </a:solidFill>
              </a:rPr>
              <a:t>Graaf</a:t>
            </a:r>
            <a:r>
              <a:rPr lang="en-US" sz="1200" b="1" i="1" dirty="0" smtClean="0">
                <a:solidFill>
                  <a:schemeClr val="accent1"/>
                </a:solidFill>
              </a:rPr>
              <a:t> Generator:  </a:t>
            </a:r>
          </a:p>
          <a:p>
            <a:pPr algn="r"/>
            <a:r>
              <a:rPr lang="en-US" sz="1200" b="1" i="1" dirty="0" smtClean="0">
                <a:solidFill>
                  <a:schemeClr val="accent1"/>
                </a:solidFill>
              </a:rPr>
              <a:t>Converting </a:t>
            </a:r>
            <a:r>
              <a:rPr lang="en-US" sz="1200" b="1" i="1" dirty="0">
                <a:solidFill>
                  <a:schemeClr val="accent1"/>
                </a:solidFill>
              </a:rPr>
              <a:t>Static into High Voltage</a:t>
            </a:r>
            <a:endParaRPr lang="en-US" sz="1200" b="1" dirty="0">
              <a:solidFill>
                <a:schemeClr val="accent1"/>
              </a:solidFil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Electromechanical Transducers</a:t>
            </a:r>
            <a:endParaRPr lang="en-US" dirty="0"/>
          </a:p>
        </p:txBody>
      </p:sp>
      <p:sp>
        <p:nvSpPr>
          <p:cNvPr id="3" name="Content Placeholder 2"/>
          <p:cNvSpPr>
            <a:spLocks noGrp="1"/>
          </p:cNvSpPr>
          <p:nvPr>
            <p:ph sz="quarter" idx="1"/>
          </p:nvPr>
        </p:nvSpPr>
        <p:spPr>
          <a:xfrm>
            <a:off x="612648" y="1600200"/>
            <a:ext cx="2753404" cy="3333307"/>
          </a:xfrm>
        </p:spPr>
        <p:txBody>
          <a:bodyPr>
            <a:noAutofit/>
          </a:bodyPr>
          <a:lstStyle/>
          <a:p>
            <a:r>
              <a:rPr lang="en-US" sz="2400" dirty="0" smtClean="0">
                <a:solidFill>
                  <a:schemeClr val="accent1"/>
                </a:solidFill>
              </a:rPr>
              <a:t>Generators</a:t>
            </a:r>
          </a:p>
          <a:p>
            <a:r>
              <a:rPr lang="en-US" sz="2400" dirty="0" smtClean="0">
                <a:solidFill>
                  <a:schemeClr val="accent1"/>
                </a:solidFill>
              </a:rPr>
              <a:t>Galvanometer</a:t>
            </a:r>
          </a:p>
          <a:p>
            <a:r>
              <a:rPr lang="en-US" sz="2400" dirty="0" smtClean="0">
                <a:solidFill>
                  <a:schemeClr val="accent1"/>
                </a:solidFill>
              </a:rPr>
              <a:t>Motor</a:t>
            </a:r>
          </a:p>
          <a:p>
            <a:r>
              <a:rPr lang="en-US" sz="2400" dirty="0" smtClean="0">
                <a:solidFill>
                  <a:schemeClr val="accent1"/>
                </a:solidFill>
              </a:rPr>
              <a:t>Strain gauge</a:t>
            </a:r>
          </a:p>
        </p:txBody>
      </p:sp>
      <p:sp>
        <p:nvSpPr>
          <p:cNvPr id="4" name="Rectangle 6"/>
          <p:cNvSpPr>
            <a:spLocks noChangeArrowheads="1"/>
          </p:cNvSpPr>
          <p:nvPr/>
        </p:nvSpPr>
        <p:spPr bwMode="auto">
          <a:xfrm>
            <a:off x="6042991" y="3870281"/>
            <a:ext cx="2782957" cy="584775"/>
          </a:xfrm>
          <a:prstGeom prst="rect">
            <a:avLst/>
          </a:prstGeom>
          <a:noFill/>
          <a:ln w="9525" algn="ctr">
            <a:noFill/>
            <a:miter lim="800000"/>
            <a:headEnd/>
            <a:tailEnd/>
          </a:ln>
        </p:spPr>
        <p:txBody>
          <a:bodyPr wrap="square" anchor="ctr">
            <a:spAutoFit/>
          </a:bodyPr>
          <a:lstStyle/>
          <a:p>
            <a:pPr algn="r">
              <a:spcBef>
                <a:spcPct val="0"/>
              </a:spcBef>
            </a:pPr>
            <a:r>
              <a:rPr lang="en-US" sz="1600" b="1" i="1" dirty="0" smtClean="0">
                <a:solidFill>
                  <a:schemeClr val="accent1"/>
                </a:solidFill>
              </a:rPr>
              <a:t>Motors - Convert </a:t>
            </a:r>
            <a:r>
              <a:rPr lang="en-US" sz="1600" b="1" i="1" dirty="0">
                <a:solidFill>
                  <a:schemeClr val="accent1"/>
                </a:solidFill>
              </a:rPr>
              <a:t>electrical energy to mechanical energy</a:t>
            </a:r>
          </a:p>
        </p:txBody>
      </p:sp>
      <p:pic>
        <p:nvPicPr>
          <p:cNvPr id="5" name="Picture 7" descr="C:\xtProject\Int_Dvices_PK10\graphics\Motor.jpg"/>
          <p:cNvPicPr>
            <a:picLocks noChangeAspect="1" noChangeArrowheads="1"/>
          </p:cNvPicPr>
          <p:nvPr/>
        </p:nvPicPr>
        <p:blipFill>
          <a:blip r:embed="rId3" r:link="rId4"/>
          <a:srcRect/>
          <a:stretch>
            <a:fillRect/>
          </a:stretch>
        </p:blipFill>
        <p:spPr bwMode="auto">
          <a:xfrm>
            <a:off x="4781082" y="1680515"/>
            <a:ext cx="4126555" cy="1884320"/>
          </a:xfrm>
          <a:prstGeom prst="rect">
            <a:avLst/>
          </a:prstGeom>
          <a:ln>
            <a:noFill/>
          </a:ln>
          <a:effectLst>
            <a:outerShdw blurRad="292100" dist="139700" dir="2700000" algn="tl" rotWithShape="0">
              <a:srgbClr val="333333">
                <a:alpha val="65000"/>
              </a:srgbClr>
            </a:outerShdw>
          </a:effectLst>
        </p:spPr>
      </p:pic>
      <p:pic>
        <p:nvPicPr>
          <p:cNvPr id="6" name="Picture 5" descr="strain_gauge6_15 copy.jpg"/>
          <p:cNvPicPr>
            <a:picLocks noChangeAspect="1"/>
          </p:cNvPicPr>
          <p:nvPr/>
        </p:nvPicPr>
        <p:blipFill>
          <a:blip r:embed="rId5"/>
          <a:stretch>
            <a:fillRect/>
          </a:stretch>
        </p:blipFill>
        <p:spPr>
          <a:xfrm>
            <a:off x="742122" y="3710720"/>
            <a:ext cx="3922643" cy="2591589"/>
          </a:xfrm>
          <a:prstGeom prst="rect">
            <a:avLst/>
          </a:prstGeom>
          <a:ln>
            <a:noFill/>
          </a:ln>
          <a:effectLst>
            <a:outerShdw blurRad="292100" dist="139700" dir="2700000" algn="tl" rotWithShape="0">
              <a:srgbClr val="333333">
                <a:alpha val="65000"/>
              </a:srgbClr>
            </a:outerShdw>
          </a:effectLst>
        </p:spPr>
      </p:pic>
      <p:sp>
        <p:nvSpPr>
          <p:cNvPr id="7" name="Rectangle 6"/>
          <p:cNvSpPr>
            <a:spLocks noChangeArrowheads="1"/>
          </p:cNvSpPr>
          <p:nvPr/>
        </p:nvSpPr>
        <p:spPr bwMode="auto">
          <a:xfrm>
            <a:off x="4935454" y="5088836"/>
            <a:ext cx="3386911" cy="1323439"/>
          </a:xfrm>
          <a:prstGeom prst="rect">
            <a:avLst/>
          </a:prstGeom>
          <a:noFill/>
          <a:ln w="9525" algn="ctr">
            <a:noFill/>
            <a:miter lim="800000"/>
            <a:headEnd/>
            <a:tailEnd/>
          </a:ln>
        </p:spPr>
        <p:txBody>
          <a:bodyPr wrap="square" anchor="ctr">
            <a:spAutoFit/>
          </a:bodyPr>
          <a:lstStyle/>
          <a:p>
            <a:pPr>
              <a:spcBef>
                <a:spcPct val="0"/>
              </a:spcBef>
            </a:pPr>
            <a:r>
              <a:rPr lang="en-US" sz="1600" b="1" i="1" dirty="0" smtClean="0">
                <a:solidFill>
                  <a:schemeClr val="accent1"/>
                </a:solidFill>
              </a:rPr>
              <a:t>Strain Gauge – converts strain or a change in material length and width to a change in resistance and thus a change in electrical energy through the material. </a:t>
            </a:r>
            <a:endParaRPr lang="en-US" sz="1600" b="1" i="1" dirty="0">
              <a:solidFill>
                <a:schemeClr val="accent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Strain Gauges</a:t>
            </a:r>
            <a:endParaRPr lang="en-US" dirty="0"/>
          </a:p>
        </p:txBody>
      </p:sp>
      <p:sp>
        <p:nvSpPr>
          <p:cNvPr id="3" name="Content Placeholder 2"/>
          <p:cNvSpPr>
            <a:spLocks noGrp="1"/>
          </p:cNvSpPr>
          <p:nvPr>
            <p:ph sz="quarter" idx="1"/>
          </p:nvPr>
        </p:nvSpPr>
        <p:spPr>
          <a:xfrm>
            <a:off x="612648" y="1600200"/>
            <a:ext cx="8226552" cy="1381539"/>
          </a:xfrm>
        </p:spPr>
        <p:txBody>
          <a:bodyPr>
            <a:normAutofit/>
          </a:bodyPr>
          <a:lstStyle/>
          <a:p>
            <a:pPr marL="292100" indent="-292100"/>
            <a:r>
              <a:rPr lang="en-US" sz="2400" dirty="0" smtClean="0">
                <a:solidFill>
                  <a:schemeClr val="accent1"/>
                </a:solidFill>
              </a:rPr>
              <a:t>Transducers commonly incorporated into MEMS devices.</a:t>
            </a:r>
          </a:p>
          <a:p>
            <a:pPr marL="292100" indent="-292100"/>
            <a:r>
              <a:rPr lang="en-US" sz="2400" dirty="0" smtClean="0">
                <a:solidFill>
                  <a:schemeClr val="accent1"/>
                </a:solidFill>
              </a:rPr>
              <a:t>Use the piezoelectric properties of materials</a:t>
            </a:r>
          </a:p>
          <a:p>
            <a:pPr>
              <a:buNone/>
            </a:pPr>
            <a:endParaRPr lang="en-US" sz="2400" dirty="0" smtClean="0">
              <a:solidFill>
                <a:schemeClr val="accent1"/>
              </a:solidFill>
            </a:endParaRPr>
          </a:p>
          <a:p>
            <a:endParaRPr lang="en-US" sz="2400" dirty="0">
              <a:solidFill>
                <a:schemeClr val="accent1"/>
              </a:solidFill>
            </a:endParaRPr>
          </a:p>
        </p:txBody>
      </p:sp>
      <p:sp>
        <p:nvSpPr>
          <p:cNvPr id="4" name="Rectangle 6"/>
          <p:cNvSpPr>
            <a:spLocks noChangeArrowheads="1"/>
          </p:cNvSpPr>
          <p:nvPr/>
        </p:nvSpPr>
        <p:spPr bwMode="auto">
          <a:xfrm>
            <a:off x="6359965" y="5135620"/>
            <a:ext cx="2784035" cy="923330"/>
          </a:xfrm>
          <a:prstGeom prst="rect">
            <a:avLst/>
          </a:prstGeom>
          <a:noFill/>
          <a:ln w="9525" algn="ctr">
            <a:noFill/>
            <a:miter lim="800000"/>
            <a:headEnd/>
            <a:tailEnd/>
          </a:ln>
        </p:spPr>
        <p:txBody>
          <a:bodyPr wrap="square" anchor="ctr">
            <a:spAutoFit/>
          </a:bodyPr>
          <a:lstStyle/>
          <a:p>
            <a:r>
              <a:rPr lang="en-US" b="1" i="1" dirty="0" smtClean="0">
                <a:solidFill>
                  <a:schemeClr val="accent1"/>
                </a:solidFill>
              </a:rPr>
              <a:t>A strain gauge used to measure an increase in cantilever mass.</a:t>
            </a:r>
            <a:endParaRPr lang="en-US" b="1" dirty="0">
              <a:solidFill>
                <a:schemeClr val="accent1"/>
              </a:solidFill>
            </a:endParaRPr>
          </a:p>
        </p:txBody>
      </p:sp>
      <p:pic>
        <p:nvPicPr>
          <p:cNvPr id="7" name="Picture 6" descr="cantilever-gauge6_15.png"/>
          <p:cNvPicPr/>
          <p:nvPr/>
        </p:nvPicPr>
        <p:blipFill>
          <a:blip r:embed="rId3"/>
          <a:stretch>
            <a:fillRect/>
          </a:stretch>
        </p:blipFill>
        <p:spPr>
          <a:xfrm>
            <a:off x="740879" y="2829960"/>
            <a:ext cx="5421382" cy="339856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Types of Transducers</a:t>
            </a:r>
            <a:endParaRPr lang="en-US" dirty="0"/>
          </a:p>
        </p:txBody>
      </p:sp>
      <p:sp>
        <p:nvSpPr>
          <p:cNvPr id="3" name="Content Placeholder 2"/>
          <p:cNvSpPr>
            <a:spLocks noGrp="1"/>
          </p:cNvSpPr>
          <p:nvPr>
            <p:ph sz="quarter" idx="1"/>
          </p:nvPr>
        </p:nvSpPr>
        <p:spPr>
          <a:xfrm>
            <a:off x="612649" y="1600200"/>
            <a:ext cx="4290656" cy="3024809"/>
          </a:xfrm>
        </p:spPr>
        <p:txBody>
          <a:bodyPr>
            <a:noAutofit/>
          </a:bodyPr>
          <a:lstStyle/>
          <a:p>
            <a:pPr marL="292100" indent="-292100"/>
            <a:r>
              <a:rPr lang="en-US" sz="2400" dirty="0" smtClean="0">
                <a:solidFill>
                  <a:schemeClr val="accent1"/>
                </a:solidFill>
              </a:rPr>
              <a:t>Photoelectric – light energy to electrical energy or vice versa.</a:t>
            </a:r>
          </a:p>
          <a:p>
            <a:pPr marL="292100" indent="-292100"/>
            <a:r>
              <a:rPr lang="en-US" sz="2400" dirty="0" smtClean="0">
                <a:solidFill>
                  <a:schemeClr val="accent1"/>
                </a:solidFill>
              </a:rPr>
              <a:t>Thermoelectric – heat energy to electrical energy or vice versa.</a:t>
            </a:r>
          </a:p>
          <a:p>
            <a:pPr>
              <a:buNone/>
            </a:pPr>
            <a:endParaRPr lang="en-US" sz="2400" dirty="0" smtClean="0">
              <a:solidFill>
                <a:schemeClr val="accent1"/>
              </a:solidFill>
            </a:endParaRPr>
          </a:p>
          <a:p>
            <a:pPr>
              <a:buNone/>
            </a:pPr>
            <a:endParaRPr lang="en-US" sz="3200" dirty="0">
              <a:solidFill>
                <a:schemeClr val="accent1"/>
              </a:solidFill>
            </a:endParaRPr>
          </a:p>
        </p:txBody>
      </p:sp>
      <p:pic>
        <p:nvPicPr>
          <p:cNvPr id="6" name="Picture 5"/>
          <p:cNvPicPr/>
          <p:nvPr/>
        </p:nvPicPr>
        <p:blipFill>
          <a:blip r:embed="rId3"/>
          <a:srcRect/>
          <a:stretch>
            <a:fillRect/>
          </a:stretch>
        </p:blipFill>
        <p:spPr bwMode="auto">
          <a:xfrm>
            <a:off x="5075583" y="1633855"/>
            <a:ext cx="3785141" cy="4091084"/>
          </a:xfrm>
          <a:prstGeom prst="rect">
            <a:avLst/>
          </a:prstGeom>
          <a:ln>
            <a:solidFill>
              <a:schemeClr val="accent1"/>
            </a:solidFill>
          </a:ln>
          <a:effectLst>
            <a:outerShdw blurRad="292100" dist="139700" dir="2700000" algn="tl" rotWithShape="0">
              <a:srgbClr val="333333">
                <a:alpha val="65000"/>
              </a:srgbClr>
            </a:outerShdw>
          </a:effectLst>
        </p:spPr>
      </p:pic>
      <p:sp>
        <p:nvSpPr>
          <p:cNvPr id="7" name="Rectangle 6"/>
          <p:cNvSpPr>
            <a:spLocks noChangeArrowheads="1"/>
          </p:cNvSpPr>
          <p:nvPr/>
        </p:nvSpPr>
        <p:spPr bwMode="auto">
          <a:xfrm>
            <a:off x="728871" y="4989847"/>
            <a:ext cx="4069496" cy="769441"/>
          </a:xfrm>
          <a:prstGeom prst="rect">
            <a:avLst/>
          </a:prstGeom>
          <a:noFill/>
          <a:ln w="9525" algn="ctr">
            <a:noFill/>
            <a:miter lim="800000"/>
            <a:headEnd/>
            <a:tailEnd/>
          </a:ln>
        </p:spPr>
        <p:txBody>
          <a:bodyPr wrap="square" anchor="ctr">
            <a:spAutoFit/>
          </a:bodyPr>
          <a:lstStyle/>
          <a:p>
            <a:pPr algn="r"/>
            <a:r>
              <a:rPr lang="en-US" sz="1600" b="1" i="1" dirty="0">
                <a:solidFill>
                  <a:schemeClr val="accent1"/>
                </a:solidFill>
              </a:rPr>
              <a:t>Converts Electrical Signals into Light </a:t>
            </a:r>
            <a:r>
              <a:rPr lang="en-US" sz="1600" b="1" i="1" dirty="0" smtClean="0">
                <a:solidFill>
                  <a:schemeClr val="accent1"/>
                </a:solidFill>
              </a:rPr>
              <a:t>Energy </a:t>
            </a:r>
          </a:p>
          <a:p>
            <a:pPr algn="r"/>
            <a:r>
              <a:rPr lang="en-US" sz="1200" b="1" i="1" dirty="0" smtClean="0">
                <a:solidFill>
                  <a:schemeClr val="accent1"/>
                </a:solidFill>
              </a:rPr>
              <a:t>(</a:t>
            </a:r>
            <a:r>
              <a:rPr lang="en-US" sz="1200" b="1" i="1" dirty="0">
                <a:solidFill>
                  <a:schemeClr val="accent1"/>
                </a:solidFill>
              </a:rPr>
              <a:t>Cathode Ray </a:t>
            </a:r>
            <a:r>
              <a:rPr lang="en-US" sz="1200" b="1" i="1" dirty="0" smtClean="0">
                <a:solidFill>
                  <a:schemeClr val="accent1"/>
                </a:solidFill>
              </a:rPr>
              <a:t>Tube)</a:t>
            </a:r>
            <a:endParaRPr lang="en-US" sz="1200" b="1" dirty="0">
              <a:solidFill>
                <a:schemeClr val="accent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a:t>
            </a:r>
            <a:endParaRPr lang="en-US" dirty="0"/>
          </a:p>
        </p:txBody>
      </p:sp>
      <p:sp>
        <p:nvSpPr>
          <p:cNvPr id="3" name="Content Placeholder 2"/>
          <p:cNvSpPr>
            <a:spLocks noGrp="1"/>
          </p:cNvSpPr>
          <p:nvPr>
            <p:ph sz="quarter" idx="1"/>
          </p:nvPr>
        </p:nvSpPr>
        <p:spPr/>
        <p:txBody>
          <a:bodyPr/>
          <a:lstStyle/>
          <a:p>
            <a:r>
              <a:rPr lang="en-US" sz="2800" i="1" dirty="0" smtClean="0">
                <a:solidFill>
                  <a:schemeClr val="accent1"/>
                </a:solidFill>
                <a:cs typeface="Times New Roman" pitchFamily="18" charset="0"/>
              </a:rPr>
              <a:t>What type of transducers are you familiar with?</a:t>
            </a:r>
          </a:p>
          <a:p>
            <a:r>
              <a:rPr lang="en-US" sz="2800" i="1" dirty="0" smtClean="0">
                <a:solidFill>
                  <a:schemeClr val="accent1"/>
                </a:solidFill>
                <a:cs typeface="Times New Roman" pitchFamily="18" charset="0"/>
              </a:rPr>
              <a:t>Explain how these transducer affect your life on a daily basis.</a:t>
            </a:r>
          </a:p>
          <a:p>
            <a:endParaRPr lang="en-US" dirty="0">
              <a:solidFill>
                <a:schemeClr val="accent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581014" cy="3902148"/>
          </a:xfrm>
        </p:spPr>
        <p:txBody>
          <a:bodyPr>
            <a:normAutofit/>
          </a:bodyPr>
          <a:lstStyle/>
          <a:p>
            <a:pPr marL="320040" indent="-320040">
              <a:buFont typeface="Wingdings" pitchFamily="2" charset="2"/>
              <a:buChar char="v"/>
            </a:pPr>
            <a:r>
              <a:rPr lang="en-US" sz="2400" dirty="0" smtClean="0">
                <a:solidFill>
                  <a:schemeClr val="accent1"/>
                </a:solidFill>
              </a:rPr>
              <a:t>A transducer is a device </a:t>
            </a:r>
            <a:r>
              <a:rPr lang="en-US" sz="2400" dirty="0" smtClean="0">
                <a:solidFill>
                  <a:schemeClr val="accent1"/>
                </a:solidFill>
              </a:rPr>
              <a:t>that</a:t>
            </a:r>
            <a:r>
              <a:rPr lang="en-US" sz="2400" dirty="0" smtClean="0">
                <a:solidFill>
                  <a:schemeClr val="accent1"/>
                </a:solidFill>
              </a:rPr>
              <a:t> </a:t>
            </a:r>
            <a:r>
              <a:rPr lang="en-US" sz="2400" dirty="0" smtClean="0">
                <a:solidFill>
                  <a:schemeClr val="accent1"/>
                </a:solidFill>
              </a:rPr>
              <a:t>converts one form of energy into another.  </a:t>
            </a:r>
          </a:p>
          <a:p>
            <a:pPr marL="320040" indent="-320040">
              <a:buFont typeface="Wingdings" pitchFamily="2" charset="2"/>
              <a:buChar char="v"/>
            </a:pPr>
            <a:r>
              <a:rPr lang="en-US" sz="2400" dirty="0" smtClean="0">
                <a:solidFill>
                  <a:schemeClr val="accent1"/>
                </a:solidFill>
              </a:rPr>
              <a:t>If the output energy is motion, the transducer is also an actuator. </a:t>
            </a:r>
          </a:p>
          <a:p>
            <a:pPr marL="320040" indent="-320040">
              <a:buFont typeface="Wingdings" pitchFamily="2" charset="2"/>
              <a:buChar char="v"/>
            </a:pPr>
            <a:r>
              <a:rPr lang="en-US" sz="2400" dirty="0" smtClean="0">
                <a:solidFill>
                  <a:schemeClr val="accent1"/>
                </a:solidFill>
              </a:rPr>
              <a:t>Sensors make sense from a transducer’s output.</a:t>
            </a:r>
          </a:p>
          <a:p>
            <a:pPr marL="320040" indent="-320040">
              <a:buFont typeface="Wingdings" pitchFamily="2" charset="2"/>
              <a:buChar char="v"/>
            </a:pPr>
            <a:r>
              <a:rPr lang="en-US" sz="2400" dirty="0" smtClean="0">
                <a:solidFill>
                  <a:schemeClr val="accent1"/>
                </a:solidFill>
              </a:rPr>
              <a:t>There are many, many different kinds of transducers.</a:t>
            </a: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fontScale="77500" lnSpcReduction="20000"/>
          </a:bodyPr>
          <a:lstStyle/>
          <a:p>
            <a:pPr algn="ctr"/>
            <a:r>
              <a:rPr lang="en-US" sz="2000" dirty="0"/>
              <a:t>Made possible through grants from the National Science Foundation Department of Undergraduate Education #0830384, 0902411, and 1205138.</a:t>
            </a:r>
          </a:p>
          <a:p>
            <a:pPr algn="ctr"/>
            <a:r>
              <a:rPr lang="en-US" sz="2000" dirty="0"/>
              <a:t> </a:t>
            </a:r>
          </a:p>
          <a:p>
            <a:pPr algn="ctr"/>
            <a:r>
              <a:rPr lang="en-US" sz="2000" dirty="0"/>
              <a:t>Any opinions, findings and conclusions or recommendations expressed in this material are those of the authors and creators, and do not necessarily reflect the views of the National Science Foundation.</a:t>
            </a:r>
          </a:p>
          <a:p>
            <a:pPr algn="ctr"/>
            <a:r>
              <a:rPr lang="en-US" sz="2000" b="1" dirty="0"/>
              <a:t> </a:t>
            </a:r>
            <a:endParaRPr lang="en-US" sz="2000" dirty="0"/>
          </a:p>
          <a:p>
            <a:pPr algn="ctr"/>
            <a:r>
              <a:rPr lang="en-US" sz="2000" dirty="0"/>
              <a:t>Southwest Center for Microsystems Education (SCME) NSF ATE Center</a:t>
            </a:r>
          </a:p>
          <a:p>
            <a:pPr algn="ctr"/>
            <a:r>
              <a:rPr lang="en-US" sz="2000" dirty="0"/>
              <a:t>© 2010 Regents of the University of New Mexico</a:t>
            </a:r>
          </a:p>
          <a:p>
            <a:pPr algn="ctr"/>
            <a:r>
              <a:rPr lang="en-US" sz="2000" dirty="0"/>
              <a:t> </a:t>
            </a:r>
          </a:p>
          <a:p>
            <a:pPr algn="ctr"/>
            <a:r>
              <a:rPr lang="en-US" sz="2000" dirty="0"/>
              <a:t>Content is protected by the CC Attribution Non-Commercial Share Alike license.</a:t>
            </a:r>
          </a:p>
          <a:p>
            <a:pPr algn="ctr"/>
            <a:r>
              <a:rPr lang="en-US" sz="2000" dirty="0"/>
              <a:t> </a:t>
            </a:r>
          </a:p>
          <a:p>
            <a:pPr algn="ctr"/>
            <a:endParaRPr lang="en-US"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5" name="TextBox 4"/>
          <p:cNvSpPr txBox="1"/>
          <p:nvPr/>
        </p:nvSpPr>
        <p:spPr>
          <a:xfrm>
            <a:off x="176397" y="6244970"/>
            <a:ext cx="1864613" cy="369332"/>
          </a:xfrm>
          <a:prstGeom prst="rect">
            <a:avLst/>
          </a:prstGeom>
          <a:noFill/>
        </p:spPr>
        <p:txBody>
          <a:bodyPr wrap="none" rtlCol="0">
            <a:spAutoFit/>
          </a:bodyPr>
          <a:lstStyle/>
          <a:p>
            <a:r>
              <a:rPr lang="en-US" i="1" dirty="0" smtClean="0"/>
              <a:t>Revised May 2017</a:t>
            </a:r>
            <a:endParaRPr lang="en-US"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solidFill>
                  <a:schemeClr val="accent1"/>
                </a:solidFill>
              </a:rPr>
              <a:t>The following topics are discussed:</a:t>
            </a:r>
          </a:p>
          <a:p>
            <a:pPr marL="509588" indent="-509588">
              <a:buFont typeface="Wingdings" pitchFamily="2" charset="2"/>
              <a:buChar char="v"/>
            </a:pPr>
            <a:r>
              <a:rPr lang="en-US" dirty="0" smtClean="0">
                <a:solidFill>
                  <a:schemeClr val="accent1"/>
                </a:solidFill>
              </a:rPr>
              <a:t>What are Transducers?</a:t>
            </a:r>
          </a:p>
          <a:p>
            <a:pPr marL="509588" indent="-509588">
              <a:buFont typeface="Wingdings" pitchFamily="2" charset="2"/>
              <a:buChar char="v"/>
            </a:pPr>
            <a:r>
              <a:rPr lang="en-US" dirty="0" smtClean="0">
                <a:solidFill>
                  <a:schemeClr val="accent1"/>
                </a:solidFill>
              </a:rPr>
              <a:t>Types of Transducers in both the macro and micro-scales</a:t>
            </a:r>
          </a:p>
          <a:p>
            <a:endParaRPr lang="en-US" dirty="0">
              <a:solidFill>
                <a:schemeClr val="accent1"/>
              </a:solidFill>
            </a:endParaRPr>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p:txBody>
          <a:bodyPr>
            <a:normAutofit/>
          </a:bodyPr>
          <a:lstStyle/>
          <a:p>
            <a:pPr marL="0" indent="0" eaLnBrk="0" hangingPunct="0">
              <a:buNone/>
            </a:pPr>
            <a:r>
              <a:rPr lang="en-US" sz="2000" dirty="0" smtClean="0">
                <a:solidFill>
                  <a:schemeClr val="accent1"/>
                </a:solidFill>
                <a:cs typeface="Times New Roman" pitchFamily="18" charset="0"/>
              </a:rPr>
              <a:t>A transducer converts one form of energy into another</a:t>
            </a:r>
          </a:p>
          <a:p>
            <a:pPr eaLnBrk="0" hangingPunct="0"/>
            <a:r>
              <a:rPr lang="en-US" sz="2000" dirty="0" smtClean="0">
                <a:solidFill>
                  <a:schemeClr val="accent1"/>
                </a:solidFill>
                <a:cs typeface="Times New Roman" pitchFamily="18" charset="0"/>
              </a:rPr>
              <a:t>A microphone converts sound into electrical impulses</a:t>
            </a:r>
          </a:p>
          <a:p>
            <a:pPr eaLnBrk="0" hangingPunct="0"/>
            <a:r>
              <a:rPr lang="en-US" sz="2000" dirty="0" smtClean="0">
                <a:solidFill>
                  <a:schemeClr val="accent1"/>
                </a:solidFill>
                <a:cs typeface="Times New Roman" pitchFamily="18" charset="0"/>
              </a:rPr>
              <a:t>An incandescent light bulb coverts electrical energy into light</a:t>
            </a:r>
          </a:p>
          <a:p>
            <a:pPr eaLnBrk="0" hangingPunct="0"/>
            <a:r>
              <a:rPr lang="en-US" sz="2000" dirty="0" smtClean="0">
                <a:solidFill>
                  <a:schemeClr val="accent1"/>
                </a:solidFill>
                <a:cs typeface="Times New Roman" pitchFamily="18" charset="0"/>
              </a:rPr>
              <a:t>An electric motor converts electrical energy into motion.</a:t>
            </a:r>
            <a:endParaRPr lang="en-US" sz="2000" dirty="0" smtClean="0">
              <a:solidFill>
                <a:schemeClr val="accent1"/>
              </a:solidFill>
            </a:endParaRPr>
          </a:p>
          <a:p>
            <a:endParaRPr lang="en-US" sz="1800" dirty="0">
              <a:solidFill>
                <a:schemeClr val="accent1"/>
              </a:solidFill>
            </a:endParaRPr>
          </a:p>
        </p:txBody>
      </p:sp>
      <p:pic>
        <p:nvPicPr>
          <p:cNvPr id="4" name="Picture 7" descr="C:\xtProject\Int_Dvices_PK10\graphics\3xducers.jpg"/>
          <p:cNvPicPr>
            <a:picLocks noChangeAspect="1" noChangeArrowheads="1"/>
          </p:cNvPicPr>
          <p:nvPr/>
        </p:nvPicPr>
        <p:blipFill>
          <a:blip r:embed="rId3" r:link="rId4"/>
          <a:srcRect/>
          <a:stretch>
            <a:fillRect/>
          </a:stretch>
        </p:blipFill>
        <p:spPr bwMode="auto">
          <a:xfrm>
            <a:off x="1576164" y="3342334"/>
            <a:ext cx="6083586" cy="2558969"/>
          </a:xfrm>
          <a:prstGeom prst="rect">
            <a:avLst/>
          </a:prstGeom>
          <a:ln>
            <a:solidFill>
              <a:schemeClr val="accent1"/>
            </a:solidFill>
          </a:ln>
          <a:effectLst>
            <a:outerShdw blurRad="292100" dist="139700" dir="2700000" algn="tl" rotWithShape="0">
              <a:srgbClr val="333333">
                <a:alpha val="65000"/>
              </a:srgbClr>
            </a:outerShdw>
          </a:effectLst>
        </p:spPr>
      </p:pic>
      <p:sp>
        <p:nvSpPr>
          <p:cNvPr id="5" name="Rectangle 7"/>
          <p:cNvSpPr>
            <a:spLocks noChangeArrowheads="1"/>
          </p:cNvSpPr>
          <p:nvPr/>
        </p:nvSpPr>
        <p:spPr bwMode="auto">
          <a:xfrm>
            <a:off x="1643271" y="6206161"/>
            <a:ext cx="6016486" cy="338554"/>
          </a:xfrm>
          <a:prstGeom prst="rect">
            <a:avLst/>
          </a:prstGeom>
          <a:noFill/>
          <a:ln w="9525">
            <a:noFill/>
            <a:miter lim="800000"/>
            <a:headEnd/>
            <a:tailEnd/>
          </a:ln>
        </p:spPr>
        <p:txBody>
          <a:bodyPr wrap="square">
            <a:spAutoFit/>
          </a:bodyPr>
          <a:lstStyle/>
          <a:p>
            <a:r>
              <a:rPr lang="en-US" sz="1600" b="1" i="1" dirty="0">
                <a:solidFill>
                  <a:schemeClr val="accent1"/>
                </a:solidFill>
              </a:rPr>
              <a:t>Three </a:t>
            </a:r>
            <a:r>
              <a:rPr lang="en-US" sz="1600" b="1" i="1" dirty="0" smtClean="0">
                <a:solidFill>
                  <a:schemeClr val="accent1"/>
                </a:solidFill>
              </a:rPr>
              <a:t>transducers</a:t>
            </a:r>
            <a:r>
              <a:rPr lang="en-US" sz="1600" b="1" i="1" dirty="0">
                <a:solidFill>
                  <a:schemeClr val="accent1"/>
                </a:solidFill>
              </a:rPr>
              <a:t>:  light bulb,  microphone, and electric motors</a:t>
            </a:r>
            <a:endParaRPr lang="en-US" sz="1600" b="1" dirty="0">
              <a:solidFill>
                <a:schemeClr val="accent1"/>
              </a:solidFill>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Actuators</a:t>
            </a:r>
            <a:endParaRPr lang="en-US" dirty="0"/>
          </a:p>
        </p:txBody>
      </p:sp>
      <p:sp>
        <p:nvSpPr>
          <p:cNvPr id="3" name="Content Placeholder 2"/>
          <p:cNvSpPr>
            <a:spLocks noGrp="1"/>
          </p:cNvSpPr>
          <p:nvPr>
            <p:ph sz="quarter" idx="1"/>
          </p:nvPr>
        </p:nvSpPr>
        <p:spPr/>
        <p:txBody>
          <a:bodyPr>
            <a:normAutofit/>
          </a:bodyPr>
          <a:lstStyle/>
          <a:p>
            <a:pPr marL="0" indent="0" eaLnBrk="0" hangingPunct="0">
              <a:spcBef>
                <a:spcPct val="0"/>
              </a:spcBef>
              <a:buNone/>
            </a:pPr>
            <a:r>
              <a:rPr lang="en-US" sz="2400" dirty="0" smtClean="0">
                <a:solidFill>
                  <a:schemeClr val="accent1"/>
                </a:solidFill>
                <a:cs typeface="Times New Roman" pitchFamily="18" charset="0"/>
              </a:rPr>
              <a:t>An actuator is a device that actuates or moves something.  </a:t>
            </a:r>
          </a:p>
          <a:p>
            <a:pPr lvl="1" eaLnBrk="0" hangingPunct="0">
              <a:spcBef>
                <a:spcPct val="0"/>
              </a:spcBef>
              <a:buNone/>
            </a:pPr>
            <a:endParaRPr lang="en-US" sz="2400" dirty="0" smtClean="0">
              <a:solidFill>
                <a:schemeClr val="accent1"/>
              </a:solidFill>
              <a:cs typeface="Times New Roman" pitchFamily="18" charset="0"/>
            </a:endParaRPr>
          </a:p>
          <a:p>
            <a:pPr eaLnBrk="0" hangingPunct="0">
              <a:spcBef>
                <a:spcPct val="0"/>
              </a:spcBef>
              <a:buNone/>
            </a:pPr>
            <a:r>
              <a:rPr lang="en-US" sz="2400" dirty="0" smtClean="0">
                <a:solidFill>
                  <a:schemeClr val="accent1"/>
                </a:solidFill>
                <a:cs typeface="Times New Roman" pitchFamily="18" charset="0"/>
              </a:rPr>
              <a:t>It is a specific type of a transducer.  </a:t>
            </a:r>
          </a:p>
          <a:p>
            <a:pPr eaLnBrk="0" hangingPunct="0">
              <a:spcBef>
                <a:spcPct val="0"/>
              </a:spcBef>
              <a:buNone/>
            </a:pPr>
            <a:endParaRPr lang="en-US" sz="2400" dirty="0" smtClean="0">
              <a:solidFill>
                <a:schemeClr val="accent1"/>
              </a:solidFill>
              <a:cs typeface="Times New Roman" pitchFamily="18" charset="0"/>
            </a:endParaRPr>
          </a:p>
          <a:p>
            <a:pPr eaLnBrk="0" hangingPunct="0">
              <a:spcBef>
                <a:spcPct val="0"/>
              </a:spcBef>
              <a:buNone/>
            </a:pPr>
            <a:endParaRPr lang="en-US" sz="2400" dirty="0" smtClean="0">
              <a:solidFill>
                <a:schemeClr val="accent1"/>
              </a:solidFill>
              <a:cs typeface="Times New Roman" pitchFamily="18" charset="0"/>
            </a:endParaRPr>
          </a:p>
          <a:p>
            <a:endParaRPr lang="en-US" sz="2400" dirty="0" smtClean="0">
              <a:solidFill>
                <a:schemeClr val="accent1"/>
              </a:solidFill>
            </a:endParaRPr>
          </a:p>
          <a:p>
            <a:endParaRPr lang="en-US" sz="2400" dirty="0">
              <a:solidFill>
                <a:schemeClr val="accent1"/>
              </a:solidFill>
            </a:endParaRPr>
          </a:p>
        </p:txBody>
      </p:sp>
      <p:sp>
        <p:nvSpPr>
          <p:cNvPr id="4" name="Rectangle 4"/>
          <p:cNvSpPr>
            <a:spLocks noChangeArrowheads="1"/>
          </p:cNvSpPr>
          <p:nvPr/>
        </p:nvSpPr>
        <p:spPr bwMode="auto">
          <a:xfrm>
            <a:off x="551121" y="4049231"/>
            <a:ext cx="7891130" cy="830997"/>
          </a:xfrm>
          <a:prstGeom prst="rect">
            <a:avLst/>
          </a:prstGeom>
          <a:noFill/>
          <a:ln w="9525">
            <a:noFill/>
            <a:miter lim="800000"/>
            <a:headEnd/>
            <a:tailEnd/>
          </a:ln>
        </p:spPr>
        <p:txBody>
          <a:bodyPr wrap="square">
            <a:spAutoFit/>
          </a:bodyPr>
          <a:lstStyle/>
          <a:p>
            <a:pPr eaLnBrk="0" hangingPunct="0">
              <a:spcBef>
                <a:spcPct val="0"/>
              </a:spcBef>
            </a:pPr>
            <a:r>
              <a:rPr lang="en-US" sz="2400" i="1" u="sng" dirty="0">
                <a:solidFill>
                  <a:schemeClr val="accent1"/>
                </a:solidFill>
                <a:cs typeface="Times New Roman" pitchFamily="18" charset="0"/>
              </a:rPr>
              <a:t>Question</a:t>
            </a:r>
            <a:endParaRPr lang="en-US" sz="2400" i="1" dirty="0">
              <a:solidFill>
                <a:schemeClr val="accent1"/>
              </a:solidFill>
              <a:cs typeface="Times New Roman" pitchFamily="18" charset="0"/>
            </a:endParaRPr>
          </a:p>
          <a:p>
            <a:pPr lvl="1" eaLnBrk="0" hangingPunct="0">
              <a:spcBef>
                <a:spcPct val="0"/>
              </a:spcBef>
            </a:pPr>
            <a:r>
              <a:rPr lang="en-US" sz="2400" i="1" dirty="0">
                <a:solidFill>
                  <a:schemeClr val="accent1"/>
                </a:solidFill>
                <a:cs typeface="Times New Roman" pitchFamily="18" charset="0"/>
              </a:rPr>
              <a:t>Which of the previously mentioned </a:t>
            </a:r>
            <a:r>
              <a:rPr lang="en-US" sz="2400" i="1" dirty="0" smtClean="0">
                <a:solidFill>
                  <a:schemeClr val="accent1"/>
                </a:solidFill>
                <a:cs typeface="Times New Roman" pitchFamily="18" charset="0"/>
              </a:rPr>
              <a:t>transducers </a:t>
            </a:r>
            <a:r>
              <a:rPr lang="en-US" sz="2400" i="1" dirty="0">
                <a:solidFill>
                  <a:schemeClr val="accent1"/>
                </a:solidFill>
                <a:cs typeface="Times New Roman" pitchFamily="18" charset="0"/>
              </a:rPr>
              <a:t>is an actuator?</a:t>
            </a:r>
            <a:r>
              <a:rPr lang="en-US" sz="2400" i="1" dirty="0">
                <a:solidFill>
                  <a:schemeClr val="accent1"/>
                </a:solidFill>
              </a:rPr>
              <a:t>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Sensors</a:t>
            </a:r>
            <a:endParaRPr lang="en-US" dirty="0"/>
          </a:p>
        </p:txBody>
      </p:sp>
      <p:sp>
        <p:nvSpPr>
          <p:cNvPr id="3" name="Content Placeholder 2"/>
          <p:cNvSpPr>
            <a:spLocks noGrp="1"/>
          </p:cNvSpPr>
          <p:nvPr>
            <p:ph sz="quarter" idx="1"/>
          </p:nvPr>
        </p:nvSpPr>
        <p:spPr>
          <a:xfrm>
            <a:off x="612648" y="1600200"/>
            <a:ext cx="4012361" cy="3846443"/>
          </a:xfrm>
        </p:spPr>
        <p:txBody>
          <a:bodyPr>
            <a:normAutofit/>
          </a:bodyPr>
          <a:lstStyle/>
          <a:p>
            <a:pPr marL="0" indent="0">
              <a:buNone/>
            </a:pPr>
            <a:r>
              <a:rPr lang="en-US" sz="2200" dirty="0" smtClean="0">
                <a:solidFill>
                  <a:schemeClr val="accent1"/>
                </a:solidFill>
              </a:rPr>
              <a:t> A sensor is a device that receives and responds to a signal.  </a:t>
            </a:r>
          </a:p>
          <a:p>
            <a:pPr marL="295275" lvl="1" indent="-273050">
              <a:buFont typeface="Wingdings" pitchFamily="2" charset="2"/>
              <a:buChar char="v"/>
            </a:pPr>
            <a:r>
              <a:rPr lang="en-US" sz="2200" dirty="0" smtClean="0">
                <a:solidFill>
                  <a:schemeClr val="accent1"/>
                </a:solidFill>
              </a:rPr>
              <a:t>The signal is some type of energy; for example, heat, light, motion, or chemical.  </a:t>
            </a:r>
          </a:p>
          <a:p>
            <a:pPr marL="295275" lvl="1" indent="-273050">
              <a:buFont typeface="Wingdings" pitchFamily="2" charset="2"/>
              <a:buChar char="v"/>
            </a:pPr>
            <a:r>
              <a:rPr lang="en-US" sz="2200" dirty="0" smtClean="0">
                <a:solidFill>
                  <a:schemeClr val="accent1"/>
                </a:solidFill>
              </a:rPr>
              <a:t>A sensor detects a signal and converts it into a readable output signal.  </a:t>
            </a:r>
          </a:p>
          <a:p>
            <a:pPr lvl="1">
              <a:buFont typeface="Wingdings" pitchFamily="2" charset="2"/>
              <a:buChar char="v"/>
            </a:pPr>
            <a:endParaRPr lang="en-US" sz="2200" dirty="0" smtClean="0">
              <a:solidFill>
                <a:schemeClr val="accent1"/>
              </a:solidFill>
            </a:endParaRPr>
          </a:p>
          <a:p>
            <a:pPr lvl="1">
              <a:buNone/>
            </a:pPr>
            <a:endParaRPr lang="en-US" sz="2200" dirty="0" smtClean="0">
              <a:solidFill>
                <a:schemeClr val="accent1"/>
              </a:solidFill>
            </a:endParaRPr>
          </a:p>
        </p:txBody>
      </p:sp>
      <p:sp>
        <p:nvSpPr>
          <p:cNvPr id="7" name="TextBox 6"/>
          <p:cNvSpPr txBox="1"/>
          <p:nvPr/>
        </p:nvSpPr>
        <p:spPr>
          <a:xfrm>
            <a:off x="662608" y="5433391"/>
            <a:ext cx="7566992" cy="1107996"/>
          </a:xfrm>
          <a:prstGeom prst="rect">
            <a:avLst/>
          </a:prstGeom>
          <a:noFill/>
        </p:spPr>
        <p:txBody>
          <a:bodyPr wrap="square" rtlCol="0">
            <a:spAutoFit/>
          </a:bodyPr>
          <a:lstStyle/>
          <a:p>
            <a:pPr>
              <a:buNone/>
            </a:pPr>
            <a:r>
              <a:rPr lang="en-US" sz="2200" dirty="0" smtClean="0">
                <a:solidFill>
                  <a:schemeClr val="accent1"/>
                </a:solidFill>
              </a:rPr>
              <a:t>Question:  </a:t>
            </a:r>
          </a:p>
          <a:p>
            <a:pPr>
              <a:buNone/>
            </a:pPr>
            <a:r>
              <a:rPr lang="en-US" sz="2200" i="1" dirty="0" smtClean="0">
                <a:solidFill>
                  <a:schemeClr val="accent1"/>
                </a:solidFill>
              </a:rPr>
              <a:t>What are some sensors that you are familiar with?</a:t>
            </a:r>
          </a:p>
          <a:p>
            <a:endParaRPr lang="en-US" sz="2200" dirty="0">
              <a:solidFill>
                <a:schemeClr val="accent1"/>
              </a:solidFill>
            </a:endParaRPr>
          </a:p>
        </p:txBody>
      </p:sp>
      <p:sp>
        <p:nvSpPr>
          <p:cNvPr id="8" name="TextBox 7"/>
          <p:cNvSpPr txBox="1"/>
          <p:nvPr/>
        </p:nvSpPr>
        <p:spPr>
          <a:xfrm>
            <a:off x="7301949" y="4532243"/>
            <a:ext cx="1455655" cy="369332"/>
          </a:xfrm>
          <a:prstGeom prst="rect">
            <a:avLst/>
          </a:prstGeom>
          <a:noFill/>
        </p:spPr>
        <p:txBody>
          <a:bodyPr wrap="none" rtlCol="0">
            <a:spAutoFit/>
          </a:bodyPr>
          <a:lstStyle/>
          <a:p>
            <a:r>
              <a:rPr lang="en-US" i="1" dirty="0" smtClean="0">
                <a:solidFill>
                  <a:schemeClr val="accent1"/>
                </a:solidFill>
              </a:rPr>
              <a:t>Thermometers</a:t>
            </a:r>
            <a:endParaRPr lang="en-US" i="1" dirty="0">
              <a:solidFill>
                <a:schemeClr val="accent1"/>
              </a:solidFill>
            </a:endParaRPr>
          </a:p>
        </p:txBody>
      </p:sp>
      <p:pic>
        <p:nvPicPr>
          <p:cNvPr id="9" name="Picture 8" descr="C:\xtProject\Int_Dvices_PK10\graphics\Thermometers.jpg"/>
          <p:cNvPicPr>
            <a:picLocks noChangeAspect="1" noChangeArrowheads="1"/>
          </p:cNvPicPr>
          <p:nvPr/>
        </p:nvPicPr>
        <p:blipFill>
          <a:blip r:embed="rId3" r:link="rId4"/>
          <a:srcRect/>
          <a:stretch>
            <a:fillRect/>
          </a:stretch>
        </p:blipFill>
        <p:spPr bwMode="auto">
          <a:xfrm>
            <a:off x="4784141" y="1700824"/>
            <a:ext cx="4004900" cy="255312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Basic Concepts of Transducers</a:t>
            </a:r>
            <a:endParaRPr lang="en-US" dirty="0"/>
          </a:p>
        </p:txBody>
      </p:sp>
      <p:sp>
        <p:nvSpPr>
          <p:cNvPr id="3" name="Content Placeholder 2"/>
          <p:cNvSpPr>
            <a:spLocks noGrp="1"/>
          </p:cNvSpPr>
          <p:nvPr>
            <p:ph sz="quarter" idx="1"/>
          </p:nvPr>
        </p:nvSpPr>
        <p:spPr>
          <a:xfrm>
            <a:off x="612647" y="1600200"/>
            <a:ext cx="4926761" cy="4787348"/>
          </a:xfrm>
        </p:spPr>
        <p:txBody>
          <a:bodyPr>
            <a:noAutofit/>
          </a:bodyPr>
          <a:lstStyle/>
          <a:p>
            <a:pPr marL="0" indent="0">
              <a:spcBef>
                <a:spcPts val="0"/>
              </a:spcBef>
              <a:buNone/>
              <a:tabLst>
                <a:tab pos="339725" algn="l"/>
              </a:tabLst>
            </a:pPr>
            <a:r>
              <a:rPr lang="en-US" sz="2400" dirty="0" smtClean="0">
                <a:solidFill>
                  <a:schemeClr val="accent1"/>
                </a:solidFill>
              </a:rPr>
              <a:t> A transducer is defined as a substance or a device that converts (or transfers) an input energy into a different output energy. </a:t>
            </a:r>
          </a:p>
          <a:p>
            <a:pPr marL="0" indent="0">
              <a:spcBef>
                <a:spcPts val="0"/>
              </a:spcBef>
              <a:buNone/>
              <a:tabLst>
                <a:tab pos="339725" algn="l"/>
              </a:tabLst>
            </a:pPr>
            <a:endParaRPr lang="en-US" sz="2400" dirty="0" smtClean="0">
              <a:solidFill>
                <a:schemeClr val="accent1"/>
              </a:solidFill>
            </a:endParaRPr>
          </a:p>
          <a:p>
            <a:pPr>
              <a:spcBef>
                <a:spcPts val="0"/>
              </a:spcBef>
              <a:tabLst>
                <a:tab pos="339725" algn="l"/>
              </a:tabLst>
            </a:pPr>
            <a:r>
              <a:rPr lang="en-US" sz="2400" dirty="0" smtClean="0">
                <a:solidFill>
                  <a:schemeClr val="accent1"/>
                </a:solidFill>
              </a:rPr>
              <a:t>Variables - speed, pressures, temperatures and sound.  </a:t>
            </a:r>
          </a:p>
          <a:p>
            <a:pPr>
              <a:spcBef>
                <a:spcPts val="0"/>
              </a:spcBef>
              <a:tabLst>
                <a:tab pos="339725" algn="l"/>
              </a:tabLst>
            </a:pPr>
            <a:r>
              <a:rPr lang="en-US" sz="2400" dirty="0" smtClean="0">
                <a:solidFill>
                  <a:schemeClr val="accent1"/>
                </a:solidFill>
              </a:rPr>
              <a:t>Transducers measure variables.</a:t>
            </a:r>
          </a:p>
          <a:p>
            <a:pPr>
              <a:spcBef>
                <a:spcPts val="0"/>
              </a:spcBef>
              <a:tabLst>
                <a:tab pos="339725" algn="l"/>
              </a:tabLst>
            </a:pPr>
            <a:endParaRPr lang="en-US" sz="2400" dirty="0" smtClean="0">
              <a:solidFill>
                <a:schemeClr val="accent1"/>
              </a:solidFill>
            </a:endParaRPr>
          </a:p>
          <a:p>
            <a:pPr>
              <a:spcBef>
                <a:spcPts val="0"/>
              </a:spcBef>
              <a:buNone/>
              <a:tabLst>
                <a:tab pos="339725" algn="l"/>
              </a:tabLst>
            </a:pPr>
            <a:endParaRPr lang="en-US" sz="2400" dirty="0" smtClean="0">
              <a:solidFill>
                <a:schemeClr val="accent1"/>
              </a:solidFill>
            </a:endParaRPr>
          </a:p>
          <a:p>
            <a:pPr>
              <a:spcBef>
                <a:spcPts val="0"/>
              </a:spcBef>
              <a:tabLst>
                <a:tab pos="339725" algn="l"/>
              </a:tabLst>
            </a:pPr>
            <a:endParaRPr lang="en-US" sz="2400" dirty="0" smtClean="0">
              <a:solidFill>
                <a:schemeClr val="accent1"/>
              </a:solidFill>
            </a:endParaRPr>
          </a:p>
          <a:p>
            <a:pPr algn="r">
              <a:spcBef>
                <a:spcPts val="0"/>
              </a:spcBef>
              <a:buNone/>
              <a:tabLst>
                <a:tab pos="339725" algn="l"/>
              </a:tabLst>
            </a:pPr>
            <a:r>
              <a:rPr lang="en-US" sz="1800" i="1" dirty="0" smtClean="0">
                <a:solidFill>
                  <a:schemeClr val="accent1"/>
                </a:solidFill>
              </a:rPr>
              <a:t>The incandescent light bulb</a:t>
            </a:r>
            <a:r>
              <a:rPr lang="en-US" sz="1800" dirty="0" smtClean="0">
                <a:solidFill>
                  <a:schemeClr val="accent1"/>
                </a:solidFill>
              </a:rPr>
              <a:t> </a:t>
            </a:r>
          </a:p>
          <a:p>
            <a:pPr marL="0" indent="0">
              <a:spcBef>
                <a:spcPts val="0"/>
              </a:spcBef>
              <a:buNone/>
              <a:tabLst>
                <a:tab pos="339725" algn="l"/>
              </a:tabLst>
            </a:pPr>
            <a:endParaRPr lang="en-US" sz="2400" dirty="0" smtClean="0">
              <a:solidFill>
                <a:schemeClr val="accent1"/>
              </a:solidFill>
            </a:endParaRPr>
          </a:p>
        </p:txBody>
      </p:sp>
      <p:pic>
        <p:nvPicPr>
          <p:cNvPr id="4" name="Picture 3" descr="light_bulb_PDPwiki_labels copy.jpg"/>
          <p:cNvPicPr>
            <a:picLocks noChangeAspect="1"/>
          </p:cNvPicPr>
          <p:nvPr/>
        </p:nvPicPr>
        <p:blipFill>
          <a:blip r:embed="rId3"/>
          <a:stretch>
            <a:fillRect/>
          </a:stretch>
        </p:blipFill>
        <p:spPr>
          <a:xfrm>
            <a:off x="5777057" y="1649896"/>
            <a:ext cx="3155798" cy="490993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Electrochemical Transducers</a:t>
            </a:r>
            <a:endParaRPr lang="en-US" dirty="0"/>
          </a:p>
        </p:txBody>
      </p:sp>
      <p:pic>
        <p:nvPicPr>
          <p:cNvPr id="13" name="Picture 12" descr="pH_meter_wiki.jpg"/>
          <p:cNvPicPr>
            <a:picLocks noChangeAspect="1"/>
          </p:cNvPicPr>
          <p:nvPr/>
        </p:nvPicPr>
        <p:blipFill>
          <a:blip r:embed="rId5"/>
          <a:srcRect l="7391" t="9594" r="20145"/>
          <a:stretch>
            <a:fillRect/>
          </a:stretch>
        </p:blipFill>
        <p:spPr>
          <a:xfrm>
            <a:off x="2133599" y="3644481"/>
            <a:ext cx="3564835" cy="2963135"/>
          </a:xfrm>
          <a:prstGeom prst="rect">
            <a:avLst/>
          </a:prstGeom>
          <a:ln>
            <a:noFill/>
          </a:ln>
          <a:effectLst>
            <a:outerShdw blurRad="292100" dist="139700" dir="2700000" algn="tl" rotWithShape="0">
              <a:srgbClr val="333333">
                <a:alpha val="65000"/>
              </a:srgbClr>
            </a:outerShdw>
          </a:effectLst>
        </p:spPr>
      </p:pic>
      <p:sp>
        <p:nvSpPr>
          <p:cNvPr id="14" name="Content Placeholder 2"/>
          <p:cNvSpPr txBox="1">
            <a:spLocks/>
          </p:cNvSpPr>
          <p:nvPr/>
        </p:nvSpPr>
        <p:spPr>
          <a:xfrm>
            <a:off x="612648" y="1600200"/>
            <a:ext cx="4426077" cy="2812774"/>
          </a:xfrm>
          <a:prstGeom prst="rect">
            <a:avLst/>
          </a:prstGeom>
        </p:spPr>
        <p:txBody>
          <a:bodyPr vert="horz">
            <a:normAutofit/>
          </a:bodyPr>
          <a:lstStyle/>
          <a:p>
            <a:pPr marL="320040" marR="0" lvl="0" indent="-320040" algn="l" defTabSz="914400" rtl="0" eaLnBrk="1" fontAlgn="auto" latinLnBrk="0" hangingPunct="1">
              <a:lnSpc>
                <a:spcPct val="120000"/>
              </a:lnSpc>
              <a:spcBef>
                <a:spcPts val="600"/>
              </a:spcBef>
              <a:spcAft>
                <a:spcPts val="0"/>
              </a:spcAft>
              <a:buClr>
                <a:schemeClr val="tx1"/>
              </a:buClr>
              <a:buSzPct val="75000"/>
              <a:buFont typeface="Wingdings" pitchFamily="2" charset="2"/>
              <a:buChar char="v"/>
              <a:tabLst/>
              <a:defRPr/>
            </a:pPr>
            <a:r>
              <a:rPr kumimoji="0" lang="en-US" sz="2400" b="0" i="0" u="none" strike="noStrike" kern="1200" cap="none" spc="0" normalizeH="0" baseline="0" noProof="0" smtClean="0">
                <a:ln>
                  <a:noFill/>
                </a:ln>
                <a:solidFill>
                  <a:schemeClr val="accent1"/>
                </a:solidFill>
                <a:effectLst/>
                <a:uLnTx/>
                <a:uFillTx/>
                <a:latin typeface="Arial" pitchFamily="34" charset="0"/>
                <a:ea typeface="+mn-ea"/>
                <a:cs typeface="Arial" pitchFamily="34" charset="0"/>
              </a:rPr>
              <a:t>pH probe</a:t>
            </a:r>
          </a:p>
          <a:p>
            <a:pPr marL="320040" marR="0" lvl="0" indent="-320040" algn="l" defTabSz="914400" rtl="0" eaLnBrk="1" fontAlgn="auto" latinLnBrk="0" hangingPunct="1">
              <a:lnSpc>
                <a:spcPct val="120000"/>
              </a:lnSpc>
              <a:spcBef>
                <a:spcPts val="600"/>
              </a:spcBef>
              <a:spcAft>
                <a:spcPts val="0"/>
              </a:spcAft>
              <a:buClr>
                <a:schemeClr val="tx1"/>
              </a:buClr>
              <a:buSzPct val="75000"/>
              <a:buFont typeface="Wingdings" pitchFamily="2" charset="2"/>
              <a:buChar char="v"/>
              <a:tabLst/>
              <a:defRPr/>
            </a:pPr>
            <a:r>
              <a:rPr kumimoji="0" lang="en-US" sz="2400" b="0" i="0" u="none" strike="noStrike" kern="1200" cap="none" spc="0" normalizeH="0" baseline="0" noProof="0" smtClean="0">
                <a:ln>
                  <a:noFill/>
                </a:ln>
                <a:solidFill>
                  <a:schemeClr val="accent1"/>
                </a:solidFill>
                <a:effectLst/>
                <a:uLnTx/>
                <a:uFillTx/>
                <a:latin typeface="Arial" pitchFamily="34" charset="0"/>
                <a:ea typeface="+mn-ea"/>
                <a:cs typeface="Arial" pitchFamily="34" charset="0"/>
              </a:rPr>
              <a:t>Molecular electric transducers (MET)</a:t>
            </a:r>
          </a:p>
          <a:p>
            <a:pPr marL="320040" marR="0" lvl="0" indent="-320040" algn="l" defTabSz="914400" rtl="0" eaLnBrk="1" fontAlgn="auto" latinLnBrk="0" hangingPunct="1">
              <a:lnSpc>
                <a:spcPct val="120000"/>
              </a:lnSpc>
              <a:spcBef>
                <a:spcPts val="600"/>
              </a:spcBef>
              <a:spcAft>
                <a:spcPts val="0"/>
              </a:spcAft>
              <a:buClr>
                <a:schemeClr val="tx1"/>
              </a:buClr>
              <a:buSzPct val="75000"/>
              <a:buFont typeface="Wingdings" pitchFamily="2" charset="2"/>
              <a:buChar char="v"/>
              <a:tabLst/>
              <a:defRPr/>
            </a:pPr>
            <a:r>
              <a:rPr kumimoji="0" lang="en-US" sz="2400" b="0" i="0" u="none" strike="noStrike" kern="1200" cap="none" spc="0" normalizeH="0" baseline="0" noProof="0" smtClean="0">
                <a:ln>
                  <a:noFill/>
                </a:ln>
                <a:solidFill>
                  <a:schemeClr val="accent1"/>
                </a:solidFill>
                <a:effectLst/>
                <a:uLnTx/>
                <a:uFillTx/>
                <a:latin typeface="Arial" pitchFamily="34" charset="0"/>
                <a:ea typeface="+mn-ea"/>
                <a:cs typeface="Arial" pitchFamily="34" charset="0"/>
              </a:rPr>
              <a:t>Fuel cell</a:t>
            </a:r>
          </a:p>
          <a:p>
            <a:pPr marL="320040" marR="0" lvl="0" indent="-320040" algn="l" defTabSz="914400" rtl="0" eaLnBrk="1" fontAlgn="auto" latinLnBrk="0" hangingPunct="1">
              <a:lnSpc>
                <a:spcPct val="120000"/>
              </a:lnSpc>
              <a:spcBef>
                <a:spcPts val="600"/>
              </a:spcBef>
              <a:spcAft>
                <a:spcPts val="0"/>
              </a:spcAft>
              <a:buClr>
                <a:schemeClr val="tx1"/>
              </a:buClr>
              <a:buSzPct val="75000"/>
              <a:buFont typeface="Wingdings" pitchFamily="2" charset="2"/>
              <a:buChar char="v"/>
              <a:tabLst/>
              <a:defRPr/>
            </a:pPr>
            <a:r>
              <a:rPr kumimoji="0" lang="en-US" sz="2400" b="0" i="0" u="none" strike="noStrike" kern="1200" cap="none" spc="0" normalizeH="0" baseline="0" noProof="0" smtClean="0">
                <a:ln>
                  <a:noFill/>
                </a:ln>
                <a:solidFill>
                  <a:schemeClr val="accent1"/>
                </a:solidFill>
                <a:effectLst/>
                <a:uLnTx/>
                <a:uFillTx/>
                <a:latin typeface="Arial" pitchFamily="34" charset="0"/>
                <a:ea typeface="+mn-ea"/>
                <a:cs typeface="Arial" pitchFamily="34" charset="0"/>
              </a:rPr>
              <a:t>Battery</a:t>
            </a:r>
            <a:endParaRPr kumimoji="0" lang="en-US" sz="2400" b="0" i="0" u="none" strike="noStrike" kern="1200" cap="none" spc="0" normalizeH="0" baseline="0" noProof="0" dirty="0" smtClean="0">
              <a:ln>
                <a:noFill/>
              </a:ln>
              <a:solidFill>
                <a:schemeClr val="accent1"/>
              </a:solidFill>
              <a:effectLst/>
              <a:uLnTx/>
              <a:uFillTx/>
              <a:latin typeface="Arial" pitchFamily="34" charset="0"/>
              <a:ea typeface="+mn-ea"/>
              <a:cs typeface="Arial" pitchFamily="34" charset="0"/>
            </a:endParaRPr>
          </a:p>
        </p:txBody>
      </p:sp>
      <p:sp>
        <p:nvSpPr>
          <p:cNvPr id="15" name="Rectangle 6"/>
          <p:cNvSpPr>
            <a:spLocks noChangeArrowheads="1"/>
          </p:cNvSpPr>
          <p:nvPr/>
        </p:nvSpPr>
        <p:spPr bwMode="auto">
          <a:xfrm>
            <a:off x="6705600" y="4848431"/>
            <a:ext cx="2140226" cy="1077218"/>
          </a:xfrm>
          <a:prstGeom prst="rect">
            <a:avLst/>
          </a:prstGeom>
          <a:noFill/>
          <a:ln w="9525" algn="ctr">
            <a:noFill/>
            <a:miter lim="800000"/>
            <a:headEnd/>
            <a:tailEnd/>
          </a:ln>
        </p:spPr>
        <p:txBody>
          <a:bodyPr wrap="square" anchor="ctr">
            <a:spAutoFit/>
          </a:bodyPr>
          <a:lstStyle/>
          <a:p>
            <a:pPr algn="r">
              <a:spcBef>
                <a:spcPct val="0"/>
              </a:spcBef>
            </a:pPr>
            <a:r>
              <a:rPr lang="en-US" sz="1600" b="1" i="1" dirty="0">
                <a:solidFill>
                  <a:schemeClr val="accent1"/>
                </a:solidFill>
              </a:rPr>
              <a:t>Converting a Chemical Reaction to Electrical Energy (Fuel Cell)</a:t>
            </a:r>
          </a:p>
        </p:txBody>
      </p:sp>
      <p:pic>
        <p:nvPicPr>
          <p:cNvPr id="16" name="Picture 7" descr="C:\xtProject\Int_Dvices_PK10\graphics\FuelCell.jpg"/>
          <p:cNvPicPr>
            <a:picLocks noChangeAspect="1" noChangeArrowheads="1"/>
          </p:cNvPicPr>
          <p:nvPr/>
        </p:nvPicPr>
        <p:blipFill>
          <a:blip r:embed="rId6" r:link="rId7"/>
          <a:srcRect/>
          <a:stretch>
            <a:fillRect/>
          </a:stretch>
        </p:blipFill>
        <p:spPr bwMode="auto">
          <a:xfrm>
            <a:off x="5233594" y="1619506"/>
            <a:ext cx="3698371" cy="3018756"/>
          </a:xfrm>
          <a:prstGeom prst="rect">
            <a:avLst/>
          </a:prstGeom>
          <a:ln>
            <a:noFill/>
          </a:ln>
          <a:effectLst>
            <a:outerShdw blurRad="292100" dist="139700" dir="2700000" algn="tl" rotWithShape="0">
              <a:srgbClr val="333333">
                <a:alpha val="65000"/>
              </a:srgbClr>
            </a:outerShdw>
          </a:effectLst>
        </p:spPr>
      </p:pic>
      <p:pic>
        <p:nvPicPr>
          <p:cNvPr id="17" name="~PP993.WAV">
            <a:hlinkClick r:id="" action="ppaction://media"/>
          </p:cNvPr>
          <p:cNvPicPr>
            <a:picLocks noRot="1"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748713" y="6462713"/>
            <a:ext cx="304800" cy="304800"/>
          </a:xfrm>
          <a:prstGeom prst="rect">
            <a:avLst/>
          </a:prstGeom>
        </p:spPr>
      </p:pic>
      <p:sp>
        <p:nvSpPr>
          <p:cNvPr id="18" name="Rectangle 6"/>
          <p:cNvSpPr>
            <a:spLocks noChangeArrowheads="1"/>
          </p:cNvSpPr>
          <p:nvPr/>
        </p:nvSpPr>
        <p:spPr bwMode="auto">
          <a:xfrm>
            <a:off x="5883965" y="5954988"/>
            <a:ext cx="2597426" cy="707886"/>
          </a:xfrm>
          <a:prstGeom prst="rect">
            <a:avLst/>
          </a:prstGeom>
          <a:noFill/>
          <a:ln w="9525" algn="ctr">
            <a:noFill/>
            <a:miter lim="800000"/>
            <a:headEnd/>
            <a:tailEnd/>
          </a:ln>
        </p:spPr>
        <p:txBody>
          <a:bodyPr wrap="square" anchor="ctr">
            <a:spAutoFit/>
          </a:bodyPr>
          <a:lstStyle/>
          <a:p>
            <a:pPr>
              <a:spcBef>
                <a:spcPct val="0"/>
              </a:spcBef>
            </a:pPr>
            <a:r>
              <a:rPr lang="en-US" sz="1600" b="1" i="1" dirty="0" smtClean="0">
                <a:solidFill>
                  <a:schemeClr val="accent1"/>
                </a:solidFill>
              </a:rPr>
              <a:t>pH meter</a:t>
            </a:r>
          </a:p>
          <a:p>
            <a:pPr>
              <a:spcBef>
                <a:spcPct val="0"/>
              </a:spcBef>
            </a:pPr>
            <a:r>
              <a:rPr lang="en-US" sz="1200" b="1" i="1" dirty="0" smtClean="0">
                <a:solidFill>
                  <a:schemeClr val="accent1"/>
                </a:solidFill>
              </a:rPr>
              <a:t>[Courtesy of </a:t>
            </a:r>
            <a:r>
              <a:rPr lang="en-US" sz="1200" b="1" i="1" dirty="0" err="1" smtClean="0">
                <a:solidFill>
                  <a:schemeClr val="accent1"/>
                </a:solidFill>
              </a:rPr>
              <a:t>Ildar</a:t>
            </a:r>
            <a:r>
              <a:rPr lang="en-US" sz="1200" b="1" i="1" dirty="0" smtClean="0">
                <a:solidFill>
                  <a:schemeClr val="accent1"/>
                </a:solidFill>
              </a:rPr>
              <a:t> </a:t>
            </a:r>
            <a:r>
              <a:rPr lang="en-US" sz="1200" b="1" i="1" dirty="0" err="1" smtClean="0">
                <a:solidFill>
                  <a:schemeClr val="accent1"/>
                </a:solidFill>
              </a:rPr>
              <a:t>Sagdejev</a:t>
            </a:r>
            <a:r>
              <a:rPr lang="en-US" sz="1200" b="1" i="1" dirty="0" smtClean="0">
                <a:solidFill>
                  <a:schemeClr val="accent1"/>
                </a:solidFill>
              </a:rPr>
              <a:t> through Creative Commons License]</a:t>
            </a:r>
            <a:endParaRPr lang="en-US" sz="1200" b="1" i="1" dirty="0">
              <a:solidFill>
                <a:schemeClr val="accent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Electrochemical Transducer - Battery</a:t>
            </a:r>
            <a:endParaRPr lang="en-US" dirty="0"/>
          </a:p>
        </p:txBody>
      </p:sp>
      <p:sp>
        <p:nvSpPr>
          <p:cNvPr id="3" name="Content Placeholder 2"/>
          <p:cNvSpPr>
            <a:spLocks noGrp="1"/>
          </p:cNvSpPr>
          <p:nvPr>
            <p:ph sz="quarter" idx="1"/>
          </p:nvPr>
        </p:nvSpPr>
        <p:spPr>
          <a:xfrm>
            <a:off x="612649" y="1600199"/>
            <a:ext cx="4250900" cy="4721087"/>
          </a:xfrm>
        </p:spPr>
        <p:txBody>
          <a:bodyPr>
            <a:normAutofit/>
          </a:bodyPr>
          <a:lstStyle/>
          <a:p>
            <a:pPr>
              <a:lnSpc>
                <a:spcPct val="120000"/>
              </a:lnSpc>
              <a:spcBef>
                <a:spcPts val="600"/>
              </a:spcBef>
            </a:pPr>
            <a:r>
              <a:rPr lang="en-US" sz="2400" dirty="0" smtClean="0">
                <a:solidFill>
                  <a:schemeClr val="accent1"/>
                </a:solidFill>
              </a:rPr>
              <a:t>Consists of anode, cathode and salt bridge partially immersed in an electrolyte solution.</a:t>
            </a:r>
          </a:p>
          <a:p>
            <a:pPr>
              <a:lnSpc>
                <a:spcPct val="120000"/>
              </a:lnSpc>
              <a:spcBef>
                <a:spcPts val="600"/>
              </a:spcBef>
            </a:pPr>
            <a:r>
              <a:rPr lang="en-US" sz="2400" dirty="0" smtClean="0">
                <a:solidFill>
                  <a:schemeClr val="accent1"/>
                </a:solidFill>
              </a:rPr>
              <a:t>Ions flowing through the salt bridge creating a voltage (potential difference) between the electrodes.</a:t>
            </a:r>
          </a:p>
        </p:txBody>
      </p:sp>
      <p:sp>
        <p:nvSpPr>
          <p:cNvPr id="7" name="Rectangle 8"/>
          <p:cNvSpPr>
            <a:spLocks noChangeArrowheads="1"/>
          </p:cNvSpPr>
          <p:nvPr/>
        </p:nvSpPr>
        <p:spPr bwMode="auto">
          <a:xfrm>
            <a:off x="4936435" y="5994746"/>
            <a:ext cx="2971800" cy="461962"/>
          </a:xfrm>
          <a:prstGeom prst="rect">
            <a:avLst/>
          </a:prstGeom>
          <a:noFill/>
          <a:ln w="9525">
            <a:noFill/>
            <a:miter lim="800000"/>
            <a:headEnd/>
            <a:tailEnd/>
          </a:ln>
        </p:spPr>
        <p:txBody>
          <a:bodyPr>
            <a:spAutoFit/>
          </a:bodyPr>
          <a:lstStyle/>
          <a:p>
            <a:r>
              <a:rPr lang="en-US" sz="1200" b="1" i="1" dirty="0">
                <a:solidFill>
                  <a:schemeClr val="accent1"/>
                </a:solidFill>
              </a:rPr>
              <a:t>Converting a Chemical Reaction to Electrical Energy (Battery)</a:t>
            </a:r>
            <a:endParaRPr lang="en-US" sz="1200" b="1" dirty="0">
              <a:solidFill>
                <a:schemeClr val="accent1"/>
              </a:solidFill>
            </a:endParaRPr>
          </a:p>
        </p:txBody>
      </p:sp>
      <p:pic>
        <p:nvPicPr>
          <p:cNvPr id="8" name="Picture 7" descr="Battery4_02.png"/>
          <p:cNvPicPr>
            <a:picLocks noChangeAspect="1"/>
          </p:cNvPicPr>
          <p:nvPr/>
        </p:nvPicPr>
        <p:blipFill>
          <a:blip r:embed="rId3"/>
          <a:stretch>
            <a:fillRect/>
          </a:stretch>
        </p:blipFill>
        <p:spPr>
          <a:xfrm>
            <a:off x="4926496" y="1726509"/>
            <a:ext cx="4024934" cy="4024934"/>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Micro-Electrochemical Transducers</a:t>
            </a:r>
            <a:endParaRPr lang="en-US" dirty="0"/>
          </a:p>
        </p:txBody>
      </p:sp>
      <p:sp>
        <p:nvSpPr>
          <p:cNvPr id="3" name="Content Placeholder 2"/>
          <p:cNvSpPr>
            <a:spLocks noGrp="1"/>
          </p:cNvSpPr>
          <p:nvPr>
            <p:ph sz="quarter" idx="1"/>
          </p:nvPr>
        </p:nvSpPr>
        <p:spPr>
          <a:xfrm>
            <a:off x="612648" y="1600199"/>
            <a:ext cx="4426077" cy="4721087"/>
          </a:xfrm>
        </p:spPr>
        <p:txBody>
          <a:bodyPr>
            <a:normAutofit/>
          </a:bodyPr>
          <a:lstStyle/>
          <a:p>
            <a:pPr>
              <a:lnSpc>
                <a:spcPct val="120000"/>
              </a:lnSpc>
              <a:spcBef>
                <a:spcPts val="600"/>
              </a:spcBef>
            </a:pPr>
            <a:r>
              <a:rPr lang="en-US" sz="2400" dirty="0" smtClean="0">
                <a:solidFill>
                  <a:schemeClr val="accent1"/>
                </a:solidFill>
              </a:rPr>
              <a:t>Micro-sized components require micro-sized batteries</a:t>
            </a:r>
          </a:p>
          <a:p>
            <a:pPr>
              <a:lnSpc>
                <a:spcPct val="120000"/>
              </a:lnSpc>
              <a:spcBef>
                <a:spcPts val="600"/>
              </a:spcBef>
            </a:pPr>
            <a:r>
              <a:rPr lang="en-US" sz="2400" dirty="0" smtClean="0">
                <a:solidFill>
                  <a:schemeClr val="accent1"/>
                </a:solidFill>
              </a:rPr>
              <a:t>Microelectromechanical systems exists on the ocean floors, in roadways and bridges, and in medical devices such as pacemakers and insulin pumps.</a:t>
            </a:r>
          </a:p>
        </p:txBody>
      </p:sp>
      <p:pic>
        <p:nvPicPr>
          <p:cNvPr id="8" name="Picture 7" descr="retina-battery.jpg"/>
          <p:cNvPicPr>
            <a:picLocks noChangeAspect="1"/>
          </p:cNvPicPr>
          <p:nvPr/>
        </p:nvPicPr>
        <p:blipFill>
          <a:blip r:embed="rId4"/>
          <a:stretch>
            <a:fillRect/>
          </a:stretch>
        </p:blipFill>
        <p:spPr>
          <a:xfrm>
            <a:off x="5108091" y="1710773"/>
            <a:ext cx="3857625" cy="3409950"/>
          </a:xfrm>
          <a:prstGeom prst="rect">
            <a:avLst/>
          </a:prstGeom>
          <a:ln>
            <a:noFill/>
          </a:ln>
          <a:effectLst>
            <a:outerShdw blurRad="292100" dist="139700" dir="2700000" algn="tl" rotWithShape="0">
              <a:srgbClr val="333333">
                <a:alpha val="65000"/>
              </a:srgbClr>
            </a:outerShdw>
          </a:effectLst>
        </p:spPr>
      </p:pic>
      <p:sp>
        <p:nvSpPr>
          <p:cNvPr id="9" name="CaptionText"/>
          <p:cNvSpPr txBox="1">
            <a:spLocks noChangeArrowheads="1"/>
          </p:cNvSpPr>
          <p:nvPr>
            <p:custDataLst>
              <p:tags r:id="rId1"/>
            </p:custDataLst>
          </p:nvPr>
        </p:nvSpPr>
        <p:spPr bwMode="auto">
          <a:xfrm>
            <a:off x="5781206" y="5450633"/>
            <a:ext cx="3168650" cy="442912"/>
          </a:xfrm>
          <a:prstGeom prst="rect">
            <a:avLst/>
          </a:prstGeom>
          <a:noFill/>
          <a:ln w="9525">
            <a:noFill/>
            <a:miter lim="800000"/>
            <a:headEnd/>
            <a:tailEnd/>
          </a:ln>
        </p:spPr>
        <p:txBody>
          <a:bodyPr>
            <a:spAutoFit/>
          </a:bodyPr>
          <a:lstStyle/>
          <a:p>
            <a:pPr algn="r">
              <a:spcAft>
                <a:spcPts val="100"/>
              </a:spcAft>
            </a:pPr>
            <a:r>
              <a:rPr lang="en-US" sz="1100" b="1" i="1" dirty="0">
                <a:solidFill>
                  <a:schemeClr val="accent1"/>
                </a:solidFill>
              </a:rPr>
              <a:t>Battery Pack for Artificial Retina system </a:t>
            </a:r>
          </a:p>
          <a:p>
            <a:pPr algn="r">
              <a:spcAft>
                <a:spcPts val="100"/>
              </a:spcAft>
            </a:pPr>
            <a:r>
              <a:rPr lang="en-US" sz="1100" b="1" i="1" dirty="0">
                <a:solidFill>
                  <a:schemeClr val="accent1"/>
                </a:solidFill>
              </a:rPr>
              <a:t>[Courtesy of Sandia National Laboratories]</a:t>
            </a:r>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CaptionTex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13">
      <a:dk1>
        <a:srgbClr val="8A3C12"/>
      </a:dk1>
      <a:lt1>
        <a:srgbClr val="FFF2CB"/>
      </a:lt1>
      <a:dk2>
        <a:srgbClr val="732423"/>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621</TotalTime>
  <Words>2644</Words>
  <Application>Microsoft Macintosh PowerPoint</Application>
  <PresentationFormat>On-screen Show (4:3)</PresentationFormat>
  <Paragraphs>201</Paragraphs>
  <Slides>16</Slides>
  <Notes>16</Notes>
  <HiddenSlides>0</HiddenSlides>
  <MMClips>1</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scme3</vt:lpstr>
      <vt:lpstr>Introduction to Transducers</vt:lpstr>
      <vt:lpstr>Unit Overview</vt:lpstr>
      <vt:lpstr>Introduction</vt:lpstr>
      <vt:lpstr>Actuators</vt:lpstr>
      <vt:lpstr>Sensors</vt:lpstr>
      <vt:lpstr>Basic Concepts of Transducers</vt:lpstr>
      <vt:lpstr>Electrochemical Transducers</vt:lpstr>
      <vt:lpstr>Electrochemical Transducer - Battery</vt:lpstr>
      <vt:lpstr>Micro-Electrochemical Transducers</vt:lpstr>
      <vt:lpstr>Electroacoustic, Electromagnetic, &amp; Electrostatic Transducers</vt:lpstr>
      <vt:lpstr>Electromechanical Transducers</vt:lpstr>
      <vt:lpstr>Strain Gauges</vt:lpstr>
      <vt:lpstr>Other Types of Transducers</vt:lpstr>
      <vt:lpstr>Question</vt:lpstr>
      <vt:lpstr>Summary</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Transducers, Sensors, and Actuators</dc:title>
  <dc:creator>Barb Lopez</dc:creator>
  <cp:lastModifiedBy>MJ Willis</cp:lastModifiedBy>
  <cp:revision>107</cp:revision>
  <dcterms:created xsi:type="dcterms:W3CDTF">2010-04-15T01:12:27Z</dcterms:created>
  <dcterms:modified xsi:type="dcterms:W3CDTF">2017-05-14T20:27:23Z</dcterms:modified>
</cp:coreProperties>
</file>