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4"/>
  </p:notesMasterIdLst>
  <p:handoutMasterIdLst>
    <p:handoutMasterId r:id="rId15"/>
  </p:handoutMasterIdLst>
  <p:sldIdLst>
    <p:sldId id="260" r:id="rId2"/>
    <p:sldId id="261" r:id="rId3"/>
    <p:sldId id="281" r:id="rId4"/>
    <p:sldId id="287" r:id="rId5"/>
    <p:sldId id="286" r:id="rId6"/>
    <p:sldId id="291" r:id="rId7"/>
    <p:sldId id="282" r:id="rId8"/>
    <p:sldId id="283" r:id="rId9"/>
    <p:sldId id="292" r:id="rId10"/>
    <p:sldId id="285" r:id="rId11"/>
    <p:sldId id="266" r:id="rId12"/>
    <p:sldId id="265"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70802" autoAdjust="0"/>
  </p:normalViewPr>
  <p:slideViewPr>
    <p:cSldViewPr snapToGrid="0">
      <p:cViewPr>
        <p:scale>
          <a:sx n="78" d="100"/>
          <a:sy n="78" d="100"/>
        </p:scale>
        <p:origin x="-2504" y="-10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81" d="100"/>
          <a:sy n="81" d="100"/>
        </p:scale>
        <p:origin x="-2088"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notesMaster" Target="notesMasters/notesMaster1.xml"/><Relationship Id="rId15" Type="http://schemas.openxmlformats.org/officeDocument/2006/relationships/handoutMaster" Target="handoutMasters/handout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5DBD8D2-E021-4195-9B00-EE358287A0D3}" type="datetimeFigureOut">
              <a:rPr lang="en-US" smtClean="0"/>
              <a:pPr/>
              <a:t>5/16/17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3F8B657-D611-4F5C-95FD-A20E006DD12B}" type="slidenum">
              <a:rPr lang="en-US" smtClean="0"/>
              <a:pPr/>
              <a:t>‹#›</a:t>
            </a:fld>
            <a:endParaRPr lang="en-US"/>
          </a:p>
        </p:txBody>
      </p:sp>
    </p:spTree>
    <p:extLst>
      <p:ext uri="{BB962C8B-B14F-4D97-AF65-F5344CB8AC3E}">
        <p14:creationId xmlns:p14="http://schemas.microsoft.com/office/powerpoint/2010/main" val="47360021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086D42B-36B6-4533-AD06-B37717242224}" type="datetimeFigureOut">
              <a:rPr lang="en-US" smtClean="0"/>
              <a:pPr/>
              <a:t>5/16/17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E3B4FD2-7BA8-4DBB-B699-0C49A81A3D74}" type="slidenum">
              <a:rPr lang="en-US" smtClean="0"/>
              <a:pPr/>
              <a:t>‹#›</a:t>
            </a:fld>
            <a:endParaRPr lang="en-US"/>
          </a:p>
        </p:txBody>
      </p:sp>
    </p:spTree>
    <p:extLst>
      <p:ext uri="{BB962C8B-B14F-4D97-AF65-F5344CB8AC3E}">
        <p14:creationId xmlns:p14="http://schemas.microsoft.com/office/powerpoint/2010/main" val="15052985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In this presentation you will learn about actuators, what they are, what they can do, and various applications. Be</a:t>
            </a:r>
            <a:r>
              <a:rPr lang="en-US" sz="1200" kern="1200" baseline="0" dirty="0" smtClean="0">
                <a:solidFill>
                  <a:schemeClr val="tx1"/>
                </a:solidFill>
                <a:latin typeface="+mn-lt"/>
                <a:ea typeface="+mn-ea"/>
                <a:cs typeface="+mn-cs"/>
              </a:rPr>
              <a:t> sure to read the lesson Introduction to Actuators.  The lesson that goes into more detail on some of the devices discussed in this presentation.</a:t>
            </a: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Here’s some food for thought.</a:t>
            </a:r>
            <a:r>
              <a:rPr lang="en-US" baseline="0" dirty="0" smtClean="0"/>
              <a:t>  Think about the answers to these questions.</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summary, an actuator is a device that converts</a:t>
            </a:r>
            <a:r>
              <a:rPr lang="en-US" baseline="0" dirty="0" smtClean="0"/>
              <a:t> energy into motion…</a:t>
            </a:r>
          </a:p>
          <a:p>
            <a:endParaRPr lang="en-US" baseline="0" dirty="0" smtClean="0"/>
          </a:p>
          <a:p>
            <a:r>
              <a:rPr lang="en-US" baseline="0" dirty="0" smtClean="0"/>
              <a:t>If you haven’t already read the Introduction to Actuators lesson, you should do so at this time.  It goes into further detail on many of the micro-actuators covered in this presentation.  Once you have read the lesson, complete the activity – What </a:t>
            </a:r>
            <a:r>
              <a:rPr lang="en-US" baseline="0" smtClean="0"/>
              <a:t>are actuators?</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5E3B4FD2-7BA8-4DBB-B699-0C49A81A3D74}" type="slidenum">
              <a:rPr lang="en-US" smtClean="0"/>
              <a:pPr/>
              <a:t>12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this presentation</a:t>
            </a:r>
            <a:r>
              <a:rPr lang="en-US" baseline="0" dirty="0" smtClean="0"/>
              <a:t> we will answer the question – what are actuators?  We will also discuss several types of actuators in both the macro and </a:t>
            </a:r>
            <a:r>
              <a:rPr lang="en-US" baseline="0" dirty="0" err="1" smtClean="0"/>
              <a:t>microscales</a:t>
            </a:r>
            <a:r>
              <a:rPr lang="en-US" baseline="0" dirty="0" smtClean="0"/>
              <a:t>. </a:t>
            </a:r>
            <a:r>
              <a:rPr lang="en-US" sz="1200" kern="1200" dirty="0" smtClean="0">
                <a:solidFill>
                  <a:schemeClr val="tx1"/>
                </a:solidFill>
                <a:latin typeface="+mn-lt"/>
                <a:ea typeface="+mn-ea"/>
                <a:cs typeface="+mn-cs"/>
              </a:rPr>
              <a:t>The understanding of this information is important to microelectromechanical (MEMS) or microsystems technology. </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An actuator is a device that actuates or moves something.  An actuator uses some type of energy to provide motion or to apply a force.  For example, an electric motor uses electrical energy to create a rotational movement or to turn on object, or to move an object.  A gear</a:t>
            </a:r>
            <a:r>
              <a:rPr lang="en-US" sz="1200" kern="1200" baseline="0" dirty="0" smtClean="0">
                <a:solidFill>
                  <a:schemeClr val="tx1"/>
                </a:solidFill>
                <a:latin typeface="+mn-lt"/>
                <a:ea typeface="+mn-ea"/>
                <a:cs typeface="+mn-cs"/>
              </a:rPr>
              <a:t> train uses an input such as mechanical or electrical to move something in rotary or linear motion, and a screw jack uses manual or mechanical input to create linear motion. </a:t>
            </a:r>
            <a:r>
              <a:rPr lang="en-US" sz="1200" kern="1200" dirty="0" smtClean="0">
                <a:solidFill>
                  <a:schemeClr val="tx1"/>
                </a:solidFill>
                <a:latin typeface="+mn-lt"/>
                <a:ea typeface="+mn-ea"/>
                <a:cs typeface="+mn-cs"/>
              </a:rPr>
              <a:t>So in short, an actuator converts some type of energy into motion.  Actuators consist of motors, gears, pumps, pistons, valves, and switches. </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energy</a:t>
            </a:r>
            <a:r>
              <a:rPr lang="en-US" sz="1200" kern="1200" baseline="0" dirty="0" smtClean="0">
                <a:solidFill>
                  <a:schemeClr val="tx1"/>
                </a:solidFill>
                <a:latin typeface="+mn-lt"/>
                <a:ea typeface="+mn-ea"/>
                <a:cs typeface="+mn-cs"/>
              </a:rPr>
              <a:t> used on the input of an actuator determines its classification. For example, manual actuator require a manual or mechanical input</a:t>
            </a:r>
            <a:r>
              <a:rPr lang="en-US" sz="1200" kern="1200" dirty="0" smtClean="0">
                <a:solidFill>
                  <a:schemeClr val="tx1"/>
                </a:solidFill>
                <a:latin typeface="+mn-lt"/>
                <a:ea typeface="+mn-ea"/>
                <a:cs typeface="+mn-cs"/>
              </a:rPr>
              <a:t>, such</a:t>
            </a:r>
            <a:r>
              <a:rPr lang="en-US" sz="1200" kern="1200" baseline="0" dirty="0" smtClean="0">
                <a:solidFill>
                  <a:schemeClr val="tx1"/>
                </a:solidFill>
                <a:latin typeface="+mn-lt"/>
                <a:ea typeface="+mn-ea"/>
                <a:cs typeface="+mn-cs"/>
              </a:rPr>
              <a:t> as</a:t>
            </a:r>
            <a:r>
              <a:rPr lang="en-US" sz="1200" kern="1200" dirty="0" smtClean="0">
                <a:solidFill>
                  <a:schemeClr val="tx1"/>
                </a:solidFill>
                <a:latin typeface="+mn-lt"/>
                <a:ea typeface="+mn-ea"/>
                <a:cs typeface="+mn-cs"/>
              </a:rPr>
              <a:t> levers and jacks.  Hydraulic or pneumatic</a:t>
            </a:r>
            <a:r>
              <a:rPr lang="en-US" sz="1200" kern="1200" baseline="0" dirty="0" smtClean="0">
                <a:solidFill>
                  <a:schemeClr val="tx1"/>
                </a:solidFill>
                <a:latin typeface="+mn-lt"/>
                <a:ea typeface="+mn-ea"/>
                <a:cs typeface="+mn-cs"/>
              </a:rPr>
              <a:t> actuators use pressurized liquid or air to move something.  Such devices include </a:t>
            </a:r>
            <a:r>
              <a:rPr lang="en-US" sz="1200" kern="1200" dirty="0" smtClean="0">
                <a:solidFill>
                  <a:schemeClr val="tx1"/>
                </a:solidFill>
                <a:latin typeface="+mn-lt"/>
                <a:ea typeface="+mn-ea"/>
                <a:cs typeface="+mn-cs"/>
              </a:rPr>
              <a:t>pistons and valves.  Thermal actuators use hot</a:t>
            </a:r>
            <a:r>
              <a:rPr lang="en-US" sz="1200" kern="1200" baseline="0" dirty="0" smtClean="0">
                <a:solidFill>
                  <a:schemeClr val="tx1"/>
                </a:solidFill>
                <a:latin typeface="+mn-lt"/>
                <a:ea typeface="+mn-ea"/>
                <a:cs typeface="+mn-cs"/>
              </a:rPr>
              <a:t> and cold temperatures.  A type of thermal actuator that we will discuss is the bimetallic switch.  E</a:t>
            </a:r>
            <a:r>
              <a:rPr lang="en-US" sz="1200" kern="1200" dirty="0" smtClean="0">
                <a:solidFill>
                  <a:schemeClr val="tx1"/>
                </a:solidFill>
                <a:latin typeface="+mn-lt"/>
                <a:ea typeface="+mn-ea"/>
                <a:cs typeface="+mn-cs"/>
              </a:rPr>
              <a:t>lectric actuators use electricity as the input energy.  Such actuators</a:t>
            </a:r>
            <a:r>
              <a:rPr lang="en-US" sz="1200" kern="1200" baseline="0" dirty="0" smtClean="0">
                <a:solidFill>
                  <a:schemeClr val="tx1"/>
                </a:solidFill>
                <a:latin typeface="+mn-lt"/>
                <a:ea typeface="+mn-ea"/>
                <a:cs typeface="+mn-cs"/>
              </a:rPr>
              <a:t> include </a:t>
            </a:r>
            <a:r>
              <a:rPr lang="en-US" sz="1200" kern="1200" dirty="0" smtClean="0">
                <a:solidFill>
                  <a:schemeClr val="tx1"/>
                </a:solidFill>
                <a:latin typeface="+mn-lt"/>
                <a:ea typeface="+mn-ea"/>
                <a:cs typeface="+mn-cs"/>
              </a:rPr>
              <a:t>motors and resonators. </a:t>
            </a:r>
          </a:p>
          <a:p>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Let’s start with a</a:t>
            </a:r>
            <a:r>
              <a:rPr lang="en-US" sz="1200" kern="1200" baseline="0" dirty="0" smtClean="0">
                <a:solidFill>
                  <a:schemeClr val="tx1"/>
                </a:solidFill>
                <a:latin typeface="+mn-lt"/>
                <a:ea typeface="+mn-ea"/>
                <a:cs typeface="+mn-cs"/>
              </a:rPr>
              <a:t> discussion of thermal actuators.  </a:t>
            </a:r>
            <a:r>
              <a:rPr lang="en-US" sz="1200" kern="1200" dirty="0" smtClean="0">
                <a:solidFill>
                  <a:schemeClr val="tx1"/>
                </a:solidFill>
                <a:latin typeface="+mn-lt"/>
                <a:ea typeface="+mn-ea"/>
                <a:cs typeface="+mn-cs"/>
              </a:rPr>
              <a:t>Thermal actuators are actuators that convert thermal energy into movement.  One type of thermal actuator is a bimetallic strip, a strip made from two different metals such as steel and copper. The two metals have different temperature coefficients which means,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when heated, they expand at two different rates.  The graphic illustrates this.  When these two metals are heated, metal 2 expands more than metal 1; therefore, metal 2 has a higher temperature coefficient than metal 1.</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Now let’s join these two strips together.</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Since they are joined, and each metal is expanding, but expanding at different rates, the strip bends.  In this case, in which direction does the strip bend?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If you said “upward”, you are correct!  This bending is due to thermal expansion.</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Thermal expansion is the manifestation of a change in thermal energy in a material.  When a material is heated, the average distance between atoms (or molecules) increases.  The amount of distance differs for different types of material.   This microscopic increase in distance is unperceivable to the human eye.   However, because of the huge numbers of atoms (or molecules) in a piece of material, the material expands considerably and, at times, is noticeable to the human eye.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opposite reaction occurs with a decrease in temperature,</a:t>
            </a:r>
            <a:r>
              <a:rPr lang="en-US" sz="1200" kern="1200" baseline="0" dirty="0" smtClean="0">
                <a:solidFill>
                  <a:schemeClr val="tx1"/>
                </a:solidFill>
                <a:latin typeface="+mn-lt"/>
                <a:ea typeface="+mn-ea"/>
                <a:cs typeface="+mn-cs"/>
              </a:rPr>
              <a:t> when m</a:t>
            </a:r>
            <a:r>
              <a:rPr lang="en-US" sz="1200" kern="1200" dirty="0" smtClean="0">
                <a:solidFill>
                  <a:schemeClr val="tx1"/>
                </a:solidFill>
                <a:latin typeface="+mn-lt"/>
                <a:ea typeface="+mn-ea"/>
                <a:cs typeface="+mn-cs"/>
              </a:rPr>
              <a:t>ost materials contract.  When exposed to the elements, a material constantly expands and contracts with ambient temperature changes. This is why expansion joints are built into roadways and bridges. </a:t>
            </a:r>
            <a:endParaRPr lang="en-US" dirty="0" smtClean="0"/>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bimetallic strip takes advantage of the thermal expansion effect to generate motion. Two dissimilar strips of metal are joined together along their entire lengths.  When heat is applied, the bimetallic strip bends in the direction of the metal with the smaller coefficient of thermal expansion.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Bimetallic strips have many uses.  One common use is in thermostats used to control the temperature in homes and offices.  The diagram shows how a bimetallic is strip used in a thermostat.  At</a:t>
            </a:r>
            <a:r>
              <a:rPr lang="en-US" sz="1200" kern="1200" baseline="0" dirty="0" smtClean="0">
                <a:solidFill>
                  <a:schemeClr val="tx1"/>
                </a:solidFill>
                <a:latin typeface="+mn-lt"/>
                <a:ea typeface="+mn-ea"/>
                <a:cs typeface="+mn-cs"/>
              </a:rPr>
              <a:t> temperature T1, the metals of the switch are the same length and the switch is open.  As the temperature increases, the metal starts to bend.  At temperature T2, the switch makes </a:t>
            </a:r>
            <a:r>
              <a:rPr lang="en-US" sz="1200" kern="1200" baseline="0" dirty="0" err="1" smtClean="0">
                <a:solidFill>
                  <a:schemeClr val="tx1"/>
                </a:solidFill>
                <a:latin typeface="+mn-lt"/>
                <a:ea typeface="+mn-ea"/>
                <a:cs typeface="+mn-cs"/>
              </a:rPr>
              <a:t>makes</a:t>
            </a:r>
            <a:r>
              <a:rPr lang="en-US" sz="1200" kern="1200" baseline="0" dirty="0" smtClean="0">
                <a:solidFill>
                  <a:schemeClr val="tx1"/>
                </a:solidFill>
                <a:latin typeface="+mn-lt"/>
                <a:ea typeface="+mn-ea"/>
                <a:cs typeface="+mn-cs"/>
              </a:rPr>
              <a:t> contact with the electrical contact and current flows through the switch.  If the switch controls an air conditioner, the air conditioner will come on at the higher temperature of T2.  </a:t>
            </a: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The thermal switches in the scanning electron microscope</a:t>
            </a:r>
            <a:r>
              <a:rPr lang="en-US" sz="1200" kern="1200" baseline="0" dirty="0" smtClean="0">
                <a:solidFill>
                  <a:schemeClr val="tx1"/>
                </a:solidFill>
                <a:latin typeface="+mn-lt"/>
                <a:ea typeface="+mn-ea"/>
                <a:cs typeface="+mn-cs"/>
              </a:rPr>
              <a:t> image on the right were developed by engineers at the Southwest Research Institute.  These </a:t>
            </a:r>
            <a:r>
              <a:rPr lang="en-US" sz="1200" kern="1200" dirty="0" smtClean="0">
                <a:solidFill>
                  <a:schemeClr val="tx1"/>
                </a:solidFill>
                <a:latin typeface="+mn-lt"/>
                <a:ea typeface="+mn-ea"/>
                <a:cs typeface="+mn-cs"/>
              </a:rPr>
              <a:t>micro-sized vertical thermal actuators operate by a differential expansion between two layers of dissimilar materials in each arm of the switch. To obtain the initial upward curvature seen</a:t>
            </a:r>
            <a:r>
              <a:rPr lang="en-US" sz="1200" kern="1200" baseline="0" dirty="0" smtClean="0">
                <a:solidFill>
                  <a:schemeClr val="tx1"/>
                </a:solidFill>
                <a:latin typeface="+mn-lt"/>
                <a:ea typeface="+mn-ea"/>
                <a:cs typeface="+mn-cs"/>
              </a:rPr>
              <a:t> in the picture</a:t>
            </a:r>
            <a:r>
              <a:rPr lang="en-US" sz="1200" kern="1200" dirty="0" smtClean="0">
                <a:solidFill>
                  <a:schemeClr val="tx1"/>
                </a:solidFill>
                <a:latin typeface="+mn-lt"/>
                <a:ea typeface="+mn-ea"/>
                <a:cs typeface="+mn-cs"/>
              </a:rPr>
              <a:t>, the engineers took advantage of residual stresses in the film layers used to build the switch.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At the </a:t>
            </a:r>
            <a:r>
              <a:rPr lang="en-US" sz="1200" kern="1200" dirty="0" err="1" smtClean="0">
                <a:solidFill>
                  <a:schemeClr val="tx1"/>
                </a:solidFill>
                <a:latin typeface="+mn-lt"/>
                <a:ea typeface="+mn-ea"/>
                <a:cs typeface="+mn-cs"/>
              </a:rPr>
              <a:t>microscale</a:t>
            </a:r>
            <a:r>
              <a:rPr lang="en-US" sz="1200" kern="1200" dirty="0" smtClean="0">
                <a:solidFill>
                  <a:schemeClr val="tx1"/>
                </a:solidFill>
                <a:latin typeface="+mn-lt"/>
                <a:ea typeface="+mn-ea"/>
                <a:cs typeface="+mn-cs"/>
              </a:rPr>
              <a:t>, bimetallic actuators are made using both metallic and non-metallic materials. A variety of thin films with different thermal expansion characteristics are used to fabricate switches, electrodes, valves, strain gauges, and diaphragms.  </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Electric actuators use electricity or electrical energy to create motion.  An electric motor is a type of an electric actuator. Most direct current (DC) motors operate by current flowing through a coil of wire (the rotor) and creating a magnetic field around the coil.  The coil is wrapped around the motor's shaft and is positioned between the poles of a large permanent magnet or electromagnet.  The interaction of the two magnetic fields causes the coil to rotate on its axis, rotating the motor's shaft </a:t>
            </a:r>
            <a:r>
              <a:rPr lang="en-US" sz="1200" i="1" kern="1200" dirty="0" smtClean="0">
                <a:solidFill>
                  <a:schemeClr val="tx1"/>
                </a:solidFill>
                <a:latin typeface="+mn-lt"/>
                <a:ea typeface="+mn-ea"/>
                <a:cs typeface="+mn-cs"/>
              </a:rPr>
              <a:t>(see figure above).</a:t>
            </a:r>
            <a:r>
              <a:rPr lang="en-US" sz="1200" kern="1200" dirty="0" smtClean="0">
                <a:solidFill>
                  <a:schemeClr val="tx1"/>
                </a:solidFill>
                <a:latin typeface="+mn-lt"/>
                <a:ea typeface="+mn-ea"/>
                <a:cs typeface="+mn-cs"/>
              </a:rPr>
              <a:t> Reverse the direction of the current flowing through the rotor and the rotor will rotate in the opposite direction.  Thus, an electric motor is a transducer AND an actuator because it converts electrical energy to magnetic energy to mechanical energy or motion.  </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Mechanical actuators convert a mechanical or manual input into linear or rotary motion.  A common example of a mechanical actuator is a screw jack.  The figure shows a screw jack in operation.  Rotation of the screw causes the legs of the jack to move apart or move together.  Inspecting the motion of the top point of the jack, this mechanical rotational input is clearly converted into linear mechanical motion.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Mechanical actuators can produce a rotational output with the proper gearing mechanism.</a:t>
            </a:r>
          </a:p>
          <a:p>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An example of a </a:t>
            </a:r>
            <a:r>
              <a:rPr lang="en-US" sz="1200" kern="1200" dirty="0" err="1" smtClean="0">
                <a:solidFill>
                  <a:schemeClr val="tx1"/>
                </a:solidFill>
                <a:latin typeface="+mn-lt"/>
                <a:ea typeface="+mn-ea"/>
                <a:cs typeface="+mn-cs"/>
              </a:rPr>
              <a:t>microactuator</a:t>
            </a:r>
            <a:r>
              <a:rPr lang="en-US" sz="1200" kern="1200" dirty="0" smtClean="0">
                <a:solidFill>
                  <a:schemeClr val="tx1"/>
                </a:solidFill>
                <a:latin typeface="+mn-lt"/>
                <a:ea typeface="+mn-ea"/>
                <a:cs typeface="+mn-cs"/>
              </a:rPr>
              <a:t> (or MEMS) is the electrostatic </a:t>
            </a:r>
            <a:r>
              <a:rPr lang="en-US" sz="1200" kern="1200" dirty="0" err="1" smtClean="0">
                <a:solidFill>
                  <a:schemeClr val="tx1"/>
                </a:solidFill>
                <a:latin typeface="+mn-lt"/>
                <a:ea typeface="+mn-ea"/>
                <a:cs typeface="+mn-cs"/>
              </a:rPr>
              <a:t>combdrive</a:t>
            </a:r>
            <a:r>
              <a:rPr lang="en-US" sz="1200" kern="1200" dirty="0" smtClean="0">
                <a:solidFill>
                  <a:schemeClr val="tx1"/>
                </a:solidFill>
                <a:latin typeface="+mn-lt"/>
                <a:ea typeface="+mn-ea"/>
                <a:cs typeface="+mn-cs"/>
              </a:rPr>
              <a:t>.  Combdrives are used in many MEMS applications such as resonators, </a:t>
            </a:r>
            <a:r>
              <a:rPr lang="en-US" sz="1200" kern="1200" dirty="0" err="1" smtClean="0">
                <a:solidFill>
                  <a:schemeClr val="tx1"/>
                </a:solidFill>
                <a:latin typeface="+mn-lt"/>
                <a:ea typeface="+mn-ea"/>
                <a:cs typeface="+mn-cs"/>
              </a:rPr>
              <a:t>microengines</a:t>
            </a:r>
            <a:r>
              <a:rPr lang="en-US" sz="1200" kern="1200" dirty="0" smtClean="0">
                <a:solidFill>
                  <a:schemeClr val="tx1"/>
                </a:solidFill>
                <a:latin typeface="+mn-lt"/>
                <a:ea typeface="+mn-ea"/>
                <a:cs typeface="+mn-cs"/>
              </a:rPr>
              <a:t>, and gyroscopes.  The force generated is low, usually less than 50µN.  However, these devices are predictable and reliable making them usable for a variety of micro-applications.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The image above is an example of a MEMS electrostatic </a:t>
            </a:r>
            <a:r>
              <a:rPr lang="en-US" sz="1200" kern="1200" dirty="0" err="1" smtClean="0">
                <a:solidFill>
                  <a:schemeClr val="tx1"/>
                </a:solidFill>
                <a:latin typeface="+mn-lt"/>
                <a:ea typeface="+mn-ea"/>
                <a:cs typeface="+mn-cs"/>
              </a:rPr>
              <a:t>combdrive</a:t>
            </a:r>
            <a:r>
              <a:rPr lang="en-US" sz="1200" kern="1200" dirty="0" smtClean="0">
                <a:solidFill>
                  <a:schemeClr val="tx1"/>
                </a:solidFill>
                <a:latin typeface="+mn-lt"/>
                <a:ea typeface="+mn-ea"/>
                <a:cs typeface="+mn-cs"/>
              </a:rPr>
              <a:t> resonator which is a common MEMS actuator. A resonator is a device which naturally oscillates at its resonance frequency.  The oscillations in a resonator can either be electrostatic or mechanical. As an actuator, this </a:t>
            </a:r>
            <a:r>
              <a:rPr lang="en-US" sz="1200" kern="1200" dirty="0" err="1" smtClean="0">
                <a:solidFill>
                  <a:schemeClr val="tx1"/>
                </a:solidFill>
                <a:latin typeface="+mn-lt"/>
                <a:ea typeface="+mn-ea"/>
                <a:cs typeface="+mn-cs"/>
              </a:rPr>
              <a:t>combdrive</a:t>
            </a:r>
            <a:r>
              <a:rPr lang="en-US" sz="1200" kern="1200" dirty="0" smtClean="0">
                <a:solidFill>
                  <a:schemeClr val="tx1"/>
                </a:solidFill>
                <a:latin typeface="+mn-lt"/>
                <a:ea typeface="+mn-ea"/>
                <a:cs typeface="+mn-cs"/>
              </a:rPr>
              <a:t> resonator can move another object at the rate of the </a:t>
            </a:r>
            <a:r>
              <a:rPr lang="en-US" sz="1200" kern="1200" dirty="0" err="1" smtClean="0">
                <a:solidFill>
                  <a:schemeClr val="tx1"/>
                </a:solidFill>
                <a:latin typeface="+mn-lt"/>
                <a:ea typeface="+mn-ea"/>
                <a:cs typeface="+mn-cs"/>
              </a:rPr>
              <a:t>combdrive’s</a:t>
            </a:r>
            <a:r>
              <a:rPr lang="en-US" sz="1200" kern="1200" dirty="0" smtClean="0">
                <a:solidFill>
                  <a:schemeClr val="tx1"/>
                </a:solidFill>
                <a:latin typeface="+mn-lt"/>
                <a:ea typeface="+mn-ea"/>
                <a:cs typeface="+mn-cs"/>
              </a:rPr>
              <a:t> oscillations.   In the Introduction</a:t>
            </a:r>
            <a:r>
              <a:rPr lang="en-US" sz="1200" kern="1200" baseline="0" dirty="0" smtClean="0">
                <a:solidFill>
                  <a:schemeClr val="tx1"/>
                </a:solidFill>
                <a:latin typeface="+mn-lt"/>
                <a:ea typeface="+mn-ea"/>
                <a:cs typeface="+mn-cs"/>
              </a:rPr>
              <a:t> to Actuator’s </a:t>
            </a:r>
            <a:r>
              <a:rPr lang="en-US" sz="1200" kern="1200" dirty="0" smtClean="0">
                <a:solidFill>
                  <a:schemeClr val="tx1"/>
                </a:solidFill>
                <a:latin typeface="+mn-lt"/>
                <a:ea typeface="+mn-ea"/>
                <a:cs typeface="+mn-cs"/>
              </a:rPr>
              <a:t>unit, you will study a microelectromechanical</a:t>
            </a:r>
            <a:r>
              <a:rPr lang="en-US" sz="1200" kern="1200" baseline="0" dirty="0" smtClean="0">
                <a:solidFill>
                  <a:schemeClr val="tx1"/>
                </a:solidFill>
                <a:latin typeface="+mn-lt"/>
                <a:ea typeface="+mn-ea"/>
                <a:cs typeface="+mn-cs"/>
              </a:rPr>
              <a:t> system that uses </a:t>
            </a:r>
            <a:r>
              <a:rPr lang="en-US" sz="1200" kern="1200" baseline="0" dirty="0" err="1" smtClean="0">
                <a:solidFill>
                  <a:schemeClr val="tx1"/>
                </a:solidFill>
                <a:latin typeface="+mn-lt"/>
                <a:ea typeface="+mn-ea"/>
                <a:cs typeface="+mn-cs"/>
              </a:rPr>
              <a:t>combdrives</a:t>
            </a:r>
            <a:r>
              <a:rPr lang="en-US" sz="1200" kern="1200" baseline="0" dirty="0" smtClean="0">
                <a:solidFill>
                  <a:schemeClr val="tx1"/>
                </a:solidFill>
                <a:latin typeface="+mn-lt"/>
                <a:ea typeface="+mn-ea"/>
                <a:cs typeface="+mn-cs"/>
              </a:rPr>
              <a:t> to move an optical mirror.</a:t>
            </a:r>
            <a:endParaRPr lang="en-US" dirty="0"/>
          </a:p>
        </p:txBody>
      </p:sp>
      <p:sp>
        <p:nvSpPr>
          <p:cNvPr id="4" name="Slide Number Placeholder 3"/>
          <p:cNvSpPr>
            <a:spLocks noGrp="1"/>
          </p:cNvSpPr>
          <p:nvPr>
            <p:ph type="sldNum" sz="quarter" idx="10"/>
          </p:nvPr>
        </p:nvSpPr>
        <p:spPr/>
        <p:txBody>
          <a:bodyPr/>
          <a:lstStyle/>
          <a:p>
            <a:fld id="{5E3B4FD2-7BA8-4DBB-B699-0C49A81A3D7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chemeClr val="bg1">
            <a:lumMod val="90000"/>
          </a:schemeClr>
        </a:solidFill>
        <a:effectLst/>
      </p:bgPr>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1609725" y="409575"/>
            <a:ext cx="6477000" cy="1828800"/>
          </a:xfrm>
        </p:spPr>
        <p:txBody>
          <a:bodyPr anchor="b">
            <a:normAutofit/>
          </a:bodyPr>
          <a:lstStyle>
            <a:lvl1pPr algn="ctr">
              <a:defRPr sz="4400" cap="all" baseline="0">
                <a:effectLst>
                  <a:outerShdw blurRad="38100" dist="38100" dir="2700000" algn="tl">
                    <a:srgbClr val="000000">
                      <a:alpha val="43137"/>
                    </a:srgbClr>
                  </a:outerShdw>
                </a:effectLst>
              </a:defRPr>
            </a:lvl1pPr>
          </a:lstStyle>
          <a:p>
            <a:r>
              <a:rPr kumimoji="0" lang="en-US" smtClean="0"/>
              <a:t>Click to edit Master title style</a:t>
            </a:r>
            <a:endParaRPr kumimoji="0" lang="en-US" dirty="0"/>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3" name="Picture Placeholder 12"/>
          <p:cNvSpPr>
            <a:spLocks noGrp="1"/>
          </p:cNvSpPr>
          <p:nvPr>
            <p:ph type="pic" sz="quarter" idx="11"/>
          </p:nvPr>
        </p:nvSpPr>
        <p:spPr>
          <a:xfrm>
            <a:off x="2752725" y="2600325"/>
            <a:ext cx="4352925" cy="2943225"/>
          </a:xfrm>
        </p:spPr>
        <p:txBody>
          <a:bodyPr/>
          <a:lstStyle/>
          <a:p>
            <a:r>
              <a:rPr lang="en-US" smtClean="0"/>
              <a:t>Click icon to add picture</a:t>
            </a:r>
            <a:endParaRPr lang="en-US"/>
          </a:p>
        </p:txBody>
      </p:sp>
      <p:pic>
        <p:nvPicPr>
          <p:cNvPr id="12" name="Picture 11" descr="logo-for-ppt.jpg"/>
          <p:cNvPicPr>
            <a:picLocks noChangeAspect="1"/>
          </p:cNvPicPr>
          <p:nvPr userDrawn="1"/>
        </p:nvPicPr>
        <p:blipFill>
          <a:blip r:embed="rId2"/>
          <a:stretch>
            <a:fillRect/>
          </a:stretch>
        </p:blipFill>
        <p:spPr>
          <a:xfrm>
            <a:off x="1" y="6035653"/>
            <a:ext cx="2362520" cy="730293"/>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5" name="Footer Placeholder 4"/>
          <p:cNvSpPr>
            <a:spLocks noGrp="1"/>
          </p:cNvSpPr>
          <p:nvPr>
            <p:ph type="ftr" sz="quarter" idx="11"/>
          </p:nvPr>
        </p:nvSpPr>
        <p:spPr>
          <a:xfrm>
            <a:off x="457201" y="6248207"/>
            <a:ext cx="5573483" cy="365125"/>
          </a:xfrm>
          <a:prstGeom prst="rect">
            <a:avLst/>
          </a:prstGeom>
        </p:spPr>
        <p:txBody>
          <a:bodyPr/>
          <a:lstStyle/>
          <a:p>
            <a:endParaRPr lang="en-US" dirty="0"/>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a:prstGeom prst="rect">
            <a:avLst/>
          </a:prstGeom>
        </p:spPr>
        <p:txBody>
          <a:bodyPr/>
          <a:lstStyle/>
          <a:p>
            <a:fld id="{D78F8377-172F-47A4-85FF-D8562118AE8C}" type="slidenum">
              <a:rPr lang="en-US" smtClean="0"/>
              <a:pPr/>
              <a:t>‹#›</a:t>
            </a:fld>
            <a:endParaRPr lang="en-US"/>
          </a:p>
        </p:txBody>
      </p:sp>
      <p:sp>
        <p:nvSpPr>
          <p:cNvPr id="10" name="Date Placeholder 1"/>
          <p:cNvSpPr>
            <a:spLocks noGrp="1"/>
          </p:cNvSpPr>
          <p:nvPr>
            <p:ph type="dt" sz="half" idx="10"/>
          </p:nvPr>
        </p:nvSpPr>
        <p:spPr>
          <a:xfrm>
            <a:off x="6524624" y="6248400"/>
            <a:ext cx="2238375" cy="365125"/>
          </a:xfrm>
          <a:prstGeom prst="rect">
            <a:avLst/>
          </a:prstGeom>
        </p:spPr>
        <p:txBody>
          <a:bodyPr/>
          <a:lstStyle>
            <a:lvl1pPr>
              <a:defRPr/>
            </a:lvl1pPr>
          </a:lstStyle>
          <a:p>
            <a:endParaRPr lang="en-US" dirty="0"/>
          </a:p>
        </p:txBody>
      </p:sp>
      <p:sp>
        <p:nvSpPr>
          <p:cNvPr id="11" name="Slide Number Placeholder 3"/>
          <p:cNvSpPr txBox="1">
            <a:spLocks/>
          </p:cNvSpPr>
          <p:nvPr userDrawn="1"/>
        </p:nvSpPr>
        <p:spPr>
          <a:xfrm>
            <a:off x="8296274" y="6248400"/>
            <a:ext cx="447675"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a:ln>
                <a:noFill/>
              </a:ln>
              <a:solidFill>
                <a:schemeClr val="tx2"/>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dirty="0" smtClean="0"/>
              <a:t>Click to edit Master title style</a:t>
            </a:r>
            <a:endParaRPr kumimoji="0" lang="en-US" dirty="0"/>
          </a:p>
        </p:txBody>
      </p:sp>
      <p:sp>
        <p:nvSpPr>
          <p:cNvPr id="8" name="Content Placeholder 7"/>
          <p:cNvSpPr>
            <a:spLocks noGrp="1"/>
          </p:cNvSpPr>
          <p:nvPr>
            <p:ph sz="quarter" idx="1"/>
          </p:nvPr>
        </p:nvSpPr>
        <p:spPr>
          <a:xfrm>
            <a:off x="612648" y="1600200"/>
            <a:ext cx="8153400" cy="44958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34004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normAutofit/>
          </a:bodyPr>
          <a:lstStyle>
            <a:lvl1pPr algn="l">
              <a:buNone/>
              <a:defRPr sz="3600" b="0" cap="none">
                <a:solidFill>
                  <a:srgbClr val="FFFFFF"/>
                </a:solidFill>
              </a:defRPr>
            </a:lvl1pPr>
          </a:lstStyle>
          <a:p>
            <a:r>
              <a:rPr kumimoji="0" lang="en-US" smtClean="0"/>
              <a:t>Click to edit Master title style</a:t>
            </a:r>
            <a:endParaRPr kumimoji="0" lang="en-US" dirty="0"/>
          </a:p>
        </p:txBody>
      </p:sp>
      <p:sp>
        <p:nvSpPr>
          <p:cNvPr id="11"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1" name="Content Placeholder 10"/>
          <p:cNvSpPr>
            <a:spLocks noGrp="1"/>
          </p:cNvSpPr>
          <p:nvPr>
            <p:ph sz="quarter" idx="2"/>
          </p:nvPr>
        </p:nvSpPr>
        <p:spPr>
          <a:xfrm>
            <a:off x="4844901" y="1589567"/>
            <a:ext cx="3886200" cy="45720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3" name="Content Placeholder 12"/>
          <p:cNvSpPr>
            <a:spLocks noGrp="1"/>
          </p:cNvSpPr>
          <p:nvPr>
            <p:ph sz="quarter" idx="4"/>
          </p:nvPr>
        </p:nvSpPr>
        <p:spPr>
          <a:xfrm>
            <a:off x="4800600" y="2438400"/>
            <a:ext cx="3886200" cy="3581400"/>
          </a:xfrm>
        </p:spPr>
        <p:txBody>
          <a:bodyPr/>
          <a:lstStyle>
            <a:lvl1pPr>
              <a:buFont typeface="Wingdings" pitchFamily="2" charset="2"/>
              <a:buChar char="v"/>
              <a:defRPr/>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
        <p:nvSpPr>
          <p:cNvPr id="12" name="Slide Number Placeholder 28"/>
          <p:cNvSpPr txBox="1">
            <a:spLocks/>
          </p:cNvSpPr>
          <p:nvPr userDrawn="1"/>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fld id="{D78F8377-172F-47A4-85FF-D8562118AE8C}" type="slidenum">
              <a:rPr kumimoji="0" lang="en-US" sz="1400" b="1" i="0" u="none" strike="noStrike" kern="1200" cap="none" spc="0" normalizeH="0" baseline="0" noProof="0" smtClean="0">
                <a:ln>
                  <a:noFill/>
                </a:ln>
                <a:solidFill>
                  <a:schemeClr val="tx2"/>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a:t>
            </a:fld>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dirty="0" smtClean="0"/>
              <a:t>Click to edit Master title style</a:t>
            </a:r>
            <a:endParaRPr kumimoji="0" lang="en-US" dirty="0"/>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dirty="0"/>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lide Number Placeholder 28"/>
          <p:cNvSpPr txBox="1">
            <a:spLocks/>
          </p:cNvSpPr>
          <p:nvPr/>
        </p:nvSpPr>
        <p:spPr>
          <a:xfrm>
            <a:off x="600075" y="6248400"/>
            <a:ext cx="8191500" cy="381000"/>
          </a:xfrm>
          <a:prstGeom prst="rect">
            <a:avLst/>
          </a:prstGeom>
        </p:spPr>
        <p:txBody>
          <a:bodyPr vert="horz" anchor="ctr" anchorCtr="0">
            <a:normAutofit/>
          </a:bodyPr>
          <a:lstStyle>
            <a:lvl1pPr>
              <a:defRPr>
                <a:solidFill>
                  <a:schemeClr val="tx2"/>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aseline="0" dirty="0" smtClean="0"/>
              <a:t>							</a:t>
            </a:r>
            <a:endParaRPr kumimoji="0" lang="en-US" sz="1400" b="1" i="0" u="none" strike="noStrike" kern="1200" cap="none" spc="0" normalizeH="0" baseline="0" noProof="0" dirty="0">
              <a:ln>
                <a:noFill/>
              </a:ln>
              <a:solidFill>
                <a:schemeClr val="tx2"/>
              </a:solidFill>
              <a:effectLst/>
              <a:uLnTx/>
              <a:uFillTx/>
              <a:latin typeface="+mn-lt"/>
              <a:ea typeface="+mn-ea"/>
              <a:cs typeface="+mn-cs"/>
            </a:endParaRPr>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rtl="0" eaLnBrk="1" latinLnBrk="0" hangingPunct="1">
        <a:spcBef>
          <a:spcPct val="0"/>
        </a:spcBef>
        <a:buNone/>
        <a:defRPr kumimoji="0" sz="3600" kern="1200">
          <a:solidFill>
            <a:schemeClr val="accent1">
              <a:lumMod val="75000"/>
            </a:schemeClr>
          </a:solidFill>
          <a:effectLst>
            <a:outerShdw blurRad="38100" dist="38100" dir="2700000" algn="tl">
              <a:srgbClr val="000000">
                <a:alpha val="43137"/>
              </a:srgbClr>
            </a:outerShdw>
          </a:effectLst>
          <a:latin typeface="+mj-lt"/>
          <a:ea typeface="+mj-ea"/>
          <a:cs typeface="+mj-cs"/>
        </a:defRPr>
      </a:lvl1pPr>
    </p:titleStyle>
    <p:bodyStyle>
      <a:lvl1pPr marL="320040" indent="-320040" algn="l" rtl="0" eaLnBrk="1" latinLnBrk="0" hangingPunct="1">
        <a:spcBef>
          <a:spcPts val="700"/>
        </a:spcBef>
        <a:buClr>
          <a:schemeClr val="tx1"/>
        </a:buClr>
        <a:buSzPct val="75000"/>
        <a:buFont typeface="Wingdings" pitchFamily="2" charset="2"/>
        <a:buChar char="v"/>
        <a:defRPr kumimoji="0" sz="2900" kern="1200">
          <a:solidFill>
            <a:schemeClr val="tx1"/>
          </a:solidFill>
          <a:latin typeface="Arial" pitchFamily="34" charset="0"/>
          <a:ea typeface="+mn-ea"/>
          <a:cs typeface="Arial" pitchFamily="34" charset="0"/>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Arial" pitchFamily="34" charset="0"/>
          <a:ea typeface="+mn-ea"/>
          <a:cs typeface="Arial" pitchFamily="34" charset="0"/>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Arial" pitchFamily="34" charset="0"/>
          <a:ea typeface="+mn-ea"/>
          <a:cs typeface="Arial" pitchFamily="34" charset="0"/>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Arial" pitchFamily="34" charset="0"/>
          <a:ea typeface="+mn-ea"/>
          <a:cs typeface="Arial" pitchFamily="34" charset="0"/>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Arial" pitchFamily="34" charset="0"/>
          <a:ea typeface="+mn-ea"/>
          <a:cs typeface="Arial" pitchFamily="34" charset="0"/>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4" Type="http://schemas.openxmlformats.org/officeDocument/2006/relationships/hyperlink" Target="http://www.mems.sandia.gov/" TargetMode="External"/><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hyperlink" Target="http://www.scme-nm.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hyperlink" Target="http://www.mems.sandia.gov/" TargetMode="External"/><Relationship Id="rId4" Type="http://schemas.openxmlformats.org/officeDocument/2006/relationships/hyperlink" Target="http://upload.wikimedia.org/wikipedia/commons/8/89/Motors01CJC.jpg" TargetMode="External"/><Relationship Id="rId5" Type="http://schemas.openxmlformats.org/officeDocument/2006/relationships/image" Target="../media/image5.jpeg"/><Relationship Id="rId6" Type="http://schemas.openxmlformats.org/officeDocument/2006/relationships/image" Target="../media/image6.jpeg"/><Relationship Id="rId7" Type="http://schemas.openxmlformats.org/officeDocument/2006/relationships/image" Target="../media/image7.gif"/><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9.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4" Type="http://schemas.openxmlformats.org/officeDocument/2006/relationships/image" Target="../media/image11.jpeg"/><Relationship Id="rId5" Type="http://schemas.openxmlformats.org/officeDocument/2006/relationships/image" Target="file:///C:\xtProject\Int_Dvices_PK10\graphics\BimetallicStrip.jpg" TargetMode="External"/><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2.jpeg"/></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4" Type="http://schemas.openxmlformats.org/officeDocument/2006/relationships/image" Target="file:///C:\xtProject\Int_Dvices_PK10\graphics\Screwjack.jpg" TargetMode="External"/><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876300" y="409575"/>
            <a:ext cx="7210425" cy="1828800"/>
          </a:xfrm>
        </p:spPr>
        <p:txBody>
          <a:bodyPr>
            <a:normAutofit/>
          </a:bodyPr>
          <a:lstStyle/>
          <a:p>
            <a:r>
              <a:rPr lang="en-US" b="1" dirty="0" smtClean="0"/>
              <a:t>Introduction to Actuators</a:t>
            </a:r>
            <a:endParaRPr lang="en-US" dirty="0"/>
          </a:p>
        </p:txBody>
      </p:sp>
      <p:sp>
        <p:nvSpPr>
          <p:cNvPr id="5" name="Subtitle 4"/>
          <p:cNvSpPr>
            <a:spLocks noGrp="1"/>
          </p:cNvSpPr>
          <p:nvPr>
            <p:ph type="subTitle" idx="1"/>
          </p:nvPr>
        </p:nvSpPr>
        <p:spPr/>
        <p:txBody>
          <a:bodyPr>
            <a:normAutofit/>
          </a:bodyPr>
          <a:lstStyle/>
          <a:p>
            <a:r>
              <a:rPr lang="en-US" dirty="0" smtClean="0"/>
              <a:t>Introduction to Actuators Learning Module</a:t>
            </a:r>
            <a:endParaRPr lang="en-US" dirty="0"/>
          </a:p>
        </p:txBody>
      </p:sp>
      <p:pic>
        <p:nvPicPr>
          <p:cNvPr id="8" name="Picture 7" descr="drive_gear_mirror.jpg"/>
          <p:cNvPicPr>
            <a:picLocks noChangeAspect="1"/>
          </p:cNvPicPr>
          <p:nvPr/>
        </p:nvPicPr>
        <p:blipFill>
          <a:blip r:embed="rId3"/>
          <a:stretch>
            <a:fillRect/>
          </a:stretch>
        </p:blipFill>
        <p:spPr>
          <a:xfrm>
            <a:off x="2559640" y="2513350"/>
            <a:ext cx="3936853" cy="3075444"/>
          </a:xfrm>
          <a:prstGeom prst="rect">
            <a:avLst/>
          </a:prstGeom>
          <a:ln>
            <a:noFill/>
          </a:ln>
          <a:effectLst>
            <a:outerShdw blurRad="292100" dist="139700" dir="2700000" algn="tl" rotWithShape="0">
              <a:srgbClr val="333333">
                <a:alpha val="65000"/>
              </a:srgbClr>
            </a:outerShdw>
          </a:effectLst>
        </p:spPr>
      </p:pic>
      <p:sp>
        <p:nvSpPr>
          <p:cNvPr id="9" name="Rectangle 8"/>
          <p:cNvSpPr/>
          <p:nvPr/>
        </p:nvSpPr>
        <p:spPr>
          <a:xfrm>
            <a:off x="6624087" y="3966796"/>
            <a:ext cx="2339163" cy="1631216"/>
          </a:xfrm>
          <a:prstGeom prst="rect">
            <a:avLst/>
          </a:prstGeom>
        </p:spPr>
        <p:txBody>
          <a:bodyPr wrap="square">
            <a:spAutoFit/>
          </a:bodyPr>
          <a:lstStyle/>
          <a:p>
            <a:r>
              <a:rPr lang="en-US" sz="1600" i="1" dirty="0" smtClean="0"/>
              <a:t>Micro-sized polysilicon mirror with drive motors consisting of combdrives and gears.  </a:t>
            </a:r>
          </a:p>
          <a:p>
            <a:r>
              <a:rPr lang="en-US" sz="1200" i="1" dirty="0" smtClean="0"/>
              <a:t>[Courtesy of Sandia National Laboratories, </a:t>
            </a:r>
            <a:r>
              <a:rPr lang="en-US" sz="1200" i="1" dirty="0" err="1" smtClean="0"/>
              <a:t>SUMMiT</a:t>
            </a:r>
            <a:r>
              <a:rPr lang="en-US" sz="1200" i="1" dirty="0" smtClean="0"/>
              <a:t>(TM) Technologies, </a:t>
            </a:r>
            <a:r>
              <a:rPr lang="en-US" sz="1200" i="1" u="sng" dirty="0" smtClean="0">
                <a:hlinkClick r:id="rId4"/>
              </a:rPr>
              <a:t>www.mems.sandia.gov</a:t>
            </a:r>
            <a:r>
              <a:rPr lang="en-US" sz="1200" i="1" dirty="0" smtClean="0"/>
              <a:t>]</a:t>
            </a:r>
            <a:endParaRPr lang="en-US" sz="1200" dirty="0"/>
          </a:p>
        </p:txBody>
      </p:sp>
    </p:spTree>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Questions</a:t>
            </a:r>
            <a:endParaRPr lang="en-US" dirty="0"/>
          </a:p>
        </p:txBody>
      </p:sp>
      <p:sp>
        <p:nvSpPr>
          <p:cNvPr id="3" name="Content Placeholder 2"/>
          <p:cNvSpPr>
            <a:spLocks noGrp="1"/>
          </p:cNvSpPr>
          <p:nvPr>
            <p:ph sz="quarter" idx="1"/>
          </p:nvPr>
        </p:nvSpPr>
        <p:spPr/>
        <p:txBody>
          <a:bodyPr>
            <a:normAutofit/>
          </a:bodyPr>
          <a:lstStyle/>
          <a:p>
            <a:pPr fontAlgn="auto"/>
            <a:r>
              <a:rPr lang="en-US" sz="2400" i="1" dirty="0" smtClean="0"/>
              <a:t>When was the last time that you “actuated” something?  </a:t>
            </a:r>
          </a:p>
          <a:p>
            <a:pPr fontAlgn="auto"/>
            <a:r>
              <a:rPr lang="en-US" sz="2400" i="1" dirty="0" smtClean="0"/>
              <a:t>What did you do?</a:t>
            </a:r>
          </a:p>
          <a:p>
            <a:pPr fontAlgn="auto"/>
            <a:r>
              <a:rPr lang="en-US" sz="2400" i="1" dirty="0" smtClean="0"/>
              <a:t>What was the actuator?</a:t>
            </a:r>
          </a:p>
          <a:p>
            <a:pPr fontAlgn="auto"/>
            <a:r>
              <a:rPr lang="en-US" sz="2400" i="1" dirty="0" smtClean="0"/>
              <a:t>What was moved?</a:t>
            </a:r>
          </a:p>
          <a:p>
            <a:endParaRPr lang="en-US" sz="2800" i="1"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1"/>
            <a:ext cx="7581014" cy="3902148"/>
          </a:xfrm>
        </p:spPr>
        <p:txBody>
          <a:bodyPr>
            <a:normAutofit/>
          </a:bodyPr>
          <a:lstStyle/>
          <a:p>
            <a:pPr marL="320040" indent="-320040">
              <a:buFont typeface="Wingdings" pitchFamily="2" charset="2"/>
              <a:buChar char="v"/>
            </a:pPr>
            <a:r>
              <a:rPr lang="en-US" sz="2400" dirty="0" smtClean="0"/>
              <a:t>An actuator is a device that converts energy into motion. </a:t>
            </a:r>
          </a:p>
          <a:p>
            <a:pPr marL="320040" indent="-320040">
              <a:buFont typeface="Wingdings" pitchFamily="2" charset="2"/>
              <a:buChar char="v"/>
            </a:pPr>
            <a:r>
              <a:rPr lang="en-US" sz="2400" dirty="0" smtClean="0"/>
              <a:t>Actuators can be thermal, electric, manual, or hydraulic/pneumatic.</a:t>
            </a:r>
          </a:p>
          <a:p>
            <a:pPr marL="320040" indent="-320040">
              <a:buFont typeface="Wingdings" pitchFamily="2" charset="2"/>
              <a:buChar char="v"/>
            </a:pPr>
            <a:r>
              <a:rPr lang="en-US" sz="2400" dirty="0" smtClean="0"/>
              <a:t>Actuators are found in both the macro and micro-scales.</a:t>
            </a:r>
          </a:p>
        </p:txBody>
      </p:sp>
      <p:sp>
        <p:nvSpPr>
          <p:cNvPr id="3" name="Title 2"/>
          <p:cNvSpPr>
            <a:spLocks noGrp="1"/>
          </p:cNvSpPr>
          <p:nvPr>
            <p:ph type="title"/>
          </p:nvPr>
        </p:nvSpPr>
        <p:spPr/>
        <p:txBody>
          <a:bodyPr/>
          <a:lstStyle/>
          <a:p>
            <a:r>
              <a:rPr lang="en-US" dirty="0" smtClean="0"/>
              <a:t>Summary</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a:xfrm>
            <a:off x="1371600" y="2743200"/>
            <a:ext cx="7123113" cy="3657600"/>
          </a:xfrm>
        </p:spPr>
        <p:txBody>
          <a:bodyPr>
            <a:noAutofit/>
          </a:bodyPr>
          <a:lstStyle/>
          <a:p>
            <a:pPr algn="ctr"/>
            <a:r>
              <a:rPr lang="en-US" sz="1600" dirty="0"/>
              <a:t>Made possible through grants from the National Science Foundation Department of Undergraduate Education #0830384, 0902411, and 1205138</a:t>
            </a:r>
            <a:r>
              <a:rPr lang="en-US" sz="1600" dirty="0" smtClean="0"/>
              <a:t>.</a:t>
            </a:r>
            <a:endParaRPr lang="en-US" sz="1600" dirty="0"/>
          </a:p>
          <a:p>
            <a:pPr algn="ctr"/>
            <a:r>
              <a:rPr lang="en-US" sz="1600" dirty="0"/>
              <a:t>Any opinions, findings and conclusions or recommendations expressed in this material are those of the authors and creators, and do not necessarily reflect the views of the National Science Foundation.</a:t>
            </a:r>
          </a:p>
          <a:p>
            <a:pPr algn="ctr"/>
            <a:endParaRPr lang="en-US" sz="1600" dirty="0"/>
          </a:p>
          <a:p>
            <a:pPr algn="ctr"/>
            <a:r>
              <a:rPr lang="en-US" sz="1600" dirty="0"/>
              <a:t>Southwest Center for Microsystems Education (SCME) NSF ATE Center</a:t>
            </a:r>
          </a:p>
          <a:p>
            <a:pPr algn="ctr"/>
            <a:r>
              <a:rPr lang="en-US" sz="1600" dirty="0"/>
              <a:t>© 2010 Regents of the University of New Mexico</a:t>
            </a:r>
          </a:p>
          <a:p>
            <a:pPr algn="ctr"/>
            <a:r>
              <a:rPr lang="en-US" sz="1600" dirty="0"/>
              <a:t> </a:t>
            </a:r>
          </a:p>
          <a:p>
            <a:pPr algn="ctr"/>
            <a:r>
              <a:rPr lang="en-US" sz="1600" dirty="0"/>
              <a:t>Content is protected by the CC Attribution Non-Commercial Share Alike license</a:t>
            </a:r>
            <a:r>
              <a:rPr lang="en-US" sz="1600" dirty="0" smtClean="0"/>
              <a:t>.</a:t>
            </a:r>
            <a:endParaRPr lang="en-US" sz="1600" dirty="0"/>
          </a:p>
          <a:p>
            <a:pPr algn="ctr"/>
            <a:r>
              <a:rPr lang="en-US" sz="1600" dirty="0"/>
              <a:t>Website:  </a:t>
            </a:r>
            <a:r>
              <a:rPr lang="en-US" sz="1600" u="sng" dirty="0">
                <a:hlinkClick r:id="rId3"/>
              </a:rPr>
              <a:t>www.scme-nm.org</a:t>
            </a:r>
            <a:r>
              <a:rPr lang="en-US" sz="1600" u="sng" dirty="0"/>
              <a:t> </a:t>
            </a:r>
            <a:endParaRPr lang="en-US" sz="1600" dirty="0"/>
          </a:p>
          <a:p>
            <a:pPr algn="ctr"/>
            <a:r>
              <a:rPr lang="en-US" sz="1600" dirty="0"/>
              <a:t> </a:t>
            </a:r>
          </a:p>
          <a:p>
            <a:pPr algn="ctr"/>
            <a:endParaRPr lang="en-US" sz="2400" dirty="0"/>
          </a:p>
        </p:txBody>
      </p:sp>
      <p:sp>
        <p:nvSpPr>
          <p:cNvPr id="3" name="Title 2"/>
          <p:cNvSpPr>
            <a:spLocks noGrp="1"/>
          </p:cNvSpPr>
          <p:nvPr>
            <p:ph type="title"/>
          </p:nvPr>
        </p:nvSpPr>
        <p:spPr/>
        <p:txBody>
          <a:bodyPr/>
          <a:lstStyle/>
          <a:p>
            <a:r>
              <a:rPr lang="en-US" dirty="0" smtClean="0"/>
              <a:t>Acknowledgements</a:t>
            </a:r>
            <a:endParaRPr lang="en-US" dirty="0"/>
          </a:p>
        </p:txBody>
      </p:sp>
      <p:sp>
        <p:nvSpPr>
          <p:cNvPr id="4" name="TextBox 3"/>
          <p:cNvSpPr txBox="1"/>
          <p:nvPr/>
        </p:nvSpPr>
        <p:spPr>
          <a:xfrm>
            <a:off x="293064" y="6430647"/>
            <a:ext cx="1301859" cy="276999"/>
          </a:xfrm>
          <a:prstGeom prst="rect">
            <a:avLst/>
          </a:prstGeom>
          <a:noFill/>
        </p:spPr>
        <p:txBody>
          <a:bodyPr wrap="none" rtlCol="0">
            <a:spAutoFit/>
          </a:bodyPr>
          <a:lstStyle/>
          <a:p>
            <a:r>
              <a:rPr lang="en-US" sz="1200" i="1" dirty="0" smtClean="0"/>
              <a:t>Revised May 2017</a:t>
            </a:r>
            <a:endParaRPr lang="en-US" sz="1200" i="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idx="1"/>
          </p:nvPr>
        </p:nvSpPr>
        <p:spPr/>
        <p:txBody>
          <a:bodyPr>
            <a:normAutofit/>
          </a:bodyPr>
          <a:lstStyle/>
          <a:p>
            <a:r>
              <a:rPr lang="en-US" dirty="0" smtClean="0"/>
              <a:t>The following topics will be discussed:</a:t>
            </a:r>
          </a:p>
          <a:p>
            <a:pPr>
              <a:buFont typeface="Wingdings" pitchFamily="2" charset="2"/>
              <a:buChar char="v"/>
            </a:pPr>
            <a:r>
              <a:rPr lang="en-US" dirty="0" smtClean="0"/>
              <a:t>  What are actuators?</a:t>
            </a:r>
          </a:p>
          <a:p>
            <a:pPr marL="403225" indent="-403225">
              <a:buFont typeface="Wingdings" pitchFamily="2" charset="2"/>
              <a:buChar char="v"/>
            </a:pPr>
            <a:r>
              <a:rPr lang="en-US" dirty="0" smtClean="0"/>
              <a:t>Types of actuators in both the macro and </a:t>
            </a:r>
            <a:r>
              <a:rPr lang="en-US" dirty="0" err="1" smtClean="0"/>
              <a:t>microscales</a:t>
            </a:r>
            <a:r>
              <a:rPr lang="en-US" dirty="0" smtClean="0"/>
              <a:t>.</a:t>
            </a:r>
          </a:p>
          <a:p>
            <a:endParaRPr lang="en-US" dirty="0"/>
          </a:p>
        </p:txBody>
      </p:sp>
      <p:sp>
        <p:nvSpPr>
          <p:cNvPr id="3" name="Title 2"/>
          <p:cNvSpPr>
            <a:spLocks noGrp="1"/>
          </p:cNvSpPr>
          <p:nvPr>
            <p:ph type="title"/>
          </p:nvPr>
        </p:nvSpPr>
        <p:spPr/>
        <p:txBody>
          <a:bodyPr/>
          <a:lstStyle/>
          <a:p>
            <a:r>
              <a:rPr lang="en-US" dirty="0" smtClean="0"/>
              <a:t>Unit Overview</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What are Actuators?</a:t>
            </a:r>
            <a:endParaRPr lang="en-US" dirty="0"/>
          </a:p>
        </p:txBody>
      </p:sp>
      <p:sp>
        <p:nvSpPr>
          <p:cNvPr id="3" name="Content Placeholder 2"/>
          <p:cNvSpPr>
            <a:spLocks noGrp="1"/>
          </p:cNvSpPr>
          <p:nvPr>
            <p:ph sz="quarter" idx="1"/>
          </p:nvPr>
        </p:nvSpPr>
        <p:spPr>
          <a:xfrm>
            <a:off x="536445" y="5094520"/>
            <a:ext cx="8172124" cy="1230085"/>
          </a:xfrm>
        </p:spPr>
        <p:txBody>
          <a:bodyPr>
            <a:normAutofit/>
          </a:bodyPr>
          <a:lstStyle/>
          <a:p>
            <a:pPr marL="228600" indent="-228600"/>
            <a:r>
              <a:rPr lang="en-US" sz="2200" dirty="0" smtClean="0"/>
              <a:t>An actuator actuates or moves something.  </a:t>
            </a:r>
          </a:p>
          <a:p>
            <a:pPr marL="228600" indent="-228600"/>
            <a:r>
              <a:rPr lang="en-US" sz="2200" dirty="0" smtClean="0"/>
              <a:t>An actuator uses some type of energy to provide motion or to apply a force. </a:t>
            </a:r>
          </a:p>
        </p:txBody>
      </p:sp>
      <p:sp>
        <p:nvSpPr>
          <p:cNvPr id="5" name="Rectangle 3"/>
          <p:cNvSpPr>
            <a:spLocks noChangeArrowheads="1"/>
          </p:cNvSpPr>
          <p:nvPr/>
        </p:nvSpPr>
        <p:spPr bwMode="auto">
          <a:xfrm>
            <a:off x="1257354" y="4469581"/>
            <a:ext cx="7244389" cy="538609"/>
          </a:xfrm>
          <a:prstGeom prst="rect">
            <a:avLst/>
          </a:prstGeom>
          <a:noFill/>
          <a:ln w="9525" algn="ctr">
            <a:noFill/>
            <a:miter lim="800000"/>
            <a:headEnd/>
            <a:tailEnd/>
          </a:ln>
        </p:spPr>
        <p:txBody>
          <a:bodyPr wrap="square" anchor="ctr">
            <a:spAutoFit/>
          </a:bodyPr>
          <a:lstStyle/>
          <a:p>
            <a:pPr algn="ctr"/>
            <a:r>
              <a:rPr lang="en-US" i="1" dirty="0" smtClean="0"/>
              <a:t>Types of actuators:  electric motor, gear train, screw jack</a:t>
            </a:r>
            <a:endParaRPr lang="en-US" dirty="0" smtClean="0"/>
          </a:p>
          <a:p>
            <a:pPr algn="ctr"/>
            <a:r>
              <a:rPr lang="en-US" sz="1100" i="1" dirty="0" smtClean="0"/>
              <a:t>[Image of </a:t>
            </a:r>
            <a:r>
              <a:rPr lang="en-US" sz="1100" i="1" dirty="0" err="1" smtClean="0"/>
              <a:t>microgears</a:t>
            </a:r>
            <a:r>
              <a:rPr lang="en-US" sz="1100" i="1" dirty="0" smtClean="0"/>
              <a:t> courtesy of Sandia National Laboratories, </a:t>
            </a:r>
            <a:r>
              <a:rPr lang="en-US" sz="1100" i="1" dirty="0" err="1" smtClean="0"/>
              <a:t>SUMMiT</a:t>
            </a:r>
            <a:r>
              <a:rPr lang="en-US" sz="1100" i="1" dirty="0" smtClean="0"/>
              <a:t>(TM) Technologies, </a:t>
            </a:r>
            <a:r>
              <a:rPr lang="en-US" sz="1100" i="1" u="sng" dirty="0" smtClean="0">
                <a:hlinkClick r:id="rId3"/>
              </a:rPr>
              <a:t>www.mems.sandia.gov</a:t>
            </a:r>
            <a:r>
              <a:rPr lang="en-US" sz="1100" i="1" dirty="0" smtClean="0"/>
              <a:t>]</a:t>
            </a:r>
            <a:endParaRPr lang="en-US" sz="1100" dirty="0" smtClean="0"/>
          </a:p>
        </p:txBody>
      </p:sp>
      <p:pic>
        <p:nvPicPr>
          <p:cNvPr id="6" name="Picture 5" descr="Image:Motors01CJC.jpg">
            <a:hlinkClick r:id="rId4"/>
          </p:cNvPr>
          <p:cNvPicPr/>
          <p:nvPr/>
        </p:nvPicPr>
        <p:blipFill>
          <a:blip r:embed="rId5"/>
          <a:srcRect/>
          <a:stretch>
            <a:fillRect/>
          </a:stretch>
        </p:blipFill>
        <p:spPr bwMode="auto">
          <a:xfrm>
            <a:off x="672192" y="1743754"/>
            <a:ext cx="2462893" cy="2577875"/>
          </a:xfrm>
          <a:prstGeom prst="rect">
            <a:avLst/>
          </a:prstGeom>
          <a:ln>
            <a:noFill/>
          </a:ln>
          <a:effectLst>
            <a:outerShdw blurRad="292100" dist="139700" dir="2700000" algn="tl" rotWithShape="0">
              <a:srgbClr val="333333">
                <a:alpha val="65000"/>
              </a:srgbClr>
            </a:outerShdw>
          </a:effectLst>
        </p:spPr>
      </p:pic>
      <p:pic>
        <p:nvPicPr>
          <p:cNvPr id="8" name="Picture 7" descr="gears-sandia.jpg"/>
          <p:cNvPicPr/>
          <p:nvPr/>
        </p:nvPicPr>
        <p:blipFill>
          <a:blip r:embed="rId6"/>
          <a:stretch>
            <a:fillRect/>
          </a:stretch>
        </p:blipFill>
        <p:spPr>
          <a:xfrm>
            <a:off x="3200400" y="1752598"/>
            <a:ext cx="2601685" cy="2220686"/>
          </a:xfrm>
          <a:prstGeom prst="rect">
            <a:avLst/>
          </a:prstGeom>
          <a:ln>
            <a:noFill/>
          </a:ln>
          <a:effectLst>
            <a:outerShdw blurRad="292100" dist="139700" dir="2700000" algn="tl" rotWithShape="0">
              <a:srgbClr val="333333">
                <a:alpha val="65000"/>
              </a:srgbClr>
            </a:outerShdw>
          </a:effectLst>
        </p:spPr>
      </p:pic>
      <p:pic>
        <p:nvPicPr>
          <p:cNvPr id="10" name="Picture 9" descr="Jackscrew"/>
          <p:cNvPicPr/>
          <p:nvPr/>
        </p:nvPicPr>
        <p:blipFill>
          <a:blip r:embed="rId7" cstate="print"/>
          <a:srcRect/>
          <a:stretch>
            <a:fillRect/>
          </a:stretch>
        </p:blipFill>
        <p:spPr bwMode="auto">
          <a:xfrm>
            <a:off x="6002791" y="1900237"/>
            <a:ext cx="2733675" cy="2143125"/>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Types of Actuators</a:t>
            </a:r>
            <a:endParaRPr lang="en-US" dirty="0"/>
          </a:p>
        </p:txBody>
      </p:sp>
      <p:sp>
        <p:nvSpPr>
          <p:cNvPr id="3" name="Content Placeholder 2"/>
          <p:cNvSpPr>
            <a:spLocks noGrp="1"/>
          </p:cNvSpPr>
          <p:nvPr>
            <p:ph sz="quarter" idx="1"/>
          </p:nvPr>
        </p:nvSpPr>
        <p:spPr>
          <a:xfrm>
            <a:off x="612648" y="1600200"/>
            <a:ext cx="4150738" cy="4495800"/>
          </a:xfrm>
        </p:spPr>
        <p:txBody>
          <a:bodyPr>
            <a:normAutofit/>
          </a:bodyPr>
          <a:lstStyle/>
          <a:p>
            <a:r>
              <a:rPr lang="en-US" sz="2400" dirty="0" smtClean="0"/>
              <a:t>Manual or mechanical</a:t>
            </a:r>
          </a:p>
          <a:p>
            <a:r>
              <a:rPr lang="en-US" sz="2400" dirty="0" smtClean="0"/>
              <a:t>Hydraulic/Pneumatic</a:t>
            </a:r>
          </a:p>
          <a:p>
            <a:r>
              <a:rPr lang="en-US" sz="2400" dirty="0" smtClean="0"/>
              <a:t>Thermal</a:t>
            </a:r>
          </a:p>
          <a:p>
            <a:r>
              <a:rPr lang="en-US" sz="2400" dirty="0" smtClean="0"/>
              <a:t>Electric</a:t>
            </a:r>
          </a:p>
        </p:txBody>
      </p:sp>
    </p:spTree>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Thermal Actuators</a:t>
            </a:r>
            <a:endParaRPr lang="en-US" dirty="0"/>
          </a:p>
        </p:txBody>
      </p:sp>
      <p:sp>
        <p:nvSpPr>
          <p:cNvPr id="3" name="Content Placeholder 2"/>
          <p:cNvSpPr>
            <a:spLocks noGrp="1"/>
          </p:cNvSpPr>
          <p:nvPr>
            <p:ph sz="quarter" idx="1"/>
          </p:nvPr>
        </p:nvSpPr>
        <p:spPr>
          <a:xfrm>
            <a:off x="612648" y="1600200"/>
            <a:ext cx="8260896" cy="1181637"/>
          </a:xfrm>
        </p:spPr>
        <p:txBody>
          <a:bodyPr>
            <a:normAutofit/>
          </a:bodyPr>
          <a:lstStyle/>
          <a:p>
            <a:r>
              <a:rPr lang="en-US" sz="2400" dirty="0" smtClean="0"/>
              <a:t>Converts thermal energy into motion</a:t>
            </a:r>
          </a:p>
          <a:p>
            <a:r>
              <a:rPr lang="en-US" sz="2400" dirty="0" smtClean="0"/>
              <a:t>Utilizes an effect called thermal expansion.</a:t>
            </a:r>
          </a:p>
        </p:txBody>
      </p:sp>
      <p:pic>
        <p:nvPicPr>
          <p:cNvPr id="6" name="Picture 5" descr="bimetal_strips.png"/>
          <p:cNvPicPr/>
          <p:nvPr/>
        </p:nvPicPr>
        <p:blipFill>
          <a:blip r:embed="rId3"/>
          <a:stretch>
            <a:fillRect/>
          </a:stretch>
        </p:blipFill>
        <p:spPr>
          <a:xfrm>
            <a:off x="1578029" y="2983088"/>
            <a:ext cx="5756119" cy="891823"/>
          </a:xfrm>
          <a:prstGeom prst="rect">
            <a:avLst/>
          </a:prstGeom>
        </p:spPr>
      </p:pic>
      <p:pic>
        <p:nvPicPr>
          <p:cNvPr id="7" name="Picture 6" descr="bimetal_strip2.png"/>
          <p:cNvPicPr/>
          <p:nvPr/>
        </p:nvPicPr>
        <p:blipFill>
          <a:blip r:embed="rId4"/>
          <a:stretch>
            <a:fillRect/>
          </a:stretch>
        </p:blipFill>
        <p:spPr>
          <a:xfrm>
            <a:off x="1557136" y="4420129"/>
            <a:ext cx="5772150" cy="541999"/>
          </a:xfrm>
          <a:prstGeom prst="rect">
            <a:avLst/>
          </a:prstGeom>
        </p:spPr>
      </p:pic>
      <p:sp>
        <p:nvSpPr>
          <p:cNvPr id="8" name="TextBox 7"/>
          <p:cNvSpPr txBox="1"/>
          <p:nvPr/>
        </p:nvSpPr>
        <p:spPr>
          <a:xfrm>
            <a:off x="798490" y="5589431"/>
            <a:ext cx="7496411" cy="369332"/>
          </a:xfrm>
          <a:prstGeom prst="rect">
            <a:avLst/>
          </a:prstGeom>
          <a:noFill/>
        </p:spPr>
        <p:txBody>
          <a:bodyPr wrap="none" rtlCol="0">
            <a:spAutoFit/>
          </a:bodyPr>
          <a:lstStyle/>
          <a:p>
            <a:r>
              <a:rPr lang="en-US" dirty="0" smtClean="0"/>
              <a:t>If the joined metals are heated, in what direction will they bend – up or down?</a:t>
            </a:r>
            <a:endParaRPr lang="en-US" dirty="0"/>
          </a:p>
        </p:txBody>
      </p:sp>
    </p:spTree>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thermal_actuators_SwRI.jpg"/>
          <p:cNvPicPr>
            <a:picLocks noChangeAspect="1"/>
          </p:cNvPicPr>
          <p:nvPr/>
        </p:nvPicPr>
        <p:blipFill>
          <a:blip r:embed="rId3"/>
          <a:stretch>
            <a:fillRect/>
          </a:stretch>
        </p:blipFill>
        <p:spPr>
          <a:xfrm>
            <a:off x="4943417" y="3090930"/>
            <a:ext cx="4003143" cy="3168202"/>
          </a:xfrm>
          <a:prstGeom prst="rect">
            <a:avLst/>
          </a:prstGeom>
          <a:ln>
            <a:noFill/>
          </a:ln>
          <a:effectLst>
            <a:outerShdw blurRad="292100" dist="139700" dir="2700000" algn="tl" rotWithShape="0">
              <a:srgbClr val="333333">
                <a:alpha val="65000"/>
              </a:srgbClr>
            </a:outerShdw>
          </a:effectLst>
        </p:spPr>
      </p:pic>
      <p:sp>
        <p:nvSpPr>
          <p:cNvPr id="2" name="Title 1"/>
          <p:cNvSpPr>
            <a:spLocks noGrp="1"/>
          </p:cNvSpPr>
          <p:nvPr>
            <p:ph type="title"/>
          </p:nvPr>
        </p:nvSpPr>
        <p:spPr/>
        <p:txBody>
          <a:bodyPr>
            <a:normAutofit/>
          </a:bodyPr>
          <a:lstStyle/>
          <a:p>
            <a:r>
              <a:rPr lang="en-US" dirty="0" smtClean="0"/>
              <a:t>Bimetallic Switch</a:t>
            </a:r>
            <a:endParaRPr lang="en-US" dirty="0"/>
          </a:p>
        </p:txBody>
      </p:sp>
      <p:pic>
        <p:nvPicPr>
          <p:cNvPr id="4" name="Picture 2" descr="C:\xtProject\Int_Dvices_PK10\graphics\BimetallicStrip.jpg"/>
          <p:cNvPicPr>
            <a:picLocks noChangeAspect="1" noChangeArrowheads="1"/>
          </p:cNvPicPr>
          <p:nvPr/>
        </p:nvPicPr>
        <p:blipFill>
          <a:blip r:embed="rId4" r:link="rId5"/>
          <a:srcRect t="30514"/>
          <a:stretch>
            <a:fillRect/>
          </a:stretch>
        </p:blipFill>
        <p:spPr bwMode="auto">
          <a:xfrm>
            <a:off x="642088" y="1674253"/>
            <a:ext cx="4567749" cy="2936383"/>
          </a:xfrm>
          <a:prstGeom prst="rect">
            <a:avLst/>
          </a:prstGeom>
          <a:ln>
            <a:noFill/>
          </a:ln>
          <a:effectLst>
            <a:outerShdw blurRad="292100" dist="139700" dir="2700000" algn="tl" rotWithShape="0">
              <a:srgbClr val="333333">
                <a:alpha val="65000"/>
              </a:srgbClr>
            </a:outerShdw>
          </a:effectLst>
        </p:spPr>
      </p:pic>
      <p:sp>
        <p:nvSpPr>
          <p:cNvPr id="5" name="Rectangle 3"/>
          <p:cNvSpPr>
            <a:spLocks noChangeArrowheads="1"/>
          </p:cNvSpPr>
          <p:nvPr/>
        </p:nvSpPr>
        <p:spPr bwMode="auto">
          <a:xfrm>
            <a:off x="1388751" y="5576089"/>
            <a:ext cx="3415070" cy="677108"/>
          </a:xfrm>
          <a:prstGeom prst="rect">
            <a:avLst/>
          </a:prstGeom>
          <a:noFill/>
          <a:ln w="9525" algn="ctr">
            <a:noFill/>
            <a:miter lim="800000"/>
            <a:headEnd/>
            <a:tailEnd/>
          </a:ln>
        </p:spPr>
        <p:txBody>
          <a:bodyPr wrap="square" anchor="ctr">
            <a:spAutoFit/>
          </a:bodyPr>
          <a:lstStyle/>
          <a:p>
            <a:pPr algn="r" eaLnBrk="0" hangingPunct="0"/>
            <a:r>
              <a:rPr lang="en-US" sz="1600" b="1" i="1" dirty="0" smtClean="0">
                <a:cs typeface="Times New Roman" pitchFamily="18" charset="0"/>
              </a:rPr>
              <a:t>Vertical Thermal Actuators</a:t>
            </a:r>
          </a:p>
          <a:p>
            <a:pPr algn="r" eaLnBrk="0" hangingPunct="0"/>
            <a:r>
              <a:rPr lang="en-US" sz="1100" b="1" i="1" dirty="0" smtClean="0">
                <a:cs typeface="Times New Roman" pitchFamily="18" charset="0"/>
              </a:rPr>
              <a:t>[Images courtesy of Southwest Research Institute.  Copyright </a:t>
            </a:r>
            <a:r>
              <a:rPr lang="en-US" sz="1100" b="1" i="1" dirty="0" err="1" smtClean="0">
                <a:cs typeface="Times New Roman" pitchFamily="18" charset="0"/>
              </a:rPr>
              <a:t>SwRI</a:t>
            </a:r>
            <a:r>
              <a:rPr lang="en-US" sz="1100" b="1" i="1" dirty="0" smtClean="0">
                <a:cs typeface="Times New Roman" pitchFamily="18" charset="0"/>
              </a:rPr>
              <a:t>.]</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Electric Actuators</a:t>
            </a:r>
            <a:endParaRPr lang="en-US" dirty="0"/>
          </a:p>
        </p:txBody>
      </p:sp>
      <p:sp>
        <p:nvSpPr>
          <p:cNvPr id="3" name="Content Placeholder 2"/>
          <p:cNvSpPr>
            <a:spLocks noGrp="1"/>
          </p:cNvSpPr>
          <p:nvPr>
            <p:ph sz="quarter" idx="1"/>
          </p:nvPr>
        </p:nvSpPr>
        <p:spPr>
          <a:xfrm>
            <a:off x="612648" y="1600200"/>
            <a:ext cx="8260896" cy="1271789"/>
          </a:xfrm>
        </p:spPr>
        <p:txBody>
          <a:bodyPr>
            <a:noAutofit/>
          </a:bodyPr>
          <a:lstStyle/>
          <a:p>
            <a:pPr marL="0" indent="0">
              <a:buNone/>
            </a:pPr>
            <a:r>
              <a:rPr lang="en-US" sz="2100" dirty="0" smtClean="0"/>
              <a:t>An electric motor is a transducer AND an actuator because it converts an electric current into a large magnetic field which then turns a shaft (mechanical energy).</a:t>
            </a:r>
          </a:p>
        </p:txBody>
      </p:sp>
      <p:pic>
        <p:nvPicPr>
          <p:cNvPr id="4" name="Picture 1" descr="ElectricMotor"/>
          <p:cNvPicPr>
            <a:picLocks noChangeAspect="1" noChangeArrowheads="1"/>
          </p:cNvPicPr>
          <p:nvPr/>
        </p:nvPicPr>
        <p:blipFill>
          <a:blip r:embed="rId3"/>
          <a:srcRect/>
          <a:stretch>
            <a:fillRect/>
          </a:stretch>
        </p:blipFill>
        <p:spPr bwMode="auto">
          <a:xfrm>
            <a:off x="691727" y="2771103"/>
            <a:ext cx="5209816" cy="3629696"/>
          </a:xfrm>
          <a:prstGeom prst="rect">
            <a:avLst/>
          </a:prstGeom>
          <a:ln>
            <a:noFill/>
          </a:ln>
          <a:effectLst>
            <a:outerShdw blurRad="292100" dist="139700" dir="2700000" algn="tl" rotWithShape="0">
              <a:srgbClr val="333333">
                <a:alpha val="65000"/>
              </a:srgbClr>
            </a:outerShdw>
          </a:effectLst>
        </p:spPr>
      </p:pic>
      <p:sp>
        <p:nvSpPr>
          <p:cNvPr id="5" name="Rectangle 2"/>
          <p:cNvSpPr>
            <a:spLocks noChangeArrowheads="1"/>
          </p:cNvSpPr>
          <p:nvPr/>
        </p:nvSpPr>
        <p:spPr bwMode="auto">
          <a:xfrm>
            <a:off x="6189934" y="2848310"/>
            <a:ext cx="2715808" cy="307777"/>
          </a:xfrm>
          <a:prstGeom prst="rect">
            <a:avLst/>
          </a:prstGeom>
          <a:noFill/>
          <a:ln w="9525" algn="ctr">
            <a:noFill/>
            <a:miter lim="800000"/>
            <a:headEnd/>
            <a:tailEnd/>
          </a:ln>
        </p:spPr>
        <p:txBody>
          <a:bodyPr wrap="none" anchor="ctr">
            <a:spAutoFit/>
          </a:bodyPr>
          <a:lstStyle/>
          <a:p>
            <a:pPr algn="ctr" eaLnBrk="0" hangingPunct="0"/>
            <a:r>
              <a:rPr lang="en-US" sz="1400" b="1" i="1" dirty="0" smtClean="0">
                <a:cs typeface="Times New Roman" pitchFamily="18" charset="0"/>
              </a:rPr>
              <a:t>Schematics </a:t>
            </a:r>
            <a:r>
              <a:rPr lang="en-US" sz="1400" b="1" i="1" dirty="0">
                <a:cs typeface="Times New Roman" pitchFamily="18" charset="0"/>
              </a:rPr>
              <a:t>of an Electric Motor</a:t>
            </a:r>
            <a:endParaRPr lang="en-US" sz="2400" b="1" dirty="0"/>
          </a:p>
        </p:txBody>
      </p:sp>
      <p:grpSp>
        <p:nvGrpSpPr>
          <p:cNvPr id="74" name="Group 73"/>
          <p:cNvGrpSpPr/>
          <p:nvPr/>
        </p:nvGrpSpPr>
        <p:grpSpPr>
          <a:xfrm>
            <a:off x="6642742" y="3450336"/>
            <a:ext cx="1818505" cy="2784706"/>
            <a:chOff x="6642742" y="3450336"/>
            <a:chExt cx="1818505" cy="2784706"/>
          </a:xfrm>
        </p:grpSpPr>
        <p:cxnSp>
          <p:nvCxnSpPr>
            <p:cNvPr id="12" name="Straight Connector 11"/>
            <p:cNvCxnSpPr/>
            <p:nvPr/>
          </p:nvCxnSpPr>
          <p:spPr>
            <a:xfrm rot="5400000">
              <a:off x="6362352" y="4561926"/>
              <a:ext cx="1200499" cy="2038"/>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a:off x="6946748" y="3975948"/>
              <a:ext cx="1206295" cy="1741"/>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6200000" flipH="1">
              <a:off x="7558363" y="4569359"/>
              <a:ext cx="1181457" cy="359"/>
            </a:xfrm>
            <a:prstGeom prst="line">
              <a:avLst/>
            </a:prstGeom>
            <a:ln w="7620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5400000">
              <a:off x="6942742" y="5578531"/>
              <a:ext cx="847412" cy="203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5400000">
              <a:off x="7321396" y="5569976"/>
              <a:ext cx="847412" cy="2038"/>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flipV="1">
              <a:off x="7752545" y="5149942"/>
              <a:ext cx="424279" cy="1025"/>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921625" y="5148774"/>
              <a:ext cx="442481" cy="2193"/>
            </a:xfrm>
            <a:prstGeom prst="line">
              <a:avLst/>
            </a:prstGeom>
            <a:ln w="19050">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6872610" y="4066892"/>
              <a:ext cx="206111" cy="989220"/>
            </a:xfrm>
            <a:prstGeom prst="rect">
              <a:avLst/>
            </a:prstGeom>
            <a:gradFill flip="none" rotWithShape="1">
              <a:gsLst>
                <a:gs pos="1700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rot="10800000">
              <a:off x="8035286" y="4071407"/>
              <a:ext cx="206111" cy="989220"/>
            </a:xfrm>
            <a:prstGeom prst="rect">
              <a:avLst/>
            </a:prstGeom>
            <a:gradFill flip="none" rotWithShape="1">
              <a:gsLst>
                <a:gs pos="17000">
                  <a:schemeClr val="accent1">
                    <a:shade val="30000"/>
                    <a:satMod val="115000"/>
                  </a:schemeClr>
                </a:gs>
                <a:gs pos="50000">
                  <a:schemeClr val="accent1">
                    <a:shade val="67500"/>
                    <a:satMod val="115000"/>
                  </a:schemeClr>
                </a:gs>
                <a:gs pos="100000">
                  <a:schemeClr val="accent1">
                    <a:shade val="100000"/>
                    <a:satMod val="115000"/>
                  </a:schemeClr>
                </a:gs>
              </a:gsLst>
              <a:lin ang="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0" name="Elbow Connector 29"/>
            <p:cNvCxnSpPr>
              <a:stCxn id="26" idx="2"/>
            </p:cNvCxnSpPr>
            <p:nvPr/>
          </p:nvCxnSpPr>
          <p:spPr>
            <a:xfrm rot="16200000" flipH="1">
              <a:off x="6727822" y="5303956"/>
              <a:ext cx="907911" cy="412222"/>
            </a:xfrm>
            <a:prstGeom prst="bentConnector3">
              <a:avLst>
                <a:gd name="adj1" fmla="val 8209"/>
              </a:avLst>
            </a:prstGeom>
          </p:spPr>
          <p:style>
            <a:lnRef idx="1">
              <a:schemeClr val="accent1"/>
            </a:lnRef>
            <a:fillRef idx="0">
              <a:schemeClr val="accent1"/>
            </a:fillRef>
            <a:effectRef idx="0">
              <a:schemeClr val="accent1"/>
            </a:effectRef>
            <a:fontRef idx="minor">
              <a:schemeClr val="tx1"/>
            </a:fontRef>
          </p:style>
        </p:cxnSp>
        <p:cxnSp>
          <p:nvCxnSpPr>
            <p:cNvPr id="36" name="Elbow Connector 35"/>
            <p:cNvCxnSpPr>
              <a:stCxn id="28" idx="0"/>
            </p:cNvCxnSpPr>
            <p:nvPr/>
          </p:nvCxnSpPr>
          <p:spPr>
            <a:xfrm rot="5400000">
              <a:off x="7478465" y="5310924"/>
              <a:ext cx="910175" cy="409579"/>
            </a:xfrm>
            <a:prstGeom prst="bentConnector3">
              <a:avLst>
                <a:gd name="adj1" fmla="val 8313"/>
              </a:avLst>
            </a:prstGeom>
          </p:spPr>
          <p:style>
            <a:lnRef idx="1">
              <a:schemeClr val="accent1"/>
            </a:lnRef>
            <a:fillRef idx="0">
              <a:schemeClr val="accent1"/>
            </a:fillRef>
            <a:effectRef idx="0">
              <a:schemeClr val="accent1"/>
            </a:effectRef>
            <a:fontRef idx="minor">
              <a:schemeClr val="tx1"/>
            </a:fontRef>
          </p:style>
        </p:cxnSp>
        <p:cxnSp>
          <p:nvCxnSpPr>
            <p:cNvPr id="41" name="Elbow Connector 40"/>
            <p:cNvCxnSpPr>
              <a:stCxn id="26" idx="0"/>
              <a:endCxn id="28" idx="2"/>
            </p:cNvCxnSpPr>
            <p:nvPr/>
          </p:nvCxnSpPr>
          <p:spPr>
            <a:xfrm rot="16200000" flipH="1">
              <a:off x="7554746" y="3487812"/>
              <a:ext cx="4515" cy="1162676"/>
            </a:xfrm>
            <a:prstGeom prst="bentConnector3">
              <a:avLst>
                <a:gd name="adj1" fmla="val -1050498"/>
              </a:avLst>
            </a:prstGeom>
          </p:spPr>
          <p:style>
            <a:lnRef idx="1">
              <a:schemeClr val="accent1"/>
            </a:lnRef>
            <a:fillRef idx="0">
              <a:schemeClr val="accent1"/>
            </a:fillRef>
            <a:effectRef idx="0">
              <a:schemeClr val="accent1"/>
            </a:effectRef>
            <a:fontRef idx="minor">
              <a:schemeClr val="tx1"/>
            </a:fontRef>
          </p:style>
        </p:cxnSp>
        <p:sp>
          <p:nvSpPr>
            <p:cNvPr id="43" name="Up Arrow 42"/>
            <p:cNvSpPr/>
            <p:nvPr/>
          </p:nvSpPr>
          <p:spPr>
            <a:xfrm>
              <a:off x="8402586" y="4276931"/>
              <a:ext cx="58661" cy="643670"/>
            </a:xfrm>
            <a:prstGeom prst="up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Down Arrow 43"/>
            <p:cNvSpPr/>
            <p:nvPr/>
          </p:nvSpPr>
          <p:spPr>
            <a:xfrm>
              <a:off x="6698209" y="4222727"/>
              <a:ext cx="58661" cy="738526"/>
            </a:xfrm>
            <a:prstGeom prst="down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Oval 44"/>
            <p:cNvSpPr/>
            <p:nvPr/>
          </p:nvSpPr>
          <p:spPr>
            <a:xfrm>
              <a:off x="7348251" y="5889493"/>
              <a:ext cx="412222" cy="345549"/>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a:t>
              </a:r>
              <a:endParaRPr lang="en-US" dirty="0"/>
            </a:p>
          </p:txBody>
        </p:sp>
        <p:sp>
          <p:nvSpPr>
            <p:cNvPr id="52" name="Rounded Rectangle 51"/>
            <p:cNvSpPr/>
            <p:nvPr/>
          </p:nvSpPr>
          <p:spPr>
            <a:xfrm>
              <a:off x="7475086" y="3551955"/>
              <a:ext cx="134764" cy="413304"/>
            </a:xfrm>
            <a:prstGeom prst="roundRect">
              <a:avLst/>
            </a:prstGeom>
            <a:solidFill>
              <a:schemeClr val="bg2">
                <a:lumMod val="50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TextBox 52"/>
            <p:cNvSpPr txBox="1"/>
            <p:nvPr/>
          </p:nvSpPr>
          <p:spPr>
            <a:xfrm>
              <a:off x="7538534" y="3450336"/>
              <a:ext cx="689432" cy="337521"/>
            </a:xfrm>
            <a:prstGeom prst="rect">
              <a:avLst/>
            </a:prstGeom>
            <a:noFill/>
          </p:spPr>
          <p:txBody>
            <a:bodyPr wrap="none" rtlCol="0">
              <a:spAutoFit/>
            </a:bodyPr>
            <a:lstStyle/>
            <a:p>
              <a:r>
                <a:rPr lang="en-US" sz="1400" dirty="0" smtClean="0"/>
                <a:t>Shaft</a:t>
              </a:r>
              <a:endParaRPr lang="en-US" sz="1400" dirty="0"/>
            </a:p>
          </p:txBody>
        </p:sp>
        <p:sp>
          <p:nvSpPr>
            <p:cNvPr id="54" name="TextBox 53"/>
            <p:cNvSpPr txBox="1"/>
            <p:nvPr/>
          </p:nvSpPr>
          <p:spPr>
            <a:xfrm>
              <a:off x="6642742" y="5408449"/>
              <a:ext cx="798441" cy="337521"/>
            </a:xfrm>
            <a:prstGeom prst="rect">
              <a:avLst/>
            </a:prstGeom>
            <a:noFill/>
          </p:spPr>
          <p:txBody>
            <a:bodyPr wrap="none" rtlCol="0">
              <a:spAutoFit/>
            </a:bodyPr>
            <a:lstStyle/>
            <a:p>
              <a:r>
                <a:rPr lang="en-US" sz="1400" dirty="0" smtClean="0"/>
                <a:t>Rotor</a:t>
              </a:r>
              <a:endParaRPr lang="en-US" sz="1400" dirty="0"/>
            </a:p>
          </p:txBody>
        </p:sp>
        <p:sp>
          <p:nvSpPr>
            <p:cNvPr id="55" name="TextBox 54"/>
            <p:cNvSpPr txBox="1"/>
            <p:nvPr/>
          </p:nvSpPr>
          <p:spPr>
            <a:xfrm>
              <a:off x="7282402" y="4409737"/>
              <a:ext cx="718227" cy="337521"/>
            </a:xfrm>
            <a:prstGeom prst="rect">
              <a:avLst/>
            </a:prstGeom>
            <a:noFill/>
          </p:spPr>
          <p:txBody>
            <a:bodyPr wrap="none" rtlCol="0">
              <a:spAutoFit/>
            </a:bodyPr>
            <a:lstStyle/>
            <a:p>
              <a:r>
                <a:rPr lang="en-US" sz="1400" dirty="0" smtClean="0"/>
                <a:t>Coils</a:t>
              </a:r>
              <a:endParaRPr lang="en-US" sz="1400" dirty="0"/>
            </a:p>
          </p:txBody>
        </p:sp>
        <p:cxnSp>
          <p:nvCxnSpPr>
            <p:cNvPr id="61" name="Straight Connector 60"/>
            <p:cNvCxnSpPr/>
            <p:nvPr/>
          </p:nvCxnSpPr>
          <p:spPr>
            <a:xfrm>
              <a:off x="7839771" y="4575084"/>
              <a:ext cx="158547" cy="1741"/>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a:off x="7155377" y="4566050"/>
              <a:ext cx="158547" cy="1741"/>
            </a:xfrm>
            <a:prstGeom prst="line">
              <a:avLst/>
            </a:prstGeom>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Mechanical Actuators</a:t>
            </a:r>
            <a:endParaRPr lang="en-US" dirty="0"/>
          </a:p>
        </p:txBody>
      </p:sp>
      <p:sp>
        <p:nvSpPr>
          <p:cNvPr id="3" name="Content Placeholder 2"/>
          <p:cNvSpPr>
            <a:spLocks noGrp="1"/>
          </p:cNvSpPr>
          <p:nvPr>
            <p:ph sz="quarter" idx="1"/>
          </p:nvPr>
        </p:nvSpPr>
        <p:spPr>
          <a:xfrm>
            <a:off x="612648" y="1600200"/>
            <a:ext cx="5224626" cy="4495800"/>
          </a:xfrm>
        </p:spPr>
        <p:txBody>
          <a:bodyPr>
            <a:normAutofit/>
          </a:bodyPr>
          <a:lstStyle/>
          <a:p>
            <a:r>
              <a:rPr lang="en-US" sz="2400" dirty="0" smtClean="0"/>
              <a:t>Anything that requires a mechanical input and causes motion</a:t>
            </a:r>
          </a:p>
          <a:p>
            <a:r>
              <a:rPr lang="en-US" sz="2400" dirty="0" smtClean="0"/>
              <a:t>A Screw Jack is one example</a:t>
            </a:r>
          </a:p>
        </p:txBody>
      </p:sp>
      <p:pic>
        <p:nvPicPr>
          <p:cNvPr id="4" name="Picture 2" descr="C:\xtProject\Int_Dvices_PK10\graphics\Screwjack.jpg"/>
          <p:cNvPicPr>
            <a:picLocks noChangeAspect="1" noChangeArrowheads="1"/>
          </p:cNvPicPr>
          <p:nvPr/>
        </p:nvPicPr>
        <p:blipFill>
          <a:blip r:embed="rId3" r:link="rId4"/>
          <a:srcRect/>
          <a:stretch>
            <a:fillRect/>
          </a:stretch>
        </p:blipFill>
        <p:spPr bwMode="auto">
          <a:xfrm>
            <a:off x="5245389" y="2565990"/>
            <a:ext cx="3618621" cy="2845982"/>
          </a:xfrm>
          <a:prstGeom prst="rect">
            <a:avLst/>
          </a:prstGeom>
          <a:ln>
            <a:noFill/>
          </a:ln>
          <a:effectLst>
            <a:outerShdw blurRad="292100" dist="139700" dir="2700000" algn="tl" rotWithShape="0">
              <a:srgbClr val="333333">
                <a:alpha val="65000"/>
              </a:srgbClr>
            </a:outerShdw>
          </a:effectLst>
        </p:spPr>
      </p:pic>
      <p:sp>
        <p:nvSpPr>
          <p:cNvPr id="5" name="Rectangle 3"/>
          <p:cNvSpPr>
            <a:spLocks noChangeArrowheads="1"/>
          </p:cNvSpPr>
          <p:nvPr/>
        </p:nvSpPr>
        <p:spPr bwMode="auto">
          <a:xfrm>
            <a:off x="1773865" y="4942366"/>
            <a:ext cx="3276600" cy="461963"/>
          </a:xfrm>
          <a:prstGeom prst="rect">
            <a:avLst/>
          </a:prstGeom>
          <a:noFill/>
          <a:ln w="9525" algn="ctr">
            <a:noFill/>
            <a:miter lim="800000"/>
            <a:headEnd/>
            <a:tailEnd/>
          </a:ln>
        </p:spPr>
        <p:txBody>
          <a:bodyPr anchor="ctr">
            <a:spAutoFit/>
          </a:bodyPr>
          <a:lstStyle/>
          <a:p>
            <a:pPr algn="r" eaLnBrk="0" hangingPunct="0"/>
            <a:r>
              <a:rPr lang="en-US" sz="1200" b="1" i="1" dirty="0">
                <a:cs typeface="Times New Roman" pitchFamily="18" charset="0"/>
              </a:rPr>
              <a:t>A screw jack converts rotational energy into linear motion</a:t>
            </a:r>
            <a:endParaRPr lang="en-US" b="1" dirty="0"/>
          </a:p>
        </p:txBody>
      </p:sp>
    </p:spTree>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MEMS Actuators</a:t>
            </a:r>
            <a:endParaRPr lang="en-US" dirty="0"/>
          </a:p>
        </p:txBody>
      </p:sp>
      <p:sp>
        <p:nvSpPr>
          <p:cNvPr id="3" name="Content Placeholder 2"/>
          <p:cNvSpPr>
            <a:spLocks noGrp="1"/>
          </p:cNvSpPr>
          <p:nvPr>
            <p:ph sz="quarter" idx="1"/>
          </p:nvPr>
        </p:nvSpPr>
        <p:spPr>
          <a:xfrm>
            <a:off x="612648" y="1600200"/>
            <a:ext cx="8235138" cy="1877096"/>
          </a:xfrm>
        </p:spPr>
        <p:txBody>
          <a:bodyPr>
            <a:normAutofit/>
          </a:bodyPr>
          <a:lstStyle/>
          <a:p>
            <a:r>
              <a:rPr lang="en-US" sz="2400" dirty="0" smtClean="0"/>
              <a:t>Electrostatic Comb drive</a:t>
            </a:r>
          </a:p>
          <a:p>
            <a:r>
              <a:rPr lang="en-US" sz="2400" dirty="0" smtClean="0"/>
              <a:t>Uses in resonators, </a:t>
            </a:r>
            <a:r>
              <a:rPr lang="en-US" sz="2400" dirty="0" err="1" smtClean="0"/>
              <a:t>microengines</a:t>
            </a:r>
            <a:r>
              <a:rPr lang="en-US" sz="2400" dirty="0" smtClean="0"/>
              <a:t>, gyroscopes</a:t>
            </a:r>
          </a:p>
        </p:txBody>
      </p:sp>
      <p:sp>
        <p:nvSpPr>
          <p:cNvPr id="5" name="Rectangle 3"/>
          <p:cNvSpPr>
            <a:spLocks noChangeArrowheads="1"/>
          </p:cNvSpPr>
          <p:nvPr/>
        </p:nvSpPr>
        <p:spPr bwMode="auto">
          <a:xfrm>
            <a:off x="2240925" y="5743979"/>
            <a:ext cx="5061397" cy="553998"/>
          </a:xfrm>
          <a:prstGeom prst="rect">
            <a:avLst/>
          </a:prstGeom>
          <a:noFill/>
          <a:ln w="9525" algn="ctr">
            <a:noFill/>
            <a:miter lim="800000"/>
            <a:headEnd/>
            <a:tailEnd/>
          </a:ln>
        </p:spPr>
        <p:txBody>
          <a:bodyPr wrap="square" anchor="ctr">
            <a:spAutoFit/>
          </a:bodyPr>
          <a:lstStyle/>
          <a:p>
            <a:pPr algn="ctr"/>
            <a:r>
              <a:rPr lang="en-US" b="1" i="1" dirty="0" smtClean="0"/>
              <a:t>SEM of a typical comb-drive resonator</a:t>
            </a:r>
          </a:p>
          <a:p>
            <a:pPr algn="ctr"/>
            <a:r>
              <a:rPr lang="en-US" sz="1200" i="1" dirty="0" smtClean="0"/>
              <a:t> [Courtesy of Sandia National Laboratories]</a:t>
            </a:r>
            <a:endParaRPr lang="en-US" sz="1200" dirty="0"/>
          </a:p>
        </p:txBody>
      </p:sp>
      <p:pic>
        <p:nvPicPr>
          <p:cNvPr id="6" name="Picture 5"/>
          <p:cNvPicPr/>
          <p:nvPr/>
        </p:nvPicPr>
        <p:blipFill>
          <a:blip r:embed="rId3"/>
          <a:srcRect/>
          <a:stretch>
            <a:fillRect/>
          </a:stretch>
        </p:blipFill>
        <p:spPr bwMode="auto">
          <a:xfrm>
            <a:off x="1751526" y="3195369"/>
            <a:ext cx="6040192" cy="2316789"/>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scme3">
  <a:themeElements>
    <a:clrScheme name="Custom 13">
      <a:dk1>
        <a:srgbClr val="8A3C12"/>
      </a:dk1>
      <a:lt1>
        <a:srgbClr val="FFF2CB"/>
      </a:lt1>
      <a:dk2>
        <a:srgbClr val="732423"/>
      </a:dk2>
      <a:lt2>
        <a:srgbClr val="D4D4D6"/>
      </a:lt2>
      <a:accent1>
        <a:srgbClr val="9A302F"/>
      </a:accent1>
      <a:accent2>
        <a:srgbClr val="FFD558"/>
      </a:accent2>
      <a:accent3>
        <a:srgbClr val="E66C7D"/>
      </a:accent3>
      <a:accent4>
        <a:srgbClr val="6BB76D"/>
      </a:accent4>
      <a:accent5>
        <a:srgbClr val="E88651"/>
      </a:accent5>
      <a:accent6>
        <a:srgbClr val="C64847"/>
      </a:accent6>
      <a:hlink>
        <a:srgbClr val="2F75FF"/>
      </a:hlink>
      <a:folHlink>
        <a:srgbClr val="680000"/>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scme3</Template>
  <TotalTime>257</TotalTime>
  <Words>1496</Words>
  <Application>Microsoft Macintosh PowerPoint</Application>
  <PresentationFormat>On-screen Show (4:3)</PresentationFormat>
  <Paragraphs>105</Paragraphs>
  <Slides>12</Slides>
  <Notes>12</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scme3</vt:lpstr>
      <vt:lpstr>Introduction to Actuators</vt:lpstr>
      <vt:lpstr>Unit Overview</vt:lpstr>
      <vt:lpstr>What are Actuators?</vt:lpstr>
      <vt:lpstr>Types of Actuators</vt:lpstr>
      <vt:lpstr>Thermal Actuators</vt:lpstr>
      <vt:lpstr>Bimetallic Switch</vt:lpstr>
      <vt:lpstr>Electric Actuators</vt:lpstr>
      <vt:lpstr>Mechanical Actuators</vt:lpstr>
      <vt:lpstr>MEMS Actuators</vt:lpstr>
      <vt:lpstr>Questions</vt:lpstr>
      <vt:lpstr>Summary</vt:lpstr>
      <vt:lpstr>Acknowledgements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to Transducers, Sensors, and Actuators</dc:title>
  <dc:creator>Barb Lopez</dc:creator>
  <cp:lastModifiedBy>MJ Willis</cp:lastModifiedBy>
  <cp:revision>79</cp:revision>
  <dcterms:created xsi:type="dcterms:W3CDTF">2010-04-15T01:12:27Z</dcterms:created>
  <dcterms:modified xsi:type="dcterms:W3CDTF">2017-05-16T15:49:56Z</dcterms:modified>
</cp:coreProperties>
</file>