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1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2.xml" ContentType="application/vnd.openxmlformats-officedocument.presentationml.tags+xml"/>
  <Override PartName="/ppt/notesSlides/notesSlide20.xml" ContentType="application/vnd.openxmlformats-officedocument.presentationml.notesSlide+xml"/>
  <Override PartName="/ppt/tags/tag3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4.xml" ContentType="application/vnd.openxmlformats-officedocument.presentationml.tags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tags/tag5.xml" ContentType="application/vnd.openxmlformats-officedocument.presentationml.tags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tags/tag6.xml" ContentType="application/vnd.openxmlformats-officedocument.presentationml.tags+xml"/>
  <Override PartName="/ppt/notesSlides/notesSlide31.xml" ContentType="application/vnd.openxmlformats-officedocument.presentationml.notesSlide+xml"/>
  <Override PartName="/ppt/tags/tag7.xml" ContentType="application/vnd.openxmlformats-officedocument.presentationml.tags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tags/tag8.xml" ContentType="application/vnd.openxmlformats-officedocument.presentationml.tags+xml"/>
  <Override PartName="/ppt/notesSlides/notesSlide34.xml" ContentType="application/vnd.openxmlformats-officedocument.presentationml.notesSlide+xml"/>
  <Override PartName="/ppt/tags/tag9.xml" ContentType="application/vnd.openxmlformats-officedocument.presentationml.tags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42"/>
  </p:notesMasterIdLst>
  <p:handoutMasterIdLst>
    <p:handoutMasterId r:id="rId43"/>
  </p:handoutMasterIdLst>
  <p:sldIdLst>
    <p:sldId id="260" r:id="rId2"/>
    <p:sldId id="261" r:id="rId3"/>
    <p:sldId id="262" r:id="rId4"/>
    <p:sldId id="275" r:id="rId5"/>
    <p:sldId id="281" r:id="rId6"/>
    <p:sldId id="263" r:id="rId7"/>
    <p:sldId id="282" r:id="rId8"/>
    <p:sldId id="277" r:id="rId9"/>
    <p:sldId id="284" r:id="rId10"/>
    <p:sldId id="283" r:id="rId11"/>
    <p:sldId id="278" r:id="rId12"/>
    <p:sldId id="285" r:id="rId13"/>
    <p:sldId id="286" r:id="rId14"/>
    <p:sldId id="287" r:id="rId15"/>
    <p:sldId id="288" r:id="rId16"/>
    <p:sldId id="279" r:id="rId17"/>
    <p:sldId id="289" r:id="rId18"/>
    <p:sldId id="290" r:id="rId19"/>
    <p:sldId id="280" r:id="rId20"/>
    <p:sldId id="291" r:id="rId21"/>
    <p:sldId id="293" r:id="rId22"/>
    <p:sldId id="296" r:id="rId23"/>
    <p:sldId id="292" r:id="rId24"/>
    <p:sldId id="294" r:id="rId25"/>
    <p:sldId id="297" r:id="rId26"/>
    <p:sldId id="298" r:id="rId27"/>
    <p:sldId id="299" r:id="rId28"/>
    <p:sldId id="300" r:id="rId29"/>
    <p:sldId id="301" r:id="rId30"/>
    <p:sldId id="302" r:id="rId31"/>
    <p:sldId id="303" r:id="rId32"/>
    <p:sldId id="295" r:id="rId33"/>
    <p:sldId id="304" r:id="rId34"/>
    <p:sldId id="305" r:id="rId35"/>
    <p:sldId id="306" r:id="rId36"/>
    <p:sldId id="307" r:id="rId37"/>
    <p:sldId id="309" r:id="rId38"/>
    <p:sldId id="308" r:id="rId39"/>
    <p:sldId id="266" r:id="rId40"/>
    <p:sldId id="265" r:id="rId4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46" autoAdjust="0"/>
  </p:normalViewPr>
  <p:slideViewPr>
    <p:cSldViewPr snapToGrid="0">
      <p:cViewPr>
        <p:scale>
          <a:sx n="112" d="100"/>
          <a:sy n="112" d="100"/>
        </p:scale>
        <p:origin x="-1528" y="-13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44"/>
    </p:cViewPr>
  </p:sorterViewPr>
  <p:notesViewPr>
    <p:cSldViewPr snapToGrid="0">
      <p:cViewPr varScale="1">
        <p:scale>
          <a:sx n="81" d="100"/>
          <a:sy n="81" d="100"/>
        </p:scale>
        <p:origin x="-2088" y="-9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notesMaster" Target="notesMasters/notesMaster1.xml"/><Relationship Id="rId43" Type="http://schemas.openxmlformats.org/officeDocument/2006/relationships/handoutMaster" Target="handoutMasters/handoutMaster1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5DBD8D2-E021-4195-9B00-EE358287A0D3}" type="datetimeFigureOut">
              <a:rPr lang="en-US" smtClean="0"/>
              <a:pPr/>
              <a:t>5/22/17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3F8B657-D611-4F5C-95FD-A20E006DD1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980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FEBF19F-8D57-4DB4-B4C2-628EDCD0AA75}" type="datetimeFigureOut">
              <a:rPr lang="en-US" smtClean="0"/>
              <a:pPr/>
              <a:t>5/22/17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3311456-05DC-4558-9296-21D949A545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76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609725" y="409575"/>
            <a:ext cx="6477000" cy="1828800"/>
          </a:xfrm>
        </p:spPr>
        <p:txBody>
          <a:bodyPr anchor="b">
            <a:normAutofit/>
          </a:bodyPr>
          <a:lstStyle>
            <a:lvl1pPr algn="ctr">
              <a:defRPr sz="4400" cap="all" baseline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752725" y="2600325"/>
            <a:ext cx="4352925" cy="2943225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pic>
        <p:nvPicPr>
          <p:cNvPr id="12" name="Picture 11" descr="logo-for-pp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6051507"/>
            <a:ext cx="2423160" cy="73029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  <a:prstGeom prst="rect">
            <a:avLst/>
          </a:prstGeom>
        </p:spPr>
        <p:txBody>
          <a:bodyPr/>
          <a:lstStyle/>
          <a:p>
            <a:fld id="{D78F8377-172F-47A4-85FF-D8562118AE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6524624" y="6248400"/>
            <a:ext cx="22383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3"/>
          <p:cNvSpPr txBox="1">
            <a:spLocks/>
          </p:cNvSpPr>
          <p:nvPr userDrawn="1"/>
        </p:nvSpPr>
        <p:spPr>
          <a:xfrm>
            <a:off x="8296274" y="6248400"/>
            <a:ext cx="447675" cy="381000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8F8377-172F-47A4-85FF-D8562118AE8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>
            <a:lvl1pPr>
              <a:buFont typeface="Wingdings" pitchFamily="2" charset="2"/>
              <a:buChar char="v"/>
              <a:defRPr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34004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>
            <a:normAutofit/>
          </a:bodyPr>
          <a:lstStyle>
            <a:lvl1pPr algn="l">
              <a:buNone/>
              <a:defRPr sz="36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1" name="Slide Number Placeholder 28"/>
          <p:cNvSpPr txBox="1">
            <a:spLocks/>
          </p:cNvSpPr>
          <p:nvPr userDrawn="1"/>
        </p:nvSpPr>
        <p:spPr>
          <a:xfrm>
            <a:off x="600075" y="6248400"/>
            <a:ext cx="8191500" cy="381000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aseline="0" dirty="0" smtClean="0"/>
              <a:t>							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>
            <a:lvl1pPr>
              <a:buFont typeface="Wingdings" pitchFamily="2" charset="2"/>
              <a:buChar char="v"/>
              <a:defRPr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>
            <a:lvl1pPr>
              <a:buFont typeface="Wingdings" pitchFamily="2" charset="2"/>
              <a:buChar char="v"/>
              <a:defRPr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>
            <a:lvl1pPr>
              <a:buFont typeface="Wingdings" pitchFamily="2" charset="2"/>
              <a:buChar char="v"/>
              <a:defRPr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>
            <a:lvl1pPr>
              <a:buFont typeface="Wingdings" pitchFamily="2" charset="2"/>
              <a:buChar char="v"/>
              <a:defRPr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8"/>
          <p:cNvSpPr txBox="1">
            <a:spLocks/>
          </p:cNvSpPr>
          <p:nvPr userDrawn="1"/>
        </p:nvSpPr>
        <p:spPr>
          <a:xfrm>
            <a:off x="600075" y="6248400"/>
            <a:ext cx="8191500" cy="381000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aseline="0" dirty="0" smtClean="0"/>
              <a:t>							                                 </a:t>
            </a:r>
            <a:fld id="{D78F8377-172F-47A4-85FF-D8562118AE8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2" name="Slide Number Placeholder 28"/>
          <p:cNvSpPr txBox="1">
            <a:spLocks/>
          </p:cNvSpPr>
          <p:nvPr userDrawn="1"/>
        </p:nvSpPr>
        <p:spPr>
          <a:xfrm>
            <a:off x="600075" y="6248400"/>
            <a:ext cx="8191500" cy="381000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aseline="0" dirty="0" smtClean="0"/>
              <a:t>							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lide Number Placeholder 28"/>
          <p:cNvSpPr txBox="1">
            <a:spLocks/>
          </p:cNvSpPr>
          <p:nvPr/>
        </p:nvSpPr>
        <p:spPr>
          <a:xfrm>
            <a:off x="600075" y="6248400"/>
            <a:ext cx="8191500" cy="381000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aseline="0" dirty="0" smtClean="0"/>
              <a:t>							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2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tx1"/>
        </a:buClr>
        <a:buSzPct val="75000"/>
        <a:buFont typeface="Wingdings" pitchFamily="2" charset="2"/>
        <a:buChar char="v"/>
        <a:defRPr kumimoji="0" sz="29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4" Type="http://schemas.openxmlformats.org/officeDocument/2006/relationships/image" Target="../media/image14.jpe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4" Type="http://schemas.openxmlformats.org/officeDocument/2006/relationships/image" Target="../media/image16.jpeg"/><Relationship Id="rId1" Type="http://schemas.openxmlformats.org/officeDocument/2006/relationships/tags" Target="../tags/tag2.xml"/><Relationship Id="rId2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4" Type="http://schemas.openxmlformats.org/officeDocument/2006/relationships/image" Target="../media/image17.jpeg"/><Relationship Id="rId1" Type="http://schemas.openxmlformats.org/officeDocument/2006/relationships/tags" Target="../tags/tag3.xml"/><Relationship Id="rId2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8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9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4" Type="http://schemas.openxmlformats.org/officeDocument/2006/relationships/image" Target="../media/image20.jpeg"/><Relationship Id="rId1" Type="http://schemas.openxmlformats.org/officeDocument/2006/relationships/tags" Target="../tags/tag4.xml"/><Relationship Id="rId2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4" Type="http://schemas.openxmlformats.org/officeDocument/2006/relationships/image" Target="../media/image21.jpeg"/><Relationship Id="rId1" Type="http://schemas.openxmlformats.org/officeDocument/2006/relationships/tags" Target="../tags/tag5.x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4" Type="http://schemas.openxmlformats.org/officeDocument/2006/relationships/image" Target="../media/image22.jpeg"/><Relationship Id="rId1" Type="http://schemas.openxmlformats.org/officeDocument/2006/relationships/tags" Target="../tags/tag6.xml"/><Relationship Id="rId2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4" Type="http://schemas.openxmlformats.org/officeDocument/2006/relationships/image" Target="../media/image23.jpeg"/><Relationship Id="rId1" Type="http://schemas.openxmlformats.org/officeDocument/2006/relationships/tags" Target="../tags/tag7.xml"/><Relationship Id="rId2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24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4" Type="http://schemas.openxmlformats.org/officeDocument/2006/relationships/image" Target="../media/image25.jpeg"/><Relationship Id="rId1" Type="http://schemas.openxmlformats.org/officeDocument/2006/relationships/tags" Target="../tags/tag8.xml"/><Relationship Id="rId2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4" Type="http://schemas.openxmlformats.org/officeDocument/2006/relationships/image" Target="../media/image26.jpeg"/><Relationship Id="rId1" Type="http://schemas.openxmlformats.org/officeDocument/2006/relationships/tags" Target="../tags/tag9.xml"/><Relationship Id="rId2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4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0.xml"/><Relationship Id="rId3" Type="http://schemas.openxmlformats.org/officeDocument/2006/relationships/hyperlink" Target="http://www.scme-nm.org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comparison of scale:  macro, micro, </a:t>
            </a:r>
            <a:r>
              <a:rPr lang="en-US" dirty="0" err="1" smtClean="0"/>
              <a:t>nano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Comparison of Scale </a:t>
            </a:r>
            <a:r>
              <a:rPr lang="en-US" dirty="0" smtClean="0"/>
              <a:t>Learning Module</a:t>
            </a:r>
            <a:endParaRPr lang="en-US" dirty="0"/>
          </a:p>
        </p:txBody>
      </p:sp>
      <p:pic>
        <p:nvPicPr>
          <p:cNvPr id="7" name="Picture 6" descr="galaxy-corr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63496" y="2584704"/>
            <a:ext cx="5535168" cy="29687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000" dirty="0" smtClean="0"/>
              <a:t>From</a:t>
            </a:r>
            <a:r>
              <a:rPr lang="en-US" sz="2000" dirty="0" smtClean="0"/>
              <a:t> this chart, </a:t>
            </a:r>
            <a:r>
              <a:rPr lang="en-US" sz="2000" dirty="0" smtClean="0"/>
              <a:t>you can get a feeling of how things </a:t>
            </a:r>
            <a:r>
              <a:rPr lang="en-US" sz="2000" i="1" dirty="0" smtClean="0"/>
              <a:t>can</a:t>
            </a:r>
            <a:r>
              <a:rPr lang="en-US" sz="2000" dirty="0" smtClean="0"/>
              <a:t> look the same size, but when placed next to a scale, the real size becomes more apparent.</a:t>
            </a:r>
          </a:p>
          <a:p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Scale of Things – Nanometers and More</a:t>
            </a:r>
            <a:endParaRPr lang="en-US" dirty="0"/>
          </a:p>
        </p:txBody>
      </p:sp>
      <p:pic>
        <p:nvPicPr>
          <p:cNvPr id="47106" name="Picture 2" descr="Scale_of_Things_3600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7107" y="50105"/>
            <a:ext cx="5837129" cy="4508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Macro, Micro, </a:t>
            </a:r>
            <a:r>
              <a:rPr lang="en-US" dirty="0" err="1" smtClean="0"/>
              <a:t>Nano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599" y="4188325"/>
            <a:ext cx="8296405" cy="22828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The figure shows a standard light bulb (~80mm), </a:t>
            </a:r>
            <a:r>
              <a:rPr lang="en-US" sz="2000" dirty="0" err="1" smtClean="0"/>
              <a:t>microgears</a:t>
            </a:r>
            <a:r>
              <a:rPr lang="en-US" sz="2000" dirty="0" smtClean="0"/>
              <a:t> with gear teeth 8 micrometers wide, and a </a:t>
            </a:r>
            <a:r>
              <a:rPr lang="en-US" sz="2000" dirty="0" err="1" smtClean="0"/>
              <a:t>microcantilever</a:t>
            </a:r>
            <a:r>
              <a:rPr lang="en-US" sz="2000" dirty="0" smtClean="0"/>
              <a:t> with a 50 nanometer gold dot.</a:t>
            </a:r>
          </a:p>
          <a:p>
            <a:pPr marL="287338" lvl="1" indent="-287338">
              <a:buFont typeface="Wingdings" pitchFamily="2" charset="2"/>
              <a:buChar char="v"/>
              <a:tabLst>
                <a:tab pos="338138" algn="l"/>
              </a:tabLst>
            </a:pPr>
            <a:r>
              <a:rPr lang="en-US" sz="2000" dirty="0" smtClean="0"/>
              <a:t>Macro –anything greater than ~100 micrometer.</a:t>
            </a:r>
          </a:p>
          <a:p>
            <a:pPr marL="287338" lvl="1" indent="-287338">
              <a:buFont typeface="Wingdings" pitchFamily="2" charset="2"/>
              <a:buChar char="v"/>
              <a:tabLst>
                <a:tab pos="338138" algn="l"/>
              </a:tabLst>
            </a:pPr>
            <a:r>
              <a:rPr lang="en-US" sz="2000" dirty="0" smtClean="0"/>
              <a:t>Micro – 100 micrometers to 100 nanometers</a:t>
            </a:r>
          </a:p>
          <a:p>
            <a:pPr marL="287338" lvl="1" indent="-287338">
              <a:buFont typeface="Wingdings" pitchFamily="2" charset="2"/>
              <a:buChar char="v"/>
              <a:tabLst>
                <a:tab pos="338138" algn="l"/>
              </a:tabLst>
            </a:pPr>
            <a:r>
              <a:rPr lang="en-US" sz="2000" dirty="0" smtClean="0"/>
              <a:t>Nano – 100 nanometers to 1 nanometer </a:t>
            </a:r>
          </a:p>
        </p:txBody>
      </p:sp>
      <p:pic>
        <p:nvPicPr>
          <p:cNvPr id="6" name="Picture 5" descr="macro-micro-nan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0765" y="1660734"/>
            <a:ext cx="4467827" cy="23051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Macro, Micro,  or </a:t>
            </a:r>
            <a:r>
              <a:rPr lang="en-US" dirty="0" err="1" smtClean="0"/>
              <a:t>Nano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4572" y="1666729"/>
            <a:ext cx="3376246" cy="4551190"/>
          </a:xfrm>
        </p:spPr>
        <p:txBody>
          <a:bodyPr>
            <a:normAutofit/>
          </a:bodyPr>
          <a:lstStyle/>
          <a:p>
            <a:pPr marL="508000" lvl="1" indent="-508000">
              <a:buFont typeface="Wingdings" pitchFamily="2" charset="2"/>
              <a:buChar char="v"/>
            </a:pPr>
            <a:r>
              <a:rPr lang="en-US" sz="2000" dirty="0" smtClean="0"/>
              <a:t>A honey bee is approximately 12 mm long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000" dirty="0" smtClean="0"/>
              <a:t>A human hair is 60 to 100 micrometers in diameter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000" dirty="0" smtClean="0"/>
              <a:t>A red blood cell averages 7 micrometers in diameter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000" dirty="0" smtClean="0"/>
              <a:t>The DNA helix is 0.002 micrometers wide or 2 nm wide.</a:t>
            </a:r>
          </a:p>
          <a:p>
            <a:endParaRPr lang="en-US" sz="2800" dirty="0"/>
          </a:p>
        </p:txBody>
      </p:sp>
      <p:pic>
        <p:nvPicPr>
          <p:cNvPr id="6" name="Picture 5" descr="bee-to-dna-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70943" y="1673628"/>
            <a:ext cx="4941643" cy="32255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As seen in previous graphics, a good way to compare the size of different objects is to place the objects on a scale.  There are two basic scales that are used:  </a:t>
            </a:r>
          </a:p>
          <a:p>
            <a:pPr marL="463550" indent="-463550"/>
            <a:r>
              <a:rPr lang="en-US" dirty="0" smtClean="0"/>
              <a:t>linear scale </a:t>
            </a:r>
          </a:p>
          <a:p>
            <a:pPr marL="463550" indent="-463550"/>
            <a:r>
              <a:rPr lang="en-US" dirty="0" smtClean="0"/>
              <a:t>logarithmic scale  </a:t>
            </a:r>
          </a:p>
          <a:p>
            <a:pPr marL="0" indent="0">
              <a:buNone/>
            </a:pPr>
            <a:r>
              <a:rPr lang="en-US" dirty="0" smtClean="0"/>
              <a:t>Following is a brief discussion and illustration of both types of scales.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Scale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4571998"/>
            <a:ext cx="8153400" cy="193735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3200" dirty="0" smtClean="0"/>
              <a:t>In a linear scale each increment is equal to the one before.  </a:t>
            </a:r>
          </a:p>
          <a:p>
            <a:pPr marL="0" indent="0">
              <a:buNone/>
            </a:pPr>
            <a:r>
              <a:rPr lang="en-US" sz="3200" dirty="0" smtClean="0"/>
              <a:t>For example, a linear scale from 0 millimeters to 25 millimeters could have 5 increments, each representing 5 millimeters.  </a:t>
            </a:r>
          </a:p>
          <a:p>
            <a:pPr marL="0" indent="0">
              <a:buNone/>
            </a:pPr>
            <a:r>
              <a:rPr lang="en-US" sz="3200" dirty="0" smtClean="0"/>
              <a:t>A good scale when the total range in the objects' size is small, such as those illustrated in the scale.</a:t>
            </a:r>
          </a:p>
          <a:p>
            <a:pPr marL="0" indent="0">
              <a:buNone/>
            </a:pPr>
            <a:r>
              <a:rPr lang="en-US" sz="3200" i="1" dirty="0" smtClean="0"/>
              <a:t>Can you estimate the size of each object?</a:t>
            </a:r>
            <a:endParaRPr lang="en-US" i="1" dirty="0"/>
          </a:p>
        </p:txBody>
      </p:sp>
      <p:pic>
        <p:nvPicPr>
          <p:cNvPr id="4" name="Picture 3" descr="mm-scale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3357" y="1685377"/>
            <a:ext cx="7888224" cy="256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Logarithmic Scale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4403182"/>
            <a:ext cx="8153400" cy="2054270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US" sz="1800" dirty="0" smtClean="0"/>
              <a:t>What happens when the range becomes bigger (i.e. from </a:t>
            </a:r>
            <a:r>
              <a:rPr lang="en-US" sz="1800" dirty="0" err="1" smtClean="0"/>
              <a:t>Terameter</a:t>
            </a:r>
            <a:r>
              <a:rPr lang="en-US" sz="1800" dirty="0" smtClean="0"/>
              <a:t> to millimeter)?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800" dirty="0" smtClean="0"/>
              <a:t>The linear scale is no longer practical; therefore, a logarithmic scale is used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800" dirty="0" smtClean="0"/>
              <a:t>A logarithmic scale uses the powers of 10 to compare the relative size of objects.  This graph covers a huge range from the diameter of the sun (1.39 Gm) to the size of a pin head (1.5 mm). </a:t>
            </a:r>
          </a:p>
          <a:p>
            <a:pPr marL="0" indent="0">
              <a:buNone/>
            </a:pPr>
            <a:endParaRPr lang="en-US" sz="1800" i="1" dirty="0"/>
          </a:p>
        </p:txBody>
      </p:sp>
      <p:pic>
        <p:nvPicPr>
          <p:cNvPr id="5" name="Picture 4" descr="log-scale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92329" y="1600409"/>
            <a:ext cx="7149814" cy="25846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Linear vs. </a:t>
            </a:r>
            <a:r>
              <a:rPr lang="en-US" dirty="0" smtClean="0">
                <a:solidFill>
                  <a:srgbClr val="A50021"/>
                </a:solidFill>
              </a:rPr>
              <a:t>Logarithmic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599" y="1589567"/>
            <a:ext cx="4313129" cy="45720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sz="3200" dirty="0" smtClean="0"/>
              <a:t>These two graphs illustrate the same information, but look how different they are.</a:t>
            </a:r>
          </a:p>
          <a:p>
            <a:pPr>
              <a:lnSpc>
                <a:spcPct val="120000"/>
              </a:lnSpc>
            </a:pPr>
            <a:r>
              <a:rPr lang="en-US" sz="3200" dirty="0" smtClean="0"/>
              <a:t>They both show the increase in the number of transistors per die from 1970 to 1995.  </a:t>
            </a:r>
          </a:p>
          <a:p>
            <a:pPr>
              <a:lnSpc>
                <a:spcPct val="120000"/>
              </a:lnSpc>
            </a:pPr>
            <a:r>
              <a:rPr lang="en-US" sz="3200" dirty="0" smtClean="0"/>
              <a:t>So what do these graphs tell us?</a:t>
            </a:r>
          </a:p>
          <a:p>
            <a:pPr>
              <a:lnSpc>
                <a:spcPct val="120000"/>
              </a:lnSpc>
            </a:pPr>
            <a:r>
              <a:rPr lang="en-US" sz="3200" dirty="0" smtClean="0"/>
              <a:t>How do they tell it?</a:t>
            </a:r>
            <a:endParaRPr lang="en-US" dirty="0"/>
          </a:p>
        </p:txBody>
      </p:sp>
      <p:pic>
        <p:nvPicPr>
          <p:cNvPr id="5" name="Picture 4" descr="linear-vs-log4_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60932" y="1585107"/>
            <a:ext cx="3582444" cy="4285166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aptionText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244339" y="5973806"/>
            <a:ext cx="3625850" cy="428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0"/>
              </a:spcBef>
              <a:spcAft>
                <a:spcPts val="100"/>
              </a:spcAft>
            </a:pPr>
            <a:r>
              <a:rPr lang="en-US" sz="1100" b="1" i="1" dirty="0"/>
              <a:t>Linear vs. Logarithmic (Number of Transistors per Die from 1970 to 1995)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Macro vs. Micro-size Devices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200" dirty="0" smtClean="0"/>
              <a:t>Compared to macroscopic devices micro-size devices are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200" dirty="0" smtClean="0"/>
              <a:t>much smaller,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200" dirty="0" smtClean="0"/>
              <a:t>much lighter,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200" dirty="0" smtClean="0"/>
              <a:t>more energy efficient, and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200" dirty="0" smtClean="0"/>
              <a:t>constructed with fewer materials.</a:t>
            </a:r>
          </a:p>
          <a:p>
            <a:pPr>
              <a:buNone/>
            </a:pPr>
            <a:r>
              <a:rPr lang="en-US" sz="2200" dirty="0" smtClean="0"/>
              <a:t>In equivalent applications, micro exceed macro devices in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200" dirty="0" smtClean="0"/>
              <a:t>reliability,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200" dirty="0" smtClean="0"/>
              <a:t>efficiency,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200" dirty="0" smtClean="0"/>
              <a:t>selectivity,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200" dirty="0" smtClean="0"/>
              <a:t>response time, and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200" dirty="0" smtClean="0"/>
              <a:t>energy consumption.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Microtechnology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i="1" dirty="0" smtClean="0"/>
              <a:t>"</a:t>
            </a:r>
            <a:r>
              <a:rPr lang="en-US" sz="2400" i="1" dirty="0" err="1" smtClean="0"/>
              <a:t>Microtechnology</a:t>
            </a:r>
            <a:r>
              <a:rPr lang="en-US" sz="2400" i="1" dirty="0" smtClean="0"/>
              <a:t> is the art of creating, manufacturing or using miniature components, equipment and systems that have been mass produced.  The first and foremost feature in this field is its multidisciplinary nature, as </a:t>
            </a:r>
            <a:r>
              <a:rPr lang="en-US" sz="2400" i="1" dirty="0" err="1" smtClean="0"/>
              <a:t>microtechnology</a:t>
            </a:r>
            <a:r>
              <a:rPr lang="en-US" sz="2400" i="1" dirty="0" smtClean="0"/>
              <a:t> systems use electronic, computerized, chemical, mechanical and optical elements as well as various other materials."</a:t>
            </a:r>
            <a:r>
              <a:rPr lang="en-US" sz="2400" dirty="0" smtClean="0"/>
              <a:t> [Federal School of Polytechnics]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The products of </a:t>
            </a:r>
            <a:r>
              <a:rPr lang="en-US" sz="2400" dirty="0" err="1" smtClean="0"/>
              <a:t>Microtechnology</a:t>
            </a:r>
            <a:r>
              <a:rPr lang="en-US" sz="2400" dirty="0" smtClean="0"/>
              <a:t> are microsystems and </a:t>
            </a:r>
            <a:r>
              <a:rPr lang="en-US" sz="2400" dirty="0" err="1" smtClean="0"/>
              <a:t>microsystem</a:t>
            </a:r>
            <a:r>
              <a:rPr lang="en-US" sz="2400" dirty="0" smtClean="0"/>
              <a:t> components.</a:t>
            </a: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Microsystems?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599" y="1589566"/>
            <a:ext cx="4688911" cy="4923967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200" dirty="0" smtClean="0"/>
              <a:t>Microsystems are miniaturized integrated systems in a small package or more specifically, micro-sized components working together as a system and assembled into a package that fits on a pinhead </a:t>
            </a:r>
            <a:r>
              <a:rPr lang="en-US" sz="3200" i="1" dirty="0" smtClean="0"/>
              <a:t>(see figure).</a:t>
            </a:r>
            <a:r>
              <a:rPr lang="en-US" sz="3200" dirty="0" smtClean="0"/>
              <a:t>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3200" dirty="0" smtClean="0"/>
              <a:t>In the U.S., these devices are called microelectromechanical systems (MEMS). 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3200" dirty="0" smtClean="0"/>
              <a:t>In Europe such devices are called microsystems (MST).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3200" dirty="0" smtClean="0"/>
              <a:t>MEMS and MST are normally used interchangeably.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Content Placeholder 4" descr="BPsensor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6025019" y="1679859"/>
            <a:ext cx="2785292" cy="33070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6666609" y="5140064"/>
            <a:ext cx="212566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sz="1100" b="1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Three MEMS blood pressure sensors on a pin head </a:t>
            </a:r>
            <a:endParaRPr kumimoji="0" lang="en-US" sz="1100" b="1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sz="1100" b="1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[Photo courtesy of Lucas </a:t>
            </a:r>
            <a:r>
              <a:rPr kumimoji="0" lang="en-US" sz="1100" b="1" i="1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NovaSensor</a:t>
            </a:r>
            <a:r>
              <a:rPr kumimoji="0" lang="en-US" sz="1100" b="1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, Fremont, CA]</a:t>
            </a:r>
            <a:endParaRPr kumimoji="0" lang="en-US" sz="1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In order to grasp many of the concepts associated with MEMS and </a:t>
            </a:r>
            <a:r>
              <a:rPr lang="en-US" sz="2400" dirty="0" smtClean="0">
                <a:solidFill>
                  <a:schemeClr val="tx1"/>
                </a:solidFill>
              </a:rPr>
              <a:t>NEMS </a:t>
            </a:r>
            <a:r>
              <a:rPr lang="en-US" sz="2400" dirty="0" smtClean="0">
                <a:solidFill>
                  <a:schemeClr val="tx1"/>
                </a:solidFill>
              </a:rPr>
              <a:t>devices and components, you need to understand scale and the size of objects associated with different scales.  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This unit introduces you to </a:t>
            </a:r>
            <a:r>
              <a:rPr lang="en-US" sz="2400" dirty="0" smtClean="0">
                <a:solidFill>
                  <a:schemeClr val="tx1"/>
                </a:solidFill>
              </a:rPr>
              <a:t>concepts </a:t>
            </a:r>
            <a:r>
              <a:rPr lang="en-US" sz="2400" dirty="0" smtClean="0">
                <a:solidFill>
                  <a:schemeClr val="tx1"/>
                </a:solidFill>
              </a:rPr>
              <a:t>associated with scale, and a comparison of the macro, micro and </a:t>
            </a:r>
            <a:r>
              <a:rPr lang="en-US" sz="2400" dirty="0" err="1" smtClean="0">
                <a:solidFill>
                  <a:schemeClr val="tx1"/>
                </a:solidFill>
              </a:rPr>
              <a:t>nano</a:t>
            </a:r>
            <a:r>
              <a:rPr lang="en-US" sz="2400" dirty="0" smtClean="0">
                <a:solidFill>
                  <a:schemeClr val="tx1"/>
                </a:solidFill>
              </a:rPr>
              <a:t>-scales.  </a:t>
            </a:r>
            <a:endParaRPr lang="en-US" sz="2400" dirty="0" smtClean="0">
              <a:solidFill>
                <a:schemeClr val="tx1"/>
              </a:solidFill>
            </a:endParaRPr>
          </a:p>
          <a:p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1600" i="1" dirty="0" smtClean="0">
                <a:solidFill>
                  <a:schemeClr val="tx1"/>
                </a:solidFill>
              </a:rPr>
              <a:t>MEMS – </a:t>
            </a:r>
            <a:r>
              <a:rPr lang="en-US" sz="1600" i="1" dirty="0" err="1" smtClean="0">
                <a:solidFill>
                  <a:schemeClr val="tx1"/>
                </a:solidFill>
              </a:rPr>
              <a:t>MicroElectroMechanical</a:t>
            </a:r>
            <a:r>
              <a:rPr lang="en-US" sz="1600" i="1" dirty="0" smtClean="0">
                <a:solidFill>
                  <a:schemeClr val="tx1"/>
                </a:solidFill>
              </a:rPr>
              <a:t> Systems</a:t>
            </a:r>
          </a:p>
          <a:p>
            <a:r>
              <a:rPr lang="en-US" sz="1600" i="1" dirty="0" smtClean="0">
                <a:solidFill>
                  <a:schemeClr val="tx1"/>
                </a:solidFill>
              </a:rPr>
              <a:t>NEMS – </a:t>
            </a:r>
            <a:r>
              <a:rPr lang="en-US" sz="1600" i="1" dirty="0" err="1" smtClean="0">
                <a:solidFill>
                  <a:schemeClr val="tx1"/>
                </a:solidFill>
              </a:rPr>
              <a:t>NanoElectroMechanical</a:t>
            </a:r>
            <a:r>
              <a:rPr lang="en-US" sz="1600" i="1" dirty="0" smtClean="0">
                <a:solidFill>
                  <a:schemeClr val="tx1"/>
                </a:solidFill>
              </a:rPr>
              <a:t> Systems</a:t>
            </a:r>
            <a:endParaRPr lang="en-US" sz="1600" i="1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Overview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Microsystems?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4908" y="2293035"/>
            <a:ext cx="2504051" cy="3137096"/>
          </a:xfrm>
        </p:spPr>
        <p:txBody>
          <a:bodyPr>
            <a:noAutofit/>
          </a:bodyPr>
          <a:lstStyle/>
          <a:p>
            <a:pPr marL="280988" lvl="1" indent="-280988">
              <a:spcBef>
                <a:spcPts val="0"/>
              </a:spcBef>
              <a:buFont typeface="Wingdings" pitchFamily="2" charset="2"/>
              <a:buChar char="v"/>
            </a:pPr>
            <a:r>
              <a:rPr lang="en-US" sz="2000" dirty="0" smtClean="0"/>
              <a:t>sense,</a:t>
            </a:r>
          </a:p>
          <a:p>
            <a:pPr marL="280988" lvl="1" indent="-280988">
              <a:spcBef>
                <a:spcPts val="0"/>
              </a:spcBef>
              <a:buFont typeface="Wingdings" pitchFamily="2" charset="2"/>
              <a:buChar char="v"/>
            </a:pPr>
            <a:r>
              <a:rPr lang="en-US" sz="2000" dirty="0" smtClean="0"/>
              <a:t>think, </a:t>
            </a:r>
          </a:p>
          <a:p>
            <a:pPr marL="280988" lvl="1" indent="-280988">
              <a:spcBef>
                <a:spcPts val="0"/>
              </a:spcBef>
              <a:buFont typeface="Wingdings" pitchFamily="2" charset="2"/>
              <a:buChar char="v"/>
            </a:pPr>
            <a:r>
              <a:rPr lang="en-US" sz="2000" dirty="0" smtClean="0"/>
              <a:t>communicate and </a:t>
            </a:r>
          </a:p>
          <a:p>
            <a:pPr marL="280988" lvl="1" indent="-280988">
              <a:spcBef>
                <a:spcPts val="0"/>
              </a:spcBef>
              <a:buFont typeface="Wingdings" pitchFamily="2" charset="2"/>
              <a:buChar char="v"/>
            </a:pPr>
            <a:r>
              <a:rPr lang="en-US" sz="2000" dirty="0" smtClean="0"/>
              <a:t>act.</a:t>
            </a:r>
          </a:p>
          <a:p>
            <a:pPr marL="0" indent="0">
              <a:buNone/>
            </a:pPr>
            <a:endParaRPr lang="en-US" sz="1600" i="1" dirty="0"/>
          </a:p>
        </p:txBody>
      </p:sp>
      <p:pic>
        <p:nvPicPr>
          <p:cNvPr id="6" name="Picture 4" descr="sense-think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20833" y="2841114"/>
            <a:ext cx="5891251" cy="3264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618978" y="1600594"/>
            <a:ext cx="68650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Microsystems are microscopic, integrated, self-aware, stand-alone products that can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MEMS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08000" lvl="1" indent="-508000">
              <a:buFont typeface="Wingdings" pitchFamily="2" charset="2"/>
              <a:buChar char="v"/>
            </a:pPr>
            <a:r>
              <a:rPr lang="en-US" sz="2400" dirty="0" smtClean="0"/>
              <a:t>Accelerometers 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400" dirty="0" smtClean="0"/>
              <a:t>Micro Fluidic Pumps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400" dirty="0" smtClean="0"/>
              <a:t>Pressure Sensor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400" dirty="0" smtClean="0"/>
              <a:t>Spatial Light Modulators 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400" dirty="0" smtClean="0"/>
              <a:t>Lab on a Chip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400" dirty="0" smtClean="0"/>
              <a:t>RF (Radio Frequency) MEMS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400" dirty="0" smtClean="0"/>
              <a:t>Mass Storage Devices</a:t>
            </a:r>
            <a:endParaRPr lang="en-US" sz="2400" dirty="0"/>
          </a:p>
        </p:txBody>
      </p:sp>
      <p:pic>
        <p:nvPicPr>
          <p:cNvPr id="6" name="Content Placeholder 5" descr="ppt-PiezoelectricIJ8_28.jpg"/>
          <p:cNvPicPr>
            <a:picLocks noGrp="1" noChangeAspect="1"/>
          </p:cNvPicPr>
          <p:nvPr>
            <p:ph sz="quarter" idx="2"/>
          </p:nvPr>
        </p:nvPicPr>
        <p:blipFill>
          <a:blip r:embed="rId4" cstate="print"/>
          <a:stretch>
            <a:fillRect/>
          </a:stretch>
        </p:blipFill>
        <p:spPr>
          <a:xfrm>
            <a:off x="4735977" y="1710016"/>
            <a:ext cx="4158111" cy="30248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aptionText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900787" y="5054557"/>
            <a:ext cx="4002087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0"/>
              </a:spcBef>
              <a:spcAft>
                <a:spcPts val="100"/>
              </a:spcAft>
            </a:pPr>
            <a:r>
              <a:rPr lang="en-US" sz="1100" b="1" i="1" dirty="0" err="1"/>
              <a:t>MicroFluidic</a:t>
            </a:r>
            <a:r>
              <a:rPr lang="en-US" sz="1100" b="1" i="1" dirty="0"/>
              <a:t> pump used for inkjet </a:t>
            </a:r>
            <a:r>
              <a:rPr lang="en-US" sz="1100" b="1" i="1" dirty="0" err="1"/>
              <a:t>printheads</a:t>
            </a:r>
            <a:r>
              <a:rPr lang="en-US" sz="1100" b="1" i="1" dirty="0"/>
              <a:t> </a:t>
            </a:r>
          </a:p>
          <a:p>
            <a:pPr algn="r">
              <a:spcBef>
                <a:spcPct val="0"/>
              </a:spcBef>
              <a:spcAft>
                <a:spcPts val="100"/>
              </a:spcAft>
            </a:pPr>
            <a:r>
              <a:rPr lang="en-US" sz="1100" b="1" i="1" dirty="0"/>
              <a:t>(The piezoelectric crystal expands and contracts to move fluid from the reservoir through the nozzle)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Nano</a:t>
            </a:r>
            <a:r>
              <a:rPr lang="en-US" dirty="0" smtClean="0"/>
              <a:t> Meets Micro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599" y="1589567"/>
            <a:ext cx="5377841" cy="45720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en-US" sz="3200" dirty="0" smtClean="0"/>
              <a:t>The smaller microsystems become the smaller their components become.  </a:t>
            </a:r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en-US" sz="3200" dirty="0" smtClean="0"/>
              <a:t>IBM has a prototype of a read/write storage device that can fit 1 Terabit of data on a surface the size of a standard postage stamp. </a:t>
            </a:r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en-US" sz="3200" dirty="0" smtClean="0"/>
              <a:t>It uses a cantilever (~2 microns wide) with a "bit-making" component about 10 nm at its apex </a:t>
            </a:r>
            <a:r>
              <a:rPr lang="en-US" sz="3200" i="1" dirty="0" smtClean="0"/>
              <a:t>(see figure).</a:t>
            </a:r>
          </a:p>
          <a:p>
            <a:endParaRPr lang="en-US" dirty="0"/>
          </a:p>
        </p:txBody>
      </p:sp>
      <p:pic>
        <p:nvPicPr>
          <p:cNvPr id="5" name="Content Placeholder 4" descr="ppt-Millipede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6182429" y="1676603"/>
            <a:ext cx="2700365" cy="4260734"/>
          </a:xfrm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4254144" y="6000936"/>
            <a:ext cx="465589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MEMS Read/Write Storage Device (IBM Millipede – prototype)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[Photo courtesy of IBM]</a:t>
            </a:r>
            <a:r>
              <a:rPr kumimoji="0" lang="en-US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Nanotechnology?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lvl="1" indent="0">
              <a:buNone/>
            </a:pPr>
            <a:r>
              <a:rPr lang="en-US" sz="2400" i="1" dirty="0" smtClean="0"/>
              <a:t>"Research and technology development at the atomic, molecular or macromolecular levels, in the length scale of approximately 1-100nm range.</a:t>
            </a:r>
          </a:p>
          <a:p>
            <a:pPr marL="0" lvl="1" indent="0">
              <a:buNone/>
            </a:pPr>
            <a:r>
              <a:rPr lang="en-US" sz="2400" i="1" dirty="0" smtClean="0"/>
              <a:t>Creation and use of structures, devices and systems that have novel properties and functions because of their small and/or intermediate size.</a:t>
            </a:r>
          </a:p>
          <a:p>
            <a:pPr marL="508000" lvl="1" indent="-508000">
              <a:buNone/>
            </a:pPr>
            <a:r>
              <a:rPr lang="en-US" sz="2400" i="1" dirty="0" smtClean="0"/>
              <a:t>An ability to control or manipulate on the atomic scale."</a:t>
            </a:r>
          </a:p>
          <a:p>
            <a:pPr>
              <a:buNone/>
            </a:pPr>
            <a:r>
              <a:rPr lang="en-US" sz="2400" i="1" dirty="0" smtClean="0"/>
              <a:t>MANCEF Roadmap 2nd Edition, p.161 (based on NNI)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Nanoscience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599" y="1589566"/>
            <a:ext cx="4062331" cy="5036701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sz="3200" dirty="0"/>
              <a:t>T</a:t>
            </a:r>
            <a:r>
              <a:rPr lang="en-US" sz="3200" dirty="0" smtClean="0"/>
              <a:t>he </a:t>
            </a:r>
            <a:r>
              <a:rPr lang="en-US" sz="3200" dirty="0" smtClean="0"/>
              <a:t>study of novel phenomena and properties of materials that occur at extremely small length scales.  </a:t>
            </a:r>
          </a:p>
          <a:p>
            <a:pPr marL="0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sz="3200" dirty="0" smtClean="0"/>
              <a:t>Physicists and biologists have been studying </a:t>
            </a:r>
            <a:r>
              <a:rPr lang="en-US" sz="3200" dirty="0" err="1" smtClean="0"/>
              <a:t>nanodevices</a:t>
            </a:r>
            <a:r>
              <a:rPr lang="en-US" sz="3200" dirty="0" smtClean="0"/>
              <a:t> for centuries. </a:t>
            </a:r>
          </a:p>
          <a:p>
            <a:pPr marL="0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sz="3200" dirty="0" smtClean="0"/>
              <a:t>In the 18th century, John Dalton, a British chemist and physicist, made the earliest steps toward recognizing that matter was composed of atoms. </a:t>
            </a:r>
          </a:p>
          <a:p>
            <a:pPr marL="0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sz="3200" dirty="0" smtClean="0"/>
              <a:t>Nanotechnology is the application of </a:t>
            </a:r>
            <a:r>
              <a:rPr lang="en-US" sz="3200" dirty="0" err="1" smtClean="0"/>
              <a:t>nanoscale</a:t>
            </a:r>
            <a:r>
              <a:rPr lang="en-US" sz="3200" dirty="0" smtClean="0"/>
              <a:t> science.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Content Placeholder 4" descr="Flagellum-motor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746570" y="1703642"/>
            <a:ext cx="4185097" cy="373265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4352795" y="5657671"/>
            <a:ext cx="4572000" cy="6001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1100" b="1" i="1" dirty="0" smtClean="0"/>
              <a:t>Structure of a bacterial </a:t>
            </a:r>
            <a:r>
              <a:rPr lang="en-US" sz="1100" b="1" i="1" dirty="0" err="1" smtClean="0"/>
              <a:t>flagellar</a:t>
            </a:r>
            <a:r>
              <a:rPr lang="en-US" sz="1100" b="1" i="1" dirty="0" smtClean="0"/>
              <a:t> motor. The stator is anchored to the cell membrane and encloses the rotor (diameter 50 nm), which turns at a rate of up to 1700 revolutions per second.</a:t>
            </a:r>
            <a:endParaRPr lang="en-US" sz="11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Nano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57200" lvl="1" indent="-457200">
              <a:buFont typeface="Wingdings" pitchFamily="2" charset="2"/>
              <a:buChar char="v"/>
            </a:pPr>
            <a:r>
              <a:rPr lang="en-US" sz="2400" dirty="0" smtClean="0"/>
              <a:t>Anything less than 100 nm in any dimension regardless of how it was made.</a:t>
            </a:r>
          </a:p>
          <a:p>
            <a:pPr marL="457200" lvl="1" indent="-457200">
              <a:buFont typeface="Wingdings" pitchFamily="2" charset="2"/>
              <a:buChar char="v"/>
            </a:pPr>
            <a:r>
              <a:rPr lang="en-US" sz="2400" dirty="0" smtClean="0"/>
              <a:t>Anything made by specifically placing materials atom by atom or molecule by molecule.</a:t>
            </a:r>
          </a:p>
          <a:p>
            <a:pPr marL="457200" lvl="1" indent="-457200">
              <a:buFont typeface="Wingdings" pitchFamily="2" charset="2"/>
              <a:buChar char="v"/>
            </a:pPr>
            <a:r>
              <a:rPr lang="en-US" sz="2400" dirty="0" smtClean="0"/>
              <a:t>Anything made from the bottom up</a:t>
            </a:r>
          </a:p>
          <a:p>
            <a:pPr marL="457200" lvl="1" indent="-457200">
              <a:buFont typeface="Wingdings" pitchFamily="2" charset="2"/>
              <a:buChar char="v"/>
            </a:pPr>
            <a:r>
              <a:rPr lang="en-US" sz="2400" dirty="0" smtClean="0"/>
              <a:t>Anything with unique properties because of its small size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 vs. Nanotechnology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In addition to the actual size of the objects, fabrication is another primary difference between micro and nanotechnology.  </a:t>
            </a:r>
          </a:p>
          <a:p>
            <a:r>
              <a:rPr lang="en-US" sz="2400" dirty="0" smtClean="0"/>
              <a:t>Nanotechnology uses what is referred to as the "bottom up" approach to fabrication.  </a:t>
            </a:r>
          </a:p>
          <a:p>
            <a:r>
              <a:rPr lang="en-US" sz="2400" dirty="0" err="1" smtClean="0"/>
              <a:t>Microtechnology</a:t>
            </a:r>
            <a:r>
              <a:rPr lang="en-US" sz="2400" dirty="0" smtClean="0"/>
              <a:t> uses the "top down" approach.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Bottom Up Fabrication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5060512"/>
            <a:ext cx="8153400" cy="1653438"/>
          </a:xfrm>
        </p:spPr>
        <p:txBody>
          <a:bodyPr>
            <a:noAutofit/>
          </a:bodyPr>
          <a:lstStyle/>
          <a:p>
            <a:r>
              <a:rPr lang="en-US" sz="2000" dirty="0" smtClean="0"/>
              <a:t>The bottom up approach means a structure is made by building it atom by atom or molecule by molecule. </a:t>
            </a:r>
          </a:p>
          <a:p>
            <a:r>
              <a:rPr lang="en-US" sz="2000" dirty="0" smtClean="0"/>
              <a:t>Each individual atom or molecule is manipulated or controlled for correct placement.  (</a:t>
            </a:r>
            <a:r>
              <a:rPr lang="en-US" sz="2000" i="1" dirty="0" smtClean="0"/>
              <a:t>see figure)</a:t>
            </a:r>
          </a:p>
        </p:txBody>
      </p:sp>
      <p:pic>
        <p:nvPicPr>
          <p:cNvPr id="5" name="Picture 4" descr="quatum-corr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70366" y="1615856"/>
            <a:ext cx="5522144" cy="3206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CaptionText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048586" y="1667376"/>
            <a:ext cx="1807315" cy="144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spcAft>
                <a:spcPts val="100"/>
              </a:spcAft>
            </a:pPr>
            <a:r>
              <a:rPr lang="en-US" sz="1100" b="1" i="1" dirty="0"/>
              <a:t>Four stages in the assembly a quantum corral (left)  Final assembly made by placing 48 iron atoms in a circle, one at a time, onto the surface of gold (right) [IBM STM Photo Gallery]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Bottom Up Fabrication Sound Like?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08000" lvl="1" indent="-508000">
              <a:buFont typeface="Wingdings" pitchFamily="2" charset="2"/>
              <a:buChar char="v"/>
            </a:pPr>
            <a:r>
              <a:rPr lang="en-US" sz="2400" dirty="0" smtClean="0"/>
              <a:t>Nature or the building of a living object.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400" dirty="0" smtClean="0"/>
              <a:t>The cells of a seed multiply to become a full blown tree.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400" dirty="0" smtClean="0"/>
              <a:t>The tree continues to grow by taking individual atoms and molecules and assembling its leaves.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Down Fabrication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4473711"/>
            <a:ext cx="8153400" cy="1653438"/>
          </a:xfrm>
        </p:spPr>
        <p:txBody>
          <a:bodyPr>
            <a:noAutofit/>
          </a:bodyPr>
          <a:lstStyle/>
          <a:p>
            <a:pPr marL="0" indent="0">
              <a:spcBef>
                <a:spcPts val="500"/>
              </a:spcBef>
              <a:buNone/>
              <a:tabLst>
                <a:tab pos="0" algn="l"/>
              </a:tabLst>
            </a:pPr>
            <a:r>
              <a:rPr lang="en-US" sz="2000" dirty="0" smtClean="0"/>
              <a:t>Top down selectively removes material to achieve the desired structure. </a:t>
            </a:r>
            <a:r>
              <a:rPr lang="en-US" sz="2000" i="1" dirty="0" smtClean="0"/>
              <a:t>(See figure)</a:t>
            </a:r>
            <a:r>
              <a:rPr lang="en-US" sz="2000" dirty="0" smtClean="0"/>
              <a:t>  </a:t>
            </a:r>
          </a:p>
          <a:p>
            <a:pPr marL="0" lvl="1" indent="0">
              <a:spcBef>
                <a:spcPts val="500"/>
              </a:spcBef>
              <a:buNone/>
              <a:tabLst>
                <a:tab pos="0" algn="l"/>
              </a:tabLst>
            </a:pPr>
            <a:r>
              <a:rPr lang="en-US" sz="2000" dirty="0" smtClean="0"/>
              <a:t>A pattern is applied (cantilevers in red)</a:t>
            </a:r>
          </a:p>
          <a:p>
            <a:pPr marL="0" lvl="1" indent="0">
              <a:spcBef>
                <a:spcPts val="500"/>
              </a:spcBef>
              <a:buNone/>
              <a:tabLst>
                <a:tab pos="0" algn="l"/>
              </a:tabLst>
            </a:pPr>
            <a:r>
              <a:rPr lang="en-US" sz="2000" dirty="0" smtClean="0"/>
              <a:t>Exposed material is selectively etched away (green layer)</a:t>
            </a:r>
          </a:p>
          <a:p>
            <a:pPr marL="0" lvl="1" indent="0">
              <a:spcBef>
                <a:spcPts val="500"/>
              </a:spcBef>
              <a:buNone/>
              <a:tabLst>
                <a:tab pos="0" algn="l"/>
              </a:tabLst>
            </a:pPr>
            <a:r>
              <a:rPr lang="en-US" sz="2000" dirty="0" smtClean="0"/>
              <a:t>A circuit or component is formed  (Cantilevers suspended over substrate)</a:t>
            </a:r>
            <a:endParaRPr lang="en-US" sz="2000" dirty="0"/>
          </a:p>
        </p:txBody>
      </p:sp>
      <p:sp>
        <p:nvSpPr>
          <p:cNvPr id="7" name="CaptionText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048586" y="1667376"/>
            <a:ext cx="1807315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spcAft>
                <a:spcPts val="100"/>
              </a:spcAft>
            </a:pPr>
            <a:r>
              <a:rPr lang="en-US" sz="1100" b="1" i="1" dirty="0" smtClean="0"/>
              <a:t>Creating suspended cantilevers (red) by selective removal of a layer (green)</a:t>
            </a:r>
            <a:endParaRPr lang="en-US" sz="1100" b="1" i="1" dirty="0"/>
          </a:p>
        </p:txBody>
      </p:sp>
      <p:pic>
        <p:nvPicPr>
          <p:cNvPr id="6" name="Picture 5" descr="bulk-cant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92702" y="1653436"/>
            <a:ext cx="5383095" cy="26659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743201"/>
            <a:ext cx="7123113" cy="3371850"/>
          </a:xfrm>
        </p:spPr>
        <p:txBody>
          <a:bodyPr>
            <a:normAutofit/>
          </a:bodyPr>
          <a:lstStyle/>
          <a:p>
            <a:pPr marL="514350" indent="-514350">
              <a:buFont typeface="Wingdings" pitchFamily="2" charset="2"/>
              <a:buChar char="v"/>
            </a:pPr>
            <a:r>
              <a:rPr lang="en-US" sz="2400" dirty="0" smtClean="0"/>
              <a:t>Explain the differences in the macro, micro and </a:t>
            </a:r>
            <a:r>
              <a:rPr lang="en-US" sz="2400" dirty="0" err="1" smtClean="0"/>
              <a:t>nano</a:t>
            </a:r>
            <a:r>
              <a:rPr lang="en-US" sz="2400" dirty="0" smtClean="0"/>
              <a:t> scales in terms of size, applications, and properties.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en-US" sz="2400" dirty="0" smtClean="0"/>
              <a:t>Define </a:t>
            </a:r>
            <a:r>
              <a:rPr lang="en-US" sz="2400" dirty="0" err="1" smtClean="0"/>
              <a:t>microtechnology</a:t>
            </a:r>
            <a:r>
              <a:rPr lang="en-US" sz="2400" dirty="0" smtClean="0"/>
              <a:t> and nanotechnology.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en-US" sz="2400" dirty="0" smtClean="0"/>
              <a:t>Discuss what has precipitated an overlap of micro and </a:t>
            </a:r>
            <a:r>
              <a:rPr lang="en-US" sz="2400" dirty="0" err="1" smtClean="0"/>
              <a:t>nano</a:t>
            </a:r>
            <a:r>
              <a:rPr lang="en-US" sz="2400" dirty="0" smtClean="0"/>
              <a:t>-technologies.</a:t>
            </a:r>
          </a:p>
          <a:p>
            <a:pPr marL="514350" indent="-514350">
              <a:buFont typeface="Wingdings" pitchFamily="2" charset="2"/>
              <a:buChar char="v"/>
            </a:pP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Top Down Fabrication Sound Like?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20040" lvl="1" indent="-320040">
              <a:spcBef>
                <a:spcPts val="700"/>
              </a:spcBef>
              <a:buClr>
                <a:schemeClr val="tx1"/>
              </a:buClr>
              <a:buSzPct val="75000"/>
              <a:buFont typeface="Wingdings" pitchFamily="2" charset="2"/>
              <a:buChar char="v"/>
            </a:pPr>
            <a:r>
              <a:rPr lang="en-US" sz="2400" dirty="0" smtClean="0"/>
              <a:t>A sculptor or carpenter can start with a tree trunk and by removing select pieces of the tree, end up with a totem pole, bird, desk, or any desired object.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Shrinking 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4487779"/>
            <a:ext cx="8531352" cy="1653438"/>
          </a:xfrm>
        </p:spPr>
        <p:txBody>
          <a:bodyPr>
            <a:noAutofit/>
          </a:bodyPr>
          <a:lstStyle/>
          <a:p>
            <a:pPr>
              <a:spcBef>
                <a:spcPts val="500"/>
              </a:spcBef>
            </a:pPr>
            <a:r>
              <a:rPr lang="en-US" sz="2000" dirty="0" smtClean="0"/>
              <a:t>Transistors have shrunk due to technological advancements in the deposition of materials and the selective removal of materials through the photolithography and etch processes.  </a:t>
            </a:r>
          </a:p>
          <a:p>
            <a:pPr>
              <a:spcBef>
                <a:spcPts val="500"/>
              </a:spcBef>
            </a:pPr>
            <a:r>
              <a:rPr lang="en-US" sz="2000" dirty="0" smtClean="0"/>
              <a:t>A deposited gate oxide layer of 20 microns is now 1 nm!  </a:t>
            </a:r>
          </a:p>
          <a:p>
            <a:pPr>
              <a:spcBef>
                <a:spcPts val="500"/>
              </a:spcBef>
            </a:pPr>
            <a:r>
              <a:rPr lang="en-US" sz="2000" dirty="0" smtClean="0"/>
              <a:t>Gate widths of more than 1 micron are now less that 50 nm!  </a:t>
            </a:r>
          </a:p>
          <a:p>
            <a:pPr>
              <a:spcBef>
                <a:spcPts val="500"/>
              </a:spcBef>
            </a:pPr>
            <a:r>
              <a:rPr lang="en-US" sz="2000" dirty="0" smtClean="0"/>
              <a:t>This is Nanotechnology. </a:t>
            </a:r>
            <a:endParaRPr lang="en-US" sz="2000" dirty="0"/>
          </a:p>
        </p:txBody>
      </p:sp>
      <p:sp>
        <p:nvSpPr>
          <p:cNvPr id="7" name="CaptionText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336685" y="1742532"/>
            <a:ext cx="1807315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spcAft>
                <a:spcPts val="100"/>
              </a:spcAft>
            </a:pPr>
            <a:r>
              <a:rPr lang="en-US" sz="1100" b="1" i="1" dirty="0" smtClean="0"/>
              <a:t>The space of one transistor, now holds hundreds of transistors (graphic not to scale)</a:t>
            </a:r>
            <a:endParaRPr lang="en-US" sz="1100" b="1" i="1" dirty="0"/>
          </a:p>
        </p:txBody>
      </p:sp>
      <p:pic>
        <p:nvPicPr>
          <p:cNvPr id="8" name="Picture 7" descr="ppt-xtrans-com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83212" y="1628384"/>
            <a:ext cx="6156832" cy="27445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Nano</a:t>
            </a:r>
            <a:r>
              <a:rPr lang="en-US" dirty="0" smtClean="0"/>
              <a:t> meets Micro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48639" y="1589566"/>
            <a:ext cx="4360985" cy="5268433"/>
          </a:xfrm>
        </p:spPr>
        <p:txBody>
          <a:bodyPr>
            <a:noAutofit/>
          </a:bodyPr>
          <a:lstStyle/>
          <a:p>
            <a:pPr>
              <a:spcBef>
                <a:spcPts val="500"/>
              </a:spcBef>
            </a:pPr>
            <a:r>
              <a:rPr lang="en-US" sz="2000" dirty="0" smtClean="0"/>
              <a:t>As devices shrink, their components shrink.  </a:t>
            </a:r>
          </a:p>
          <a:p>
            <a:pPr>
              <a:spcBef>
                <a:spcPts val="500"/>
              </a:spcBef>
            </a:pPr>
            <a:r>
              <a:rPr lang="en-US" sz="2000" dirty="0" smtClean="0"/>
              <a:t>Four electronic leads (gold) shown in the figure are connected with carbon </a:t>
            </a:r>
            <a:r>
              <a:rPr lang="en-US" sz="2000" dirty="0" err="1" smtClean="0"/>
              <a:t>nanotubes</a:t>
            </a:r>
            <a:r>
              <a:rPr lang="en-US" sz="2000" dirty="0" smtClean="0"/>
              <a:t> (green).  </a:t>
            </a:r>
          </a:p>
          <a:p>
            <a:pPr>
              <a:spcBef>
                <a:spcPts val="500"/>
              </a:spcBef>
            </a:pPr>
            <a:r>
              <a:rPr lang="en-US" sz="2000" dirty="0" smtClean="0"/>
              <a:t>The leads were made using standard semiconductor technology.  </a:t>
            </a:r>
          </a:p>
          <a:p>
            <a:pPr>
              <a:spcBef>
                <a:spcPts val="500"/>
              </a:spcBef>
            </a:pPr>
            <a:r>
              <a:rPr lang="en-US" sz="2000" dirty="0" smtClean="0"/>
              <a:t>The </a:t>
            </a:r>
            <a:r>
              <a:rPr lang="en-US" sz="2000" dirty="0" err="1" smtClean="0"/>
              <a:t>nanotubes</a:t>
            </a:r>
            <a:r>
              <a:rPr lang="en-US" sz="2000" dirty="0" smtClean="0"/>
              <a:t> were deposited onto the chip from solution and located using an Atomic Force Microscope.  Attaching the </a:t>
            </a:r>
            <a:r>
              <a:rPr lang="en-US" sz="2000" dirty="0" err="1" smtClean="0"/>
              <a:t>nanotubes</a:t>
            </a:r>
            <a:r>
              <a:rPr lang="en-US" sz="2000" dirty="0" smtClean="0"/>
              <a:t> to the leads required the "find '</a:t>
            </a:r>
            <a:r>
              <a:rPr lang="en-US" sz="2000" dirty="0" err="1" smtClean="0"/>
              <a:t>em</a:t>
            </a:r>
            <a:r>
              <a:rPr lang="en-US" sz="2000" dirty="0" smtClean="0"/>
              <a:t> and wire '</a:t>
            </a:r>
            <a:r>
              <a:rPr lang="en-US" sz="2000" dirty="0" err="1" smtClean="0"/>
              <a:t>em</a:t>
            </a:r>
            <a:r>
              <a:rPr lang="en-US" sz="2000" dirty="0" smtClean="0"/>
              <a:t>" technique. </a:t>
            </a:r>
          </a:p>
          <a:p>
            <a:endParaRPr lang="en-US" sz="1600" dirty="0"/>
          </a:p>
        </p:txBody>
      </p:sp>
      <p:pic>
        <p:nvPicPr>
          <p:cNvPr id="7" name="Content Placeholder 6" descr="electrodes-nanotube-2.jpg"/>
          <p:cNvPicPr>
            <a:picLocks noGrp="1" noChangeAspect="1"/>
          </p:cNvPicPr>
          <p:nvPr>
            <p:ph sz="quarter" idx="2"/>
          </p:nvPr>
        </p:nvPicPr>
        <p:blipFill>
          <a:blip r:embed="rId4" cstate="print"/>
          <a:stretch>
            <a:fillRect/>
          </a:stretch>
        </p:blipFill>
        <p:spPr>
          <a:xfrm>
            <a:off x="4866349" y="1652732"/>
            <a:ext cx="4077844" cy="2666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CaptionText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548682" y="4540638"/>
            <a:ext cx="3367088" cy="6001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0"/>
              </a:spcBef>
              <a:spcAft>
                <a:spcPts val="100"/>
              </a:spcAft>
            </a:pPr>
            <a:r>
              <a:rPr lang="en-US" sz="1100" b="1" i="1" dirty="0" err="1"/>
              <a:t>Nanotube</a:t>
            </a:r>
            <a:r>
              <a:rPr lang="en-US" sz="1100" b="1" i="1" dirty="0"/>
              <a:t> connectors for microelectronics [University of California – </a:t>
            </a:r>
            <a:r>
              <a:rPr lang="en-US" sz="1100" b="1" i="1" dirty="0" smtClean="0"/>
              <a:t>Berkeley  Image source:  Office of Basic Energy Sciences, DOE]</a:t>
            </a:r>
            <a:endParaRPr lang="en-US" sz="1100" b="1" i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BioMEMS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5160719"/>
            <a:ext cx="8531352" cy="16534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/>
              <a:t>One of the greatest applications for micro / </a:t>
            </a:r>
            <a:r>
              <a:rPr lang="en-US" sz="2000" dirty="0" err="1" smtClean="0"/>
              <a:t>nano</a:t>
            </a:r>
            <a:r>
              <a:rPr lang="en-US" sz="2000" dirty="0" smtClean="0"/>
              <a:t> devices is in the biomedical field.  The overlap between microbiology and </a:t>
            </a:r>
            <a:r>
              <a:rPr lang="en-US" sz="2000" dirty="0" err="1" smtClean="0"/>
              <a:t>microsystem</a:t>
            </a:r>
            <a:r>
              <a:rPr lang="en-US" sz="2000" dirty="0" smtClean="0"/>
              <a:t> feature sizes makes integration between the two possible.  </a:t>
            </a:r>
            <a:r>
              <a:rPr lang="en-US" sz="2200" dirty="0" smtClean="0"/>
              <a:t>Devices</a:t>
            </a:r>
            <a:r>
              <a:rPr lang="en-US" sz="2000" dirty="0" smtClean="0"/>
              <a:t> fabricated for the medical field are referred to as </a:t>
            </a:r>
            <a:r>
              <a:rPr lang="en-US" sz="2000" dirty="0" err="1" smtClean="0"/>
              <a:t>BioMEMS</a:t>
            </a:r>
            <a:r>
              <a:rPr lang="en-US" sz="2000" dirty="0" smtClean="0"/>
              <a:t>. </a:t>
            </a:r>
            <a:endParaRPr lang="en-US" sz="2000" dirty="0"/>
          </a:p>
        </p:txBody>
      </p:sp>
      <p:pic>
        <p:nvPicPr>
          <p:cNvPr id="6" name="Picture 5" descr="micro-nanosca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9655" y="1598020"/>
            <a:ext cx="7779433" cy="35174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</a:t>
            </a:r>
            <a:r>
              <a:rPr lang="en-US" dirty="0" err="1" smtClean="0"/>
              <a:t>BioMEMS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sz="2400" dirty="0" smtClean="0"/>
              <a:t>Examples of </a:t>
            </a:r>
            <a:r>
              <a:rPr lang="en-US" sz="2400" dirty="0" err="1" smtClean="0"/>
              <a:t>BioMEMS</a:t>
            </a:r>
            <a:r>
              <a:rPr lang="en-US" sz="2400" dirty="0" smtClean="0"/>
              <a:t> </a:t>
            </a:r>
          </a:p>
          <a:p>
            <a:pPr marL="457200" lvl="1" indent="-457200">
              <a:buFont typeface="Wingdings" pitchFamily="2" charset="2"/>
              <a:buChar char="v"/>
            </a:pPr>
            <a:r>
              <a:rPr lang="en-US" sz="2400" dirty="0" smtClean="0"/>
              <a:t>Drug delivery systems with </a:t>
            </a:r>
            <a:r>
              <a:rPr lang="en-US" sz="2400" dirty="0" err="1" smtClean="0"/>
              <a:t>nano</a:t>
            </a:r>
            <a:r>
              <a:rPr lang="en-US" sz="2400" dirty="0" smtClean="0"/>
              <a:t>-size needles and micro-size pumps</a:t>
            </a:r>
          </a:p>
          <a:p>
            <a:pPr marL="457200" lvl="1" indent="-457200">
              <a:buFont typeface="Wingdings" pitchFamily="2" charset="2"/>
              <a:buChar char="v"/>
            </a:pPr>
            <a:r>
              <a:rPr lang="en-US" sz="2400" dirty="0" smtClean="0"/>
              <a:t>Diagnostics arrays that use </a:t>
            </a:r>
            <a:r>
              <a:rPr lang="en-US" sz="2400" dirty="0" err="1" smtClean="0"/>
              <a:t>microcantilevers</a:t>
            </a:r>
            <a:r>
              <a:rPr lang="en-US" sz="2400" dirty="0" smtClean="0"/>
              <a:t> and </a:t>
            </a:r>
            <a:r>
              <a:rPr lang="en-US" sz="2400" dirty="0" err="1" smtClean="0"/>
              <a:t>nano</a:t>
            </a:r>
            <a:r>
              <a:rPr lang="en-US" sz="2400" dirty="0" smtClean="0"/>
              <a:t> coatings (</a:t>
            </a:r>
            <a:r>
              <a:rPr lang="en-US" sz="2400" dirty="0" err="1" smtClean="0"/>
              <a:t>monolayers</a:t>
            </a:r>
            <a:r>
              <a:rPr lang="en-US" sz="2400" dirty="0" smtClean="0"/>
              <a:t>) to capture </a:t>
            </a:r>
            <a:r>
              <a:rPr lang="en-US" sz="2400" dirty="0" err="1" smtClean="0"/>
              <a:t>nano</a:t>
            </a:r>
            <a:r>
              <a:rPr lang="en-US" sz="2400" dirty="0" smtClean="0"/>
              <a:t>-size particles.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Content Placeholder 4" descr="microneedles.jpg"/>
          <p:cNvPicPr>
            <a:picLocks noGrp="1" noChangeAspect="1"/>
          </p:cNvPicPr>
          <p:nvPr>
            <p:ph sz="quarter" idx="2"/>
          </p:nvPr>
        </p:nvPicPr>
        <p:blipFill>
          <a:blip r:embed="rId4" cstate="print"/>
          <a:stretch>
            <a:fillRect/>
          </a:stretch>
        </p:blipFill>
        <p:spPr>
          <a:xfrm>
            <a:off x="4582388" y="1640191"/>
            <a:ext cx="4349278" cy="27313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aptionText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248405" y="4681820"/>
            <a:ext cx="3721144" cy="44371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  <a:spcAft>
                <a:spcPts val="100"/>
              </a:spcAft>
            </a:pPr>
            <a:r>
              <a:rPr lang="en-US" sz="1100" b="1" i="1" dirty="0"/>
              <a:t>Drug delivery system using a </a:t>
            </a:r>
            <a:r>
              <a:rPr lang="en-US" sz="1100" b="1" i="1" dirty="0" err="1"/>
              <a:t>micropump</a:t>
            </a:r>
            <a:r>
              <a:rPr lang="en-US" sz="1100" b="1" i="1" dirty="0"/>
              <a:t> </a:t>
            </a:r>
            <a:r>
              <a:rPr lang="en-US" sz="1100" b="1" i="1" dirty="0" smtClean="0"/>
              <a:t>and</a:t>
            </a:r>
          </a:p>
          <a:p>
            <a:pPr algn="r">
              <a:spcBef>
                <a:spcPct val="0"/>
              </a:spcBef>
              <a:spcAft>
                <a:spcPts val="100"/>
              </a:spcAft>
            </a:pPr>
            <a:r>
              <a:rPr lang="en-US" sz="1100" b="1" i="1" dirty="0" smtClean="0"/>
              <a:t> </a:t>
            </a:r>
            <a:r>
              <a:rPr lang="en-US" sz="1100" b="1" i="1" dirty="0" err="1" smtClean="0"/>
              <a:t>nano</a:t>
            </a:r>
            <a:r>
              <a:rPr lang="en-US" sz="1100" b="1" i="1" dirty="0" smtClean="0"/>
              <a:t>-size </a:t>
            </a:r>
            <a:r>
              <a:rPr lang="en-US" sz="1100" b="1" i="1" dirty="0"/>
              <a:t>needles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BioSensor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3408318"/>
          </a:xfrm>
        </p:spPr>
        <p:txBody>
          <a:bodyPr>
            <a:normAutofit fontScale="70000" lnSpcReduction="20000"/>
          </a:bodyPr>
          <a:lstStyle/>
          <a:p>
            <a:pPr marL="463550" indent="-463550">
              <a:lnSpc>
                <a:spcPct val="120000"/>
              </a:lnSpc>
            </a:pPr>
            <a:r>
              <a:rPr lang="en-US" sz="3200" dirty="0" smtClean="0"/>
              <a:t>The biosensor in the figure consists of a gold dot (50 nm diameter), fused to the end of a cantilever oscillator (4 </a:t>
            </a:r>
            <a:r>
              <a:rPr lang="el-GR" sz="3200" dirty="0" smtClean="0">
                <a:cs typeface="Arial" charset="0"/>
              </a:rPr>
              <a:t>μ</a:t>
            </a:r>
            <a:r>
              <a:rPr lang="en-US" sz="3200" dirty="0" smtClean="0">
                <a:cs typeface="Arial" charset="0"/>
              </a:rPr>
              <a:t>m</a:t>
            </a:r>
            <a:r>
              <a:rPr lang="en-US" sz="3200" dirty="0" smtClean="0"/>
              <a:t> long).  </a:t>
            </a:r>
          </a:p>
          <a:p>
            <a:pPr marL="463550" indent="-463550">
              <a:lnSpc>
                <a:spcPct val="120000"/>
              </a:lnSpc>
            </a:pPr>
            <a:r>
              <a:rPr lang="en-US" sz="3200" dirty="0" smtClean="0"/>
              <a:t>A monolayer of a sulfur-containing chemical is deposited on the gold.  </a:t>
            </a:r>
          </a:p>
          <a:p>
            <a:endParaRPr lang="en-US" dirty="0"/>
          </a:p>
        </p:txBody>
      </p:sp>
      <p:pic>
        <p:nvPicPr>
          <p:cNvPr id="5" name="Content Placeholder 4" descr="canti-dot.jpg"/>
          <p:cNvPicPr>
            <a:picLocks noGrp="1" noChangeAspect="1"/>
          </p:cNvPicPr>
          <p:nvPr>
            <p:ph sz="quarter" idx="2"/>
          </p:nvPr>
        </p:nvPicPr>
        <p:blipFill>
          <a:blip r:embed="rId4" cstate="print"/>
          <a:stretch>
            <a:fillRect/>
          </a:stretch>
        </p:blipFill>
        <p:spPr>
          <a:xfrm>
            <a:off x="4570172" y="1628384"/>
            <a:ext cx="4368452" cy="23298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607511" y="4782182"/>
            <a:ext cx="821081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SzPct val="75000"/>
              <a:buFont typeface="Wingdings" pitchFamily="2" charset="2"/>
              <a:buChar char="v"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Target cells stick to the chemically treated layer adding a few </a:t>
            </a:r>
            <a:r>
              <a:rPr lang="en-US" sz="2200" dirty="0" err="1" smtClean="0">
                <a:latin typeface="Arial" pitchFamily="34" charset="0"/>
                <a:cs typeface="Arial" pitchFamily="34" charset="0"/>
              </a:rPr>
              <a:t>attograms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of mass to the cantilever.  This is enough to affect a measurable change in the oscillations indicating the concentration of target cells in the sample. </a:t>
            </a:r>
          </a:p>
        </p:txBody>
      </p:sp>
      <p:sp>
        <p:nvSpPr>
          <p:cNvPr id="7" name="CaptionText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359058" y="4132632"/>
            <a:ext cx="4590832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1100" b="1" i="1" dirty="0" smtClean="0"/>
              <a:t>A gold dot, about 50 nanometers in diameter, fused to the end of a cantilevered oscillator about 4 micrometers long. </a:t>
            </a:r>
            <a:endParaRPr lang="en-US" sz="1100" b="1" dirty="0" smtClean="0"/>
          </a:p>
          <a:p>
            <a:pPr algn="r"/>
            <a:r>
              <a:rPr lang="en-US" sz="1100" b="1" i="1" dirty="0" smtClean="0"/>
              <a:t> [Printed with permission by Craighead Group/Cornell University and  Cornell University]</a:t>
            </a:r>
            <a:endParaRPr lang="en-US" sz="1100" b="1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sz="2400" dirty="0" smtClean="0"/>
              <a:t>Macro, Micro, or </a:t>
            </a:r>
            <a:r>
              <a:rPr lang="en-US" sz="2400" dirty="0" err="1" smtClean="0"/>
              <a:t>Nano</a:t>
            </a:r>
            <a:r>
              <a:rPr lang="en-US" sz="2400" dirty="0" smtClean="0"/>
              <a:t>?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400" dirty="0" smtClean="0"/>
              <a:t>Strain of hair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400" dirty="0" smtClean="0"/>
              <a:t>Molecule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400" dirty="0" smtClean="0"/>
              <a:t>75 nm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400" dirty="0" smtClean="0"/>
              <a:t>233 mm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400" dirty="0" smtClean="0"/>
              <a:t>48 microns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400" dirty="0" smtClean="0"/>
              <a:t>Pollen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years to Nanometers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4917467"/>
            <a:ext cx="8531352" cy="16534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/>
              <a:t>The discovery of </a:t>
            </a:r>
            <a:r>
              <a:rPr lang="en-US" sz="2000" dirty="0" err="1" smtClean="0"/>
              <a:t>nano</a:t>
            </a:r>
            <a:r>
              <a:rPr lang="en-US" sz="2000" dirty="0" smtClean="0"/>
              <a:t>-sized particles has made an already </a:t>
            </a:r>
            <a:r>
              <a:rPr lang="en-US" sz="2000" i="1" dirty="0" smtClean="0"/>
              <a:t>big</a:t>
            </a:r>
            <a:r>
              <a:rPr lang="en-US" sz="2000" dirty="0" smtClean="0"/>
              <a:t> universe even </a:t>
            </a:r>
            <a:r>
              <a:rPr lang="en-US" sz="2000" i="1" dirty="0" smtClean="0"/>
              <a:t>bigger.  </a:t>
            </a:r>
            <a:r>
              <a:rPr lang="en-US" sz="2000" dirty="0" smtClean="0"/>
              <a:t>Distances are now measured in lengths from light years to nanometers </a:t>
            </a:r>
            <a:r>
              <a:rPr lang="en-US" sz="2000" i="1" dirty="0" smtClean="0"/>
              <a:t>(see pictures above)</a:t>
            </a:r>
            <a:r>
              <a:rPr lang="en-US" sz="2000" dirty="0" smtClean="0"/>
              <a:t>.  Modern technologies are taking advantage of the wide range of sizes in order to improve existing processes and develop new ones.</a:t>
            </a:r>
            <a:endParaRPr lang="en-US" sz="2000" dirty="0"/>
          </a:p>
        </p:txBody>
      </p:sp>
      <p:pic>
        <p:nvPicPr>
          <p:cNvPr id="5" name="Picture 4" descr="galaxy-corr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92699" y="1603893"/>
            <a:ext cx="5919449" cy="31748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Think About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How have discoveries in the </a:t>
            </a:r>
            <a:r>
              <a:rPr lang="en-US" sz="2400" dirty="0" err="1" smtClean="0"/>
              <a:t>microscale</a:t>
            </a:r>
            <a:r>
              <a:rPr lang="en-US" sz="2400" dirty="0" smtClean="0"/>
              <a:t> affected the study of the universe?</a:t>
            </a:r>
          </a:p>
          <a:p>
            <a:endParaRPr lang="en-US" sz="2400" dirty="0" smtClean="0"/>
          </a:p>
          <a:p>
            <a:r>
              <a:rPr lang="en-US" sz="2400" dirty="0" smtClean="0"/>
              <a:t>How have discoveries in the micro and </a:t>
            </a:r>
            <a:r>
              <a:rPr lang="en-US" sz="2400" dirty="0" err="1" smtClean="0"/>
              <a:t>nanoscales</a:t>
            </a:r>
            <a:r>
              <a:rPr lang="en-US" sz="2400" dirty="0" smtClean="0"/>
              <a:t> affected our daily lives?</a:t>
            </a:r>
          </a:p>
          <a:p>
            <a:endParaRPr lang="en-US" sz="2400" dirty="0" smtClean="0"/>
          </a:p>
          <a:p>
            <a:r>
              <a:rPr lang="en-US" sz="2400" dirty="0" smtClean="0"/>
              <a:t>In today's world, what is small?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3900668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A </a:t>
            </a:r>
            <a:r>
              <a:rPr lang="en-US" sz="2000" dirty="0" err="1" smtClean="0">
                <a:solidFill>
                  <a:schemeClr val="tx1"/>
                </a:solidFill>
              </a:rPr>
              <a:t>macroscale</a:t>
            </a:r>
            <a:r>
              <a:rPr lang="en-US" sz="2000" dirty="0" smtClean="0">
                <a:solidFill>
                  <a:schemeClr val="tx1"/>
                </a:solidFill>
              </a:rPr>
              <a:t> can be a million times bigger than a </a:t>
            </a:r>
            <a:r>
              <a:rPr lang="en-US" sz="2000" dirty="0" err="1" smtClean="0">
                <a:solidFill>
                  <a:schemeClr val="tx1"/>
                </a:solidFill>
              </a:rPr>
              <a:t>microscale</a:t>
            </a:r>
            <a:r>
              <a:rPr lang="en-US" sz="2000" dirty="0" smtClean="0">
                <a:solidFill>
                  <a:schemeClr val="tx1"/>
                </a:solidFill>
              </a:rPr>
              <a:t>. A </a:t>
            </a:r>
            <a:r>
              <a:rPr lang="en-US" sz="2000" dirty="0" err="1" smtClean="0">
                <a:solidFill>
                  <a:schemeClr val="tx1"/>
                </a:solidFill>
              </a:rPr>
              <a:t>microscale</a:t>
            </a:r>
            <a:r>
              <a:rPr lang="en-US" sz="2000" dirty="0" smtClean="0">
                <a:solidFill>
                  <a:schemeClr val="tx1"/>
                </a:solidFill>
              </a:rPr>
              <a:t> is a thousand times bigger than a </a:t>
            </a:r>
            <a:r>
              <a:rPr lang="en-US" sz="2000" dirty="0" err="1" smtClean="0">
                <a:solidFill>
                  <a:schemeClr val="tx1"/>
                </a:solidFill>
              </a:rPr>
              <a:t>nanoscale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The discovery of </a:t>
            </a:r>
            <a:r>
              <a:rPr lang="en-US" sz="2000" dirty="0" err="1" smtClean="0">
                <a:solidFill>
                  <a:schemeClr val="tx1"/>
                </a:solidFill>
              </a:rPr>
              <a:t>nano</a:t>
            </a:r>
            <a:r>
              <a:rPr lang="en-US" sz="2000" dirty="0" smtClean="0">
                <a:solidFill>
                  <a:schemeClr val="tx1"/>
                </a:solidFill>
              </a:rPr>
              <a:t> particles has made an already big universe even bigger.  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Distances are now measured in lengths from light years to nanometers. 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Modern technologies are taking advantage of the wide range of sizes in order to improve existing processes and develop new ones. 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 </a:t>
            </a:r>
          </a:p>
          <a:p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89566"/>
            <a:ext cx="4389120" cy="5009353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2000" dirty="0" smtClean="0"/>
              <a:t>"How big is the universe?" 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000" dirty="0" smtClean="0"/>
              <a:t>The Milky Way </a:t>
            </a:r>
            <a:r>
              <a:rPr lang="en-US" sz="2000" i="1" dirty="0" smtClean="0"/>
              <a:t>(image right) </a:t>
            </a:r>
            <a:r>
              <a:rPr lang="en-US" sz="2000" dirty="0" smtClean="0"/>
              <a:t>is one of billions of galaxies.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000" dirty="0" smtClean="0"/>
              <a:t>Our sun is one of several 100 billion stars within The Milky Way. 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000" dirty="0" smtClean="0"/>
              <a:t>Our sun is a middle-sized star, 10 times smaller than giant stars.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000" dirty="0" smtClean="0"/>
              <a:t>Our sun is approximately 109 times larger in diameter (1.3 million earths could fit inside the sun)! </a:t>
            </a:r>
          </a:p>
          <a:p>
            <a:pPr>
              <a:buNone/>
            </a:pPr>
            <a:endParaRPr lang="en-US" sz="2000" dirty="0"/>
          </a:p>
        </p:txBody>
      </p:sp>
      <p:pic>
        <p:nvPicPr>
          <p:cNvPr id="5" name="Picture 4" descr="milkyway-br-nas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18760" y="1676400"/>
            <a:ext cx="3627120" cy="3627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157102" y="5593080"/>
            <a:ext cx="274305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Milky Way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[Image credit: NASA/JPL-Caltech</a:t>
            </a:r>
            <a:r>
              <a:rPr kumimoji="0" lang="en-US" sz="1200" b="1" i="1" u="none" strike="noStrike" cap="none" normalizeH="0" baseline="3000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]</a:t>
            </a:r>
            <a:r>
              <a:rPr kumimoji="0" lang="en-US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365760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sz="2000" dirty="0"/>
              <a:t>Made possible through grants from the National Science Foundation Department of Undergraduate Education #0830384, 0902411, and 1205138.</a:t>
            </a:r>
          </a:p>
          <a:p>
            <a:pPr algn="ctr"/>
            <a:r>
              <a:rPr lang="en-US" sz="2000" dirty="0"/>
              <a:t>Any opinions, findings and conclusions or recommendations expressed in this material are those of the authors and creators, and do not necessarily reflect the views of the National Science Foundation.</a:t>
            </a:r>
          </a:p>
          <a:p>
            <a:pPr algn="ctr"/>
            <a:r>
              <a:rPr lang="en-US" sz="2000" b="1" dirty="0"/>
              <a:t> </a:t>
            </a:r>
            <a:endParaRPr lang="en-US" sz="2000" dirty="0"/>
          </a:p>
          <a:p>
            <a:pPr algn="ctr"/>
            <a:r>
              <a:rPr lang="en-US" sz="2000" dirty="0"/>
              <a:t>Southwest Center for Microsystems Education (SCME) NSF ATE Center</a:t>
            </a:r>
          </a:p>
          <a:p>
            <a:pPr algn="ctr"/>
            <a:r>
              <a:rPr lang="en-US" sz="2000" dirty="0"/>
              <a:t>© 2009 Regents of the University of New Mexico</a:t>
            </a:r>
          </a:p>
          <a:p>
            <a:pPr algn="ctr"/>
            <a:r>
              <a:rPr lang="en-US" sz="2000" dirty="0"/>
              <a:t> </a:t>
            </a:r>
          </a:p>
          <a:p>
            <a:pPr algn="ctr"/>
            <a:r>
              <a:rPr lang="en-US" sz="2000" dirty="0"/>
              <a:t>Content is protected by the CC Attribution Non-Commercial Share Alike license.</a:t>
            </a:r>
          </a:p>
          <a:p>
            <a:pPr algn="ctr"/>
            <a:r>
              <a:rPr lang="en-US" sz="2000" dirty="0"/>
              <a:t>Website:  </a:t>
            </a:r>
            <a:r>
              <a:rPr lang="en-US" sz="2000" u="sng" dirty="0">
                <a:hlinkClick r:id="rId3"/>
              </a:rPr>
              <a:t>www.scme-nm.org</a:t>
            </a:r>
            <a:r>
              <a:rPr lang="en-US" sz="2000" u="sng" dirty="0"/>
              <a:t> </a:t>
            </a:r>
            <a:endParaRPr lang="en-US" sz="2000" dirty="0"/>
          </a:p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3396" y="6361865"/>
            <a:ext cx="12105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/>
              <a:t>Revised May 2017</a:t>
            </a:r>
            <a:endParaRPr lang="en-US" sz="1100" i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Smaller Universe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89566"/>
            <a:ext cx="4297680" cy="479599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/>
              <a:t>For years astronomers have explored the universe looking for hints as to how big it really is.  </a:t>
            </a:r>
          </a:p>
          <a:p>
            <a:pPr marL="0" indent="0">
              <a:buNone/>
            </a:pPr>
            <a:r>
              <a:rPr lang="en-US" sz="2000" dirty="0" smtClean="0"/>
              <a:t>Other scientists have been exploring how small things are.  </a:t>
            </a:r>
          </a:p>
          <a:p>
            <a:pPr marL="0" indent="0">
              <a:buNone/>
            </a:pPr>
            <a:r>
              <a:rPr lang="en-US" sz="2000" dirty="0" smtClean="0"/>
              <a:t>In these explorations, another whole universe has been discovered, but on a much smaller scale.  </a:t>
            </a:r>
          </a:p>
          <a:p>
            <a:pPr marL="0" indent="0">
              <a:buNone/>
            </a:pPr>
            <a:r>
              <a:rPr lang="en-US" sz="2000" dirty="0" smtClean="0"/>
              <a:t>Instead of objects measured in kilometers and light-years, objects are measured in micrometers, angstroms, and nanometers, and even the number of atoms </a:t>
            </a:r>
            <a:r>
              <a:rPr lang="en-US" sz="2000" i="1" dirty="0" smtClean="0"/>
              <a:t>(see image right)</a:t>
            </a:r>
            <a:r>
              <a:rPr lang="en-US" sz="2000" dirty="0" smtClean="0"/>
              <a:t>.</a:t>
            </a:r>
          </a:p>
        </p:txBody>
      </p:sp>
      <p:pic>
        <p:nvPicPr>
          <p:cNvPr id="6" name="Picture 5" descr="silicon_atoms-hir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66360" y="1677924"/>
            <a:ext cx="3672840" cy="3333102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4872942" y="5286367"/>
            <a:ext cx="400040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100" b="1" i="1" dirty="0" smtClean="0"/>
              <a:t>This atomic force microscope image by German physicist Franz </a:t>
            </a:r>
            <a:r>
              <a:rPr lang="en-US" sz="1100" b="1" i="1" dirty="0" err="1" smtClean="0"/>
              <a:t>Giessibl</a:t>
            </a:r>
            <a:r>
              <a:rPr lang="en-US" sz="1100" b="1" i="1" dirty="0" smtClean="0"/>
              <a:t> shows dozens of silicon atoms. Scientists have debated whether the light and dark crescents - or wing-shaped features seen on the atoms represent </a:t>
            </a:r>
            <a:r>
              <a:rPr lang="en-US" sz="1100" b="1" i="1" dirty="0" err="1" smtClean="0"/>
              <a:t>orbitals</a:t>
            </a:r>
            <a:r>
              <a:rPr lang="en-US" sz="1100" b="1" i="1" dirty="0" smtClean="0"/>
              <a:t> - the paths of electrons orbiting the atoms. </a:t>
            </a:r>
            <a:r>
              <a:rPr lang="en-US" sz="1100" i="1" dirty="0" smtClean="0"/>
              <a:t>[Printed with permission.  See F. J. </a:t>
            </a:r>
            <a:r>
              <a:rPr lang="en-US" sz="1100" i="1" dirty="0" err="1" smtClean="0"/>
              <a:t>Giessibl</a:t>
            </a:r>
            <a:r>
              <a:rPr lang="en-US" sz="1100" i="1" dirty="0" smtClean="0"/>
              <a:t> et al., Science 289, 422 (2000)] </a:t>
            </a:r>
            <a:endParaRPr lang="en-US" sz="1100" b="1" i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You Will Learn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sz="2400" dirty="0" smtClean="0"/>
              <a:t>This </a:t>
            </a:r>
            <a:r>
              <a:rPr lang="en-US" sz="2400" dirty="0" smtClean="0"/>
              <a:t>unit explores </a:t>
            </a:r>
            <a:r>
              <a:rPr lang="en-US" sz="2400" dirty="0" smtClean="0"/>
              <a:t>the concept of scale: 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400" dirty="0" smtClean="0"/>
              <a:t>what is big, 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400" dirty="0" smtClean="0"/>
              <a:t>what is small, and 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400" dirty="0" smtClean="0"/>
              <a:t>how do these objects compare in size? </a:t>
            </a:r>
          </a:p>
          <a:p>
            <a:pPr marL="0" indent="0">
              <a:buNone/>
            </a:pPr>
            <a:r>
              <a:rPr lang="en-US" sz="2400" dirty="0" smtClean="0"/>
              <a:t>When working with micro and nanotechnologies an understanding of size and scale will lead to a better understanding of the processes and applications used in these technologies. </a:t>
            </a:r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Size is Relative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8978" y="1611922"/>
            <a:ext cx="3235569" cy="471854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 smtClean="0"/>
              <a:t>"An ant is small" is a relative statement.  Relative to what?  </a:t>
            </a:r>
          </a:p>
          <a:p>
            <a:pPr marL="0" indent="0">
              <a:buNone/>
            </a:pPr>
            <a:r>
              <a:rPr lang="en-US" sz="2000" dirty="0" smtClean="0"/>
              <a:t>The comparative size of objects can be illustrated in a scale.  </a:t>
            </a:r>
          </a:p>
          <a:p>
            <a:pPr marL="0" indent="0">
              <a:buNone/>
            </a:pPr>
            <a:r>
              <a:rPr lang="en-US" sz="2000" dirty="0" smtClean="0"/>
              <a:t>In the top scale, the ant is the smallest object.  Based on the scale, the ant is almost 5 times smaller than the bumble bee.  </a:t>
            </a:r>
          </a:p>
          <a:p>
            <a:pPr marL="0" indent="0">
              <a:buNone/>
            </a:pPr>
            <a:r>
              <a:rPr lang="en-US" sz="2000" dirty="0" smtClean="0"/>
              <a:t>In the bottom scale the ant is the largest object.   </a:t>
            </a:r>
          </a:p>
          <a:p>
            <a:pPr marL="0" indent="0">
              <a:buNone/>
            </a:pPr>
            <a:r>
              <a:rPr lang="en-US" sz="2000" dirty="0" smtClean="0"/>
              <a:t>How much bigger is the ant than the human hair?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scale-comparis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0125" y="1657173"/>
            <a:ext cx="4992859" cy="32951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Scale is a Relationship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89566"/>
            <a:ext cx="4389120" cy="487219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200" dirty="0" smtClean="0"/>
              <a:t>Scale is the relationship between what is being compared and how that relationship is represented numerically or visually.  </a:t>
            </a:r>
          </a:p>
          <a:p>
            <a:pPr marL="0" indent="0">
              <a:buNone/>
            </a:pPr>
            <a:r>
              <a:rPr lang="en-US" sz="2200" dirty="0" smtClean="0"/>
              <a:t>Two objects can look the same size, but on a scale, the difference becomes obvious. </a:t>
            </a:r>
          </a:p>
          <a:p>
            <a:pPr marL="0" indent="0">
              <a:buNone/>
            </a:pPr>
            <a:r>
              <a:rPr lang="en-US" sz="2200" dirty="0" smtClean="0"/>
              <a:t>Take a look at the two objects in the figure.  </a:t>
            </a:r>
          </a:p>
          <a:p>
            <a:pPr marL="0" indent="0">
              <a:buNone/>
            </a:pPr>
            <a:r>
              <a:rPr lang="en-US" sz="2200" i="1" dirty="0" smtClean="0"/>
              <a:t>Would you put them in the same scale?</a:t>
            </a:r>
          </a:p>
          <a:p>
            <a:pPr marL="0" lvl="1" indent="0">
              <a:buNone/>
            </a:pPr>
            <a:r>
              <a:rPr lang="en-US" sz="2200" i="1" dirty="0" smtClean="0"/>
              <a:t>The ant is 7 mm.  The red blood cells – 7 </a:t>
            </a:r>
            <a:r>
              <a:rPr lang="en-US" sz="2200" i="1" dirty="0" err="1" smtClean="0"/>
              <a:t>μm</a:t>
            </a:r>
            <a:r>
              <a:rPr lang="en-US" sz="2200" i="1" dirty="0" smtClean="0"/>
              <a:t> or 1000 times smaller!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Content Placeholder 4" descr="ant-bloodcell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5302806" y="1738440"/>
            <a:ext cx="3530552" cy="34279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Big is Small?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08000" lvl="1" indent="-508000">
              <a:buFont typeface="Wingdings" pitchFamily="2" charset="2"/>
              <a:buChar char="v"/>
            </a:pPr>
            <a:r>
              <a:rPr lang="en-US" sz="2800" dirty="0" smtClean="0"/>
              <a:t>One light-year is 9,460,730,472,580.8 km.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800" dirty="0" smtClean="0"/>
              <a:t>One kilometer (km) is 1000 meters.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800" dirty="0" smtClean="0"/>
              <a:t>One micrometer is 10</a:t>
            </a:r>
            <a:r>
              <a:rPr lang="en-US" sz="2800" baseline="30000" dirty="0" smtClean="0"/>
              <a:t>-6</a:t>
            </a:r>
            <a:r>
              <a:rPr lang="en-US" sz="2800" dirty="0" smtClean="0"/>
              <a:t> (a millionth) of a meter.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800" dirty="0" smtClean="0"/>
              <a:t>One nanometer is 10</a:t>
            </a:r>
            <a:r>
              <a:rPr lang="en-US" sz="2800" baseline="30000" dirty="0" smtClean="0"/>
              <a:t>-9</a:t>
            </a:r>
            <a:r>
              <a:rPr lang="en-US" sz="2800" dirty="0" smtClean="0"/>
              <a:t> (a billionth) of a meter.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800" dirty="0" smtClean="0"/>
              <a:t>An </a:t>
            </a:r>
            <a:r>
              <a:rPr lang="en-US" sz="2800" dirty="0" err="1" smtClean="0"/>
              <a:t>attogram</a:t>
            </a:r>
            <a:r>
              <a:rPr lang="en-US" sz="2800" dirty="0" smtClean="0"/>
              <a:t> is 10</a:t>
            </a:r>
            <a:r>
              <a:rPr lang="en-US" sz="2800" baseline="30000" dirty="0" smtClean="0"/>
              <a:t>-18</a:t>
            </a:r>
            <a:r>
              <a:rPr lang="en-US" sz="2800" dirty="0" smtClean="0"/>
              <a:t> of a gram.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Main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scme3">
  <a:themeElements>
    <a:clrScheme name="Custom 15">
      <a:dk1>
        <a:srgbClr val="8A3C12"/>
      </a:dk1>
      <a:lt1>
        <a:srgbClr val="FFF2CB"/>
      </a:lt1>
      <a:dk2>
        <a:srgbClr val="8A3C12"/>
      </a:dk2>
      <a:lt2>
        <a:srgbClr val="D4D4D6"/>
      </a:lt2>
      <a:accent1>
        <a:srgbClr val="9A302F"/>
      </a:accent1>
      <a:accent2>
        <a:srgbClr val="FFD558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2F75FF"/>
      </a:hlink>
      <a:folHlink>
        <a:srgbClr val="68000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scme3</Template>
  <TotalTime>202</TotalTime>
  <Words>2621</Words>
  <Application>Microsoft Macintosh PowerPoint</Application>
  <PresentationFormat>On-screen Show (4:3)</PresentationFormat>
  <Paragraphs>261</Paragraphs>
  <Slides>40</Slides>
  <Notes>40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scme3</vt:lpstr>
      <vt:lpstr>A comparison of scale:  macro, micro, nano</vt:lpstr>
      <vt:lpstr>Unit Overview</vt:lpstr>
      <vt:lpstr>Objectives</vt:lpstr>
      <vt:lpstr>Introduction</vt:lpstr>
      <vt:lpstr>A Smaller Universe</vt:lpstr>
      <vt:lpstr>What You Will Learn</vt:lpstr>
      <vt:lpstr>Size is Relative</vt:lpstr>
      <vt:lpstr>Scale is a Relationship</vt:lpstr>
      <vt:lpstr>How Big is Small?</vt:lpstr>
      <vt:lpstr>The Scale of Things – Nanometers and More</vt:lpstr>
      <vt:lpstr>Macro, Micro, Nano</vt:lpstr>
      <vt:lpstr>Macro, Micro,  or Nano?</vt:lpstr>
      <vt:lpstr>Scales</vt:lpstr>
      <vt:lpstr>Linear Scale</vt:lpstr>
      <vt:lpstr>Logarithmic Scale</vt:lpstr>
      <vt:lpstr>Linear vs. Logarithmic </vt:lpstr>
      <vt:lpstr>Macro vs. Micro-size Devices</vt:lpstr>
      <vt:lpstr>Microtechnology</vt:lpstr>
      <vt:lpstr>What are Microsystems?</vt:lpstr>
      <vt:lpstr>What are Microsystems?</vt:lpstr>
      <vt:lpstr>MEMS Applications</vt:lpstr>
      <vt:lpstr>Nano Meets Micro</vt:lpstr>
      <vt:lpstr>What is Nanotechnology?</vt:lpstr>
      <vt:lpstr>Nanoscience</vt:lpstr>
      <vt:lpstr>What is Nano?</vt:lpstr>
      <vt:lpstr>Micro vs. Nanotechnology</vt:lpstr>
      <vt:lpstr>Bottom Up Fabrication</vt:lpstr>
      <vt:lpstr>What Does Bottom Up Fabrication Sound Like?</vt:lpstr>
      <vt:lpstr>Top Down Fabrication</vt:lpstr>
      <vt:lpstr>What Does Top Down Fabrication Sound Like?</vt:lpstr>
      <vt:lpstr>Shrinking Technologies</vt:lpstr>
      <vt:lpstr>Nano meets Micro</vt:lpstr>
      <vt:lpstr>BioMEMS</vt:lpstr>
      <vt:lpstr>Examples of BioMEMS</vt:lpstr>
      <vt:lpstr>A BioSensor</vt:lpstr>
      <vt:lpstr>What are they?</vt:lpstr>
      <vt:lpstr>Light years to Nanometers</vt:lpstr>
      <vt:lpstr>Let’s Think About It</vt:lpstr>
      <vt:lpstr>Summary</vt:lpstr>
      <vt:lpstr>Acknowledgements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comparison of scale:  macro, micro, nano</dc:title>
  <dc:creator>mjwillis</dc:creator>
  <cp:lastModifiedBy>MJ Willis</cp:lastModifiedBy>
  <cp:revision>65</cp:revision>
  <dcterms:created xsi:type="dcterms:W3CDTF">2009-04-07T02:42:31Z</dcterms:created>
  <dcterms:modified xsi:type="dcterms:W3CDTF">2017-05-22T20:01:57Z</dcterms:modified>
</cp:coreProperties>
</file>