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7.xml" ContentType="application/vnd.openxmlformats-officedocument.presentationml.notesSlide+xml"/>
  <Override PartName="/ppt/tags/tag6.xml" ContentType="application/vnd.openxmlformats-officedocument.presentationml.tags+xml"/>
  <Override PartName="/ppt/notesSlides/notesSlide8.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6.xml" ContentType="application/vnd.openxmlformats-officedocument.presentationml.tags+xml"/>
  <Override PartName="/ppt/notesSlides/notesSlide22.xml" ContentType="application/vnd.openxmlformats-officedocument.presentationml.notesSlide+xml"/>
  <Override PartName="/ppt/tags/tag17.xml" ContentType="application/vnd.openxmlformats-officedocument.presentationml.tags+xml"/>
  <Override PartName="/ppt/notesSlides/notesSlide23.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28.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29.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30.xml" ContentType="application/vnd.openxmlformats-officedocument.presentationml.notesSlide+xml"/>
  <Override PartName="/ppt/tags/tag26.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27.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notesSlides/notesSlide36.xml" ContentType="application/vnd.openxmlformats-officedocument.presentationml.notesSlide+xml"/>
  <Override PartName="/ppt/tags/tag30.xml" ContentType="application/vnd.openxmlformats-officedocument.presentationml.tags+xml"/>
  <Override PartName="/ppt/notesSlides/notesSlide37.xml" ContentType="application/vnd.openxmlformats-officedocument.presentationml.notesSlide+xml"/>
  <Override PartName="/ppt/tags/tag31.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32.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43.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44.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45.xml" ContentType="application/vnd.openxmlformats-officedocument.presentationml.notesSlide+xml"/>
  <Override PartName="/ppt/tags/tag39.xml" ContentType="application/vnd.openxmlformats-officedocument.presentationml.tags+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51"/>
  </p:notesMasterIdLst>
  <p:handoutMasterIdLst>
    <p:handoutMasterId r:id="rId52"/>
  </p:handoutMasterIdLst>
  <p:sldIdLst>
    <p:sldId id="260" r:id="rId2"/>
    <p:sldId id="268" r:id="rId3"/>
    <p:sldId id="262" r:id="rId4"/>
    <p:sldId id="269" r:id="rId5"/>
    <p:sldId id="263" r:id="rId6"/>
    <p:sldId id="270" r:id="rId7"/>
    <p:sldId id="271" r:id="rId8"/>
    <p:sldId id="272" r:id="rId9"/>
    <p:sldId id="274" r:id="rId10"/>
    <p:sldId id="273" r:id="rId11"/>
    <p:sldId id="275" r:id="rId12"/>
    <p:sldId id="276" r:id="rId13"/>
    <p:sldId id="314" r:id="rId14"/>
    <p:sldId id="277" r:id="rId15"/>
    <p:sldId id="278" r:id="rId16"/>
    <p:sldId id="279" r:id="rId17"/>
    <p:sldId id="280" r:id="rId18"/>
    <p:sldId id="281" r:id="rId19"/>
    <p:sldId id="282" r:id="rId20"/>
    <p:sldId id="283" r:id="rId21"/>
    <p:sldId id="284" r:id="rId22"/>
    <p:sldId id="285" r:id="rId23"/>
    <p:sldId id="286" r:id="rId24"/>
    <p:sldId id="308" r:id="rId25"/>
    <p:sldId id="287" r:id="rId26"/>
    <p:sldId id="309" r:id="rId27"/>
    <p:sldId id="288" r:id="rId28"/>
    <p:sldId id="289" r:id="rId29"/>
    <p:sldId id="290" r:id="rId30"/>
    <p:sldId id="291" r:id="rId31"/>
    <p:sldId id="311" r:id="rId32"/>
    <p:sldId id="293" r:id="rId33"/>
    <p:sldId id="294" r:id="rId34"/>
    <p:sldId id="295" r:id="rId35"/>
    <p:sldId id="296" r:id="rId36"/>
    <p:sldId id="297" r:id="rId37"/>
    <p:sldId id="298" r:id="rId38"/>
    <p:sldId id="299" r:id="rId39"/>
    <p:sldId id="310" r:id="rId40"/>
    <p:sldId id="300" r:id="rId41"/>
    <p:sldId id="301" r:id="rId42"/>
    <p:sldId id="302" r:id="rId43"/>
    <p:sldId id="303" r:id="rId44"/>
    <p:sldId id="305" r:id="rId45"/>
    <p:sldId id="306" r:id="rId46"/>
    <p:sldId id="307" r:id="rId47"/>
    <p:sldId id="266" r:id="rId48"/>
    <p:sldId id="312" r:id="rId49"/>
    <p:sldId id="265"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 Lopez" initials="BCL" lastIdx="5" clrIdx="0"/>
  <p:cmAuthor id="1" name="mjwillis" initials="mjw"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9822" autoAdjust="0"/>
  </p:normalViewPr>
  <p:slideViewPr>
    <p:cSldViewPr snapToGrid="0">
      <p:cViewPr>
        <p:scale>
          <a:sx n="94" d="100"/>
          <a:sy n="94" d="100"/>
        </p:scale>
        <p:origin x="-984" y="-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notesMaster" Target="notesMasters/notesMaster1.xml"/><Relationship Id="rId52" Type="http://schemas.openxmlformats.org/officeDocument/2006/relationships/handoutMaster" Target="handoutMasters/handoutMaster1.xml"/><Relationship Id="rId53" Type="http://schemas.openxmlformats.org/officeDocument/2006/relationships/printerSettings" Target="printerSettings/printerSettings1.bin"/><Relationship Id="rId54" Type="http://schemas.openxmlformats.org/officeDocument/2006/relationships/commentAuthors" Target="commentAuthors.xml"/><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4/5/17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42687482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4/5/17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2591398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order to do this, etch processes must be able to remove select material from underneath the structural layer without affecting the structural layer itself.  This select material (or sacrificial layer) may be another surface layer (left image) or may be bulk material from within the substrate (right graphic). The left image shows the result of a release etch where a sacrificial layer was removed.  The image on the right illustrates a bulk etch in which substrate material is removed to provide a void underneath a structural layer.  </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u="sng" kern="1200" dirty="0" smtClean="0">
                <a:solidFill>
                  <a:schemeClr val="tx1"/>
                </a:solidFill>
                <a:latin typeface="+mn-lt"/>
                <a:ea typeface="+mn-ea"/>
                <a:cs typeface="+mn-cs"/>
              </a:rPr>
              <a:t>Conductive Layer</a:t>
            </a:r>
            <a:r>
              <a:rPr lang="en-US" sz="1200" kern="1200" dirty="0" smtClean="0">
                <a:solidFill>
                  <a:schemeClr val="tx1"/>
                </a:solidFill>
                <a:latin typeface="+mn-lt"/>
                <a:ea typeface="+mn-ea"/>
                <a:cs typeface="+mn-cs"/>
              </a:rPr>
              <a:t> – A layer used to construct conductive paths, </a:t>
            </a:r>
            <a:r>
              <a:rPr lang="en-US" sz="1200" kern="1200" dirty="0" err="1" smtClean="0">
                <a:solidFill>
                  <a:schemeClr val="tx1"/>
                </a:solidFill>
                <a:latin typeface="+mn-lt"/>
                <a:ea typeface="+mn-ea"/>
                <a:cs typeface="+mn-cs"/>
              </a:rPr>
              <a:t>vias</a:t>
            </a:r>
            <a:r>
              <a:rPr lang="en-US" sz="1200" kern="1200" dirty="0" smtClean="0">
                <a:solidFill>
                  <a:schemeClr val="tx1"/>
                </a:solidFill>
                <a:latin typeface="+mn-lt"/>
                <a:ea typeface="+mn-ea"/>
                <a:cs typeface="+mn-cs"/>
              </a:rPr>
              <a:t>, and electrodes for electronic circuits and components. (Doped Poly-crystalline, metals and metal alloys)</a:t>
            </a:r>
          </a:p>
          <a:p>
            <a:r>
              <a:rPr lang="en-US" sz="1200" u="sng" kern="1200" dirty="0" smtClean="0">
                <a:solidFill>
                  <a:schemeClr val="tx1"/>
                </a:solidFill>
                <a:latin typeface="+mn-lt"/>
                <a:ea typeface="+mn-ea"/>
                <a:cs typeface="+mn-cs"/>
              </a:rPr>
              <a:t>Insulating Layer</a:t>
            </a:r>
            <a:r>
              <a:rPr lang="en-US" sz="1200" kern="1200" dirty="0" smtClean="0">
                <a:solidFill>
                  <a:schemeClr val="tx1"/>
                </a:solidFill>
                <a:latin typeface="+mn-lt"/>
                <a:ea typeface="+mn-ea"/>
                <a:cs typeface="+mn-cs"/>
              </a:rPr>
              <a:t> – A high resistivity layer used to insulate one layer from another. (Silicon nitride, silicon oxide)</a:t>
            </a:r>
          </a:p>
          <a:p>
            <a:r>
              <a:rPr lang="en-US" sz="1200" u="sng" kern="1200" dirty="0" smtClean="0">
                <a:solidFill>
                  <a:schemeClr val="tx1"/>
                </a:solidFill>
                <a:latin typeface="+mn-lt"/>
                <a:ea typeface="+mn-ea"/>
                <a:cs typeface="+mn-cs"/>
              </a:rPr>
              <a:t>Sacrificial Layer</a:t>
            </a:r>
            <a:r>
              <a:rPr lang="en-US" sz="1200" kern="1200" dirty="0" smtClean="0">
                <a:solidFill>
                  <a:schemeClr val="tx1"/>
                </a:solidFill>
                <a:latin typeface="+mn-lt"/>
                <a:ea typeface="+mn-ea"/>
                <a:cs typeface="+mn-cs"/>
              </a:rPr>
              <a:t> - A layer deposited between structural layers for mechanical separation and isolation. This layer is removed during a "release etch" to free the structural layers and to allow mechanical devices to move. (Silicon dioxide, photoresist, polycrystalline silicon)</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u="sng" kern="1200" dirty="0" smtClean="0">
                <a:solidFill>
                  <a:schemeClr val="tx1"/>
                </a:solidFill>
                <a:latin typeface="+mn-lt"/>
                <a:ea typeface="+mn-ea"/>
                <a:cs typeface="+mn-cs"/>
              </a:rPr>
              <a:t>Structural Layer</a:t>
            </a:r>
            <a:r>
              <a:rPr lang="en-US" sz="1200" kern="1200" dirty="0" smtClean="0">
                <a:solidFill>
                  <a:schemeClr val="tx1"/>
                </a:solidFill>
                <a:latin typeface="+mn-lt"/>
                <a:ea typeface="+mn-ea"/>
                <a:cs typeface="+mn-cs"/>
              </a:rPr>
              <a:t>  - A  layer having the mechanical and electrical properties needed for the component being constructed.  (doped polycrystalline silicon, silicon nitride, some metals such as chrome, gold and aluminum-copper)</a:t>
            </a:r>
          </a:p>
          <a:p>
            <a:r>
              <a:rPr lang="en-US" sz="1200" u="sng" kern="1200" dirty="0" smtClean="0">
                <a:solidFill>
                  <a:schemeClr val="tx1"/>
                </a:solidFill>
                <a:latin typeface="+mn-lt"/>
                <a:ea typeface="+mn-ea"/>
                <a:cs typeface="+mn-cs"/>
              </a:rPr>
              <a:t>Etch Stop Layer</a:t>
            </a:r>
            <a:r>
              <a:rPr lang="en-US" sz="1200" kern="1200" dirty="0" smtClean="0">
                <a:solidFill>
                  <a:schemeClr val="tx1"/>
                </a:solidFill>
                <a:latin typeface="+mn-lt"/>
                <a:ea typeface="+mn-ea"/>
                <a:cs typeface="+mn-cs"/>
              </a:rPr>
              <a:t> – A layer used to define the microstructure thickness by stopping the etch when the etch stop layer is reached. (Boron-doped silicon, silicon dioxide, silicon nitride)</a:t>
            </a:r>
          </a:p>
          <a:p>
            <a:r>
              <a:rPr lang="en-US" sz="1200" u="sng" kern="1200" dirty="0" smtClean="0">
                <a:solidFill>
                  <a:schemeClr val="tx1"/>
                </a:solidFill>
                <a:latin typeface="+mn-lt"/>
                <a:ea typeface="+mn-ea"/>
                <a:cs typeface="+mn-cs"/>
              </a:rPr>
              <a:t>Etch Mask Layer</a:t>
            </a:r>
            <a:r>
              <a:rPr lang="en-US" sz="1200" kern="1200" dirty="0" smtClean="0">
                <a:solidFill>
                  <a:schemeClr val="tx1"/>
                </a:solidFill>
                <a:latin typeface="+mn-lt"/>
                <a:ea typeface="+mn-ea"/>
                <a:cs typeface="+mn-cs"/>
              </a:rPr>
              <a:t> – A layer used to define the pattern to be etched.  The mask layer exposes areas to be etched and protects areas that are not to be etched.  (photoresist, silicon dioxide, silicon nitride, some metals)</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Specific wet etches such as potassium hydroxide (KOH) used to etch crystalline silicone, result in an anisotropic etch profile.  The KOH etches the silicon along a specific plane.  In the figures (Anisotropic Wet Etch), notice the sharpness of the angled edges of the bulk etch.  This is due to the high selectivity of KOH (a liquid etchant) and the crystalline structure of silicon.  The (111) plane, etches about 400 times slower than the (100) plane.  In the photograph of the backside of a pressure sensor, you can see how these planes have been etched forming a well to the silicon nitride membrane (etch stop).</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Because gases are the primary etch medium, and are housed in a sealed chamber, human exposure to dangerous solvents and chemicals is limited.  However, the equipment is expensive to purchase and maintain.  The application of RF power to the process also poses potential  health and safety risks and must be carefully controlled..</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Radicals are atoms, molecules or ions with unpaired electrons making them highly reactive. </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Through the collisions that take place in a plasma, radicals and positive ions are formed. Because radicals generate faster and survive longer than ions, more radicals are available in the plasma.  Once produced, the radicals travel towards the wafer where they are adsorbed by the material on the wafer surface.  A chemical reaction occurs between the material to be etched and the radicals.  By-products of the reaction desorb from the surface and diffuse into the gas present in the chamber.  The reaction / desorption is the chemical etch. </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RIE and DRIE are dry etch processes that use both chemical and physical etch to form the required interleaving shapes.  DRIE provides the high aspect ratio cavities required for the advancing technologies of semiconductor, micro and </a:t>
            </a:r>
            <a:r>
              <a:rPr lang="en-US" sz="1200" kern="1200" dirty="0" err="1" smtClean="0">
                <a:solidFill>
                  <a:schemeClr val="tx1"/>
                </a:solidFill>
                <a:latin typeface="+mn-lt"/>
                <a:ea typeface="+mn-ea"/>
                <a:cs typeface="+mn-cs"/>
              </a:rPr>
              <a:t>nanosystems</a:t>
            </a:r>
            <a:r>
              <a:rPr lang="en-US" sz="1200" kern="120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etch process normally follows photolithography or deposition during which a protective masking layer is applied to the wafer's surface.  The protective masking layer is used to identify the material to be etched and to protect material that is to remain.  The figure labeled “Pattern Transfer,” illustrates a mask pattern transferred  into a photosensitive layer, shown in red (masking layer), on the wafer's surface (Photolithography Process).  During the Etch Process (right), that pattern is transferred into the surface layer, removing exposed areas of the surface layer and leaving areas in the underlying layer open to a subsequent process step.</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When building the electronics for a microsystem and for outlining mechanical components, the goal of the etch process is the same as that for building integrated circuits:   </a:t>
            </a:r>
          </a:p>
          <a:p>
            <a:pPr lvl="0"/>
            <a:r>
              <a:rPr lang="en-US" sz="1200" kern="1200" dirty="0" smtClean="0">
                <a:solidFill>
                  <a:schemeClr val="tx1"/>
                </a:solidFill>
                <a:latin typeface="+mn-lt"/>
                <a:ea typeface="+mn-ea"/>
                <a:cs typeface="+mn-cs"/>
              </a:rPr>
              <a:t>Remove selected regions on one layer (the surface layer) of the wafer to create either a structural pattern or to expose an underlying layer of a different material.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For electronic circuits, the underlying layer is now available for conductive interconnects.  Connections between different conductive layers can be completed.  For mechanical components, the surface layer is now patterned with specific shapes for structural components such as cantilevers, mirrors, or probes.  The exposed underlying layer can also allow one to anchor a mechanical structure to it.  Mechanical elements can also be conductive as in the case of electrodes or cantilevers.</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the construction of a micromechanical part, different components of a structure, such as a rotating gear, are built up layer by layer.  Space between parts and layers are created using sacrificial materials which are later removed.  This is similar to building scaffolds to hold up a structure during the construction process. At the end of construction, the scaffolding is removed.</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In order to release mechanical components, the goal of the etch process changes.  The goal is now to remove whatever material is necessary to allow the component to operate according to design, to give it the ability to move freely. The component may be required to move up/down or side-to-side, rotate, vibrate, bend or flex.  It may need to be suspended over an open area or formed into a free standing component such as a rotating mirror or oscillating piston.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such cases, the material underneath the object is removed to "release" the object. </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r>
              <a:rPr kumimoji="0" lang="en-US" b="1" dirty="0" smtClean="0">
                <a:solidFill>
                  <a:schemeClr val="accent1"/>
                </a:solidFill>
              </a:rPr>
              <a:t>SCME</a:t>
            </a:r>
            <a:endParaRPr kumimoji="0" lang="en-US" b="1" dirty="0">
              <a:solidFill>
                <a:schemeClr val="accent1"/>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38100" y="6045178"/>
            <a:ext cx="2276795"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image" Target="../media/image9.png"/><Relationship Id="rId5" Type="http://schemas.openxmlformats.org/officeDocument/2006/relationships/image" Target="../media/image10.jpeg"/><Relationship Id="rId1" Type="http://schemas.openxmlformats.org/officeDocument/2006/relationships/tags" Target="../tags/tag9.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1.xml"/><Relationship Id="rId5" Type="http://schemas.openxmlformats.org/officeDocument/2006/relationships/image" Target="../media/image11.jpeg"/><Relationship Id="rId1" Type="http://schemas.openxmlformats.org/officeDocument/2006/relationships/tags" Target="../tags/tag10.xml"/><Relationship Id="rId2"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2.xml"/><Relationship Id="rId5" Type="http://schemas.openxmlformats.org/officeDocument/2006/relationships/image" Target="../media/image12.jpeg"/><Relationship Id="rId1" Type="http://schemas.openxmlformats.org/officeDocument/2006/relationships/tags" Target="../tags/tag12.xml"/><Relationship Id="rId2"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image" Target="../media/image13.jpeg"/><Relationship Id="rId1" Type="http://schemas.openxmlformats.org/officeDocument/2006/relationships/tags" Target="../tags/tag14.x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14.emf"/><Relationship Id="rId1" Type="http://schemas.openxmlformats.org/officeDocument/2006/relationships/tags" Target="../tags/tag15.x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image" Target="../media/image16.jpeg"/><Relationship Id="rId1" Type="http://schemas.openxmlformats.org/officeDocument/2006/relationships/tags" Target="../tags/tag16.x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image" Target="../media/image17.jpeg"/><Relationship Id="rId1" Type="http://schemas.openxmlformats.org/officeDocument/2006/relationships/tags" Target="../tags/tag17.x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4.xml"/><Relationship Id="rId5" Type="http://schemas.openxmlformats.org/officeDocument/2006/relationships/image" Target="../media/image18.jpeg"/><Relationship Id="rId1" Type="http://schemas.openxmlformats.org/officeDocument/2006/relationships/tags" Target="../tags/tag18.xml"/><Relationship Id="rId2" Type="http://schemas.openxmlformats.org/officeDocument/2006/relationships/tags" Target="../tags/tag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9.jpeg"/></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8.xml"/><Relationship Id="rId5" Type="http://schemas.openxmlformats.org/officeDocument/2006/relationships/image" Target="../media/image22.jpeg"/><Relationship Id="rId1" Type="http://schemas.openxmlformats.org/officeDocument/2006/relationships/tags" Target="../tags/tag20.xml"/><Relationship Id="rId2" Type="http://schemas.openxmlformats.org/officeDocument/2006/relationships/tags" Target="../tags/tag21.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9.xml"/><Relationship Id="rId5" Type="http://schemas.openxmlformats.org/officeDocument/2006/relationships/image" Target="../media/image23.jpeg"/><Relationship Id="rId1" Type="http://schemas.openxmlformats.org/officeDocument/2006/relationships/tags" Target="../tags/tag22.xml"/><Relationship Id="rId2" Type="http://schemas.openxmlformats.org/officeDocument/2006/relationships/tags" Target="../tags/tag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0.xml"/><Relationship Id="rId5" Type="http://schemas.openxmlformats.org/officeDocument/2006/relationships/image" Target="../media/image24.jpeg"/><Relationship Id="rId1" Type="http://schemas.openxmlformats.org/officeDocument/2006/relationships/tags" Target="../tags/tag24.xml"/><Relationship Id="rId2" Type="http://schemas.openxmlformats.org/officeDocument/2006/relationships/tags" Target="../tags/tag2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4" Type="http://schemas.openxmlformats.org/officeDocument/2006/relationships/image" Target="../media/image25.jpeg"/><Relationship Id="rId1" Type="http://schemas.openxmlformats.org/officeDocument/2006/relationships/tags" Target="../tags/tag26.x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4" Type="http://schemas.openxmlformats.org/officeDocument/2006/relationships/image" Target="../media/image26.jpeg"/><Relationship Id="rId1" Type="http://schemas.openxmlformats.org/officeDocument/2006/relationships/tags" Target="../tags/tag27.xml"/><Relationship Id="rId2"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6.xml"/><Relationship Id="rId5" Type="http://schemas.openxmlformats.org/officeDocument/2006/relationships/image" Target="../media/image27.jpeg"/><Relationship Id="rId1" Type="http://schemas.openxmlformats.org/officeDocument/2006/relationships/tags" Target="../tags/tag28.xml"/><Relationship Id="rId2" Type="http://schemas.openxmlformats.org/officeDocument/2006/relationships/tags" Target="../tags/tag29.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4" Type="http://schemas.openxmlformats.org/officeDocument/2006/relationships/image" Target="../media/image25.jpeg"/><Relationship Id="rId1" Type="http://schemas.openxmlformats.org/officeDocument/2006/relationships/tags" Target="../tags/tag30.x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4" Type="http://schemas.openxmlformats.org/officeDocument/2006/relationships/image" Target="../media/image28.jpeg"/><Relationship Id="rId1" Type="http://schemas.openxmlformats.org/officeDocument/2006/relationships/tags" Target="../tags/tag31.xml"/><Relationship Id="rId2"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4" Type="http://schemas.openxmlformats.org/officeDocument/2006/relationships/image" Target="../media/image29.jpeg"/><Relationship Id="rId1" Type="http://schemas.openxmlformats.org/officeDocument/2006/relationships/tags" Target="../tags/tag32.xml"/><Relationship Id="rId2"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3.xml"/><Relationship Id="rId5" Type="http://schemas.openxmlformats.org/officeDocument/2006/relationships/image" Target="../media/image30.jpeg"/><Relationship Id="rId1" Type="http://schemas.openxmlformats.org/officeDocument/2006/relationships/tags" Target="../tags/tag33.xml"/><Relationship Id="rId2" Type="http://schemas.openxmlformats.org/officeDocument/2006/relationships/tags" Target="../tags/tag34.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4.xml"/><Relationship Id="rId5" Type="http://schemas.openxmlformats.org/officeDocument/2006/relationships/image" Target="../media/image31.jpeg"/><Relationship Id="rId1" Type="http://schemas.openxmlformats.org/officeDocument/2006/relationships/tags" Target="../tags/tag35.xml"/><Relationship Id="rId2" Type="http://schemas.openxmlformats.org/officeDocument/2006/relationships/tags" Target="../tags/tag36.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5.xml"/><Relationship Id="rId5" Type="http://schemas.openxmlformats.org/officeDocument/2006/relationships/image" Target="../media/image32.jpeg"/><Relationship Id="rId1" Type="http://schemas.openxmlformats.org/officeDocument/2006/relationships/tags" Target="../tags/tag37.xml"/><Relationship Id="rId2" Type="http://schemas.openxmlformats.org/officeDocument/2006/relationships/tags" Target="../tags/tag38.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4" Type="http://schemas.openxmlformats.org/officeDocument/2006/relationships/image" Target="../media/image33.jpeg"/><Relationship Id="rId1" Type="http://schemas.openxmlformats.org/officeDocument/2006/relationships/tags" Target="../tags/tag39.xml"/><Relationship Id="rId2"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hyperlink" Target="http://www.scme-nm.org"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5.xml"/><Relationship Id="rId5" Type="http://schemas.openxmlformats.org/officeDocument/2006/relationships/image" Target="../media/image6.jpeg"/><Relationship Id="rId1" Type="http://schemas.openxmlformats.org/officeDocument/2006/relationships/tags" Target="../tags/tag1.xml"/><Relationship Id="rId2" Type="http://schemas.openxmlformats.org/officeDocument/2006/relationships/tags" Target="../tags/tag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tags" Target="../tags/tag5.xml"/><Relationship Id="rId4" Type="http://schemas.openxmlformats.org/officeDocument/2006/relationships/slideLayout" Target="../slideLayouts/slideLayout2.xml"/><Relationship Id="rId5" Type="http://schemas.openxmlformats.org/officeDocument/2006/relationships/notesSlide" Target="../notesSlides/notesSlide7.xml"/><Relationship Id="rId6" Type="http://schemas.openxmlformats.org/officeDocument/2006/relationships/image" Target="../media/image8.jpeg"/><Relationship Id="rId1" Type="http://schemas.openxmlformats.org/officeDocument/2006/relationships/tags" Target="../tags/tag3.xml"/><Relationship Id="rId2" Type="http://schemas.openxmlformats.org/officeDocument/2006/relationships/tags" Target="../tags/tag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image" Target="../media/image5.jpeg"/><Relationship Id="rId1" Type="http://schemas.openxmlformats.org/officeDocument/2006/relationships/tags" Target="../tags/tag6.x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9.xml"/><Relationship Id="rId5" Type="http://schemas.openxmlformats.org/officeDocument/2006/relationships/image" Target="../media/image4.jpeg"/><Relationship Id="rId1" Type="http://schemas.openxmlformats.org/officeDocument/2006/relationships/tags" Target="../tags/tag7.xml"/><Relationship Id="rId2"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Etch overview for microsystems</a:t>
            </a:r>
            <a:endParaRPr lang="en-US" dirty="0"/>
          </a:p>
        </p:txBody>
      </p:sp>
      <p:sp>
        <p:nvSpPr>
          <p:cNvPr id="5" name="Subtitle 4"/>
          <p:cNvSpPr>
            <a:spLocks noGrp="1"/>
          </p:cNvSpPr>
          <p:nvPr>
            <p:ph type="subTitle" idx="1"/>
          </p:nvPr>
        </p:nvSpPr>
        <p:spPr/>
        <p:txBody>
          <a:bodyPr>
            <a:normAutofit/>
          </a:bodyPr>
          <a:lstStyle/>
          <a:p>
            <a:r>
              <a:rPr lang="en-US" dirty="0" smtClean="0"/>
              <a:t>Etch for Microsystems Learning Module</a:t>
            </a:r>
            <a:endParaRPr lang="en-US" dirty="0"/>
          </a:p>
        </p:txBody>
      </p:sp>
      <p:pic>
        <p:nvPicPr>
          <p:cNvPr id="8" name="Picture 7" descr="DRIE-leaf-spring.jpg"/>
          <p:cNvPicPr>
            <a:picLocks noChangeAspect="1"/>
          </p:cNvPicPr>
          <p:nvPr/>
        </p:nvPicPr>
        <p:blipFill>
          <a:blip r:embed="rId3"/>
          <a:stretch>
            <a:fillRect/>
          </a:stretch>
        </p:blipFill>
        <p:spPr>
          <a:xfrm>
            <a:off x="3118544" y="2482349"/>
            <a:ext cx="3084136" cy="3090010"/>
          </a:xfrm>
          <a:prstGeom prst="rect">
            <a:avLst/>
          </a:prstGeom>
        </p:spPr>
      </p:pic>
      <p:sp>
        <p:nvSpPr>
          <p:cNvPr id="9" name="TextBox 8"/>
          <p:cNvSpPr txBox="1"/>
          <p:nvPr/>
        </p:nvSpPr>
        <p:spPr>
          <a:xfrm>
            <a:off x="6294120" y="4587240"/>
            <a:ext cx="2164080" cy="938719"/>
          </a:xfrm>
          <a:prstGeom prst="rect">
            <a:avLst/>
          </a:prstGeom>
          <a:noFill/>
        </p:spPr>
        <p:txBody>
          <a:bodyPr wrap="square" rtlCol="0">
            <a:spAutoFit/>
          </a:bodyPr>
          <a:lstStyle/>
          <a:p>
            <a:pPr>
              <a:spcAft>
                <a:spcPts val="100"/>
              </a:spcAft>
            </a:pPr>
            <a:r>
              <a:rPr lang="en-US" sz="1100" b="1" i="1" dirty="0" smtClean="0">
                <a:solidFill>
                  <a:srgbClr val="A50021"/>
                </a:solidFill>
                <a:latin typeface="Arial" pitchFamily="34" charset="0"/>
                <a:cs typeface="Arial" pitchFamily="34" charset="0"/>
              </a:rPr>
              <a:t>MEMS Leaf Spring - expands and contracts above the substrate [Graphics courtesy of </a:t>
            </a:r>
            <a:r>
              <a:rPr lang="en-US" sz="1100" b="1" i="1" dirty="0" err="1" smtClean="0">
                <a:solidFill>
                  <a:srgbClr val="A50021"/>
                </a:solidFill>
                <a:latin typeface="Arial" pitchFamily="34" charset="0"/>
                <a:cs typeface="Arial" pitchFamily="34" charset="0"/>
              </a:rPr>
              <a:t>Khalil</a:t>
            </a:r>
            <a:r>
              <a:rPr lang="en-US" sz="1100" b="1" i="1" dirty="0" smtClean="0">
                <a:solidFill>
                  <a:srgbClr val="A50021"/>
                </a:solidFill>
                <a:latin typeface="Arial" pitchFamily="34" charset="0"/>
                <a:cs typeface="Arial" pitchFamily="34" charset="0"/>
              </a:rPr>
              <a:t> </a:t>
            </a:r>
            <a:r>
              <a:rPr lang="en-US" sz="1100" b="1" i="1" dirty="0" err="1" smtClean="0">
                <a:solidFill>
                  <a:srgbClr val="A50021"/>
                </a:solidFill>
                <a:latin typeface="Arial" pitchFamily="34" charset="0"/>
                <a:cs typeface="Arial" pitchFamily="34" charset="0"/>
              </a:rPr>
              <a:t>Najafi</a:t>
            </a:r>
            <a:r>
              <a:rPr lang="en-US" sz="1100" b="1" i="1" dirty="0" smtClean="0">
                <a:solidFill>
                  <a:srgbClr val="A50021"/>
                </a:solidFill>
                <a:latin typeface="Arial" pitchFamily="34" charset="0"/>
                <a:cs typeface="Arial" pitchFamily="34" charset="0"/>
              </a:rPr>
              <a:t>, University of Michigan]</a:t>
            </a:r>
            <a:endParaRPr lang="en-US" sz="1100" b="1" i="1" dirty="0">
              <a:solidFill>
                <a:srgbClr val="A50021"/>
              </a:solidFill>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Etch</a:t>
            </a:r>
            <a:endParaRPr lang="en-US" dirty="0"/>
          </a:p>
        </p:txBody>
      </p:sp>
      <p:sp>
        <p:nvSpPr>
          <p:cNvPr id="3" name="Content Placeholder 2"/>
          <p:cNvSpPr>
            <a:spLocks noGrp="1"/>
          </p:cNvSpPr>
          <p:nvPr>
            <p:ph sz="quarter" idx="1"/>
          </p:nvPr>
        </p:nvSpPr>
        <p:spPr>
          <a:xfrm>
            <a:off x="612647" y="1600200"/>
            <a:ext cx="8351193" cy="2018211"/>
          </a:xfrm>
        </p:spPr>
        <p:txBody>
          <a:bodyPr>
            <a:noAutofit/>
          </a:bodyPr>
          <a:lstStyle/>
          <a:p>
            <a:pPr fontAlgn="auto">
              <a:spcBef>
                <a:spcPts val="0"/>
              </a:spcBef>
              <a:spcAft>
                <a:spcPts val="0"/>
              </a:spcAft>
              <a:buClr>
                <a:schemeClr val="accent1"/>
              </a:buClr>
              <a:defRPr/>
            </a:pPr>
            <a:r>
              <a:rPr lang="en-US" sz="2000" dirty="0" smtClean="0">
                <a:latin typeface="Arial"/>
              </a:rPr>
              <a:t>The material underneath the object is removed to "release" the object. </a:t>
            </a:r>
          </a:p>
          <a:p>
            <a:pPr fontAlgn="auto">
              <a:spcBef>
                <a:spcPts val="0"/>
              </a:spcBef>
              <a:spcAft>
                <a:spcPts val="0"/>
              </a:spcAft>
              <a:buClr>
                <a:schemeClr val="accent1"/>
              </a:buClr>
              <a:defRPr/>
            </a:pPr>
            <a:r>
              <a:rPr lang="en-US" sz="2000" dirty="0" smtClean="0">
                <a:latin typeface="Arial"/>
              </a:rPr>
              <a:t>Specific etch processes remove select material from underneath the structural layer without affecting the structural layer. </a:t>
            </a:r>
          </a:p>
          <a:p>
            <a:pPr fontAlgn="auto">
              <a:spcBef>
                <a:spcPts val="0"/>
              </a:spcBef>
              <a:spcAft>
                <a:spcPts val="0"/>
              </a:spcAft>
              <a:buClr>
                <a:schemeClr val="accent1"/>
              </a:buClr>
              <a:defRPr/>
            </a:pPr>
            <a:r>
              <a:rPr lang="en-US" sz="2000" dirty="0" smtClean="0">
                <a:latin typeface="Arial"/>
              </a:rPr>
              <a:t>The etched material (or sacrificial layer) may be another surface layer </a:t>
            </a:r>
            <a:r>
              <a:rPr lang="en-US" sz="1200" i="1" dirty="0" smtClean="0">
                <a:latin typeface="Arial"/>
              </a:rPr>
              <a:t>(left graphic) </a:t>
            </a:r>
            <a:r>
              <a:rPr lang="en-US" sz="2000" dirty="0" smtClean="0">
                <a:latin typeface="Arial"/>
              </a:rPr>
              <a:t>or bulk material from within the silicon substrate </a:t>
            </a:r>
            <a:r>
              <a:rPr lang="en-US" sz="1200" i="1" dirty="0" smtClean="0">
                <a:latin typeface="Arial"/>
              </a:rPr>
              <a:t>(right graphic). </a:t>
            </a:r>
          </a:p>
          <a:p>
            <a:pPr>
              <a:buNone/>
            </a:pPr>
            <a:endParaRPr lang="en-US" sz="2000" dirty="0"/>
          </a:p>
        </p:txBody>
      </p:sp>
      <p:sp>
        <p:nvSpPr>
          <p:cNvPr id="5" name="CaptionText"/>
          <p:cNvSpPr txBox="1">
            <a:spLocks noChangeArrowheads="1"/>
          </p:cNvSpPr>
          <p:nvPr>
            <p:custDataLst>
              <p:tags r:id="rId1"/>
            </p:custDataLst>
          </p:nvPr>
        </p:nvSpPr>
        <p:spPr bwMode="auto">
          <a:xfrm>
            <a:off x="3495856" y="5461544"/>
            <a:ext cx="3649527" cy="938719"/>
          </a:xfrm>
          <a:prstGeom prst="rect">
            <a:avLst/>
          </a:prstGeom>
          <a:noFill/>
          <a:ln w="9525">
            <a:noFill/>
            <a:miter lim="800000"/>
            <a:headEnd/>
            <a:tailEnd/>
          </a:ln>
        </p:spPr>
        <p:txBody>
          <a:bodyPr wrap="square">
            <a:spAutoFit/>
          </a:bodyPr>
          <a:lstStyle/>
          <a:p>
            <a:r>
              <a:rPr lang="en-US" sz="1100" b="1" i="1" dirty="0" smtClean="0"/>
              <a:t>Part of a Gear Train built using Surface Micromachining Technology.  Sacrificial layers were etched (removed) in order to create released or moveable devices.</a:t>
            </a:r>
            <a:endParaRPr lang="en-US" sz="1100" b="1" dirty="0" smtClean="0"/>
          </a:p>
          <a:p>
            <a:r>
              <a:rPr lang="en-US" sz="1100" b="1" i="1" dirty="0" smtClean="0"/>
              <a:t>[Image courtesy of Sandia National Laboratories, www.mems.sandia.gov]</a:t>
            </a:r>
            <a:endParaRPr lang="en-US" sz="1100" b="1" dirty="0"/>
          </a:p>
        </p:txBody>
      </p:sp>
      <p:pic>
        <p:nvPicPr>
          <p:cNvPr id="1026" name="Picture 2"/>
          <p:cNvPicPr>
            <a:picLocks noChangeAspect="1" noChangeArrowheads="1"/>
          </p:cNvPicPr>
          <p:nvPr/>
        </p:nvPicPr>
        <p:blipFill>
          <a:blip r:embed="rId4"/>
          <a:srcRect/>
          <a:stretch>
            <a:fillRect/>
          </a:stretch>
        </p:blipFill>
        <p:spPr bwMode="auto">
          <a:xfrm>
            <a:off x="831932" y="3801744"/>
            <a:ext cx="2476500" cy="2476500"/>
          </a:xfrm>
          <a:prstGeom prst="rect">
            <a:avLst/>
          </a:prstGeom>
          <a:ln>
            <a:noFill/>
          </a:ln>
          <a:effectLst>
            <a:outerShdw blurRad="292100" dist="139700" dir="2700000" algn="tl" rotWithShape="0">
              <a:srgbClr val="333333">
                <a:alpha val="65000"/>
              </a:srgbClr>
            </a:outerShdw>
          </a:effectLst>
        </p:spPr>
      </p:pic>
      <p:pic>
        <p:nvPicPr>
          <p:cNvPr id="1027" name="Picture 3" descr="bulk-etch2_03"/>
          <p:cNvPicPr>
            <a:picLocks noChangeAspect="1" noChangeArrowheads="1"/>
          </p:cNvPicPr>
          <p:nvPr/>
        </p:nvPicPr>
        <p:blipFill>
          <a:blip r:embed="rId5"/>
          <a:srcRect/>
          <a:stretch>
            <a:fillRect/>
          </a:stretch>
        </p:blipFill>
        <p:spPr bwMode="auto">
          <a:xfrm>
            <a:off x="5580261" y="3731939"/>
            <a:ext cx="3383580" cy="1454013"/>
          </a:xfrm>
          <a:prstGeom prst="rect">
            <a:avLst/>
          </a:prstGeom>
          <a:ln>
            <a:noFill/>
          </a:ln>
          <a:effectLst>
            <a:outerShdw blurRad="292100" dist="139700" dir="2700000" algn="tl" rotWithShape="0">
              <a:srgbClr val="333333">
                <a:alpha val="65000"/>
              </a:srgbClr>
            </a:outerShdw>
          </a:effectLst>
        </p:spPr>
      </p:pic>
      <p:sp>
        <p:nvSpPr>
          <p:cNvPr id="1028" name="Text Box 4"/>
          <p:cNvSpPr txBox="1">
            <a:spLocks noChangeArrowheads="1"/>
          </p:cNvSpPr>
          <p:nvPr/>
        </p:nvSpPr>
        <p:spPr bwMode="auto">
          <a:xfrm>
            <a:off x="3744959" y="3696967"/>
            <a:ext cx="1767568" cy="93871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ts val="1000"/>
              </a:spcAft>
              <a:buClrTx/>
              <a:buSzTx/>
              <a:buFontTx/>
              <a:buNone/>
              <a:tabLst/>
            </a:pPr>
            <a:r>
              <a:rPr kumimoji="0" lang="en-US" sz="1100" b="1" i="1" u="none" strike="noStrike" cap="none" normalizeH="0" baseline="0" dirty="0" smtClean="0">
                <a:ln>
                  <a:noFill/>
                </a:ln>
                <a:solidFill>
                  <a:schemeClr val="tx1"/>
                </a:solidFill>
                <a:effectLst/>
                <a:cs typeface="Arial" pitchFamily="34" charset="0"/>
              </a:rPr>
              <a:t>A bulk etch  was used to create an opening under a perforated membrane.  This process is called Bulk Micromachining.</a:t>
            </a:r>
            <a:endParaRPr kumimoji="0" lang="en-US" sz="1800" b="1" i="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 Bridges</a:t>
            </a:r>
            <a:endParaRPr lang="en-US" dirty="0"/>
          </a:p>
        </p:txBody>
      </p:sp>
      <p:sp>
        <p:nvSpPr>
          <p:cNvPr id="3" name="Content Placeholder 2"/>
          <p:cNvSpPr>
            <a:spLocks noGrp="1"/>
          </p:cNvSpPr>
          <p:nvPr>
            <p:ph sz="quarter" idx="1"/>
          </p:nvPr>
        </p:nvSpPr>
        <p:spPr>
          <a:xfrm>
            <a:off x="612648" y="1600200"/>
            <a:ext cx="4538472" cy="4495800"/>
          </a:xfrm>
        </p:spPr>
        <p:txBody>
          <a:bodyPr>
            <a:normAutofit/>
          </a:bodyPr>
          <a:lstStyle/>
          <a:p>
            <a:pPr marL="0" indent="0">
              <a:buNone/>
            </a:pPr>
            <a:r>
              <a:rPr lang="en-US" sz="2400" dirty="0" smtClean="0"/>
              <a:t>Examples of bulk etching in nature include natural bridges and arches.  These structures are formed when the material underneath is etched by wind, rain, water, and natural erosion.  </a:t>
            </a:r>
          </a:p>
          <a:p>
            <a:pPr marL="0" indent="0">
              <a:buNone/>
            </a:pPr>
            <a:endParaRPr lang="en-US" sz="2800" dirty="0" smtClean="0"/>
          </a:p>
          <a:p>
            <a:pPr marL="0" indent="0">
              <a:buNone/>
            </a:pPr>
            <a:r>
              <a:rPr lang="en-US" sz="2400" i="1" dirty="0" smtClean="0"/>
              <a:t>What are some other examples of substrate etching (or bulk etching)? </a:t>
            </a:r>
          </a:p>
          <a:p>
            <a:pPr>
              <a:buNone/>
            </a:pPr>
            <a:endParaRPr lang="en-US" sz="2800" dirty="0"/>
          </a:p>
        </p:txBody>
      </p:sp>
      <p:pic>
        <p:nvPicPr>
          <p:cNvPr id="4" name="Picture 4" descr="arch2-420.jpg"/>
          <p:cNvPicPr>
            <a:picLocks noChangeAspect="1"/>
          </p:cNvPicPr>
          <p:nvPr>
            <p:custDataLst>
              <p:tags r:id="rId1"/>
            </p:custDataLst>
          </p:nvPr>
        </p:nvPicPr>
        <p:blipFill>
          <a:blip r:embed="rId5">
            <a:lum bright="-10000" contrast="10000"/>
          </a:blip>
          <a:srcRect/>
          <a:stretch>
            <a:fillRect/>
          </a:stretch>
        </p:blipFill>
        <p:spPr bwMode="auto">
          <a:xfrm>
            <a:off x="5759133" y="1627188"/>
            <a:ext cx="2825750" cy="4160837"/>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776595" y="5922963"/>
            <a:ext cx="2873375" cy="430212"/>
          </a:xfrm>
          <a:prstGeom prst="rect">
            <a:avLst/>
          </a:prstGeom>
          <a:noFill/>
          <a:ln w="9525">
            <a:noFill/>
            <a:miter lim="800000"/>
            <a:headEnd/>
            <a:tailEnd/>
          </a:ln>
        </p:spPr>
        <p:txBody>
          <a:bodyPr>
            <a:spAutoFit/>
          </a:bodyPr>
          <a:lstStyle/>
          <a:p>
            <a:pPr algn="r">
              <a:spcAft>
                <a:spcPts val="100"/>
              </a:spcAft>
            </a:pPr>
            <a:r>
              <a:rPr lang="en-US" sz="1100" b="1" i="1" dirty="0"/>
              <a:t>Natural Arch - Coyote Canyon, Utah [Photo courtesy </a:t>
            </a:r>
            <a:r>
              <a:rPr lang="en-US" sz="1100" b="1" i="1" dirty="0" smtClean="0"/>
              <a:t>of Bob </a:t>
            </a:r>
            <a:r>
              <a:rPr lang="en-US" sz="1100" b="1" i="1" dirty="0"/>
              <a:t>Willis]</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Example</a:t>
            </a:r>
            <a:endParaRPr lang="en-US" dirty="0"/>
          </a:p>
        </p:txBody>
      </p:sp>
      <p:sp>
        <p:nvSpPr>
          <p:cNvPr id="3" name="Content Placeholder 2"/>
          <p:cNvSpPr>
            <a:spLocks noGrp="1"/>
          </p:cNvSpPr>
          <p:nvPr>
            <p:ph sz="quarter" idx="1"/>
          </p:nvPr>
        </p:nvSpPr>
        <p:spPr>
          <a:xfrm>
            <a:off x="597408" y="5059680"/>
            <a:ext cx="8153400" cy="1051560"/>
          </a:xfrm>
        </p:spPr>
        <p:txBody>
          <a:bodyPr>
            <a:normAutofit/>
          </a:bodyPr>
          <a:lstStyle/>
          <a:p>
            <a:pPr indent="0">
              <a:buNone/>
            </a:pPr>
            <a:endParaRPr lang="en-US" sz="2400" dirty="0" smtClean="0"/>
          </a:p>
          <a:p>
            <a:pPr indent="0">
              <a:buNone/>
            </a:pPr>
            <a:r>
              <a:rPr lang="en-US" sz="2400" dirty="0" smtClean="0"/>
              <a:t>Mt. Rushmore in South Dakota</a:t>
            </a:r>
            <a:endParaRPr lang="en-US" sz="2400" dirty="0"/>
          </a:p>
        </p:txBody>
      </p:sp>
      <p:pic>
        <p:nvPicPr>
          <p:cNvPr id="4" name="Picture 3" descr="Mountrushmore-420.jpg"/>
          <p:cNvPicPr>
            <a:picLocks noChangeAspect="1"/>
          </p:cNvPicPr>
          <p:nvPr>
            <p:custDataLst>
              <p:tags r:id="rId1"/>
            </p:custDataLst>
          </p:nvPr>
        </p:nvPicPr>
        <p:blipFill>
          <a:blip r:embed="rId5"/>
          <a:srcRect/>
          <a:stretch>
            <a:fillRect/>
          </a:stretch>
        </p:blipFill>
        <p:spPr bwMode="auto">
          <a:xfrm>
            <a:off x="2693670" y="1630680"/>
            <a:ext cx="4000500" cy="3019425"/>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2655570" y="4785043"/>
            <a:ext cx="4000500" cy="443711"/>
          </a:xfrm>
          <a:prstGeom prst="rect">
            <a:avLst/>
          </a:prstGeom>
          <a:noFill/>
          <a:ln w="9525">
            <a:noFill/>
            <a:miter lim="800000"/>
            <a:headEnd/>
            <a:tailEnd/>
          </a:ln>
        </p:spPr>
        <p:txBody>
          <a:bodyPr>
            <a:spAutoFit/>
          </a:bodyPr>
          <a:lstStyle/>
          <a:p>
            <a:pPr algn="r">
              <a:spcAft>
                <a:spcPts val="100"/>
              </a:spcAft>
            </a:pPr>
            <a:r>
              <a:rPr lang="en-US" sz="1100" b="1" i="1" dirty="0"/>
              <a:t>Mt. Rushmore </a:t>
            </a:r>
            <a:r>
              <a:rPr lang="en-US" sz="1100" b="1" i="1" dirty="0" smtClean="0"/>
              <a:t>[Photo courtesy of the National Park Service]</a:t>
            </a:r>
          </a:p>
          <a:p>
            <a:pPr algn="r">
              <a:spcAft>
                <a:spcPts val="100"/>
              </a:spcAft>
            </a:pP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Yet Another Example</a:t>
            </a:r>
            <a:endParaRPr lang="en-US" dirty="0"/>
          </a:p>
        </p:txBody>
      </p:sp>
      <p:sp>
        <p:nvSpPr>
          <p:cNvPr id="3" name="Content Placeholder 2"/>
          <p:cNvSpPr>
            <a:spLocks noGrp="1"/>
          </p:cNvSpPr>
          <p:nvPr>
            <p:ph sz="quarter" idx="1"/>
          </p:nvPr>
        </p:nvSpPr>
        <p:spPr>
          <a:xfrm>
            <a:off x="597408" y="5059680"/>
            <a:ext cx="8153400" cy="1051560"/>
          </a:xfrm>
        </p:spPr>
        <p:txBody>
          <a:bodyPr>
            <a:normAutofit/>
          </a:bodyPr>
          <a:lstStyle/>
          <a:p>
            <a:pPr indent="0">
              <a:buNone/>
            </a:pPr>
            <a:endParaRPr lang="en-US" sz="2400" dirty="0" smtClean="0"/>
          </a:p>
          <a:p>
            <a:pPr indent="0">
              <a:buNone/>
            </a:pPr>
            <a:r>
              <a:rPr lang="en-US" sz="2400" dirty="0" smtClean="0"/>
              <a:t>Mesa Verde National Park in Colorado</a:t>
            </a:r>
            <a:endParaRPr lang="en-US" sz="2400" dirty="0"/>
          </a:p>
        </p:txBody>
      </p:sp>
      <p:sp>
        <p:nvSpPr>
          <p:cNvPr id="5" name="CaptionText"/>
          <p:cNvSpPr txBox="1">
            <a:spLocks noChangeArrowheads="1"/>
          </p:cNvSpPr>
          <p:nvPr>
            <p:custDataLst>
              <p:tags r:id="rId1"/>
            </p:custDataLst>
          </p:nvPr>
        </p:nvSpPr>
        <p:spPr bwMode="auto">
          <a:xfrm>
            <a:off x="2655570" y="4785043"/>
            <a:ext cx="4000500" cy="261937"/>
          </a:xfrm>
          <a:prstGeom prst="rect">
            <a:avLst/>
          </a:prstGeom>
          <a:noFill/>
          <a:ln w="9525">
            <a:noFill/>
            <a:miter lim="800000"/>
            <a:headEnd/>
            <a:tailEnd/>
          </a:ln>
        </p:spPr>
        <p:txBody>
          <a:bodyPr>
            <a:spAutoFit/>
          </a:bodyPr>
          <a:lstStyle/>
          <a:p>
            <a:pPr algn="r">
              <a:spcAft>
                <a:spcPts val="100"/>
              </a:spcAft>
            </a:pPr>
            <a:r>
              <a:rPr lang="en-US" sz="1100" b="1" i="1" dirty="0" smtClean="0"/>
              <a:t>Mesa Verde [Photo courtesy of the </a:t>
            </a:r>
            <a:r>
              <a:rPr lang="en-US" sz="1100" b="1" i="1" dirty="0"/>
              <a:t>National Park Service]</a:t>
            </a:r>
          </a:p>
        </p:txBody>
      </p:sp>
      <p:pic>
        <p:nvPicPr>
          <p:cNvPr id="6" name="Picture 5" descr="mesa-verde.jpg"/>
          <p:cNvPicPr>
            <a:picLocks noChangeAspect="1"/>
          </p:cNvPicPr>
          <p:nvPr/>
        </p:nvPicPr>
        <p:blipFill>
          <a:blip r:embed="rId4">
            <a:lum contrast="10000"/>
          </a:blip>
          <a:stretch>
            <a:fillRect/>
          </a:stretch>
        </p:blipFill>
        <p:spPr>
          <a:xfrm>
            <a:off x="1554480" y="1719855"/>
            <a:ext cx="6087292" cy="29219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Etched Layers</a:t>
            </a:r>
            <a:endParaRPr lang="en-US" dirty="0"/>
          </a:p>
        </p:txBody>
      </p:sp>
      <p:sp>
        <p:nvSpPr>
          <p:cNvPr id="3" name="Content Placeholder 2"/>
          <p:cNvSpPr>
            <a:spLocks noGrp="1"/>
          </p:cNvSpPr>
          <p:nvPr>
            <p:ph sz="quarter" idx="1"/>
          </p:nvPr>
        </p:nvSpPr>
        <p:spPr>
          <a:xfrm>
            <a:off x="612648" y="1619250"/>
            <a:ext cx="8153400" cy="4495800"/>
          </a:xfrm>
        </p:spPr>
        <p:txBody>
          <a:bodyPr>
            <a:normAutofit/>
          </a:bodyPr>
          <a:lstStyle/>
          <a:p>
            <a:pPr marL="0" indent="0" fontAlgn="auto">
              <a:spcBef>
                <a:spcPts val="0"/>
              </a:spcBef>
              <a:spcAft>
                <a:spcPts val="0"/>
              </a:spcAft>
              <a:buNone/>
              <a:defRPr/>
            </a:pPr>
            <a:r>
              <a:rPr lang="en-US" sz="2400" dirty="0" smtClean="0">
                <a:latin typeface="Arial"/>
              </a:rPr>
              <a:t>Each layer of film to be etched for a </a:t>
            </a:r>
            <a:r>
              <a:rPr lang="en-US" sz="2400" dirty="0" err="1" smtClean="0">
                <a:latin typeface="Arial"/>
              </a:rPr>
              <a:t>microsystem</a:t>
            </a:r>
            <a:r>
              <a:rPr lang="en-US" sz="2400" dirty="0" smtClean="0">
                <a:latin typeface="Arial"/>
              </a:rPr>
              <a:t> has a definitive purpose.  </a:t>
            </a:r>
          </a:p>
          <a:p>
            <a:pPr marL="0" indent="0" fontAlgn="auto">
              <a:spcBef>
                <a:spcPts val="0"/>
              </a:spcBef>
              <a:spcAft>
                <a:spcPts val="0"/>
              </a:spcAft>
              <a:buNone/>
              <a:defRPr/>
            </a:pPr>
            <a:endParaRPr lang="en-US" sz="2400" dirty="0" smtClean="0">
              <a:latin typeface="Arial"/>
            </a:endParaRPr>
          </a:p>
          <a:p>
            <a:pPr fontAlgn="auto">
              <a:spcBef>
                <a:spcPts val="0"/>
              </a:spcBef>
              <a:spcAft>
                <a:spcPts val="0"/>
              </a:spcAft>
              <a:buNone/>
              <a:defRPr/>
            </a:pPr>
            <a:r>
              <a:rPr lang="en-US" sz="2400" dirty="0" smtClean="0">
                <a:latin typeface="Arial"/>
              </a:rPr>
              <a:t>The actual </a:t>
            </a:r>
            <a:r>
              <a:rPr lang="en-US" sz="2400" dirty="0" smtClean="0">
                <a:latin typeface="Arial"/>
              </a:rPr>
              <a:t>material used for a specific layer is </a:t>
            </a:r>
            <a:r>
              <a:rPr lang="en-US" sz="2400" dirty="0" smtClean="0">
                <a:latin typeface="Arial"/>
              </a:rPr>
              <a:t>dependent on </a:t>
            </a:r>
            <a:r>
              <a:rPr lang="en-US" sz="2400" dirty="0" smtClean="0">
                <a:latin typeface="Arial"/>
              </a:rPr>
              <a:t>several </a:t>
            </a:r>
            <a:r>
              <a:rPr lang="en-US" sz="2400" dirty="0" smtClean="0">
                <a:latin typeface="Arial"/>
              </a:rPr>
              <a:t>factors:</a:t>
            </a:r>
          </a:p>
          <a:p>
            <a:pPr marL="508000" lvl="1" indent="-508000" fontAlgn="auto">
              <a:spcBef>
                <a:spcPts val="0"/>
              </a:spcBef>
              <a:spcAft>
                <a:spcPts val="0"/>
              </a:spcAft>
              <a:buFont typeface="Wingdings" pitchFamily="2" charset="2"/>
              <a:buChar char="v"/>
              <a:defRPr/>
            </a:pPr>
            <a:r>
              <a:rPr lang="en-US" sz="2400" dirty="0" smtClean="0">
                <a:latin typeface="Arial"/>
              </a:rPr>
              <a:t>application or component being constructed</a:t>
            </a:r>
          </a:p>
          <a:p>
            <a:pPr marL="508000" lvl="1" indent="-508000" fontAlgn="auto">
              <a:spcBef>
                <a:spcPts val="0"/>
              </a:spcBef>
              <a:spcAft>
                <a:spcPts val="0"/>
              </a:spcAft>
              <a:buFont typeface="Wingdings" pitchFamily="2" charset="2"/>
              <a:buChar char="v"/>
              <a:defRPr/>
            </a:pPr>
            <a:r>
              <a:rPr lang="en-US" sz="2400" dirty="0" smtClean="0">
                <a:latin typeface="Arial"/>
              </a:rPr>
              <a:t>mechanical and electrical properties needed</a:t>
            </a:r>
          </a:p>
          <a:p>
            <a:pPr marL="508000" lvl="1" indent="-508000" fontAlgn="auto">
              <a:spcBef>
                <a:spcPts val="0"/>
              </a:spcBef>
              <a:spcAft>
                <a:spcPts val="0"/>
              </a:spcAft>
              <a:buFont typeface="Wingdings" pitchFamily="2" charset="2"/>
              <a:buChar char="v"/>
              <a:defRPr/>
            </a:pPr>
            <a:r>
              <a:rPr lang="en-US" sz="2400" dirty="0" smtClean="0">
                <a:latin typeface="Arial"/>
              </a:rPr>
              <a:t>previous and subsequent layers</a:t>
            </a:r>
          </a:p>
          <a:p>
            <a:pPr marL="508000" lvl="1" indent="-508000" fontAlgn="auto">
              <a:spcBef>
                <a:spcPts val="0"/>
              </a:spcBef>
              <a:spcAft>
                <a:spcPts val="0"/>
              </a:spcAft>
              <a:buFont typeface="Wingdings" pitchFamily="2" charset="2"/>
              <a:buChar char="v"/>
              <a:defRPr/>
            </a:pPr>
            <a:r>
              <a:rPr lang="en-US" sz="2400" dirty="0" smtClean="0">
                <a:latin typeface="Arial"/>
              </a:rPr>
              <a:t>etch </a:t>
            </a:r>
            <a:r>
              <a:rPr lang="en-US" sz="2400" dirty="0" smtClean="0">
                <a:latin typeface="Arial"/>
              </a:rPr>
              <a:t>process</a:t>
            </a:r>
          </a:p>
          <a:p>
            <a:pPr marL="508000" lvl="1" indent="-508000" fontAlgn="auto">
              <a:spcBef>
                <a:spcPts val="0"/>
              </a:spcBef>
              <a:spcAft>
                <a:spcPts val="0"/>
              </a:spcAft>
              <a:buFont typeface="Wingdings" pitchFamily="2" charset="2"/>
              <a:buChar char="v"/>
              <a:defRPr/>
            </a:pPr>
            <a:r>
              <a:rPr lang="en-US" sz="2400" dirty="0" smtClean="0">
                <a:latin typeface="Arial"/>
              </a:rPr>
              <a:t>etchant </a:t>
            </a:r>
            <a:r>
              <a:rPr lang="en-US" sz="2400" dirty="0" smtClean="0">
                <a:latin typeface="Arial"/>
              </a:rPr>
              <a:t>chemicals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Etched Layers</a:t>
            </a:r>
            <a:endParaRPr lang="en-US" dirty="0"/>
          </a:p>
        </p:txBody>
      </p:sp>
      <p:sp>
        <p:nvSpPr>
          <p:cNvPr id="3" name="Content Placeholder 2"/>
          <p:cNvSpPr>
            <a:spLocks noGrp="1"/>
          </p:cNvSpPr>
          <p:nvPr>
            <p:ph sz="quarter" idx="1"/>
          </p:nvPr>
        </p:nvSpPr>
        <p:spPr>
          <a:xfrm>
            <a:off x="536448" y="3352800"/>
            <a:ext cx="3826546" cy="3261360"/>
          </a:xfrm>
        </p:spPr>
        <p:txBody>
          <a:bodyPr>
            <a:noAutofit/>
          </a:bodyPr>
          <a:lstStyle/>
          <a:p>
            <a:pPr marL="0" indent="0">
              <a:buNone/>
            </a:pPr>
            <a:r>
              <a:rPr lang="en-US" sz="2000" u="sng" dirty="0" smtClean="0"/>
              <a:t>Sacrificial Layer </a:t>
            </a:r>
            <a:r>
              <a:rPr lang="en-US" sz="2000" dirty="0" smtClean="0"/>
              <a:t>- </a:t>
            </a:r>
            <a:r>
              <a:rPr lang="en-US" sz="2000" dirty="0" smtClean="0"/>
              <a:t>deposited </a:t>
            </a:r>
            <a:r>
              <a:rPr lang="en-US" sz="2000" dirty="0" smtClean="0"/>
              <a:t>between structural layers for mechanical separation and isolation. Removed during a "release etch" to free the structural layers and allow devices to move. </a:t>
            </a:r>
            <a:r>
              <a:rPr lang="en-US" sz="2000" i="1" dirty="0" smtClean="0"/>
              <a:t>(Silicon dioxide, photoresist, polycrystalline  silicon)</a:t>
            </a:r>
          </a:p>
        </p:txBody>
      </p:sp>
      <p:sp>
        <p:nvSpPr>
          <p:cNvPr id="5" name="CaptionText"/>
          <p:cNvSpPr txBox="1">
            <a:spLocks noChangeArrowheads="1"/>
          </p:cNvSpPr>
          <p:nvPr>
            <p:custDataLst>
              <p:tags r:id="rId1"/>
            </p:custDataLst>
          </p:nvPr>
        </p:nvSpPr>
        <p:spPr bwMode="auto">
          <a:xfrm>
            <a:off x="5300061" y="5632670"/>
            <a:ext cx="3465887" cy="612988"/>
          </a:xfrm>
          <a:prstGeom prst="rect">
            <a:avLst/>
          </a:prstGeom>
          <a:noFill/>
          <a:ln w="9525">
            <a:noFill/>
            <a:miter lim="800000"/>
            <a:headEnd/>
            <a:tailEnd/>
          </a:ln>
        </p:spPr>
        <p:txBody>
          <a:bodyPr wrap="square">
            <a:spAutoFit/>
          </a:bodyPr>
          <a:lstStyle/>
          <a:p>
            <a:pPr algn="r">
              <a:spcAft>
                <a:spcPts val="100"/>
              </a:spcAft>
            </a:pPr>
            <a:r>
              <a:rPr lang="en-US" sz="1100" b="1" i="1" dirty="0">
                <a:solidFill>
                  <a:srgbClr val="A50021"/>
                </a:solidFill>
              </a:rPr>
              <a:t>Types of Etched </a:t>
            </a:r>
            <a:r>
              <a:rPr lang="en-US" sz="1100" b="1" i="1" dirty="0" smtClean="0">
                <a:solidFill>
                  <a:srgbClr val="A50021"/>
                </a:solidFill>
              </a:rPr>
              <a:t>Layers</a:t>
            </a:r>
          </a:p>
          <a:p>
            <a:pPr algn="r">
              <a:spcAft>
                <a:spcPts val="100"/>
              </a:spcAft>
            </a:pPr>
            <a:r>
              <a:rPr lang="en-US" sz="1100" b="1" i="1" dirty="0" smtClean="0"/>
              <a:t>[Graphic courtesy of </a:t>
            </a:r>
            <a:r>
              <a:rPr lang="en-US" sz="1100" b="1" i="1" dirty="0" err="1" smtClean="0"/>
              <a:t>Khalil</a:t>
            </a:r>
            <a:r>
              <a:rPr lang="en-US" sz="1100" b="1" i="1" dirty="0" smtClean="0"/>
              <a:t> </a:t>
            </a:r>
            <a:r>
              <a:rPr lang="en-US" sz="1100" b="1" i="1" dirty="0" err="1" smtClean="0"/>
              <a:t>Najafi</a:t>
            </a:r>
            <a:r>
              <a:rPr lang="en-US" sz="1100" b="1" i="1" dirty="0" smtClean="0"/>
              <a:t>, University of Michigan]</a:t>
            </a:r>
            <a:endParaRPr lang="en-US" sz="1100" b="1" i="1" dirty="0">
              <a:solidFill>
                <a:srgbClr val="A50021"/>
              </a:solidFill>
            </a:endParaRPr>
          </a:p>
        </p:txBody>
      </p:sp>
      <p:pic>
        <p:nvPicPr>
          <p:cNvPr id="1026" name="Picture 2"/>
          <p:cNvPicPr>
            <a:picLocks noChangeAspect="1" noChangeArrowheads="1"/>
          </p:cNvPicPr>
          <p:nvPr/>
        </p:nvPicPr>
        <p:blipFill>
          <a:blip r:embed="rId4"/>
          <a:srcRect/>
          <a:stretch>
            <a:fillRect/>
          </a:stretch>
        </p:blipFill>
        <p:spPr bwMode="auto">
          <a:xfrm>
            <a:off x="4019550" y="3237548"/>
            <a:ext cx="5124450" cy="2638425"/>
          </a:xfrm>
          <a:prstGeom prst="rect">
            <a:avLst/>
          </a:prstGeom>
          <a:noFill/>
          <a:ln w="9525">
            <a:noFill/>
            <a:miter lim="800000"/>
            <a:headEnd/>
            <a:tailEnd/>
          </a:ln>
          <a:effectLst/>
        </p:spPr>
      </p:pic>
      <p:sp>
        <p:nvSpPr>
          <p:cNvPr id="7" name="TextBox 6"/>
          <p:cNvSpPr txBox="1"/>
          <p:nvPr/>
        </p:nvSpPr>
        <p:spPr>
          <a:xfrm>
            <a:off x="548641" y="1630681"/>
            <a:ext cx="8138160" cy="1708160"/>
          </a:xfrm>
          <a:prstGeom prst="rect">
            <a:avLst/>
          </a:prstGeom>
          <a:noFill/>
        </p:spPr>
        <p:txBody>
          <a:bodyPr wrap="square" rtlCol="0">
            <a:spAutoFit/>
          </a:bodyPr>
          <a:lstStyle/>
          <a:p>
            <a:pPr>
              <a:spcAft>
                <a:spcPts val="600"/>
              </a:spcAft>
            </a:pPr>
            <a:r>
              <a:rPr lang="en-US" sz="2000" u="sng" dirty="0" smtClean="0">
                <a:latin typeface="Arial" pitchFamily="34" charset="0"/>
                <a:cs typeface="Arial" pitchFamily="34" charset="0"/>
              </a:rPr>
              <a:t>Conductive Layer </a:t>
            </a:r>
            <a:r>
              <a:rPr lang="en-US" sz="2000" dirty="0" smtClean="0">
                <a:latin typeface="Arial" pitchFamily="34" charset="0"/>
                <a:cs typeface="Arial" pitchFamily="34" charset="0"/>
              </a:rPr>
              <a:t>– conductive </a:t>
            </a:r>
            <a:r>
              <a:rPr lang="en-US" sz="2000" dirty="0" smtClean="0">
                <a:latin typeface="Arial" pitchFamily="34" charset="0"/>
                <a:cs typeface="Arial" pitchFamily="34" charset="0"/>
              </a:rPr>
              <a:t>paths, </a:t>
            </a:r>
            <a:r>
              <a:rPr lang="en-US" sz="2000" dirty="0" err="1" smtClean="0">
                <a:latin typeface="Arial" pitchFamily="34" charset="0"/>
                <a:cs typeface="Arial" pitchFamily="34" charset="0"/>
              </a:rPr>
              <a:t>vias</a:t>
            </a:r>
            <a:r>
              <a:rPr lang="en-US" sz="2000" dirty="0" smtClean="0">
                <a:latin typeface="Arial" pitchFamily="34" charset="0"/>
                <a:cs typeface="Arial" pitchFamily="34" charset="0"/>
              </a:rPr>
              <a:t>, and electrodes for electronic circuits / components. (</a:t>
            </a:r>
            <a:r>
              <a:rPr lang="en-US" sz="2000" i="1" dirty="0" smtClean="0">
                <a:latin typeface="Arial" pitchFamily="34" charset="0"/>
                <a:cs typeface="Arial" pitchFamily="34" charset="0"/>
              </a:rPr>
              <a:t>Doped Poly-crystalline, metals and metal alloys)</a:t>
            </a:r>
          </a:p>
          <a:p>
            <a:pPr>
              <a:spcAft>
                <a:spcPts val="600"/>
              </a:spcAft>
            </a:pPr>
            <a:r>
              <a:rPr lang="en-US" sz="2000" u="sng" dirty="0" smtClean="0">
                <a:latin typeface="Arial" pitchFamily="34" charset="0"/>
                <a:cs typeface="Arial" pitchFamily="34" charset="0"/>
              </a:rPr>
              <a:t>Insulating Layer </a:t>
            </a:r>
            <a:r>
              <a:rPr lang="en-US" sz="2000" dirty="0" smtClean="0">
                <a:latin typeface="Arial" pitchFamily="34" charset="0"/>
                <a:cs typeface="Arial" pitchFamily="34" charset="0"/>
              </a:rPr>
              <a:t>– high resistivity </a:t>
            </a:r>
            <a:r>
              <a:rPr lang="en-US" sz="2000" dirty="0" smtClean="0">
                <a:latin typeface="Arial" pitchFamily="34" charset="0"/>
                <a:cs typeface="Arial" pitchFamily="34" charset="0"/>
              </a:rPr>
              <a:t>to </a:t>
            </a:r>
            <a:r>
              <a:rPr lang="en-US" sz="2000" dirty="0" smtClean="0">
                <a:latin typeface="Arial" pitchFamily="34" charset="0"/>
                <a:cs typeface="Arial" pitchFamily="34" charset="0"/>
              </a:rPr>
              <a:t>insulate one layer from another. </a:t>
            </a:r>
            <a:r>
              <a:rPr lang="en-US" sz="2000" i="1" dirty="0" smtClean="0">
                <a:latin typeface="Arial" pitchFamily="34" charset="0"/>
                <a:cs typeface="Arial" pitchFamily="34" charset="0"/>
              </a:rPr>
              <a:t>(Silicon nitride, silicon </a:t>
            </a:r>
            <a:r>
              <a:rPr lang="en-US" sz="2000" i="1" dirty="0" smtClean="0">
                <a:latin typeface="Arial" pitchFamily="34" charset="0"/>
                <a:cs typeface="Arial" pitchFamily="34" charset="0"/>
              </a:rPr>
              <a:t>oxide)</a:t>
            </a:r>
            <a:endParaRPr lang="en-US" sz="2000" i="1" dirty="0" smtClean="0">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Etched Layers</a:t>
            </a:r>
            <a:endParaRPr lang="en-US" dirty="0"/>
          </a:p>
        </p:txBody>
      </p:sp>
      <p:sp>
        <p:nvSpPr>
          <p:cNvPr id="3" name="Content Placeholder 2"/>
          <p:cNvSpPr>
            <a:spLocks noGrp="1"/>
          </p:cNvSpPr>
          <p:nvPr>
            <p:ph sz="quarter" idx="1"/>
          </p:nvPr>
        </p:nvSpPr>
        <p:spPr>
          <a:xfrm>
            <a:off x="579121" y="4565465"/>
            <a:ext cx="8153400" cy="1652452"/>
          </a:xfrm>
        </p:spPr>
        <p:txBody>
          <a:bodyPr>
            <a:normAutofit/>
          </a:bodyPr>
          <a:lstStyle/>
          <a:p>
            <a:pPr marL="0" indent="0">
              <a:buNone/>
            </a:pPr>
            <a:r>
              <a:rPr lang="en-US" sz="2000" u="sng" dirty="0" smtClean="0"/>
              <a:t>Etch Stop Layer </a:t>
            </a:r>
            <a:r>
              <a:rPr lang="en-US" sz="2000" dirty="0" smtClean="0"/>
              <a:t>– </a:t>
            </a:r>
            <a:r>
              <a:rPr lang="en-US" sz="2000" dirty="0" smtClean="0"/>
              <a:t>stops </a:t>
            </a:r>
            <a:r>
              <a:rPr lang="en-US" sz="2000" dirty="0" smtClean="0"/>
              <a:t>the etch when this layer is reached. </a:t>
            </a:r>
            <a:r>
              <a:rPr lang="en-US" sz="2000" i="1" dirty="0" smtClean="0"/>
              <a:t>(Boron-doped silicon, silicon dioxide, silicon nitride)</a:t>
            </a:r>
          </a:p>
          <a:p>
            <a:pPr marL="0" indent="0">
              <a:buNone/>
            </a:pPr>
            <a:r>
              <a:rPr lang="en-US" sz="2000" u="sng" dirty="0" smtClean="0"/>
              <a:t>Etch Mask Layer </a:t>
            </a:r>
            <a:r>
              <a:rPr lang="en-US" sz="2000" dirty="0" smtClean="0"/>
              <a:t>– </a:t>
            </a:r>
            <a:r>
              <a:rPr lang="en-US" sz="2000" dirty="0" smtClean="0"/>
              <a:t>defines </a:t>
            </a:r>
            <a:r>
              <a:rPr lang="en-US" sz="2000" dirty="0" smtClean="0"/>
              <a:t>the pattern to be etched.  </a:t>
            </a:r>
            <a:r>
              <a:rPr lang="en-US" sz="2000" i="1" dirty="0" smtClean="0"/>
              <a:t>(photoresist, silicon dioxide, silicon nitride, some metals)</a:t>
            </a:r>
          </a:p>
          <a:p>
            <a:pPr marL="0" indent="0">
              <a:buNone/>
            </a:pPr>
            <a:endParaRPr lang="en-US" sz="1800" dirty="0"/>
          </a:p>
        </p:txBody>
      </p:sp>
      <p:sp>
        <p:nvSpPr>
          <p:cNvPr id="4" name="TextBox 3"/>
          <p:cNvSpPr txBox="1"/>
          <p:nvPr/>
        </p:nvSpPr>
        <p:spPr>
          <a:xfrm>
            <a:off x="579122" y="1658983"/>
            <a:ext cx="2699656" cy="2554545"/>
          </a:xfrm>
          <a:prstGeom prst="rect">
            <a:avLst/>
          </a:prstGeom>
          <a:noFill/>
        </p:spPr>
        <p:txBody>
          <a:bodyPr wrap="square" rtlCol="0">
            <a:spAutoFit/>
          </a:bodyPr>
          <a:lstStyle/>
          <a:p>
            <a:r>
              <a:rPr lang="en-US" sz="2000" u="sng" dirty="0" smtClean="0">
                <a:latin typeface="Arial" pitchFamily="34" charset="0"/>
                <a:cs typeface="Arial" pitchFamily="34" charset="0"/>
              </a:rPr>
              <a:t>Structural Layer  </a:t>
            </a:r>
            <a:r>
              <a:rPr lang="en-US" sz="2000" dirty="0" smtClean="0">
                <a:latin typeface="Arial" pitchFamily="34" charset="0"/>
                <a:cs typeface="Arial" pitchFamily="34" charset="0"/>
              </a:rPr>
              <a:t>- </a:t>
            </a:r>
            <a:r>
              <a:rPr lang="en-US" sz="2000" dirty="0" smtClean="0">
                <a:latin typeface="Arial" pitchFamily="34" charset="0"/>
                <a:cs typeface="Arial" pitchFamily="34" charset="0"/>
              </a:rPr>
              <a:t>having </a:t>
            </a:r>
            <a:r>
              <a:rPr lang="en-US" sz="2000" dirty="0" smtClean="0">
                <a:latin typeface="Arial" pitchFamily="34" charset="0"/>
                <a:cs typeface="Arial" pitchFamily="34" charset="0"/>
              </a:rPr>
              <a:t>mechanical /electrical properties needed for </a:t>
            </a:r>
            <a:r>
              <a:rPr lang="en-US" sz="2000" dirty="0" err="1" smtClean="0">
                <a:latin typeface="Arial" pitchFamily="34" charset="0"/>
                <a:cs typeface="Arial" pitchFamily="34" charset="0"/>
              </a:rPr>
              <a:t>microdevices</a:t>
            </a:r>
            <a:r>
              <a:rPr lang="en-US" sz="2000" dirty="0" smtClean="0">
                <a:latin typeface="Arial" pitchFamily="34" charset="0"/>
                <a:cs typeface="Arial" pitchFamily="34" charset="0"/>
              </a:rPr>
              <a:t>.  </a:t>
            </a:r>
            <a:r>
              <a:rPr lang="en-US" sz="2000" i="1" dirty="0" smtClean="0">
                <a:latin typeface="Arial" pitchFamily="34" charset="0"/>
                <a:cs typeface="Arial" pitchFamily="34" charset="0"/>
              </a:rPr>
              <a:t>(doped polycrystalline silicon, silicon nitride, some metals)</a:t>
            </a:r>
          </a:p>
        </p:txBody>
      </p:sp>
      <p:pic>
        <p:nvPicPr>
          <p:cNvPr id="5" name="Picture 4" descr="types-etch-layers.jpg"/>
          <p:cNvPicPr>
            <a:picLocks noChangeAspect="1"/>
          </p:cNvPicPr>
          <p:nvPr/>
        </p:nvPicPr>
        <p:blipFill>
          <a:blip r:embed="rId3"/>
          <a:stretch>
            <a:fillRect/>
          </a:stretch>
        </p:blipFill>
        <p:spPr>
          <a:xfrm>
            <a:off x="3381417" y="1681480"/>
            <a:ext cx="5529221" cy="249863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Etchants</a:t>
            </a:r>
            <a:endParaRPr lang="en-US" dirty="0"/>
          </a:p>
        </p:txBody>
      </p:sp>
      <p:sp>
        <p:nvSpPr>
          <p:cNvPr id="3" name="Content Placeholder 2"/>
          <p:cNvSpPr>
            <a:spLocks noGrp="1"/>
          </p:cNvSpPr>
          <p:nvPr>
            <p:ph sz="quarter" idx="1"/>
          </p:nvPr>
        </p:nvSpPr>
        <p:spPr/>
        <p:txBody>
          <a:bodyPr>
            <a:normAutofit/>
          </a:bodyPr>
          <a:lstStyle/>
          <a:p>
            <a:pPr>
              <a:buClr>
                <a:schemeClr val="accent1"/>
              </a:buClr>
            </a:pPr>
            <a:r>
              <a:rPr lang="en-US" sz="2600" dirty="0" smtClean="0"/>
              <a:t>Just as different materials are selected for their functional properties in creating the various layers of a MEMS, different chemicals are selected to etch those materials.  </a:t>
            </a:r>
          </a:p>
          <a:p>
            <a:pPr>
              <a:buClr>
                <a:schemeClr val="accent1"/>
              </a:buClr>
            </a:pPr>
            <a:endParaRPr lang="en-US" sz="2600" dirty="0" smtClean="0"/>
          </a:p>
          <a:p>
            <a:pPr>
              <a:buClr>
                <a:schemeClr val="accent1"/>
              </a:buClr>
            </a:pPr>
            <a:r>
              <a:rPr lang="en-US" sz="2600" dirty="0" smtClean="0"/>
              <a:t>Etchants are chemical compounds which chemically react with the layer to be removed, thereby removing the layer. </a:t>
            </a:r>
          </a:p>
          <a:p>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Etchants</a:t>
            </a:r>
            <a:endParaRPr lang="en-US" dirty="0"/>
          </a:p>
        </p:txBody>
      </p:sp>
      <p:sp>
        <p:nvSpPr>
          <p:cNvPr id="3" name="Content Placeholder 2"/>
          <p:cNvSpPr>
            <a:spLocks noGrp="1"/>
          </p:cNvSpPr>
          <p:nvPr>
            <p:ph sz="quarter" idx="1"/>
          </p:nvPr>
        </p:nvSpPr>
        <p:spPr/>
        <p:txBody>
          <a:bodyPr/>
          <a:lstStyle/>
          <a:p>
            <a:pPr fontAlgn="auto">
              <a:spcBef>
                <a:spcPts val="0"/>
              </a:spcBef>
              <a:spcAft>
                <a:spcPts val="0"/>
              </a:spcAft>
              <a:buNone/>
              <a:defRPr/>
            </a:pPr>
            <a:r>
              <a:rPr lang="en-US" sz="2400" dirty="0" smtClean="0">
                <a:latin typeface="Arial"/>
              </a:rPr>
              <a:t>Factors to consider when selecting etchants:</a:t>
            </a:r>
          </a:p>
          <a:p>
            <a:pPr marL="508000" lvl="1" indent="-508000" fontAlgn="auto">
              <a:spcBef>
                <a:spcPts val="0"/>
              </a:spcBef>
              <a:spcAft>
                <a:spcPts val="0"/>
              </a:spcAft>
              <a:buFont typeface="Wingdings" pitchFamily="2" charset="2"/>
              <a:buChar char="v"/>
              <a:defRPr/>
            </a:pPr>
            <a:r>
              <a:rPr lang="en-US" sz="2400" dirty="0" smtClean="0">
                <a:latin typeface="Arial"/>
              </a:rPr>
              <a:t>Capable of </a:t>
            </a:r>
            <a:r>
              <a:rPr lang="en-US" sz="2400" dirty="0" smtClean="0">
                <a:latin typeface="Arial"/>
              </a:rPr>
              <a:t>etching through the select layer at a rate fast enough to complete the etch in a desired amount of time.</a:t>
            </a:r>
          </a:p>
          <a:p>
            <a:pPr marL="508000" lvl="1" indent="-508000" fontAlgn="auto">
              <a:spcBef>
                <a:spcPts val="0"/>
              </a:spcBef>
              <a:spcAft>
                <a:spcPts val="0"/>
              </a:spcAft>
              <a:buFont typeface="Wingdings" pitchFamily="2" charset="2"/>
              <a:buChar char="v"/>
              <a:defRPr/>
            </a:pPr>
            <a:r>
              <a:rPr lang="en-US" sz="2400" dirty="0" smtClean="0">
                <a:latin typeface="Arial"/>
              </a:rPr>
              <a:t>Etch rate must not be too fast such that it </a:t>
            </a:r>
            <a:r>
              <a:rPr lang="en-US" sz="2400" dirty="0" smtClean="0">
                <a:latin typeface="Arial"/>
              </a:rPr>
              <a:t>over etches </a:t>
            </a:r>
            <a:r>
              <a:rPr lang="en-US" sz="2400" dirty="0" smtClean="0">
                <a:latin typeface="Arial"/>
              </a:rPr>
              <a:t>into the next layer.</a:t>
            </a:r>
          </a:p>
          <a:p>
            <a:pPr marL="508000" lvl="1" indent="-508000" fontAlgn="auto">
              <a:spcBef>
                <a:spcPts val="0"/>
              </a:spcBef>
              <a:spcAft>
                <a:spcPts val="0"/>
              </a:spcAft>
              <a:buFont typeface="Wingdings" pitchFamily="2" charset="2"/>
              <a:buChar char="v"/>
              <a:defRPr/>
            </a:pPr>
            <a:r>
              <a:rPr lang="en-US" sz="2400" dirty="0">
                <a:latin typeface="Arial"/>
              </a:rPr>
              <a:t>C</a:t>
            </a:r>
            <a:r>
              <a:rPr lang="en-US" sz="2400" dirty="0" smtClean="0">
                <a:latin typeface="Arial"/>
              </a:rPr>
              <a:t>apable </a:t>
            </a:r>
            <a:r>
              <a:rPr lang="en-US" sz="2400" dirty="0" smtClean="0">
                <a:latin typeface="Arial"/>
              </a:rPr>
              <a:t>of corroding or etching the protective mask layer.</a:t>
            </a:r>
          </a:p>
          <a:p>
            <a:pPr marL="508000" lvl="1" indent="-508000" fontAlgn="auto">
              <a:spcBef>
                <a:spcPts val="0"/>
              </a:spcBef>
              <a:spcAft>
                <a:spcPts val="0"/>
              </a:spcAft>
              <a:buFont typeface="Wingdings" pitchFamily="2" charset="2"/>
              <a:buChar char="v"/>
              <a:defRPr/>
            </a:pPr>
            <a:r>
              <a:rPr lang="en-US" sz="2400" dirty="0" smtClean="0">
                <a:latin typeface="Arial"/>
              </a:rPr>
              <a:t>Should not react with existing layers that are not to be etched.</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Etch Processes</a:t>
            </a:r>
            <a:endParaRPr lang="en-US" dirty="0"/>
          </a:p>
        </p:txBody>
      </p:sp>
      <p:sp>
        <p:nvSpPr>
          <p:cNvPr id="3" name="Content Placeholder 2"/>
          <p:cNvSpPr>
            <a:spLocks noGrp="1"/>
          </p:cNvSpPr>
          <p:nvPr>
            <p:ph sz="quarter" idx="1"/>
          </p:nvPr>
        </p:nvSpPr>
        <p:spPr/>
        <p:txBody>
          <a:bodyPr>
            <a:noAutofit/>
          </a:bodyPr>
          <a:lstStyle/>
          <a:p>
            <a:pPr marL="0" indent="0">
              <a:buNone/>
            </a:pPr>
            <a:r>
              <a:rPr lang="en-US" sz="2400" dirty="0" smtClean="0"/>
              <a:t>Etching is accomplished with either a wet or dry technique. </a:t>
            </a:r>
          </a:p>
          <a:p>
            <a:pPr marL="0" indent="0">
              <a:buNone/>
            </a:pPr>
            <a:endParaRPr lang="en-US" sz="2400" dirty="0" smtClean="0"/>
          </a:p>
          <a:p>
            <a:pPr marL="0" indent="0">
              <a:buNone/>
            </a:pPr>
            <a:r>
              <a:rPr lang="en-US" sz="2400" b="1" dirty="0" smtClean="0"/>
              <a:t>Wet etch </a:t>
            </a:r>
            <a:r>
              <a:rPr lang="en-US" sz="2400" dirty="0" smtClean="0"/>
              <a:t>removes the material through a chemical reaction between a liquid etchant and the layer to be etched.</a:t>
            </a:r>
          </a:p>
          <a:p>
            <a:pPr marL="0" indent="0">
              <a:buNone/>
            </a:pPr>
            <a:r>
              <a:rPr lang="en-US" sz="2400" dirty="0" smtClean="0"/>
              <a:t>  </a:t>
            </a:r>
          </a:p>
          <a:p>
            <a:pPr marL="0" indent="0">
              <a:buNone/>
            </a:pPr>
            <a:r>
              <a:rPr lang="en-US" sz="2400" b="1" dirty="0" smtClean="0"/>
              <a:t>Dry etch </a:t>
            </a:r>
            <a:r>
              <a:rPr lang="en-US" sz="2400" dirty="0" smtClean="0"/>
              <a:t>removes the material through a chemical reaction and/or a physical interaction between etchant gasses and the exposed layer. </a:t>
            </a:r>
          </a:p>
          <a:p>
            <a:pPr>
              <a:buNone/>
            </a:pP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solidFill>
                  <a:schemeClr val="tx1"/>
                </a:solidFill>
              </a:rPr>
              <a:t>This unit is an overview of the wet and dry etch processes, the various thin films that are etched in the construction of microsystems, and the etchants (chemicals) used.</a:t>
            </a:r>
          </a:p>
          <a:p>
            <a:endParaRPr lang="en-US" dirty="0">
              <a:solidFill>
                <a:schemeClr val="tx1"/>
              </a:solidFill>
            </a:endParaRPr>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Affecting Etch Quality</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b="1" dirty="0" smtClean="0"/>
              <a:t>Etch rate </a:t>
            </a:r>
            <a:r>
              <a:rPr lang="en-US" sz="2600" dirty="0" smtClean="0"/>
              <a:t>– The rate at which the material is removed from the wafer.</a:t>
            </a:r>
          </a:p>
          <a:p>
            <a:pPr marL="0" indent="0">
              <a:buNone/>
            </a:pPr>
            <a:endParaRPr lang="en-US" sz="2600" dirty="0" smtClean="0"/>
          </a:p>
          <a:p>
            <a:pPr marL="0" indent="0">
              <a:buNone/>
            </a:pPr>
            <a:r>
              <a:rPr lang="en-US" sz="2600" b="1" dirty="0" smtClean="0"/>
              <a:t>Directional control </a:t>
            </a:r>
            <a:r>
              <a:rPr lang="en-US" sz="2600" dirty="0" smtClean="0"/>
              <a:t>– Since etch can occur in all directions, it is important to be able to control the direction of the etch.  Directional control results in achieving the desired "shape" or etch profile (isotropic, anisotropic or a combination of both)</a:t>
            </a:r>
          </a:p>
          <a:p>
            <a:pPr marL="0" indent="0">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Selectivity</a:t>
            </a:r>
            <a:endParaRPr lang="en-US" dirty="0"/>
          </a:p>
        </p:txBody>
      </p:sp>
      <p:sp>
        <p:nvSpPr>
          <p:cNvPr id="3" name="Content Placeholder 2"/>
          <p:cNvSpPr>
            <a:spLocks noGrp="1"/>
          </p:cNvSpPr>
          <p:nvPr>
            <p:ph sz="quarter" idx="1"/>
          </p:nvPr>
        </p:nvSpPr>
        <p:spPr/>
        <p:txBody>
          <a:bodyPr>
            <a:normAutofit fontScale="70000" lnSpcReduction="20000"/>
          </a:bodyPr>
          <a:lstStyle/>
          <a:p>
            <a:pPr marL="0" indent="0">
              <a:lnSpc>
                <a:spcPct val="120000"/>
              </a:lnSpc>
              <a:buNone/>
            </a:pPr>
            <a:r>
              <a:rPr lang="en-US" sz="3200" u="sng" dirty="0" smtClean="0"/>
              <a:t>Selectivity </a:t>
            </a:r>
            <a:r>
              <a:rPr lang="en-US" sz="3200" dirty="0" smtClean="0"/>
              <a:t>– </a:t>
            </a:r>
            <a:r>
              <a:rPr lang="en-US" sz="3200" dirty="0"/>
              <a:t>P</a:t>
            </a:r>
            <a:r>
              <a:rPr lang="en-US" sz="3200" dirty="0" smtClean="0"/>
              <a:t>roperty </a:t>
            </a:r>
            <a:r>
              <a:rPr lang="en-US" sz="3200" dirty="0" smtClean="0"/>
              <a:t>of the etchant which permits it to selectively etch a specific material at a faster etch rate than other materials on the wafer.  </a:t>
            </a:r>
          </a:p>
          <a:p>
            <a:pPr>
              <a:lnSpc>
                <a:spcPct val="120000"/>
              </a:lnSpc>
              <a:buNone/>
            </a:pPr>
            <a:r>
              <a:rPr lang="en-US" sz="3200" dirty="0" smtClean="0"/>
              <a:t>Selectivity is the ratio defined by the following:</a:t>
            </a:r>
          </a:p>
          <a:p>
            <a:pPr>
              <a:lnSpc>
                <a:spcPct val="120000"/>
              </a:lnSpc>
              <a:buNone/>
            </a:pPr>
            <a:endParaRPr lang="en-US" sz="3200" dirty="0" smtClean="0"/>
          </a:p>
          <a:p>
            <a:pPr>
              <a:lnSpc>
                <a:spcPct val="120000"/>
              </a:lnSpc>
              <a:buNone/>
            </a:pPr>
            <a:r>
              <a:rPr lang="en-US" sz="3200" dirty="0" smtClean="0"/>
              <a:t>                        Etch rate of material to be etched</a:t>
            </a:r>
          </a:p>
          <a:p>
            <a:pPr>
              <a:lnSpc>
                <a:spcPct val="120000"/>
              </a:lnSpc>
              <a:buNone/>
            </a:pPr>
            <a:r>
              <a:rPr lang="en-US" sz="3200" dirty="0" smtClean="0"/>
              <a:t>Selectivity = ---------------------------------------------------</a:t>
            </a:r>
          </a:p>
          <a:p>
            <a:pPr>
              <a:lnSpc>
                <a:spcPct val="120000"/>
              </a:lnSpc>
              <a:buNone/>
            </a:pPr>
            <a:r>
              <a:rPr lang="en-US" sz="3200" dirty="0" smtClean="0"/>
              <a:t>                        Etch rate of material NOT to be etched</a:t>
            </a:r>
          </a:p>
          <a:p>
            <a:pPr>
              <a:lnSpc>
                <a:spcPct val="120000"/>
              </a:lnSpc>
              <a:buNone/>
            </a:pPr>
            <a:endParaRPr lang="en-US" sz="3200" dirty="0" smtClean="0"/>
          </a:p>
          <a:p>
            <a:pPr>
              <a:lnSpc>
                <a:spcPct val="120000"/>
              </a:lnSpc>
              <a:buNone/>
            </a:pPr>
            <a:r>
              <a:rPr lang="en-US" sz="3200" dirty="0" smtClean="0"/>
              <a:t>Based on this formula, which is desired in most cases – a high selectivity or low selectivity?</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Wet Etch</a:t>
            </a:r>
            <a:endParaRPr lang="en-US" dirty="0"/>
          </a:p>
        </p:txBody>
      </p:sp>
      <p:sp>
        <p:nvSpPr>
          <p:cNvPr id="3" name="Content Placeholder 2"/>
          <p:cNvSpPr>
            <a:spLocks noGrp="1"/>
          </p:cNvSpPr>
          <p:nvPr>
            <p:ph sz="quarter" idx="1"/>
          </p:nvPr>
        </p:nvSpPr>
        <p:spPr>
          <a:xfrm>
            <a:off x="614441" y="4588903"/>
            <a:ext cx="8153400" cy="1965960"/>
          </a:xfrm>
        </p:spPr>
        <p:txBody>
          <a:bodyPr>
            <a:normAutofit fontScale="70000" lnSpcReduction="20000"/>
          </a:bodyPr>
          <a:lstStyle/>
          <a:p>
            <a:pPr>
              <a:lnSpc>
                <a:spcPct val="120000"/>
              </a:lnSpc>
              <a:buClr>
                <a:schemeClr val="accent1"/>
              </a:buClr>
            </a:pPr>
            <a:r>
              <a:rPr lang="en-US" sz="2800" dirty="0" smtClean="0"/>
              <a:t>Removes the surface layer or bulk material through a chemical reaction between the material to be removed and a liquid etchant.  </a:t>
            </a:r>
          </a:p>
          <a:p>
            <a:pPr>
              <a:lnSpc>
                <a:spcPct val="120000"/>
              </a:lnSpc>
              <a:buClr>
                <a:schemeClr val="accent1"/>
              </a:buClr>
            </a:pPr>
            <a:r>
              <a:rPr lang="en-US" sz="2800" dirty="0"/>
              <a:t>C</a:t>
            </a:r>
            <a:r>
              <a:rPr lang="en-US" sz="2800" dirty="0" smtClean="0"/>
              <a:t>hemistry </a:t>
            </a:r>
            <a:r>
              <a:rPr lang="en-US" sz="2800" dirty="0" smtClean="0"/>
              <a:t>is designed to be highly selective.  </a:t>
            </a:r>
          </a:p>
          <a:p>
            <a:pPr>
              <a:lnSpc>
                <a:spcPct val="120000"/>
              </a:lnSpc>
              <a:buClr>
                <a:schemeClr val="accent1"/>
              </a:buClr>
            </a:pPr>
            <a:r>
              <a:rPr lang="en-US" sz="2800" dirty="0" smtClean="0"/>
              <a:t>Reliable </a:t>
            </a:r>
            <a:r>
              <a:rPr lang="en-US" sz="2800" dirty="0" smtClean="0"/>
              <a:t>process using low cost equipment.  However, the liquid etchants are usually expensive and quite hazardous.</a:t>
            </a:r>
          </a:p>
        </p:txBody>
      </p:sp>
      <p:sp>
        <p:nvSpPr>
          <p:cNvPr id="5" name="CaptionText"/>
          <p:cNvSpPr txBox="1">
            <a:spLocks noChangeArrowheads="1"/>
          </p:cNvSpPr>
          <p:nvPr>
            <p:custDataLst>
              <p:tags r:id="rId1"/>
            </p:custDataLst>
          </p:nvPr>
        </p:nvSpPr>
        <p:spPr bwMode="auto">
          <a:xfrm>
            <a:off x="5573378" y="4062322"/>
            <a:ext cx="2067242" cy="261610"/>
          </a:xfrm>
          <a:prstGeom prst="rect">
            <a:avLst/>
          </a:prstGeom>
          <a:noFill/>
          <a:ln w="9525">
            <a:noFill/>
            <a:miter lim="800000"/>
            <a:headEnd/>
            <a:tailEnd/>
          </a:ln>
        </p:spPr>
        <p:txBody>
          <a:bodyPr wrap="square">
            <a:spAutoFit/>
          </a:bodyPr>
          <a:lstStyle/>
          <a:p>
            <a:pPr>
              <a:spcAft>
                <a:spcPts val="100"/>
              </a:spcAft>
            </a:pPr>
            <a:r>
              <a:rPr lang="en-US" sz="1100" b="1" i="1" dirty="0"/>
              <a:t>The Wet Etch Process</a:t>
            </a:r>
          </a:p>
        </p:txBody>
      </p:sp>
      <p:pic>
        <p:nvPicPr>
          <p:cNvPr id="7" name="Picture 6" descr="WetEtch2_20.jpg"/>
          <p:cNvPicPr>
            <a:picLocks noChangeAspect="1"/>
          </p:cNvPicPr>
          <p:nvPr/>
        </p:nvPicPr>
        <p:blipFill>
          <a:blip r:embed="rId4"/>
          <a:stretch>
            <a:fillRect/>
          </a:stretch>
        </p:blipFill>
        <p:spPr>
          <a:xfrm>
            <a:off x="1035422" y="1717804"/>
            <a:ext cx="4215847" cy="2625659"/>
          </a:xfrm>
          <a:prstGeom prst="rect">
            <a:avLst/>
          </a:prstGeom>
          <a:ln w="38100">
            <a:solidFill>
              <a:schemeClr val="tx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Isotropic Wet Etch</a:t>
            </a:r>
            <a:endParaRPr lang="en-US" dirty="0"/>
          </a:p>
        </p:txBody>
      </p:sp>
      <p:sp>
        <p:nvSpPr>
          <p:cNvPr id="3" name="Content Placeholder 2"/>
          <p:cNvSpPr>
            <a:spLocks noGrp="1"/>
          </p:cNvSpPr>
          <p:nvPr>
            <p:ph sz="quarter" idx="1"/>
          </p:nvPr>
        </p:nvSpPr>
        <p:spPr>
          <a:xfrm>
            <a:off x="612648" y="1600200"/>
            <a:ext cx="4308976" cy="4495800"/>
          </a:xfrm>
        </p:spPr>
        <p:txBody>
          <a:bodyPr>
            <a:normAutofit fontScale="70000" lnSpcReduction="20000"/>
          </a:bodyPr>
          <a:lstStyle/>
          <a:p>
            <a:pPr>
              <a:lnSpc>
                <a:spcPct val="120000"/>
              </a:lnSpc>
              <a:buClr>
                <a:schemeClr val="accent1"/>
              </a:buClr>
            </a:pPr>
            <a:r>
              <a:rPr lang="en-US" sz="3200" dirty="0" smtClean="0"/>
              <a:t>In most wet etch processes, the etch is isotropic.  </a:t>
            </a:r>
          </a:p>
          <a:p>
            <a:pPr>
              <a:lnSpc>
                <a:spcPct val="120000"/>
              </a:lnSpc>
              <a:buClr>
                <a:schemeClr val="accent1"/>
              </a:buClr>
            </a:pPr>
            <a:r>
              <a:rPr lang="en-US" sz="3200" dirty="0"/>
              <a:t>I</a:t>
            </a:r>
            <a:r>
              <a:rPr lang="en-US" sz="3200" dirty="0" smtClean="0"/>
              <a:t>sotropic </a:t>
            </a:r>
            <a:r>
              <a:rPr lang="en-US" sz="3200" dirty="0" smtClean="0"/>
              <a:t>etch is a chemical etch that etches the selected layer in all directions.</a:t>
            </a:r>
          </a:p>
          <a:p>
            <a:pPr>
              <a:lnSpc>
                <a:spcPct val="120000"/>
              </a:lnSpc>
              <a:buClr>
                <a:schemeClr val="accent1"/>
              </a:buClr>
            </a:pPr>
            <a:r>
              <a:rPr lang="en-US" sz="3200" dirty="0" smtClean="0"/>
              <a:t>Graphic shows </a:t>
            </a:r>
            <a:r>
              <a:rPr lang="en-US" sz="3200" dirty="0" smtClean="0"/>
              <a:t>the silicon nitride layer being etched vertically as well as horizontally (undercutting the masking layer).</a:t>
            </a:r>
          </a:p>
          <a:p>
            <a:pPr>
              <a:buNone/>
            </a:pPr>
            <a:endParaRPr lang="en-US" dirty="0"/>
          </a:p>
        </p:txBody>
      </p:sp>
      <p:sp>
        <p:nvSpPr>
          <p:cNvPr id="5" name="CaptionText"/>
          <p:cNvSpPr txBox="1">
            <a:spLocks noChangeArrowheads="1"/>
          </p:cNvSpPr>
          <p:nvPr>
            <p:custDataLst>
              <p:tags r:id="rId1"/>
            </p:custDataLst>
          </p:nvPr>
        </p:nvSpPr>
        <p:spPr bwMode="auto">
          <a:xfrm>
            <a:off x="6340475" y="4401820"/>
            <a:ext cx="2559050" cy="261938"/>
          </a:xfrm>
          <a:prstGeom prst="rect">
            <a:avLst/>
          </a:prstGeom>
          <a:noFill/>
          <a:ln w="9525">
            <a:noFill/>
            <a:miter lim="800000"/>
            <a:headEnd/>
            <a:tailEnd/>
          </a:ln>
        </p:spPr>
        <p:txBody>
          <a:bodyPr>
            <a:spAutoFit/>
          </a:bodyPr>
          <a:lstStyle/>
          <a:p>
            <a:pPr algn="r">
              <a:spcAft>
                <a:spcPts val="100"/>
              </a:spcAft>
            </a:pPr>
            <a:r>
              <a:rPr lang="en-US" sz="1100" b="1" i="1"/>
              <a:t>Isotropic Wet Etch</a:t>
            </a:r>
          </a:p>
        </p:txBody>
      </p:sp>
      <p:pic>
        <p:nvPicPr>
          <p:cNvPr id="6" name="Picture 5" descr="WetEtch2_20-mj.jpg"/>
          <p:cNvPicPr>
            <a:picLocks noChangeAspect="1"/>
          </p:cNvPicPr>
          <p:nvPr/>
        </p:nvPicPr>
        <p:blipFill>
          <a:blip r:embed="rId4"/>
          <a:stretch>
            <a:fillRect/>
          </a:stretch>
        </p:blipFill>
        <p:spPr>
          <a:xfrm>
            <a:off x="4869143" y="1743262"/>
            <a:ext cx="4046256" cy="25463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Isotropic Wet Etch</a:t>
            </a:r>
            <a:endParaRPr lang="en-US" dirty="0"/>
          </a:p>
        </p:txBody>
      </p:sp>
      <p:sp>
        <p:nvSpPr>
          <p:cNvPr id="3" name="Content Placeholder 2"/>
          <p:cNvSpPr>
            <a:spLocks noGrp="1"/>
          </p:cNvSpPr>
          <p:nvPr>
            <p:ph sz="quarter" idx="1"/>
          </p:nvPr>
        </p:nvSpPr>
        <p:spPr>
          <a:xfrm>
            <a:off x="612648" y="1600200"/>
            <a:ext cx="4812792" cy="4495800"/>
          </a:xfrm>
        </p:spPr>
        <p:txBody>
          <a:bodyPr>
            <a:noAutofit/>
          </a:bodyPr>
          <a:lstStyle/>
          <a:p>
            <a:pPr>
              <a:spcBef>
                <a:spcPts val="600"/>
              </a:spcBef>
              <a:buClr>
                <a:schemeClr val="accent1"/>
              </a:buClr>
            </a:pPr>
            <a:r>
              <a:rPr lang="en-US" sz="2400" dirty="0" smtClean="0"/>
              <a:t>This characteristic makes it very effective at removing a entire layer of material such as a sacrificial or masking layer.  </a:t>
            </a:r>
          </a:p>
          <a:p>
            <a:pPr>
              <a:spcBef>
                <a:spcPts val="600"/>
              </a:spcBef>
              <a:buClr>
                <a:schemeClr val="accent1"/>
              </a:buClr>
            </a:pPr>
            <a:r>
              <a:rPr lang="en-US" sz="2400" dirty="0"/>
              <a:t>G</a:t>
            </a:r>
            <a:r>
              <a:rPr lang="en-US" sz="2400" dirty="0" smtClean="0"/>
              <a:t>raphic </a:t>
            </a:r>
            <a:r>
              <a:rPr lang="en-US" sz="2400" dirty="0" smtClean="0"/>
              <a:t>shows how structural layers are "released" after the removal of the sacrificial silicon dioxide layers.  </a:t>
            </a:r>
          </a:p>
          <a:p>
            <a:pPr>
              <a:spcBef>
                <a:spcPts val="600"/>
              </a:spcBef>
              <a:buClr>
                <a:schemeClr val="accent1"/>
              </a:buClr>
            </a:pPr>
            <a:r>
              <a:rPr lang="en-US" sz="2400" dirty="0" smtClean="0"/>
              <a:t>This requires a selective wet etch process. </a:t>
            </a:r>
          </a:p>
          <a:p>
            <a:pPr>
              <a:buNone/>
            </a:pPr>
            <a:endParaRPr lang="en-US" sz="2000" dirty="0"/>
          </a:p>
        </p:txBody>
      </p:sp>
      <p:pic>
        <p:nvPicPr>
          <p:cNvPr id="4" name="Picture 4" descr="sio2-sacrifical-420.jpg"/>
          <p:cNvPicPr>
            <a:picLocks noChangeAspect="1"/>
          </p:cNvPicPr>
          <p:nvPr>
            <p:custDataLst>
              <p:tags r:id="rId1"/>
            </p:custDataLst>
          </p:nvPr>
        </p:nvPicPr>
        <p:blipFill>
          <a:blip r:embed="rId5"/>
          <a:srcRect/>
          <a:stretch>
            <a:fillRect/>
          </a:stretch>
        </p:blipFill>
        <p:spPr bwMode="auto">
          <a:xfrm>
            <a:off x="5715000" y="1706880"/>
            <a:ext cx="3184525" cy="2382467"/>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340475" y="4401820"/>
            <a:ext cx="2559050" cy="261938"/>
          </a:xfrm>
          <a:prstGeom prst="rect">
            <a:avLst/>
          </a:prstGeom>
          <a:noFill/>
          <a:ln w="9525">
            <a:noFill/>
            <a:miter lim="800000"/>
            <a:headEnd/>
            <a:tailEnd/>
          </a:ln>
        </p:spPr>
        <p:txBody>
          <a:bodyPr>
            <a:spAutoFit/>
          </a:bodyPr>
          <a:lstStyle/>
          <a:p>
            <a:pPr algn="r">
              <a:spcAft>
                <a:spcPts val="100"/>
              </a:spcAft>
            </a:pPr>
            <a:r>
              <a:rPr lang="en-US" sz="1100" b="1" i="1"/>
              <a:t>Isotropic Wet Etch</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Anisotropic Etch</a:t>
            </a:r>
            <a:endParaRPr lang="en-US" dirty="0"/>
          </a:p>
        </p:txBody>
      </p:sp>
      <p:sp>
        <p:nvSpPr>
          <p:cNvPr id="3" name="Content Placeholder 2"/>
          <p:cNvSpPr>
            <a:spLocks noGrp="1"/>
          </p:cNvSpPr>
          <p:nvPr>
            <p:ph sz="quarter" idx="1"/>
          </p:nvPr>
        </p:nvSpPr>
        <p:spPr>
          <a:xfrm>
            <a:off x="612648" y="1600200"/>
            <a:ext cx="4187952" cy="4397188"/>
          </a:xfrm>
        </p:spPr>
        <p:txBody>
          <a:bodyPr>
            <a:normAutofit/>
          </a:bodyPr>
          <a:lstStyle/>
          <a:p>
            <a:pPr>
              <a:buClr>
                <a:schemeClr val="accent1"/>
              </a:buClr>
            </a:pPr>
            <a:r>
              <a:rPr lang="en-US" sz="2400" dirty="0" smtClean="0"/>
              <a:t>Specific wet etches such as silicon and potassium hydroxide (KOH) result in an anisotropic etch profile. </a:t>
            </a:r>
          </a:p>
          <a:p>
            <a:pPr>
              <a:buClr>
                <a:schemeClr val="accent1"/>
              </a:buClr>
            </a:pPr>
            <a:r>
              <a:rPr lang="en-US" sz="2400" dirty="0" smtClean="0"/>
              <a:t>An anisotropic etch is a straight wall edge or an etch that edges along a crystalline plane of the substrate or materials to be etched.  </a:t>
            </a:r>
            <a:r>
              <a:rPr lang="en-US" sz="2000" i="1" dirty="0" smtClean="0"/>
              <a:t>(See graphic)</a:t>
            </a:r>
            <a:endParaRPr lang="en-US" sz="2400" dirty="0" smtClean="0"/>
          </a:p>
          <a:p>
            <a:pPr>
              <a:buNone/>
            </a:pPr>
            <a:endParaRPr lang="en-US" sz="2400" dirty="0"/>
          </a:p>
        </p:txBody>
      </p:sp>
      <p:pic>
        <p:nvPicPr>
          <p:cNvPr id="7" name="Picture 6" descr="aniso-etch.jpg"/>
          <p:cNvPicPr>
            <a:picLocks noChangeAspect="1"/>
          </p:cNvPicPr>
          <p:nvPr/>
        </p:nvPicPr>
        <p:blipFill>
          <a:blip r:embed="rId3"/>
          <a:stretch>
            <a:fillRect/>
          </a:stretch>
        </p:blipFill>
        <p:spPr>
          <a:xfrm>
            <a:off x="4854387" y="1770349"/>
            <a:ext cx="4135957" cy="312979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KOH Anisotropic Etch</a:t>
            </a:r>
            <a:endParaRPr lang="en-US" dirty="0"/>
          </a:p>
        </p:txBody>
      </p:sp>
      <p:sp>
        <p:nvSpPr>
          <p:cNvPr id="3" name="Content Placeholder 2"/>
          <p:cNvSpPr>
            <a:spLocks noGrp="1"/>
          </p:cNvSpPr>
          <p:nvPr>
            <p:ph sz="quarter" idx="1"/>
          </p:nvPr>
        </p:nvSpPr>
        <p:spPr>
          <a:xfrm>
            <a:off x="612648" y="1600200"/>
            <a:ext cx="8153400" cy="739588"/>
          </a:xfrm>
        </p:spPr>
        <p:txBody>
          <a:bodyPr>
            <a:noAutofit/>
          </a:bodyPr>
          <a:lstStyle/>
          <a:p>
            <a:pPr marL="0" indent="0">
              <a:lnSpc>
                <a:spcPct val="120000"/>
              </a:lnSpc>
              <a:buNone/>
            </a:pPr>
            <a:r>
              <a:rPr lang="en-US" sz="2400" dirty="0" smtClean="0"/>
              <a:t>In a bulk etch process, KOH is used to etch the silicon substrate along a specific crystalline plane.  </a:t>
            </a:r>
          </a:p>
          <a:p>
            <a:pPr>
              <a:buNone/>
            </a:pPr>
            <a:endParaRPr lang="en-US" sz="2400" dirty="0"/>
          </a:p>
        </p:txBody>
      </p:sp>
      <p:sp>
        <p:nvSpPr>
          <p:cNvPr id="4" name="TextBox 3"/>
          <p:cNvSpPr txBox="1"/>
          <p:nvPr/>
        </p:nvSpPr>
        <p:spPr>
          <a:xfrm>
            <a:off x="609600" y="2622175"/>
            <a:ext cx="3419475" cy="3785652"/>
          </a:xfrm>
          <a:prstGeom prst="rect">
            <a:avLst/>
          </a:prstGeom>
          <a:noFill/>
        </p:spPr>
        <p:txBody>
          <a:bodyPr wrap="square" rtlCol="0">
            <a:spAutoFit/>
          </a:bodyPr>
          <a:lstStyle/>
          <a:p>
            <a:r>
              <a:rPr lang="en-US" sz="2400" dirty="0" smtClean="0">
                <a:latin typeface="Arial" pitchFamily="34" charset="0"/>
                <a:cs typeface="Arial" pitchFamily="34" charset="0"/>
              </a:rPr>
              <a:t>In the graphic, notice the sharpness of the angled edge within the silicon substrate.  This edge is the result of the high selectivity of KOH (a liquid etchant) and the crystalline structure of silicon.</a:t>
            </a:r>
          </a:p>
          <a:p>
            <a:endParaRPr lang="en-US" sz="2400" dirty="0">
              <a:latin typeface="Arial" pitchFamily="34" charset="0"/>
              <a:cs typeface="Arial" pitchFamily="34" charset="0"/>
            </a:endParaRPr>
          </a:p>
        </p:txBody>
      </p:sp>
      <p:sp>
        <p:nvSpPr>
          <p:cNvPr id="6" name="Rectangle 5"/>
          <p:cNvSpPr/>
          <p:nvPr/>
        </p:nvSpPr>
        <p:spPr>
          <a:xfrm>
            <a:off x="4654896" y="2304176"/>
            <a:ext cx="3980329" cy="269377"/>
          </a:xfrm>
          <a:prstGeom prst="rect">
            <a:avLst/>
          </a:prstGeom>
        </p:spPr>
        <p:txBody>
          <a:bodyPr wrap="square">
            <a:spAutoFit/>
          </a:bodyPr>
          <a:lstStyle/>
          <a:p>
            <a:pPr algn="r"/>
            <a:r>
              <a:rPr lang="en-US" sz="1100" b="1" i="1" dirty="0" smtClean="0"/>
              <a:t>Bulk Anisotropic Etch</a:t>
            </a:r>
            <a:endParaRPr lang="en-US" sz="1100" dirty="0"/>
          </a:p>
        </p:txBody>
      </p:sp>
      <p:pic>
        <p:nvPicPr>
          <p:cNvPr id="7" name="Picture 6" descr="bulk-etch-ex-ppt.jpg"/>
          <p:cNvPicPr>
            <a:picLocks noChangeAspect="1"/>
          </p:cNvPicPr>
          <p:nvPr/>
        </p:nvPicPr>
        <p:blipFill>
          <a:blip r:embed="rId3"/>
          <a:stretch>
            <a:fillRect/>
          </a:stretch>
        </p:blipFill>
        <p:spPr>
          <a:xfrm>
            <a:off x="4924697" y="2603316"/>
            <a:ext cx="3890198" cy="1677557"/>
          </a:xfrm>
          <a:prstGeom prst="rect">
            <a:avLst/>
          </a:prstGeom>
        </p:spPr>
      </p:pic>
      <p:sp>
        <p:nvSpPr>
          <p:cNvPr id="9" name="Rectangle 8"/>
          <p:cNvSpPr/>
          <p:nvPr/>
        </p:nvSpPr>
        <p:spPr>
          <a:xfrm>
            <a:off x="6752409" y="5375779"/>
            <a:ext cx="1724025" cy="830997"/>
          </a:xfrm>
          <a:prstGeom prst="rect">
            <a:avLst/>
          </a:prstGeom>
        </p:spPr>
        <p:txBody>
          <a:bodyPr wrap="square">
            <a:spAutoFit/>
          </a:bodyPr>
          <a:lstStyle/>
          <a:p>
            <a:r>
              <a:rPr lang="en-US" sz="1200" b="1" i="1" dirty="0" smtClean="0"/>
              <a:t>Backside of MTTC Pressure Sensor illustrating anisotropic etch</a:t>
            </a:r>
            <a:endParaRPr lang="en-US" sz="1200" b="1" dirty="0"/>
          </a:p>
        </p:txBody>
      </p:sp>
      <p:pic>
        <p:nvPicPr>
          <p:cNvPr id="10" name="Picture 9" descr="mttc-aniso-etch copy.jpg"/>
          <p:cNvPicPr>
            <a:picLocks noChangeAspect="1"/>
          </p:cNvPicPr>
          <p:nvPr/>
        </p:nvPicPr>
        <p:blipFill>
          <a:blip r:embed="rId4"/>
          <a:stretch>
            <a:fillRect/>
          </a:stretch>
        </p:blipFill>
        <p:spPr>
          <a:xfrm>
            <a:off x="4275487" y="4341710"/>
            <a:ext cx="2369574" cy="185829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Wet Etch Process</a:t>
            </a:r>
            <a:endParaRPr lang="en-US" dirty="0"/>
          </a:p>
        </p:txBody>
      </p:sp>
      <p:sp>
        <p:nvSpPr>
          <p:cNvPr id="3" name="Content Placeholder 2"/>
          <p:cNvSpPr>
            <a:spLocks noGrp="1"/>
          </p:cNvSpPr>
          <p:nvPr>
            <p:ph sz="quarter" idx="1"/>
          </p:nvPr>
        </p:nvSpPr>
        <p:spPr/>
        <p:txBody>
          <a:bodyPr>
            <a:normAutofit/>
          </a:bodyPr>
          <a:lstStyle/>
          <a:p>
            <a:pPr marL="0" indent="0" fontAlgn="auto">
              <a:spcBef>
                <a:spcPts val="0"/>
              </a:spcBef>
              <a:spcAft>
                <a:spcPts val="0"/>
              </a:spcAft>
              <a:buNone/>
              <a:defRPr/>
            </a:pPr>
            <a:r>
              <a:rPr lang="en-US" sz="2800" dirty="0" smtClean="0">
                <a:latin typeface="Arial"/>
              </a:rPr>
              <a:t>The wet etch process consists of three primary processing steps:</a:t>
            </a:r>
          </a:p>
          <a:p>
            <a:pPr fontAlgn="auto">
              <a:spcBef>
                <a:spcPts val="0"/>
              </a:spcBef>
              <a:spcAft>
                <a:spcPts val="0"/>
              </a:spcAft>
              <a:buNone/>
              <a:defRPr/>
            </a:pPr>
            <a:endParaRPr lang="en-US" sz="2800" dirty="0" smtClean="0">
              <a:latin typeface="Arial"/>
            </a:endParaRPr>
          </a:p>
          <a:p>
            <a:pPr marL="514350" lvl="1" indent="-514350" fontAlgn="auto">
              <a:spcBef>
                <a:spcPts val="0"/>
              </a:spcBef>
              <a:spcAft>
                <a:spcPts val="0"/>
              </a:spcAft>
              <a:buFont typeface="+mj-lt"/>
              <a:buAutoNum type="arabicPeriod"/>
              <a:defRPr/>
            </a:pPr>
            <a:r>
              <a:rPr lang="en-US" sz="2800" dirty="0" smtClean="0">
                <a:latin typeface="Arial"/>
              </a:rPr>
              <a:t>Etch</a:t>
            </a:r>
          </a:p>
          <a:p>
            <a:pPr marL="514350" lvl="1" indent="-514350" fontAlgn="auto">
              <a:spcBef>
                <a:spcPts val="0"/>
              </a:spcBef>
              <a:spcAft>
                <a:spcPts val="0"/>
              </a:spcAft>
              <a:buFont typeface="+mj-lt"/>
              <a:buAutoNum type="arabicPeriod"/>
              <a:defRPr/>
            </a:pPr>
            <a:r>
              <a:rPr lang="en-US" sz="2800" dirty="0" smtClean="0">
                <a:latin typeface="Arial"/>
              </a:rPr>
              <a:t>Rinse</a:t>
            </a:r>
          </a:p>
          <a:p>
            <a:pPr marL="514350" lvl="1" indent="-514350" fontAlgn="auto">
              <a:spcBef>
                <a:spcPts val="0"/>
              </a:spcBef>
              <a:spcAft>
                <a:spcPts val="0"/>
              </a:spcAft>
              <a:buFont typeface="+mj-lt"/>
              <a:buAutoNum type="arabicPeriod"/>
              <a:defRPr/>
            </a:pPr>
            <a:r>
              <a:rPr lang="en-US" sz="2800" dirty="0" smtClean="0">
                <a:latin typeface="Arial"/>
              </a:rPr>
              <a:t>Dry</a:t>
            </a:r>
            <a:endParaRPr lang="en-US" sz="2800" dirty="0">
              <a:latin typeface="Arial"/>
            </a:endParaRP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Etch</a:t>
            </a:r>
            <a:endParaRPr lang="en-US" dirty="0"/>
          </a:p>
        </p:txBody>
      </p:sp>
      <p:sp>
        <p:nvSpPr>
          <p:cNvPr id="3" name="Content Placeholder 2"/>
          <p:cNvSpPr>
            <a:spLocks noGrp="1"/>
          </p:cNvSpPr>
          <p:nvPr>
            <p:ph sz="quarter" idx="1"/>
          </p:nvPr>
        </p:nvSpPr>
        <p:spPr>
          <a:xfrm>
            <a:off x="612648" y="1600200"/>
            <a:ext cx="5102352" cy="2316480"/>
          </a:xfrm>
        </p:spPr>
        <p:txBody>
          <a:bodyPr>
            <a:normAutofit/>
          </a:bodyPr>
          <a:lstStyle/>
          <a:p>
            <a:pPr>
              <a:spcBef>
                <a:spcPts val="0"/>
              </a:spcBef>
              <a:buClr>
                <a:schemeClr val="accent1"/>
              </a:buClr>
              <a:defRPr/>
            </a:pPr>
            <a:r>
              <a:rPr lang="en-US" sz="2400" dirty="0" smtClean="0">
                <a:latin typeface="Arial"/>
              </a:rPr>
              <a:t>Wafers to be etched are placed in a wafer carrier or “boat”.</a:t>
            </a:r>
          </a:p>
          <a:p>
            <a:pPr>
              <a:spcBef>
                <a:spcPts val="0"/>
              </a:spcBef>
              <a:buClr>
                <a:schemeClr val="accent1"/>
              </a:buClr>
              <a:defRPr/>
            </a:pPr>
            <a:r>
              <a:rPr lang="en-US" sz="2400" dirty="0" smtClean="0">
                <a:latin typeface="Arial"/>
              </a:rPr>
              <a:t>Carrier is lowered into a tank of the etchant solution.  </a:t>
            </a:r>
          </a:p>
          <a:p>
            <a:pPr>
              <a:spcBef>
                <a:spcPts val="0"/>
              </a:spcBef>
              <a:buClr>
                <a:schemeClr val="accent1"/>
              </a:buClr>
              <a:defRPr/>
            </a:pPr>
            <a:r>
              <a:rPr lang="en-US" sz="2400" dirty="0" smtClean="0">
                <a:latin typeface="Arial"/>
              </a:rPr>
              <a:t>Wafers are left in the solution for a calculated amount of time.  </a:t>
            </a:r>
          </a:p>
        </p:txBody>
      </p:sp>
      <p:pic>
        <p:nvPicPr>
          <p:cNvPr id="4" name="Picture 4" descr="etch-process-420.jpg"/>
          <p:cNvPicPr>
            <a:picLocks noChangeAspect="1"/>
          </p:cNvPicPr>
          <p:nvPr>
            <p:custDataLst>
              <p:tags r:id="rId1"/>
            </p:custDataLst>
          </p:nvPr>
        </p:nvPicPr>
        <p:blipFill>
          <a:blip r:embed="rId5"/>
          <a:srcRect/>
          <a:stretch>
            <a:fillRect/>
          </a:stretch>
        </p:blipFill>
        <p:spPr bwMode="auto">
          <a:xfrm>
            <a:off x="5729137" y="1767840"/>
            <a:ext cx="3132923" cy="2103120"/>
          </a:xfrm>
          <a:prstGeom prst="rect">
            <a:avLst/>
          </a:prstGeom>
          <a:ln>
            <a:noFill/>
          </a:ln>
          <a:effectLst>
            <a:outerShdw blurRad="292100" dist="139700" dir="2700000" algn="tl" rotWithShape="0">
              <a:srgbClr val="333333">
                <a:alpha val="65000"/>
              </a:srgbClr>
            </a:outerShdw>
          </a:effectLst>
        </p:spPr>
      </p:pic>
      <p:sp>
        <p:nvSpPr>
          <p:cNvPr id="5" name="Content Placeholder 2"/>
          <p:cNvSpPr txBox="1">
            <a:spLocks/>
          </p:cNvSpPr>
          <p:nvPr/>
        </p:nvSpPr>
        <p:spPr>
          <a:xfrm>
            <a:off x="641336" y="4486835"/>
            <a:ext cx="8180832" cy="1994647"/>
          </a:xfrm>
          <a:prstGeom prst="rect">
            <a:avLst/>
          </a:prstGeom>
        </p:spPr>
        <p:txBody>
          <a:bodyPr vert="horz">
            <a:normAutofit/>
          </a:bodyPr>
          <a:lstStyle/>
          <a:p>
            <a:pPr fontAlgn="auto">
              <a:spcBef>
                <a:spcPts val="0"/>
              </a:spcBef>
              <a:spcAft>
                <a:spcPts val="0"/>
              </a:spcAft>
              <a:defRPr/>
            </a:pPr>
            <a:r>
              <a:rPr lang="en-US" sz="2400" dirty="0" smtClean="0">
                <a:latin typeface="Arial"/>
              </a:rPr>
              <a:t>The concentration of the solution and its temperature are constantly monitored, because both directly affect the etch rate.  An increase in either parameter increases the etch rate. </a:t>
            </a:r>
          </a:p>
        </p:txBody>
      </p:sp>
      <p:sp>
        <p:nvSpPr>
          <p:cNvPr id="6" name="CaptionText"/>
          <p:cNvSpPr txBox="1">
            <a:spLocks noChangeArrowheads="1"/>
          </p:cNvSpPr>
          <p:nvPr>
            <p:custDataLst>
              <p:tags r:id="rId2"/>
            </p:custDataLst>
          </p:nvPr>
        </p:nvSpPr>
        <p:spPr bwMode="auto">
          <a:xfrm>
            <a:off x="4566136" y="4045324"/>
            <a:ext cx="4273550" cy="443711"/>
          </a:xfrm>
          <a:prstGeom prst="rect">
            <a:avLst/>
          </a:prstGeom>
          <a:noFill/>
          <a:ln w="9525">
            <a:noFill/>
            <a:miter lim="800000"/>
            <a:headEnd/>
            <a:tailEnd/>
          </a:ln>
        </p:spPr>
        <p:txBody>
          <a:bodyPr>
            <a:spAutoFit/>
          </a:bodyPr>
          <a:lstStyle/>
          <a:p>
            <a:pPr algn="r">
              <a:spcAft>
                <a:spcPts val="100"/>
              </a:spcAft>
            </a:pPr>
            <a:r>
              <a:rPr lang="en-US" sz="1100" b="1" i="1" dirty="0" smtClean="0"/>
              <a:t>Wafer Carrier in Etchant Solution</a:t>
            </a:r>
          </a:p>
          <a:p>
            <a:pPr algn="r">
              <a:spcAft>
                <a:spcPts val="100"/>
              </a:spcAft>
            </a:pPr>
            <a:r>
              <a:rPr lang="en-US" sz="1100" b="1" i="1" dirty="0" smtClean="0"/>
              <a:t>[Photo courtesy of Bob Willis]</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Rinse</a:t>
            </a:r>
            <a:endParaRPr lang="en-US" dirty="0"/>
          </a:p>
        </p:txBody>
      </p:sp>
      <p:sp>
        <p:nvSpPr>
          <p:cNvPr id="3" name="Content Placeholder 2"/>
          <p:cNvSpPr>
            <a:spLocks noGrp="1"/>
          </p:cNvSpPr>
          <p:nvPr>
            <p:ph sz="quarter" idx="1"/>
          </p:nvPr>
        </p:nvSpPr>
        <p:spPr>
          <a:xfrm>
            <a:off x="612648" y="1600200"/>
            <a:ext cx="4066032" cy="4495800"/>
          </a:xfrm>
        </p:spPr>
        <p:txBody>
          <a:bodyPr>
            <a:normAutofit/>
          </a:bodyPr>
          <a:lstStyle/>
          <a:p>
            <a:pPr>
              <a:buClr>
                <a:schemeClr val="accent1"/>
              </a:buClr>
            </a:pPr>
            <a:r>
              <a:rPr lang="en-US" sz="2400" dirty="0" smtClean="0"/>
              <a:t>Once the etch time expires, the wafer carrier is lifted out of the tank.  </a:t>
            </a:r>
          </a:p>
          <a:p>
            <a:pPr>
              <a:buClr>
                <a:schemeClr val="accent1"/>
              </a:buClr>
            </a:pPr>
            <a:r>
              <a:rPr lang="en-US" sz="2400" dirty="0" smtClean="0"/>
              <a:t>It is transferred to another tank, such as a QDR (quick-dump-rinse) where it is rinsed with </a:t>
            </a:r>
            <a:r>
              <a:rPr lang="en-US" sz="2400" dirty="0" err="1" smtClean="0"/>
              <a:t>deionized</a:t>
            </a:r>
            <a:r>
              <a:rPr lang="en-US" sz="2400" dirty="0" smtClean="0"/>
              <a:t> water.  </a:t>
            </a:r>
          </a:p>
          <a:p>
            <a:pPr>
              <a:buClr>
                <a:schemeClr val="accent1"/>
              </a:buClr>
            </a:pPr>
            <a:r>
              <a:rPr lang="en-US" sz="2400" dirty="0" smtClean="0"/>
              <a:t>The picture shows a QDR in the "rinse" cycle.</a:t>
            </a:r>
          </a:p>
          <a:p>
            <a:pPr>
              <a:buNone/>
            </a:pPr>
            <a:endParaRPr lang="en-US" sz="2400" dirty="0"/>
          </a:p>
        </p:txBody>
      </p:sp>
      <p:pic>
        <p:nvPicPr>
          <p:cNvPr id="4" name="Picture 4" descr="etch_QDR2_22.jpg"/>
          <p:cNvPicPr>
            <a:picLocks noChangeAspect="1"/>
          </p:cNvPicPr>
          <p:nvPr>
            <p:custDataLst>
              <p:tags r:id="rId1"/>
            </p:custDataLst>
          </p:nvPr>
        </p:nvPicPr>
        <p:blipFill>
          <a:blip r:embed="rId5"/>
          <a:srcRect/>
          <a:stretch>
            <a:fillRect/>
          </a:stretch>
        </p:blipFill>
        <p:spPr bwMode="auto">
          <a:xfrm>
            <a:off x="4815839" y="1722120"/>
            <a:ext cx="4133215" cy="4090225"/>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4660265" y="5981700"/>
            <a:ext cx="4273550" cy="261938"/>
          </a:xfrm>
          <a:prstGeom prst="rect">
            <a:avLst/>
          </a:prstGeom>
          <a:noFill/>
          <a:ln w="9525">
            <a:noFill/>
            <a:miter lim="800000"/>
            <a:headEnd/>
            <a:tailEnd/>
          </a:ln>
        </p:spPr>
        <p:txBody>
          <a:bodyPr>
            <a:spAutoFit/>
          </a:bodyPr>
          <a:lstStyle/>
          <a:p>
            <a:pPr algn="r">
              <a:spcAft>
                <a:spcPts val="100"/>
              </a:spcAft>
            </a:pPr>
            <a:r>
              <a:rPr lang="en-US" sz="1100" b="1" i="1" dirty="0">
                <a:solidFill>
                  <a:srgbClr val="A50021"/>
                </a:solidFill>
              </a:rPr>
              <a:t>Quick-Dump-Rinse (QDR) Tank</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a:bodyPr>
          <a:lstStyle/>
          <a:p>
            <a:pPr marL="508000" lvl="1" indent="-508000">
              <a:buFont typeface="Wingdings" pitchFamily="2" charset="2"/>
              <a:buChar char="v"/>
            </a:pPr>
            <a:r>
              <a:rPr lang="en-US" sz="2600" dirty="0" smtClean="0">
                <a:solidFill>
                  <a:schemeClr val="tx1"/>
                </a:solidFill>
              </a:rPr>
              <a:t>Match </a:t>
            </a:r>
            <a:r>
              <a:rPr lang="en-US" sz="2600" dirty="0" smtClean="0">
                <a:solidFill>
                  <a:schemeClr val="tx1"/>
                </a:solidFill>
              </a:rPr>
              <a:t>microsystems </a:t>
            </a:r>
            <a:r>
              <a:rPr lang="en-US" sz="2600" dirty="0" smtClean="0">
                <a:solidFill>
                  <a:schemeClr val="tx1"/>
                </a:solidFill>
              </a:rPr>
              <a:t>components to the type of etch required to fabricate each component.</a:t>
            </a:r>
          </a:p>
          <a:p>
            <a:pPr marL="508000" lvl="1" indent="-508000">
              <a:buFont typeface="Wingdings" pitchFamily="2" charset="2"/>
              <a:buChar char="v"/>
            </a:pPr>
            <a:endParaRPr lang="en-US" sz="2600" dirty="0" smtClean="0">
              <a:solidFill>
                <a:schemeClr val="tx1"/>
              </a:solidFill>
            </a:endParaRPr>
          </a:p>
          <a:p>
            <a:pPr marL="508000" lvl="1" indent="-508000">
              <a:buFont typeface="Wingdings" pitchFamily="2" charset="2"/>
              <a:buChar char="v"/>
            </a:pPr>
            <a:r>
              <a:rPr lang="en-US" sz="2600" dirty="0" smtClean="0">
                <a:solidFill>
                  <a:schemeClr val="tx1"/>
                </a:solidFill>
              </a:rPr>
              <a:t>Identify the differences between wet and dry etch.</a:t>
            </a:r>
          </a:p>
          <a:p>
            <a:pPr>
              <a:buFont typeface="Wingdings" pitchFamily="2" charset="2"/>
              <a:buChar char="v"/>
            </a:pPr>
            <a:endParaRPr lang="en-US" sz="2600" dirty="0">
              <a:solidFill>
                <a:schemeClr val="tx1"/>
              </a:solidFill>
            </a:endParaRPr>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Dry</a:t>
            </a:r>
            <a:endParaRPr lang="en-US" dirty="0"/>
          </a:p>
        </p:txBody>
      </p:sp>
      <p:sp>
        <p:nvSpPr>
          <p:cNvPr id="3" name="Content Placeholder 2"/>
          <p:cNvSpPr>
            <a:spLocks noGrp="1"/>
          </p:cNvSpPr>
          <p:nvPr>
            <p:ph sz="quarter" idx="1"/>
          </p:nvPr>
        </p:nvSpPr>
        <p:spPr>
          <a:xfrm>
            <a:off x="612648" y="1600200"/>
            <a:ext cx="5056632" cy="2819400"/>
          </a:xfrm>
        </p:spPr>
        <p:txBody>
          <a:bodyPr>
            <a:noAutofit/>
          </a:bodyPr>
          <a:lstStyle/>
          <a:p>
            <a:pPr fontAlgn="auto">
              <a:spcBef>
                <a:spcPts val="0"/>
              </a:spcBef>
              <a:spcAft>
                <a:spcPts val="0"/>
              </a:spcAft>
              <a:buClr>
                <a:schemeClr val="accent1"/>
              </a:buClr>
              <a:defRPr/>
            </a:pPr>
            <a:r>
              <a:rPr lang="en-US" sz="2000" dirty="0" smtClean="0">
                <a:latin typeface="Arial"/>
              </a:rPr>
              <a:t>After rinse, wafers must be thoroughly dried to prevent problems with future processing. </a:t>
            </a:r>
          </a:p>
          <a:p>
            <a:pPr fontAlgn="auto">
              <a:spcBef>
                <a:spcPts val="0"/>
              </a:spcBef>
              <a:spcAft>
                <a:spcPts val="0"/>
              </a:spcAft>
              <a:buClr>
                <a:schemeClr val="accent1"/>
              </a:buClr>
              <a:defRPr/>
            </a:pPr>
            <a:r>
              <a:rPr lang="en-US" sz="2000" dirty="0" smtClean="0">
                <a:latin typeface="Arial"/>
              </a:rPr>
              <a:t>Typically, the wafers are placed in a Spin Rinse Dryer (SRD) </a:t>
            </a:r>
            <a:r>
              <a:rPr lang="en-US" sz="1600" i="1" dirty="0" smtClean="0">
                <a:latin typeface="Arial"/>
              </a:rPr>
              <a:t>(see photo) </a:t>
            </a:r>
            <a:r>
              <a:rPr lang="en-US" sz="2000" dirty="0" smtClean="0">
                <a:latin typeface="Arial"/>
              </a:rPr>
              <a:t>where they are rinsed and dried.</a:t>
            </a:r>
          </a:p>
          <a:p>
            <a:pPr fontAlgn="auto">
              <a:spcBef>
                <a:spcPts val="0"/>
              </a:spcBef>
              <a:spcAft>
                <a:spcPts val="0"/>
              </a:spcAft>
              <a:buClr>
                <a:schemeClr val="accent1"/>
              </a:buClr>
              <a:defRPr/>
            </a:pPr>
            <a:r>
              <a:rPr lang="en-US" sz="2000" dirty="0" smtClean="0">
                <a:latin typeface="Arial"/>
              </a:rPr>
              <a:t>The SRD's operation is similar to a centrifuge:</a:t>
            </a:r>
          </a:p>
          <a:p>
            <a:pPr>
              <a:buNone/>
            </a:pPr>
            <a:endParaRPr lang="en-US" sz="2000" dirty="0"/>
          </a:p>
        </p:txBody>
      </p:sp>
      <p:pic>
        <p:nvPicPr>
          <p:cNvPr id="4" name="Picture 4" descr="srd-loading.jpg"/>
          <p:cNvPicPr>
            <a:picLocks noChangeAspect="1"/>
          </p:cNvPicPr>
          <p:nvPr>
            <p:custDataLst>
              <p:tags r:id="rId1"/>
            </p:custDataLst>
          </p:nvPr>
        </p:nvPicPr>
        <p:blipFill>
          <a:blip r:embed="rId5"/>
          <a:srcRect/>
          <a:stretch>
            <a:fillRect/>
          </a:stretch>
        </p:blipFill>
        <p:spPr bwMode="auto">
          <a:xfrm>
            <a:off x="5696174" y="1656679"/>
            <a:ext cx="3154680" cy="2378059"/>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636980" y="4476208"/>
            <a:ext cx="8138160" cy="2246769"/>
          </a:xfrm>
          <a:prstGeom prst="rect">
            <a:avLst/>
          </a:prstGeom>
          <a:noFill/>
        </p:spPr>
        <p:txBody>
          <a:bodyPr wrap="square" rtlCol="0">
            <a:spAutoFit/>
          </a:bodyPr>
          <a:lstStyle/>
          <a:p>
            <a:pPr marL="339725" lvl="1" indent="-339725" fontAlgn="auto">
              <a:spcBef>
                <a:spcPts val="0"/>
              </a:spcBef>
              <a:spcAft>
                <a:spcPts val="0"/>
              </a:spcAft>
              <a:buClr>
                <a:schemeClr val="accent1"/>
              </a:buClr>
              <a:buSzPct val="60000"/>
              <a:buFont typeface="Wingdings" pitchFamily="2" charset="2"/>
              <a:buChar char="v"/>
              <a:defRPr/>
            </a:pPr>
            <a:r>
              <a:rPr lang="en-US" sz="2000" dirty="0" smtClean="0">
                <a:latin typeface="Arial"/>
              </a:rPr>
              <a:t>Carrier is placed in the machine and rotated while being rinsed with deionized (DI) water.  </a:t>
            </a:r>
          </a:p>
          <a:p>
            <a:pPr marL="339725" lvl="1" indent="-339725" fontAlgn="auto">
              <a:spcBef>
                <a:spcPts val="0"/>
              </a:spcBef>
              <a:spcAft>
                <a:spcPts val="0"/>
              </a:spcAft>
              <a:buClr>
                <a:schemeClr val="accent1"/>
              </a:buClr>
              <a:buSzPct val="60000"/>
              <a:buFont typeface="Wingdings" pitchFamily="2" charset="2"/>
              <a:buChar char="v"/>
              <a:defRPr/>
            </a:pPr>
            <a:r>
              <a:rPr lang="en-US" sz="2000" dirty="0">
                <a:latin typeface="Arial"/>
              </a:rPr>
              <a:t>W</a:t>
            </a:r>
            <a:r>
              <a:rPr lang="en-US" sz="2000" dirty="0" smtClean="0">
                <a:latin typeface="Arial"/>
              </a:rPr>
              <a:t>ater </a:t>
            </a:r>
            <a:r>
              <a:rPr lang="en-US" sz="2000" dirty="0" smtClean="0">
                <a:latin typeface="Arial"/>
              </a:rPr>
              <a:t>is turned off but the carrier continues to spin at a higher rotational speed.  </a:t>
            </a:r>
          </a:p>
          <a:p>
            <a:pPr marL="339725" lvl="1" indent="-339725" fontAlgn="auto">
              <a:spcBef>
                <a:spcPts val="0"/>
              </a:spcBef>
              <a:spcAft>
                <a:spcPts val="0"/>
              </a:spcAft>
              <a:buClr>
                <a:schemeClr val="accent1"/>
              </a:buClr>
              <a:buSzPct val="60000"/>
              <a:buFont typeface="Wingdings" pitchFamily="2" charset="2"/>
              <a:buChar char="v"/>
              <a:defRPr/>
            </a:pPr>
            <a:r>
              <a:rPr lang="en-US" sz="2000" dirty="0" smtClean="0">
                <a:latin typeface="Arial"/>
              </a:rPr>
              <a:t>Heated nitrogen is introduced, removing any remaining water on the wafer. </a:t>
            </a:r>
          </a:p>
          <a:p>
            <a:pPr>
              <a:buFont typeface="Wingdings" pitchFamily="2" charset="2"/>
              <a:buChar char="v"/>
            </a:pPr>
            <a:endParaRPr lang="en-US" sz="2000" dirty="0"/>
          </a:p>
        </p:txBody>
      </p:sp>
      <p:sp>
        <p:nvSpPr>
          <p:cNvPr id="6" name="CaptionText"/>
          <p:cNvSpPr txBox="1">
            <a:spLocks noChangeArrowheads="1"/>
          </p:cNvSpPr>
          <p:nvPr>
            <p:custDataLst>
              <p:tags r:id="rId2"/>
            </p:custDataLst>
          </p:nvPr>
        </p:nvSpPr>
        <p:spPr bwMode="auto">
          <a:xfrm>
            <a:off x="4566136" y="4179795"/>
            <a:ext cx="4273550" cy="261610"/>
          </a:xfrm>
          <a:prstGeom prst="rect">
            <a:avLst/>
          </a:prstGeom>
          <a:noFill/>
          <a:ln w="9525">
            <a:noFill/>
            <a:miter lim="800000"/>
            <a:headEnd/>
            <a:tailEnd/>
          </a:ln>
        </p:spPr>
        <p:txBody>
          <a:bodyPr>
            <a:spAutoFit/>
          </a:bodyPr>
          <a:lstStyle/>
          <a:p>
            <a:pPr algn="r">
              <a:spcAft>
                <a:spcPts val="100"/>
              </a:spcAft>
            </a:pPr>
            <a:r>
              <a:rPr lang="en-US" sz="1100" b="1" i="1" dirty="0" smtClean="0"/>
              <a:t>SRD [Photo courtesy of Bob Willis]</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Dry Etch Process</a:t>
            </a:r>
            <a:endParaRPr lang="en-US" dirty="0"/>
          </a:p>
        </p:txBody>
      </p:sp>
      <p:sp>
        <p:nvSpPr>
          <p:cNvPr id="3" name="Content Placeholder 2"/>
          <p:cNvSpPr>
            <a:spLocks noGrp="1"/>
          </p:cNvSpPr>
          <p:nvPr>
            <p:ph sz="quarter" idx="1"/>
          </p:nvPr>
        </p:nvSpPr>
        <p:spPr>
          <a:xfrm>
            <a:off x="597408" y="4556760"/>
            <a:ext cx="8153400" cy="2011680"/>
          </a:xfrm>
        </p:spPr>
        <p:txBody>
          <a:bodyPr>
            <a:normAutofit/>
          </a:bodyPr>
          <a:lstStyle/>
          <a:p>
            <a:pPr>
              <a:buClr>
                <a:schemeClr val="accent1"/>
              </a:buClr>
            </a:pPr>
            <a:r>
              <a:rPr lang="en-US" sz="2000" dirty="0" smtClean="0"/>
              <a:t>In dry etch the wafer is exposed to a gaseous etchant suspended in a RF (radio-frequency) energized plasma.  </a:t>
            </a:r>
          </a:p>
          <a:p>
            <a:pPr>
              <a:buClr>
                <a:schemeClr val="accent1"/>
              </a:buClr>
            </a:pPr>
            <a:r>
              <a:rPr lang="en-US" sz="2000" dirty="0" smtClean="0"/>
              <a:t>Collisions between the gas molecules and energized electrons create a "soup" </a:t>
            </a:r>
            <a:r>
              <a:rPr lang="en-US" sz="2000" dirty="0" smtClean="0"/>
              <a:t>(plasma) made </a:t>
            </a:r>
            <a:r>
              <a:rPr lang="en-US" sz="2000" dirty="0" smtClean="0"/>
              <a:t>up of electrons, ions and radicals. </a:t>
            </a:r>
          </a:p>
          <a:p>
            <a:pPr>
              <a:buNone/>
            </a:pPr>
            <a:endParaRPr lang="en-US" sz="2000" dirty="0"/>
          </a:p>
        </p:txBody>
      </p:sp>
      <p:sp>
        <p:nvSpPr>
          <p:cNvPr id="5" name="CaptionText"/>
          <p:cNvSpPr txBox="1">
            <a:spLocks noChangeArrowheads="1"/>
          </p:cNvSpPr>
          <p:nvPr>
            <p:custDataLst>
              <p:tags r:id="rId1"/>
            </p:custDataLst>
          </p:nvPr>
        </p:nvSpPr>
        <p:spPr bwMode="auto">
          <a:xfrm>
            <a:off x="1014824" y="4229997"/>
            <a:ext cx="6664325" cy="261938"/>
          </a:xfrm>
          <a:prstGeom prst="rect">
            <a:avLst/>
          </a:prstGeom>
          <a:noFill/>
          <a:ln w="9525">
            <a:noFill/>
            <a:miter lim="800000"/>
            <a:headEnd/>
            <a:tailEnd/>
          </a:ln>
        </p:spPr>
        <p:txBody>
          <a:bodyPr>
            <a:spAutoFit/>
          </a:bodyPr>
          <a:lstStyle/>
          <a:p>
            <a:pPr algn="r">
              <a:spcAft>
                <a:spcPts val="100"/>
              </a:spcAft>
            </a:pPr>
            <a:r>
              <a:rPr lang="en-US" sz="1100" b="1" i="1" dirty="0"/>
              <a:t>Plasma soup consisting of electrons, ions and radicals</a:t>
            </a:r>
          </a:p>
        </p:txBody>
      </p:sp>
      <p:pic>
        <p:nvPicPr>
          <p:cNvPr id="8" name="Picture 7" descr="plasma_chamber_ppt.jpg"/>
          <p:cNvPicPr>
            <a:picLocks noChangeAspect="1"/>
          </p:cNvPicPr>
          <p:nvPr/>
        </p:nvPicPr>
        <p:blipFill>
          <a:blip r:embed="rId4"/>
          <a:stretch>
            <a:fillRect/>
          </a:stretch>
        </p:blipFill>
        <p:spPr>
          <a:xfrm>
            <a:off x="1339103" y="1663326"/>
            <a:ext cx="6364607" cy="253215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Dry Etch</a:t>
            </a:r>
            <a:endParaRPr lang="en-US" dirty="0"/>
          </a:p>
        </p:txBody>
      </p:sp>
      <p:sp>
        <p:nvSpPr>
          <p:cNvPr id="3" name="Content Placeholder 2"/>
          <p:cNvSpPr>
            <a:spLocks noGrp="1"/>
          </p:cNvSpPr>
          <p:nvPr>
            <p:ph sz="quarter" idx="1"/>
          </p:nvPr>
        </p:nvSpPr>
        <p:spPr/>
        <p:txBody>
          <a:bodyPr/>
          <a:lstStyle/>
          <a:p>
            <a:pPr marL="0" indent="0" fontAlgn="auto">
              <a:spcBef>
                <a:spcPts val="0"/>
              </a:spcBef>
              <a:spcAft>
                <a:spcPts val="0"/>
              </a:spcAft>
              <a:buNone/>
              <a:defRPr/>
            </a:pPr>
            <a:r>
              <a:rPr lang="en-US" sz="2400" dirty="0" smtClean="0">
                <a:latin typeface="Arial"/>
              </a:rPr>
              <a:t>By design, dry etch methods provide more control over the factors which influence etched results:</a:t>
            </a:r>
          </a:p>
          <a:p>
            <a:pPr indent="0" fontAlgn="auto">
              <a:spcBef>
                <a:spcPts val="0"/>
              </a:spcBef>
              <a:spcAft>
                <a:spcPts val="0"/>
              </a:spcAft>
              <a:buNone/>
              <a:defRPr/>
            </a:pPr>
            <a:endParaRPr lang="en-US" sz="2400" dirty="0" smtClean="0">
              <a:latin typeface="Arial"/>
            </a:endParaRPr>
          </a:p>
          <a:p>
            <a:pPr marL="508000" lvl="1" indent="-508000" fontAlgn="auto">
              <a:spcBef>
                <a:spcPts val="0"/>
              </a:spcBef>
              <a:spcAft>
                <a:spcPts val="0"/>
              </a:spcAft>
              <a:buFont typeface="Wingdings" pitchFamily="2" charset="2"/>
              <a:buChar char="v"/>
              <a:defRPr/>
            </a:pPr>
            <a:r>
              <a:rPr lang="en-US" sz="2400" dirty="0" smtClean="0">
                <a:latin typeface="Arial"/>
              </a:rPr>
              <a:t>directional control of the etch, </a:t>
            </a:r>
          </a:p>
          <a:p>
            <a:pPr marL="508000" lvl="1" indent="-508000" fontAlgn="auto">
              <a:spcBef>
                <a:spcPts val="0"/>
              </a:spcBef>
              <a:spcAft>
                <a:spcPts val="0"/>
              </a:spcAft>
              <a:buFont typeface="Wingdings" pitchFamily="2" charset="2"/>
              <a:buChar char="v"/>
              <a:defRPr/>
            </a:pPr>
            <a:r>
              <a:rPr lang="en-US" sz="2400" dirty="0" smtClean="0">
                <a:latin typeface="Arial"/>
              </a:rPr>
              <a:t>anisotropic profiles, and </a:t>
            </a:r>
          </a:p>
          <a:p>
            <a:pPr marL="508000" lvl="1" indent="-508000" fontAlgn="auto">
              <a:spcBef>
                <a:spcPts val="0"/>
              </a:spcBef>
              <a:spcAft>
                <a:spcPts val="0"/>
              </a:spcAft>
              <a:buFont typeface="Wingdings" pitchFamily="2" charset="2"/>
              <a:buChar char="v"/>
              <a:defRPr/>
            </a:pPr>
            <a:r>
              <a:rPr lang="en-US" sz="2400" dirty="0" smtClean="0">
                <a:latin typeface="Arial"/>
              </a:rPr>
              <a:t>process parameters (pressure, temperature, gas flow, power).  </a:t>
            </a:r>
          </a:p>
          <a:p>
            <a:pPr fontAlgn="auto">
              <a:spcBef>
                <a:spcPts val="0"/>
              </a:spcBef>
              <a:spcAft>
                <a:spcPts val="0"/>
              </a:spcAft>
              <a:buNone/>
              <a:defRPr/>
            </a:pPr>
            <a:endParaRPr lang="en-US" sz="2400" dirty="0" smtClean="0">
              <a:latin typeface="Arial"/>
            </a:endParaRPr>
          </a:p>
          <a:p>
            <a:pPr fontAlgn="auto">
              <a:spcBef>
                <a:spcPts val="0"/>
              </a:spcBef>
              <a:spcAft>
                <a:spcPts val="0"/>
              </a:spcAft>
              <a:buNone/>
              <a:defRPr/>
            </a:pPr>
            <a:r>
              <a:rPr lang="en-US" sz="2400" dirty="0" smtClean="0">
                <a:latin typeface="Arial"/>
              </a:rPr>
              <a:t>This control allows for a very selective and specific etch.</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Dry Etch</a:t>
            </a:r>
            <a:endParaRPr lang="en-US" dirty="0"/>
          </a:p>
        </p:txBody>
      </p:sp>
      <p:sp>
        <p:nvSpPr>
          <p:cNvPr id="3" name="Content Placeholder 2"/>
          <p:cNvSpPr>
            <a:spLocks noGrp="1"/>
          </p:cNvSpPr>
          <p:nvPr>
            <p:ph sz="quarter" idx="1"/>
          </p:nvPr>
        </p:nvSpPr>
        <p:spPr/>
        <p:txBody>
          <a:bodyPr>
            <a:normAutofit/>
          </a:bodyPr>
          <a:lstStyle/>
          <a:p>
            <a:pPr>
              <a:buClr>
                <a:schemeClr val="accent1"/>
              </a:buClr>
            </a:pPr>
            <a:r>
              <a:rPr lang="en-US" sz="2400" dirty="0" smtClean="0"/>
              <a:t>Dry etch is normally used to remove selected areas from the surface layer rather than bulk material of a substrate or a sacrificial layer.  </a:t>
            </a:r>
          </a:p>
          <a:p>
            <a:pPr>
              <a:buClr>
                <a:schemeClr val="accent1"/>
              </a:buClr>
            </a:pPr>
            <a:r>
              <a:rPr lang="en-US" sz="2400" dirty="0" smtClean="0"/>
              <a:t>Dry etch can be a chemical etch, physical etch or combination of the two.  </a:t>
            </a:r>
          </a:p>
          <a:p>
            <a:pPr>
              <a:buClr>
                <a:schemeClr val="accent1"/>
              </a:buClr>
            </a:pPr>
            <a:r>
              <a:rPr lang="en-US" sz="2400" dirty="0" smtClean="0"/>
              <a:t>Reactive ion etchers (RIE) provide the parameters for both types of etching.</a:t>
            </a:r>
          </a:p>
          <a:p>
            <a:pPr>
              <a:buNone/>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Etch</a:t>
            </a:r>
            <a:endParaRPr lang="en-US" dirty="0"/>
          </a:p>
        </p:txBody>
      </p:sp>
      <p:sp>
        <p:nvSpPr>
          <p:cNvPr id="3" name="Content Placeholder 2"/>
          <p:cNvSpPr>
            <a:spLocks noGrp="1"/>
          </p:cNvSpPr>
          <p:nvPr>
            <p:ph sz="quarter" idx="1"/>
          </p:nvPr>
        </p:nvSpPr>
        <p:spPr>
          <a:xfrm>
            <a:off x="597408" y="4106090"/>
            <a:ext cx="8153400" cy="2346960"/>
          </a:xfrm>
        </p:spPr>
        <p:txBody>
          <a:bodyPr>
            <a:normAutofit/>
          </a:bodyPr>
          <a:lstStyle/>
          <a:p>
            <a:pPr>
              <a:buClr>
                <a:schemeClr val="accent1"/>
              </a:buClr>
            </a:pPr>
            <a:r>
              <a:rPr lang="en-US" sz="2000" dirty="0" smtClean="0"/>
              <a:t>Physical etch is very similar to the sputtering deposition process. It is entirely physical.  No chemical reaction occurs. </a:t>
            </a:r>
          </a:p>
          <a:p>
            <a:pPr>
              <a:buClr>
                <a:schemeClr val="accent1"/>
              </a:buClr>
            </a:pPr>
            <a:r>
              <a:rPr lang="en-US" sz="2000" dirty="0" smtClean="0"/>
              <a:t> Physical etch is referred to as "ion beam etching", "sputtering" or "ion milling".  </a:t>
            </a:r>
          </a:p>
          <a:p>
            <a:pPr>
              <a:buClr>
                <a:schemeClr val="accent1"/>
              </a:buClr>
            </a:pPr>
            <a:r>
              <a:rPr lang="en-US" sz="2000" dirty="0" smtClean="0"/>
              <a:t>Ions bombard the surface of the wafer, causing molecules to sputter off the surface.  </a:t>
            </a:r>
            <a:r>
              <a:rPr lang="en-US" sz="1600" i="1" dirty="0" smtClean="0"/>
              <a:t>(See graphic)</a:t>
            </a:r>
            <a:endParaRPr lang="en-US" sz="2000" dirty="0" smtClean="0"/>
          </a:p>
          <a:p>
            <a:pPr>
              <a:buNone/>
            </a:pPr>
            <a:endParaRPr lang="en-US" sz="2000" dirty="0"/>
          </a:p>
        </p:txBody>
      </p:sp>
      <p:sp>
        <p:nvSpPr>
          <p:cNvPr id="5" name="CaptionText"/>
          <p:cNvSpPr txBox="1">
            <a:spLocks noChangeArrowheads="1"/>
          </p:cNvSpPr>
          <p:nvPr>
            <p:custDataLst>
              <p:tags r:id="rId1"/>
            </p:custDataLst>
          </p:nvPr>
        </p:nvSpPr>
        <p:spPr bwMode="auto">
          <a:xfrm>
            <a:off x="5751195" y="3591105"/>
            <a:ext cx="3819843" cy="443711"/>
          </a:xfrm>
          <a:prstGeom prst="rect">
            <a:avLst/>
          </a:prstGeom>
          <a:noFill/>
          <a:ln w="9525">
            <a:noFill/>
            <a:miter lim="800000"/>
            <a:headEnd/>
            <a:tailEnd/>
          </a:ln>
        </p:spPr>
        <p:txBody>
          <a:bodyPr wrap="square">
            <a:spAutoFit/>
          </a:bodyPr>
          <a:lstStyle/>
          <a:p>
            <a:pPr>
              <a:spcAft>
                <a:spcPts val="100"/>
              </a:spcAft>
            </a:pPr>
            <a:r>
              <a:rPr lang="en-US" sz="1100" b="1" i="1" dirty="0">
                <a:solidFill>
                  <a:srgbClr val="A50021"/>
                </a:solidFill>
              </a:rPr>
              <a:t>Physical Dry Etch </a:t>
            </a:r>
            <a:endParaRPr lang="en-US" sz="1100" b="1" i="1" dirty="0" smtClean="0">
              <a:solidFill>
                <a:srgbClr val="A50021"/>
              </a:solidFill>
            </a:endParaRPr>
          </a:p>
          <a:p>
            <a:pPr>
              <a:spcAft>
                <a:spcPts val="100"/>
              </a:spcAft>
            </a:pPr>
            <a:r>
              <a:rPr lang="en-US" sz="1100" b="1" i="1" dirty="0" smtClean="0">
                <a:solidFill>
                  <a:srgbClr val="A50021"/>
                </a:solidFill>
              </a:rPr>
              <a:t>uses </a:t>
            </a:r>
            <a:r>
              <a:rPr lang="en-US" sz="1100" b="1" i="1" dirty="0">
                <a:solidFill>
                  <a:srgbClr val="A50021"/>
                </a:solidFill>
              </a:rPr>
              <a:t>ions to sputter molecules from surface</a:t>
            </a:r>
          </a:p>
        </p:txBody>
      </p:sp>
      <p:pic>
        <p:nvPicPr>
          <p:cNvPr id="8" name="Picture 7" descr="PhysicalDryEtch_ppt.jpg"/>
          <p:cNvPicPr>
            <a:picLocks noChangeAspect="1"/>
          </p:cNvPicPr>
          <p:nvPr/>
        </p:nvPicPr>
        <p:blipFill>
          <a:blip r:embed="rId4"/>
          <a:stretch>
            <a:fillRect/>
          </a:stretch>
        </p:blipFill>
        <p:spPr>
          <a:xfrm>
            <a:off x="1371228" y="1499827"/>
            <a:ext cx="4343772" cy="262627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Type of Physical Etch</a:t>
            </a:r>
            <a:endParaRPr lang="en-US" dirty="0"/>
          </a:p>
        </p:txBody>
      </p:sp>
      <p:sp>
        <p:nvSpPr>
          <p:cNvPr id="3" name="Content Placeholder 2"/>
          <p:cNvSpPr>
            <a:spLocks noGrp="1"/>
          </p:cNvSpPr>
          <p:nvPr>
            <p:ph sz="quarter" idx="1"/>
          </p:nvPr>
        </p:nvSpPr>
        <p:spPr>
          <a:xfrm>
            <a:off x="651837" y="1600200"/>
            <a:ext cx="8153400" cy="4495800"/>
          </a:xfrm>
        </p:spPr>
        <p:txBody>
          <a:bodyPr>
            <a:noAutofit/>
          </a:bodyPr>
          <a:lstStyle/>
          <a:p>
            <a:pPr>
              <a:buClr>
                <a:schemeClr val="accent1"/>
              </a:buClr>
            </a:pPr>
            <a:r>
              <a:rPr lang="en-US" sz="2400" dirty="0" smtClean="0"/>
              <a:t>Sand blasting is a type of physical etch process.  </a:t>
            </a:r>
          </a:p>
          <a:p>
            <a:pPr>
              <a:buClr>
                <a:schemeClr val="accent1"/>
              </a:buClr>
            </a:pPr>
            <a:r>
              <a:rPr lang="en-US" sz="2400" dirty="0" smtClean="0"/>
              <a:t>A design is placed on a sheet of glass using a strong protective material.  </a:t>
            </a:r>
          </a:p>
          <a:p>
            <a:pPr>
              <a:buClr>
                <a:schemeClr val="accent1"/>
              </a:buClr>
            </a:pPr>
            <a:r>
              <a:rPr lang="en-US" sz="2400" dirty="0" smtClean="0"/>
              <a:t>This material stands up to the bombardment of high velocity sand particles. </a:t>
            </a:r>
          </a:p>
          <a:p>
            <a:pPr>
              <a:buClr>
                <a:schemeClr val="accent1"/>
              </a:buClr>
            </a:pPr>
            <a:r>
              <a:rPr lang="en-US" sz="2400" dirty="0" smtClean="0"/>
              <a:t> The unprotected areas of the glass are etched by the sand which removes particles of glass from the surface.  </a:t>
            </a:r>
          </a:p>
          <a:p>
            <a:pPr>
              <a:buClr>
                <a:schemeClr val="accent1"/>
              </a:buClr>
            </a:pPr>
            <a:r>
              <a:rPr lang="en-US" sz="2400" dirty="0" smtClean="0"/>
              <a:t>When the desired depth is reached, the blasting stops.  </a:t>
            </a:r>
          </a:p>
          <a:p>
            <a:pPr>
              <a:buClr>
                <a:schemeClr val="accent1"/>
              </a:buClr>
            </a:pPr>
            <a:r>
              <a:rPr lang="en-US" sz="2400" dirty="0" smtClean="0"/>
              <a:t>The mask is removed and the design exposed. </a:t>
            </a:r>
          </a:p>
          <a:p>
            <a:pPr>
              <a:buNone/>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Dry Physical Etch</a:t>
            </a:r>
            <a:endParaRPr lang="en-US" dirty="0"/>
          </a:p>
        </p:txBody>
      </p:sp>
      <p:sp>
        <p:nvSpPr>
          <p:cNvPr id="3" name="Content Placeholder 2"/>
          <p:cNvSpPr>
            <a:spLocks noGrp="1"/>
          </p:cNvSpPr>
          <p:nvPr>
            <p:ph sz="quarter" idx="1"/>
          </p:nvPr>
        </p:nvSpPr>
        <p:spPr>
          <a:xfrm>
            <a:off x="612648" y="1600200"/>
            <a:ext cx="4110731" cy="2944906"/>
          </a:xfrm>
        </p:spPr>
        <p:txBody>
          <a:bodyPr>
            <a:noAutofit/>
          </a:bodyPr>
          <a:lstStyle/>
          <a:p>
            <a:pPr marL="0" indent="0" fontAlgn="auto">
              <a:spcBef>
                <a:spcPts val="0"/>
              </a:spcBef>
              <a:spcAft>
                <a:spcPts val="0"/>
              </a:spcAft>
              <a:buNone/>
              <a:defRPr/>
            </a:pPr>
            <a:r>
              <a:rPr lang="en-US" sz="2000" dirty="0" smtClean="0">
                <a:latin typeface="Arial"/>
              </a:rPr>
              <a:t>Wafers are placed on a negatively grounded holder in a vacuum chamber.  </a:t>
            </a:r>
          </a:p>
          <a:p>
            <a:pPr marL="234950" lvl="1" indent="-234950" fontAlgn="auto">
              <a:spcBef>
                <a:spcPts val="0"/>
              </a:spcBef>
              <a:spcAft>
                <a:spcPts val="0"/>
              </a:spcAft>
              <a:buFont typeface="Wingdings" pitchFamily="2" charset="2"/>
              <a:buChar char="v"/>
              <a:defRPr/>
            </a:pPr>
            <a:r>
              <a:rPr lang="en-US" sz="2000" dirty="0">
                <a:latin typeface="Arial"/>
              </a:rPr>
              <a:t>G</a:t>
            </a:r>
            <a:r>
              <a:rPr lang="en-US" sz="2000" dirty="0" smtClean="0">
                <a:latin typeface="Arial"/>
              </a:rPr>
              <a:t>as is introduced, chamber pressure reduced (e.g., &lt;50 </a:t>
            </a:r>
            <a:r>
              <a:rPr lang="en-US" sz="2000" dirty="0" err="1" smtClean="0">
                <a:latin typeface="Arial"/>
              </a:rPr>
              <a:t>mTorr</a:t>
            </a:r>
            <a:r>
              <a:rPr lang="en-US" sz="2000" dirty="0" smtClean="0">
                <a:latin typeface="Arial"/>
              </a:rPr>
              <a:t>) and RF turned on. A plasma is struck (ignited).</a:t>
            </a:r>
          </a:p>
          <a:p>
            <a:pPr marL="234950" lvl="1" indent="-234950" fontAlgn="auto">
              <a:spcBef>
                <a:spcPts val="0"/>
              </a:spcBef>
              <a:spcAft>
                <a:spcPts val="0"/>
              </a:spcAft>
              <a:buFont typeface="Wingdings" pitchFamily="2" charset="2"/>
              <a:buChar char="v"/>
              <a:defRPr/>
            </a:pPr>
            <a:r>
              <a:rPr lang="en-US" sz="2000" dirty="0" smtClean="0">
                <a:latin typeface="Arial"/>
              </a:rPr>
              <a:t>Gas molecules collide with high energy electrons resulting in positive ions.</a:t>
            </a:r>
          </a:p>
          <a:p>
            <a:pPr marL="234950" lvl="1" indent="-234950" fontAlgn="auto">
              <a:spcBef>
                <a:spcPts val="0"/>
              </a:spcBef>
              <a:spcAft>
                <a:spcPts val="0"/>
              </a:spcAft>
              <a:buFont typeface="Wingdings" pitchFamily="2" charset="2"/>
              <a:buChar char="v"/>
              <a:defRPr/>
            </a:pPr>
            <a:endParaRPr lang="en-US" sz="2000" dirty="0" smtClean="0">
              <a:latin typeface="Arial"/>
            </a:endParaRPr>
          </a:p>
          <a:p>
            <a:pPr>
              <a:buNone/>
            </a:pPr>
            <a:endParaRPr lang="en-US" sz="2000" dirty="0"/>
          </a:p>
        </p:txBody>
      </p:sp>
      <p:pic>
        <p:nvPicPr>
          <p:cNvPr id="4" name="Picture 4" descr="ion-beam-milling.jpg"/>
          <p:cNvPicPr>
            <a:picLocks noChangeAspect="1"/>
          </p:cNvPicPr>
          <p:nvPr>
            <p:custDataLst>
              <p:tags r:id="rId1"/>
            </p:custDataLst>
          </p:nvPr>
        </p:nvPicPr>
        <p:blipFill>
          <a:blip r:embed="rId5"/>
          <a:srcRect/>
          <a:stretch>
            <a:fillRect/>
          </a:stretch>
        </p:blipFill>
        <p:spPr bwMode="auto">
          <a:xfrm>
            <a:off x="4723380" y="1615951"/>
            <a:ext cx="4245807" cy="2770095"/>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591670" y="4910865"/>
            <a:ext cx="8669895" cy="1600438"/>
          </a:xfrm>
          <a:prstGeom prst="rect">
            <a:avLst/>
          </a:prstGeom>
          <a:noFill/>
        </p:spPr>
        <p:txBody>
          <a:bodyPr wrap="square" rtlCol="0">
            <a:spAutoFit/>
          </a:bodyPr>
          <a:lstStyle/>
          <a:p>
            <a:pPr marL="234950" lvl="1" indent="-234950">
              <a:buSzPct val="80000"/>
              <a:buFont typeface="Wingdings" pitchFamily="2" charset="2"/>
              <a:buChar char="v"/>
              <a:defRPr/>
            </a:pPr>
            <a:r>
              <a:rPr lang="en-US" sz="2000" dirty="0">
                <a:latin typeface="Arial"/>
              </a:rPr>
              <a:t>Ions are attracted to the negatively-grounded wafer holder.  </a:t>
            </a:r>
          </a:p>
          <a:p>
            <a:pPr marL="234950" lvl="1" indent="-234950" fontAlgn="auto">
              <a:spcBef>
                <a:spcPts val="0"/>
              </a:spcBef>
              <a:spcAft>
                <a:spcPts val="0"/>
              </a:spcAft>
              <a:buSzPct val="80000"/>
              <a:buFont typeface="Wingdings" pitchFamily="2" charset="2"/>
              <a:buChar char="v"/>
              <a:defRPr/>
            </a:pPr>
            <a:r>
              <a:rPr lang="en-US" sz="2000" dirty="0" smtClean="0">
                <a:latin typeface="Arial"/>
              </a:rPr>
              <a:t>Ions accelerate as they move toward the wafer holder.</a:t>
            </a:r>
          </a:p>
          <a:p>
            <a:pPr marL="234950" lvl="1" indent="-234950" fontAlgn="auto">
              <a:spcBef>
                <a:spcPts val="0"/>
              </a:spcBef>
              <a:spcAft>
                <a:spcPts val="0"/>
              </a:spcAft>
              <a:buSzPct val="80000"/>
              <a:buFont typeface="Wingdings" pitchFamily="2" charset="2"/>
              <a:buChar char="v"/>
              <a:defRPr/>
            </a:pPr>
            <a:r>
              <a:rPr lang="en-US" sz="2000" dirty="0" smtClean="0">
                <a:latin typeface="Arial"/>
              </a:rPr>
              <a:t>Ions hit the wafer, sputtering molecules from the surface.</a:t>
            </a:r>
          </a:p>
          <a:p>
            <a:pPr marL="234950" lvl="1" indent="-234950" fontAlgn="auto">
              <a:spcBef>
                <a:spcPts val="0"/>
              </a:spcBef>
              <a:spcAft>
                <a:spcPts val="0"/>
              </a:spcAft>
              <a:buSzPct val="80000"/>
              <a:buFont typeface="Wingdings" pitchFamily="2" charset="2"/>
              <a:buChar char="v"/>
              <a:defRPr/>
            </a:pPr>
            <a:r>
              <a:rPr lang="en-US" sz="2000" dirty="0" smtClean="0">
                <a:latin typeface="Arial"/>
              </a:rPr>
              <a:t>Process continues until pattern is etched exposing the underlying layer.</a:t>
            </a:r>
          </a:p>
          <a:p>
            <a:pPr>
              <a:buFont typeface="Wingdings" pitchFamily="2" charset="2"/>
              <a:buChar char="v"/>
            </a:pPr>
            <a:endParaRPr lang="en-US" dirty="0"/>
          </a:p>
        </p:txBody>
      </p:sp>
      <p:sp>
        <p:nvSpPr>
          <p:cNvPr id="6" name="CaptionText"/>
          <p:cNvSpPr txBox="1">
            <a:spLocks noChangeArrowheads="1"/>
          </p:cNvSpPr>
          <p:nvPr>
            <p:custDataLst>
              <p:tags r:id="rId2"/>
            </p:custDataLst>
          </p:nvPr>
        </p:nvSpPr>
        <p:spPr bwMode="auto">
          <a:xfrm>
            <a:off x="4397189" y="4533216"/>
            <a:ext cx="4572000" cy="443711"/>
          </a:xfrm>
          <a:prstGeom prst="rect">
            <a:avLst/>
          </a:prstGeom>
          <a:noFill/>
          <a:ln w="9525">
            <a:noFill/>
            <a:miter lim="800000"/>
            <a:headEnd/>
            <a:tailEnd/>
          </a:ln>
        </p:spPr>
        <p:txBody>
          <a:bodyPr>
            <a:spAutoFit/>
          </a:bodyPr>
          <a:lstStyle/>
          <a:p>
            <a:pPr algn="r">
              <a:spcAft>
                <a:spcPts val="100"/>
              </a:spcAft>
            </a:pPr>
            <a:r>
              <a:rPr lang="en-US" sz="1100" b="1" i="1" dirty="0"/>
              <a:t>Ion Beam Milling Process (Physical Etch</a:t>
            </a:r>
            <a:r>
              <a:rPr lang="en-US" sz="1100" b="1" i="1" dirty="0" smtClean="0"/>
              <a:t>)</a:t>
            </a:r>
          </a:p>
          <a:p>
            <a:pPr algn="r">
              <a:spcAft>
                <a:spcPts val="100"/>
              </a:spcAft>
            </a:pPr>
            <a:r>
              <a:rPr lang="en-US" sz="1100" b="1" i="1" dirty="0" smtClean="0"/>
              <a:t>[Graphic courtesy of MATEC]</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Dry Chemical Etch</a:t>
            </a:r>
            <a:endParaRPr lang="en-US" dirty="0"/>
          </a:p>
        </p:txBody>
      </p:sp>
      <p:sp>
        <p:nvSpPr>
          <p:cNvPr id="3" name="Content Placeholder 2"/>
          <p:cNvSpPr>
            <a:spLocks noGrp="1"/>
          </p:cNvSpPr>
          <p:nvPr>
            <p:ph sz="quarter" idx="1"/>
          </p:nvPr>
        </p:nvSpPr>
        <p:spPr>
          <a:xfrm>
            <a:off x="626096" y="4040647"/>
            <a:ext cx="8153400" cy="2286000"/>
          </a:xfrm>
        </p:spPr>
        <p:txBody>
          <a:bodyPr>
            <a:noAutofit/>
          </a:bodyPr>
          <a:lstStyle/>
          <a:p>
            <a:pPr>
              <a:buClr>
                <a:schemeClr val="accent1"/>
              </a:buClr>
            </a:pPr>
            <a:r>
              <a:rPr lang="en-US" sz="2000" dirty="0" smtClean="0"/>
              <a:t>Chemical etching </a:t>
            </a:r>
            <a:r>
              <a:rPr lang="en-US" sz="2000" dirty="0" smtClean="0"/>
              <a:t>requires </a:t>
            </a:r>
            <a:r>
              <a:rPr lang="en-US" sz="2000" dirty="0" smtClean="0"/>
              <a:t>plasma energy and a </a:t>
            </a:r>
            <a:r>
              <a:rPr lang="en-US" sz="2000" dirty="0" smtClean="0"/>
              <a:t>selective </a:t>
            </a:r>
            <a:r>
              <a:rPr lang="en-US" sz="2000" dirty="0" smtClean="0"/>
              <a:t>gas (the chemical etchant) to etch the wafer's surface layer.  </a:t>
            </a:r>
          </a:p>
          <a:p>
            <a:pPr>
              <a:buClr>
                <a:schemeClr val="accent1"/>
              </a:buClr>
            </a:pPr>
            <a:r>
              <a:rPr lang="en-US" sz="2000" dirty="0"/>
              <a:t>P</a:t>
            </a:r>
            <a:r>
              <a:rPr lang="en-US" sz="2000" dirty="0" smtClean="0"/>
              <a:t>rocess </a:t>
            </a:r>
            <a:r>
              <a:rPr lang="en-US" sz="2000" dirty="0" smtClean="0"/>
              <a:t>begins the same as the physical </a:t>
            </a:r>
            <a:r>
              <a:rPr lang="en-US" sz="2000" dirty="0" smtClean="0"/>
              <a:t>etch:  </a:t>
            </a:r>
            <a:r>
              <a:rPr lang="en-US" sz="2000" dirty="0" smtClean="0"/>
              <a:t>a plasma is struck and collisions occur between high energy electrons and gas molecules.  </a:t>
            </a:r>
          </a:p>
          <a:p>
            <a:pPr>
              <a:buClr>
                <a:schemeClr val="accent1"/>
              </a:buClr>
            </a:pPr>
            <a:r>
              <a:rPr lang="en-US" sz="2000" dirty="0" smtClean="0"/>
              <a:t>However, in dry chemical etch, the radicals formed by the collisions perform the etch rather than the positive ions. </a:t>
            </a:r>
            <a:endParaRPr lang="en-US" sz="2000" dirty="0"/>
          </a:p>
        </p:txBody>
      </p:sp>
      <p:sp>
        <p:nvSpPr>
          <p:cNvPr id="5" name="CaptionText"/>
          <p:cNvSpPr txBox="1">
            <a:spLocks noChangeArrowheads="1"/>
          </p:cNvSpPr>
          <p:nvPr>
            <p:custDataLst>
              <p:tags r:id="rId1"/>
            </p:custDataLst>
          </p:nvPr>
        </p:nvSpPr>
        <p:spPr bwMode="auto">
          <a:xfrm>
            <a:off x="7441641" y="3768954"/>
            <a:ext cx="1446865" cy="266700"/>
          </a:xfrm>
          <a:prstGeom prst="rect">
            <a:avLst/>
          </a:prstGeom>
          <a:noFill/>
          <a:ln w="9525">
            <a:noFill/>
            <a:miter lim="800000"/>
            <a:headEnd/>
            <a:tailEnd/>
          </a:ln>
        </p:spPr>
        <p:txBody>
          <a:bodyPr wrap="square">
            <a:spAutoFit/>
          </a:bodyPr>
          <a:lstStyle/>
          <a:p>
            <a:pPr>
              <a:spcAft>
                <a:spcPts val="100"/>
              </a:spcAft>
            </a:pPr>
            <a:r>
              <a:rPr lang="en-US" sz="1100" b="1" i="1" dirty="0">
                <a:solidFill>
                  <a:srgbClr val="A50021"/>
                </a:solidFill>
              </a:rPr>
              <a:t>Plasma Collisions</a:t>
            </a:r>
          </a:p>
        </p:txBody>
      </p:sp>
      <p:pic>
        <p:nvPicPr>
          <p:cNvPr id="8" name="Picture 7" descr="plasma_chamber_ppt.jpg"/>
          <p:cNvPicPr>
            <a:picLocks noChangeAspect="1"/>
          </p:cNvPicPr>
          <p:nvPr/>
        </p:nvPicPr>
        <p:blipFill>
          <a:blip r:embed="rId4"/>
          <a:stretch>
            <a:fillRect/>
          </a:stretch>
        </p:blipFill>
        <p:spPr>
          <a:xfrm>
            <a:off x="989479" y="1558439"/>
            <a:ext cx="6352615" cy="252738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Chemical Dry Etch Process</a:t>
            </a:r>
            <a:endParaRPr lang="en-US" dirty="0"/>
          </a:p>
        </p:txBody>
      </p:sp>
      <p:sp>
        <p:nvSpPr>
          <p:cNvPr id="3" name="Content Placeholder 2"/>
          <p:cNvSpPr>
            <a:spLocks noGrp="1"/>
          </p:cNvSpPr>
          <p:nvPr>
            <p:ph sz="quarter" idx="1"/>
          </p:nvPr>
        </p:nvSpPr>
        <p:spPr>
          <a:xfrm>
            <a:off x="612648" y="1600200"/>
            <a:ext cx="4537576" cy="2716306"/>
          </a:xfrm>
        </p:spPr>
        <p:txBody>
          <a:bodyPr>
            <a:normAutofit fontScale="62500" lnSpcReduction="20000"/>
          </a:bodyPr>
          <a:lstStyle/>
          <a:p>
            <a:pPr>
              <a:lnSpc>
                <a:spcPct val="120000"/>
              </a:lnSpc>
              <a:buClr>
                <a:schemeClr val="accent1"/>
              </a:buClr>
            </a:pPr>
            <a:r>
              <a:rPr lang="en-US" sz="3200" dirty="0" smtClean="0"/>
              <a:t>Because radicals generate faster and survive longer than ions, more radicals are available in the plasma.  </a:t>
            </a:r>
          </a:p>
          <a:p>
            <a:pPr>
              <a:lnSpc>
                <a:spcPct val="120000"/>
              </a:lnSpc>
              <a:buClr>
                <a:schemeClr val="accent1"/>
              </a:buClr>
            </a:pPr>
            <a:r>
              <a:rPr lang="en-US" sz="3200" dirty="0" smtClean="0"/>
              <a:t>Radicals travel towards the wafer and are adsorbed by the surface material that is to be etched.  </a:t>
            </a:r>
          </a:p>
          <a:p>
            <a:pPr>
              <a:buNone/>
            </a:pPr>
            <a:endParaRPr lang="en-US" dirty="0"/>
          </a:p>
        </p:txBody>
      </p:sp>
      <p:sp>
        <p:nvSpPr>
          <p:cNvPr id="5" name="TextBox 4"/>
          <p:cNvSpPr txBox="1"/>
          <p:nvPr/>
        </p:nvSpPr>
        <p:spPr>
          <a:xfrm>
            <a:off x="565162" y="4632234"/>
            <a:ext cx="8283388" cy="2055947"/>
          </a:xfrm>
          <a:prstGeom prst="rect">
            <a:avLst/>
          </a:prstGeom>
          <a:noFill/>
        </p:spPr>
        <p:txBody>
          <a:bodyPr wrap="square" rtlCol="0">
            <a:spAutoFit/>
          </a:bodyPr>
          <a:lstStyle/>
          <a:p>
            <a:pPr>
              <a:lnSpc>
                <a:spcPct val="120000"/>
              </a:lnSpc>
              <a:buNone/>
            </a:pPr>
            <a:r>
              <a:rPr lang="en-US" sz="2200" dirty="0" smtClean="0">
                <a:latin typeface="Arial" pitchFamily="34" charset="0"/>
                <a:cs typeface="Arial" pitchFamily="34" charset="0"/>
              </a:rPr>
              <a:t>A chemical reaction occurs between the atoms of the material and the radicals.  By-products of this reaction </a:t>
            </a:r>
            <a:r>
              <a:rPr lang="en-US" sz="2200" dirty="0" err="1" smtClean="0">
                <a:latin typeface="Arial" pitchFamily="34" charset="0"/>
                <a:cs typeface="Arial" pitchFamily="34" charset="0"/>
              </a:rPr>
              <a:t>desorb</a:t>
            </a:r>
            <a:r>
              <a:rPr lang="en-US" sz="2200" dirty="0" smtClean="0">
                <a:latin typeface="Arial" pitchFamily="34" charset="0"/>
                <a:cs typeface="Arial" pitchFamily="34" charset="0"/>
              </a:rPr>
              <a:t> from the surface and diffuse into the gas present in the chamber.  </a:t>
            </a:r>
          </a:p>
          <a:p>
            <a:pPr>
              <a:lnSpc>
                <a:spcPct val="120000"/>
              </a:lnSpc>
              <a:buNone/>
            </a:pPr>
            <a:r>
              <a:rPr lang="en-US" sz="2200" dirty="0" smtClean="0">
                <a:latin typeface="Arial" pitchFamily="34" charset="0"/>
                <a:cs typeface="Arial" pitchFamily="34" charset="0"/>
              </a:rPr>
              <a:t>The reaction / desorption is the chemical etch. </a:t>
            </a:r>
          </a:p>
          <a:p>
            <a:endParaRPr lang="en-US" sz="2200" dirty="0">
              <a:latin typeface="Arial" pitchFamily="34" charset="0"/>
              <a:cs typeface="Arial" pitchFamily="34" charset="0"/>
            </a:endParaRPr>
          </a:p>
        </p:txBody>
      </p:sp>
      <p:sp>
        <p:nvSpPr>
          <p:cNvPr id="6" name="CaptionText"/>
          <p:cNvSpPr txBox="1">
            <a:spLocks noChangeArrowheads="1"/>
          </p:cNvSpPr>
          <p:nvPr>
            <p:custDataLst>
              <p:tags r:id="rId1"/>
            </p:custDataLst>
          </p:nvPr>
        </p:nvSpPr>
        <p:spPr bwMode="auto">
          <a:xfrm>
            <a:off x="2289093" y="4423442"/>
            <a:ext cx="6664325" cy="261938"/>
          </a:xfrm>
          <a:prstGeom prst="rect">
            <a:avLst/>
          </a:prstGeom>
          <a:noFill/>
          <a:ln w="9525">
            <a:noFill/>
            <a:miter lim="800000"/>
            <a:headEnd/>
            <a:tailEnd/>
          </a:ln>
        </p:spPr>
        <p:txBody>
          <a:bodyPr>
            <a:spAutoFit/>
          </a:bodyPr>
          <a:lstStyle/>
          <a:p>
            <a:pPr algn="r">
              <a:spcAft>
                <a:spcPts val="100"/>
              </a:spcAft>
            </a:pPr>
            <a:r>
              <a:rPr lang="en-US" sz="1100" b="1" i="1" dirty="0" smtClean="0"/>
              <a:t>Chemical Dry Etch Process</a:t>
            </a:r>
            <a:endParaRPr lang="en-US" sz="1100" b="1" i="1" dirty="0"/>
          </a:p>
        </p:txBody>
      </p:sp>
      <p:pic>
        <p:nvPicPr>
          <p:cNvPr id="7" name="Picture 6" descr="ChemicalDryEtch11_09_ppt.jpg"/>
          <p:cNvPicPr>
            <a:picLocks noChangeAspect="1"/>
          </p:cNvPicPr>
          <p:nvPr/>
        </p:nvPicPr>
        <p:blipFill>
          <a:blip r:embed="rId4"/>
          <a:stretch>
            <a:fillRect/>
          </a:stretch>
        </p:blipFill>
        <p:spPr>
          <a:xfrm>
            <a:off x="5029199" y="1815736"/>
            <a:ext cx="4062549" cy="245624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Dry Etch Process Parameters</a:t>
            </a:r>
            <a:endParaRPr lang="en-US" dirty="0"/>
          </a:p>
        </p:txBody>
      </p:sp>
      <p:sp>
        <p:nvSpPr>
          <p:cNvPr id="3" name="Content Placeholder 2"/>
          <p:cNvSpPr>
            <a:spLocks noGrp="1"/>
          </p:cNvSpPr>
          <p:nvPr>
            <p:ph sz="quarter" idx="1"/>
          </p:nvPr>
        </p:nvSpPr>
        <p:spPr/>
        <p:txBody>
          <a:bodyPr>
            <a:normAutofit/>
          </a:bodyPr>
          <a:lstStyle/>
          <a:p>
            <a:pPr>
              <a:buClr>
                <a:schemeClr val="accent1"/>
              </a:buClr>
            </a:pPr>
            <a:r>
              <a:rPr lang="en-US" sz="2400" dirty="0" smtClean="0"/>
              <a:t>The two critical parameters in the dry etch process are </a:t>
            </a:r>
            <a:r>
              <a:rPr lang="en-US" sz="2400" u="sng" dirty="0" smtClean="0"/>
              <a:t>Pressure</a:t>
            </a:r>
            <a:r>
              <a:rPr lang="en-US" sz="2400" dirty="0" smtClean="0"/>
              <a:t> and </a:t>
            </a:r>
            <a:r>
              <a:rPr lang="en-US" sz="2400" u="sng" dirty="0" smtClean="0"/>
              <a:t>RF power level</a:t>
            </a:r>
            <a:r>
              <a:rPr lang="en-US" sz="2400" dirty="0" smtClean="0"/>
              <a:t>.</a:t>
            </a:r>
          </a:p>
          <a:p>
            <a:pPr>
              <a:buClr>
                <a:schemeClr val="accent1"/>
              </a:buClr>
            </a:pPr>
            <a:r>
              <a:rPr lang="en-US" sz="2400" dirty="0" smtClean="0"/>
              <a:t>Chemical etching requires high-range pressures and low-range RF power levels.</a:t>
            </a:r>
          </a:p>
          <a:p>
            <a:pPr>
              <a:buClr>
                <a:schemeClr val="accent1"/>
              </a:buClr>
            </a:pPr>
            <a:r>
              <a:rPr lang="en-US" sz="2400" dirty="0" smtClean="0"/>
              <a:t>Physical etching requires low-range pressures and high-range RF power levels.</a:t>
            </a:r>
          </a:p>
          <a:p>
            <a:pPr>
              <a:buNone/>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a:xfrm>
            <a:off x="612648" y="1600200"/>
            <a:ext cx="8153400" cy="2770094"/>
          </a:xfrm>
        </p:spPr>
        <p:txBody>
          <a:bodyPr>
            <a:normAutofit/>
          </a:bodyPr>
          <a:lstStyle/>
          <a:p>
            <a:pPr marL="0" indent="0">
              <a:buNone/>
            </a:pPr>
            <a:r>
              <a:rPr lang="en-US" sz="2400" dirty="0" smtClean="0"/>
              <a:t>For </a:t>
            </a:r>
            <a:r>
              <a:rPr lang="en-US" sz="2400" dirty="0" err="1" smtClean="0"/>
              <a:t>microsystems</a:t>
            </a:r>
            <a:r>
              <a:rPr lang="en-US" sz="2400" dirty="0" smtClean="0"/>
              <a:t> fabrication, etch is a process that removes select materials from </a:t>
            </a:r>
          </a:p>
          <a:p>
            <a:pPr marL="508000" lvl="1" indent="-508000">
              <a:buFont typeface="Wingdings" pitchFamily="2" charset="2"/>
              <a:buChar char="v"/>
            </a:pPr>
            <a:r>
              <a:rPr lang="en-US" sz="2400" dirty="0" smtClean="0"/>
              <a:t>the wafer's surface, </a:t>
            </a:r>
          </a:p>
          <a:p>
            <a:pPr marL="508000" lvl="1" indent="-508000">
              <a:buFont typeface="Wingdings" pitchFamily="2" charset="2"/>
              <a:buChar char="v"/>
            </a:pPr>
            <a:r>
              <a:rPr lang="en-US" sz="2400" dirty="0" smtClean="0"/>
              <a:t>below the wafer's surface, or </a:t>
            </a:r>
          </a:p>
          <a:p>
            <a:pPr marL="508000" lvl="1" indent="-508000">
              <a:buFont typeface="Wingdings" pitchFamily="2" charset="2"/>
              <a:buChar char="v"/>
            </a:pPr>
            <a:r>
              <a:rPr lang="en-US" sz="2400" dirty="0" smtClean="0"/>
              <a:t>from within the substrate.  </a:t>
            </a:r>
          </a:p>
        </p:txBody>
      </p:sp>
      <p:sp>
        <p:nvSpPr>
          <p:cNvPr id="4" name="TextBox 3"/>
          <p:cNvSpPr txBox="1"/>
          <p:nvPr/>
        </p:nvSpPr>
        <p:spPr>
          <a:xfrm>
            <a:off x="567466" y="4143487"/>
            <a:ext cx="4297680" cy="2123658"/>
          </a:xfrm>
          <a:prstGeom prst="rect">
            <a:avLst/>
          </a:prstGeom>
          <a:noFill/>
        </p:spPr>
        <p:txBody>
          <a:bodyPr wrap="square" rtlCol="0">
            <a:spAutoFit/>
          </a:bodyPr>
          <a:lstStyle/>
          <a:p>
            <a:r>
              <a:rPr lang="en-US" sz="2200" dirty="0" smtClean="0">
                <a:latin typeface="Arial" pitchFamily="34" charset="0"/>
                <a:cs typeface="Arial" pitchFamily="34" charset="0"/>
              </a:rPr>
              <a:t>A combination of these </a:t>
            </a:r>
            <a:r>
              <a:rPr lang="en-US" sz="2200" dirty="0" smtClean="0">
                <a:latin typeface="Arial" pitchFamily="34" charset="0"/>
                <a:cs typeface="Arial" pitchFamily="34" charset="0"/>
              </a:rPr>
              <a:t>processes </a:t>
            </a:r>
            <a:r>
              <a:rPr lang="en-US" sz="2200" dirty="0" smtClean="0">
                <a:latin typeface="Arial" pitchFamily="34" charset="0"/>
                <a:cs typeface="Arial" pitchFamily="34" charset="0"/>
              </a:rPr>
              <a:t>allows for the construction of electronic (on-chip circuitry) and mechanical devices (diaphragm / beam) on the same microchip.  </a:t>
            </a:r>
          </a:p>
        </p:txBody>
      </p:sp>
      <p:pic>
        <p:nvPicPr>
          <p:cNvPr id="6" name="Picture 5" descr="bulk-etch.jpg"/>
          <p:cNvPicPr>
            <a:picLocks noChangeAspect="1"/>
          </p:cNvPicPr>
          <p:nvPr/>
        </p:nvPicPr>
        <p:blipFill>
          <a:blip r:embed="rId3"/>
          <a:stretch>
            <a:fillRect/>
          </a:stretch>
        </p:blipFill>
        <p:spPr>
          <a:xfrm>
            <a:off x="4798226" y="3388657"/>
            <a:ext cx="4119548" cy="2581836"/>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4356847" y="6130987"/>
            <a:ext cx="4572000" cy="261610"/>
          </a:xfrm>
          <a:prstGeom prst="rect">
            <a:avLst/>
          </a:prstGeom>
        </p:spPr>
        <p:txBody>
          <a:bodyPr>
            <a:spAutoFit/>
          </a:bodyPr>
          <a:lstStyle/>
          <a:p>
            <a:pPr algn="r">
              <a:spcAft>
                <a:spcPts val="100"/>
              </a:spcAft>
            </a:pPr>
            <a:r>
              <a:rPr lang="en-US" sz="1100" b="1" i="1" dirty="0" smtClean="0"/>
              <a:t>[Graphic courtesy of </a:t>
            </a:r>
            <a:r>
              <a:rPr lang="en-US" sz="1100" b="1" i="1" dirty="0" err="1" smtClean="0"/>
              <a:t>Khalil</a:t>
            </a:r>
            <a:r>
              <a:rPr lang="en-US" sz="1100" b="1" i="1" dirty="0" smtClean="0"/>
              <a:t> </a:t>
            </a:r>
            <a:r>
              <a:rPr lang="en-US" sz="1100" b="1" i="1" dirty="0" err="1" smtClean="0"/>
              <a:t>Najafi</a:t>
            </a:r>
            <a:r>
              <a:rPr lang="en-US" sz="1100" b="1" i="1" dirty="0" smtClean="0"/>
              <a:t>, University of Michigan]</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Reactive Ion Etch  (RIE)</a:t>
            </a:r>
            <a:endParaRPr lang="en-US" dirty="0"/>
          </a:p>
        </p:txBody>
      </p:sp>
      <p:sp>
        <p:nvSpPr>
          <p:cNvPr id="3" name="Content Placeholder 2"/>
          <p:cNvSpPr>
            <a:spLocks noGrp="1"/>
          </p:cNvSpPr>
          <p:nvPr>
            <p:ph sz="quarter" idx="1"/>
          </p:nvPr>
        </p:nvSpPr>
        <p:spPr>
          <a:xfrm>
            <a:off x="572307" y="4576224"/>
            <a:ext cx="8153400" cy="1936376"/>
          </a:xfrm>
        </p:spPr>
        <p:txBody>
          <a:bodyPr>
            <a:normAutofit fontScale="62500" lnSpcReduction="20000"/>
          </a:bodyPr>
          <a:lstStyle/>
          <a:p>
            <a:pPr>
              <a:lnSpc>
                <a:spcPct val="120000"/>
              </a:lnSpc>
              <a:buClr>
                <a:schemeClr val="accent1"/>
              </a:buClr>
            </a:pPr>
            <a:r>
              <a:rPr lang="en-US" sz="3200" dirty="0" smtClean="0"/>
              <a:t>Reactive ion etching (RIE) uses mid-level RF power and mid-range pressure to combine both physical and chemical etching in one process.  </a:t>
            </a:r>
          </a:p>
          <a:p>
            <a:pPr>
              <a:lnSpc>
                <a:spcPct val="120000"/>
              </a:lnSpc>
              <a:buClr>
                <a:schemeClr val="accent1"/>
              </a:buClr>
            </a:pPr>
            <a:r>
              <a:rPr lang="en-US" sz="3200" dirty="0" smtClean="0"/>
              <a:t>The positive ions from the plasma bombard the wafer's surface at the same time that the radicals adsorb to the surface. </a:t>
            </a:r>
          </a:p>
        </p:txBody>
      </p:sp>
      <p:sp>
        <p:nvSpPr>
          <p:cNvPr id="5" name="CaptionText"/>
          <p:cNvSpPr txBox="1">
            <a:spLocks noChangeArrowheads="1"/>
          </p:cNvSpPr>
          <p:nvPr>
            <p:custDataLst>
              <p:tags r:id="rId1"/>
            </p:custDataLst>
          </p:nvPr>
        </p:nvSpPr>
        <p:spPr bwMode="auto">
          <a:xfrm>
            <a:off x="6201804" y="4142845"/>
            <a:ext cx="2942196" cy="261610"/>
          </a:xfrm>
          <a:prstGeom prst="rect">
            <a:avLst/>
          </a:prstGeom>
          <a:noFill/>
          <a:ln w="9525">
            <a:noFill/>
            <a:miter lim="800000"/>
            <a:headEnd/>
            <a:tailEnd/>
          </a:ln>
        </p:spPr>
        <p:txBody>
          <a:bodyPr wrap="square">
            <a:spAutoFit/>
          </a:bodyPr>
          <a:lstStyle/>
          <a:p>
            <a:pPr>
              <a:spcAft>
                <a:spcPts val="100"/>
              </a:spcAft>
            </a:pPr>
            <a:r>
              <a:rPr lang="en-US" sz="1100" b="1" i="1" dirty="0">
                <a:solidFill>
                  <a:srgbClr val="A50021"/>
                </a:solidFill>
              </a:rPr>
              <a:t>RIE process uses both ions and radicals</a:t>
            </a:r>
          </a:p>
        </p:txBody>
      </p:sp>
      <p:pic>
        <p:nvPicPr>
          <p:cNvPr id="6" name="Picture 5" descr="Rie_Etch_ppt-mj.jpg"/>
          <p:cNvPicPr>
            <a:picLocks noChangeAspect="1"/>
          </p:cNvPicPr>
          <p:nvPr/>
        </p:nvPicPr>
        <p:blipFill>
          <a:blip r:embed="rId4"/>
          <a:stretch>
            <a:fillRect/>
          </a:stretch>
        </p:blipFill>
        <p:spPr>
          <a:xfrm>
            <a:off x="1088839" y="1513657"/>
            <a:ext cx="5056468" cy="305717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RIE</a:t>
            </a:r>
            <a:endParaRPr lang="en-US" dirty="0"/>
          </a:p>
        </p:txBody>
      </p:sp>
      <p:sp>
        <p:nvSpPr>
          <p:cNvPr id="3" name="Content Placeholder 2"/>
          <p:cNvSpPr>
            <a:spLocks noGrp="1"/>
          </p:cNvSpPr>
          <p:nvPr>
            <p:ph sz="quarter" idx="1"/>
          </p:nvPr>
        </p:nvSpPr>
        <p:spPr>
          <a:xfrm>
            <a:off x="612648" y="1600200"/>
            <a:ext cx="8153400" cy="2541494"/>
          </a:xfrm>
        </p:spPr>
        <p:txBody>
          <a:bodyPr>
            <a:normAutofit/>
          </a:bodyPr>
          <a:lstStyle/>
          <a:p>
            <a:pPr>
              <a:buClr>
                <a:schemeClr val="accent1"/>
              </a:buClr>
            </a:pPr>
            <a:r>
              <a:rPr lang="en-US" sz="2400" dirty="0" smtClean="0"/>
              <a:t>RIE process </a:t>
            </a:r>
            <a:r>
              <a:rPr lang="en-US" sz="2400" dirty="0" smtClean="0"/>
              <a:t>provides high selectivity ratios. </a:t>
            </a:r>
          </a:p>
          <a:p>
            <a:pPr>
              <a:buClr>
                <a:schemeClr val="accent1"/>
              </a:buClr>
            </a:pPr>
            <a:r>
              <a:rPr lang="en-US" sz="2400" dirty="0" smtClean="0"/>
              <a:t>RIE produces </a:t>
            </a:r>
            <a:r>
              <a:rPr lang="en-US" sz="2400" dirty="0" smtClean="0"/>
              <a:t>anisotropic profiles on features less than 3 microns wide.  </a:t>
            </a:r>
          </a:p>
          <a:p>
            <a:pPr>
              <a:buClr>
                <a:schemeClr val="accent1"/>
              </a:buClr>
            </a:pPr>
            <a:r>
              <a:rPr lang="en-US" sz="2400" dirty="0" smtClean="0"/>
              <a:t>RIE’s </a:t>
            </a:r>
            <a:r>
              <a:rPr lang="en-US" sz="2400" dirty="0" smtClean="0"/>
              <a:t>ability to capitalize on the advantages of both physical and chemical etching makes </a:t>
            </a:r>
            <a:r>
              <a:rPr lang="en-US" sz="2400" dirty="0" smtClean="0"/>
              <a:t>it</a:t>
            </a:r>
            <a:r>
              <a:rPr lang="en-US" sz="2400" dirty="0" smtClean="0"/>
              <a:t> </a:t>
            </a:r>
            <a:r>
              <a:rPr lang="en-US" sz="2400" dirty="0" smtClean="0"/>
              <a:t>an invaluable tool in the manufacture of microsystems components. </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Deep RIE</a:t>
            </a:r>
            <a:endParaRPr lang="en-US" dirty="0"/>
          </a:p>
        </p:txBody>
      </p:sp>
      <p:sp>
        <p:nvSpPr>
          <p:cNvPr id="3" name="Content Placeholder 2"/>
          <p:cNvSpPr>
            <a:spLocks noGrp="1"/>
          </p:cNvSpPr>
          <p:nvPr>
            <p:ph sz="quarter" idx="1"/>
          </p:nvPr>
        </p:nvSpPr>
        <p:spPr/>
        <p:txBody>
          <a:bodyPr>
            <a:normAutofit/>
          </a:bodyPr>
          <a:lstStyle/>
          <a:p>
            <a:pPr>
              <a:buClr>
                <a:schemeClr val="accent1"/>
              </a:buClr>
            </a:pPr>
            <a:r>
              <a:rPr lang="en-US" sz="2400" dirty="0" smtClean="0"/>
              <a:t>A special subclass of RIE is Deep RIE (DRIE).  </a:t>
            </a:r>
          </a:p>
          <a:p>
            <a:pPr>
              <a:buClr>
                <a:schemeClr val="accent1"/>
              </a:buClr>
            </a:pPr>
            <a:r>
              <a:rPr lang="en-US" sz="2400" dirty="0" smtClean="0"/>
              <a:t>DRIE is used to etch deep cavities (or trenches) in substrates with relatively high aspect ratios, such as 50:1 (The aspect ratio is the ratio of a cavity's depth to its width).  </a:t>
            </a:r>
          </a:p>
          <a:p>
            <a:pPr>
              <a:buClr>
                <a:schemeClr val="accent1"/>
              </a:buClr>
            </a:pPr>
            <a:r>
              <a:rPr lang="en-US" sz="2400" dirty="0" smtClean="0"/>
              <a:t>These cavities can be hundreds of micrometers deep while only a few micrometers wide. </a:t>
            </a:r>
          </a:p>
          <a:p>
            <a:pPr>
              <a:buNone/>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Deep RIE  (DRIE)</a:t>
            </a:r>
            <a:endParaRPr lang="en-US" dirty="0"/>
          </a:p>
        </p:txBody>
      </p:sp>
      <p:sp>
        <p:nvSpPr>
          <p:cNvPr id="3" name="Content Placeholder 2"/>
          <p:cNvSpPr>
            <a:spLocks noGrp="1"/>
          </p:cNvSpPr>
          <p:nvPr>
            <p:ph sz="quarter" idx="1"/>
          </p:nvPr>
        </p:nvSpPr>
        <p:spPr>
          <a:xfrm>
            <a:off x="612648" y="1600200"/>
            <a:ext cx="4187952" cy="4495800"/>
          </a:xfrm>
        </p:spPr>
        <p:txBody>
          <a:bodyPr>
            <a:noAutofit/>
          </a:bodyPr>
          <a:lstStyle/>
          <a:p>
            <a:pPr>
              <a:buClr>
                <a:schemeClr val="accent1"/>
              </a:buClr>
            </a:pPr>
            <a:r>
              <a:rPr lang="en-US" sz="2400" dirty="0" smtClean="0"/>
              <a:t>The SEM image to the right shows a series of cavities etched using a DRIE process.  </a:t>
            </a:r>
          </a:p>
          <a:p>
            <a:pPr>
              <a:buClr>
                <a:schemeClr val="accent1"/>
              </a:buClr>
            </a:pPr>
            <a:r>
              <a:rPr lang="en-US" sz="2400" dirty="0" smtClean="0"/>
              <a:t>Notice that the deeper cavities have the wider openings.  This means that on the same wafer with a number of different etch openings, different widths will achieve different depths. </a:t>
            </a:r>
          </a:p>
          <a:p>
            <a:pPr>
              <a:buNone/>
            </a:pPr>
            <a:endParaRPr lang="en-US" sz="2400" dirty="0"/>
          </a:p>
        </p:txBody>
      </p:sp>
      <p:pic>
        <p:nvPicPr>
          <p:cNvPr id="4" name="Picture 4" descr="DRIE-ratios-420.jpg"/>
          <p:cNvPicPr>
            <a:picLocks noChangeAspect="1"/>
          </p:cNvPicPr>
          <p:nvPr>
            <p:custDataLst>
              <p:tags r:id="rId1"/>
            </p:custDataLst>
          </p:nvPr>
        </p:nvPicPr>
        <p:blipFill>
          <a:blip r:embed="rId5"/>
          <a:srcRect/>
          <a:stretch>
            <a:fillRect/>
          </a:stretch>
        </p:blipFill>
        <p:spPr bwMode="auto">
          <a:xfrm>
            <a:off x="4817557" y="1734670"/>
            <a:ext cx="4073003" cy="3173506"/>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304616" y="5127065"/>
            <a:ext cx="2559050" cy="600075"/>
          </a:xfrm>
          <a:prstGeom prst="rect">
            <a:avLst/>
          </a:prstGeom>
          <a:noFill/>
          <a:ln w="9525">
            <a:noFill/>
            <a:miter lim="800000"/>
            <a:headEnd/>
            <a:tailEnd/>
          </a:ln>
        </p:spPr>
        <p:txBody>
          <a:bodyPr>
            <a:spAutoFit/>
          </a:bodyPr>
          <a:lstStyle/>
          <a:p>
            <a:pPr algn="r">
              <a:spcAft>
                <a:spcPts val="100"/>
              </a:spcAft>
            </a:pPr>
            <a:r>
              <a:rPr lang="en-US" sz="1100" b="1" i="1" dirty="0">
                <a:solidFill>
                  <a:srgbClr val="A50021"/>
                </a:solidFill>
              </a:rPr>
              <a:t>A SEM of cavities etched with DRIE. [SEM courtesy of </a:t>
            </a:r>
            <a:r>
              <a:rPr lang="en-US" sz="1100" b="1" i="1" dirty="0" err="1">
                <a:solidFill>
                  <a:srgbClr val="A50021"/>
                </a:solidFill>
              </a:rPr>
              <a:t>Khalil</a:t>
            </a:r>
            <a:r>
              <a:rPr lang="en-US" sz="1100" b="1" i="1" dirty="0">
                <a:solidFill>
                  <a:srgbClr val="A50021"/>
                </a:solidFill>
              </a:rPr>
              <a:t> </a:t>
            </a:r>
            <a:r>
              <a:rPr lang="en-US" sz="1100" b="1" i="1" dirty="0" err="1">
                <a:solidFill>
                  <a:srgbClr val="A50021"/>
                </a:solidFill>
              </a:rPr>
              <a:t>Najafi</a:t>
            </a:r>
            <a:r>
              <a:rPr lang="en-US" sz="1100" b="1" i="1" dirty="0">
                <a:solidFill>
                  <a:srgbClr val="A50021"/>
                </a:solidFill>
              </a:rPr>
              <a:t>, University of Michigan]</a:t>
            </a: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Deep RIE – Bosch Process</a:t>
            </a:r>
            <a:endParaRPr lang="en-US" dirty="0"/>
          </a:p>
        </p:txBody>
      </p:sp>
      <p:sp>
        <p:nvSpPr>
          <p:cNvPr id="3" name="Content Placeholder 2"/>
          <p:cNvSpPr>
            <a:spLocks noGrp="1"/>
          </p:cNvSpPr>
          <p:nvPr>
            <p:ph sz="quarter" idx="1"/>
          </p:nvPr>
        </p:nvSpPr>
        <p:spPr>
          <a:xfrm>
            <a:off x="612648" y="1600199"/>
            <a:ext cx="5102352" cy="4970417"/>
          </a:xfrm>
        </p:spPr>
        <p:txBody>
          <a:bodyPr>
            <a:normAutofit fontScale="92500"/>
          </a:bodyPr>
          <a:lstStyle/>
          <a:p>
            <a:pPr>
              <a:lnSpc>
                <a:spcPct val="120000"/>
              </a:lnSpc>
              <a:spcBef>
                <a:spcPts val="600"/>
              </a:spcBef>
              <a:buClr>
                <a:schemeClr val="accent1"/>
              </a:buClr>
            </a:pPr>
            <a:r>
              <a:rPr lang="en-US" sz="2400" dirty="0" smtClean="0"/>
              <a:t>Most systems use "Bosch process":</a:t>
            </a:r>
          </a:p>
          <a:p>
            <a:pPr>
              <a:lnSpc>
                <a:spcPct val="120000"/>
              </a:lnSpc>
              <a:spcBef>
                <a:spcPts val="600"/>
              </a:spcBef>
              <a:buClr>
                <a:schemeClr val="accent1"/>
              </a:buClr>
            </a:pPr>
            <a:r>
              <a:rPr lang="en-US" sz="2400" dirty="0" smtClean="0"/>
              <a:t>The Bosch process uses a </a:t>
            </a:r>
            <a:r>
              <a:rPr lang="en-US" sz="2400" dirty="0" err="1" smtClean="0"/>
              <a:t>fluor</a:t>
            </a:r>
            <a:r>
              <a:rPr lang="en-US" sz="2400" dirty="0" smtClean="0"/>
              <a:t> polymer to </a:t>
            </a:r>
            <a:r>
              <a:rPr lang="en-US" sz="2400" dirty="0" err="1" smtClean="0"/>
              <a:t>passivate</a:t>
            </a:r>
            <a:r>
              <a:rPr lang="en-US" sz="2400" dirty="0" smtClean="0"/>
              <a:t> the etching of the sidewalls. </a:t>
            </a:r>
            <a:r>
              <a:rPr lang="en-US" sz="2400" dirty="0"/>
              <a:t>P</a:t>
            </a:r>
            <a:r>
              <a:rPr lang="en-US" sz="2400" dirty="0" smtClean="0"/>
              <a:t>assivation </a:t>
            </a:r>
            <a:r>
              <a:rPr lang="en-US" sz="2400" dirty="0" smtClean="0"/>
              <a:t>protects the sidewalls from being etched but not the horizontal surfaces. </a:t>
            </a:r>
          </a:p>
          <a:p>
            <a:pPr>
              <a:lnSpc>
                <a:spcPct val="120000"/>
              </a:lnSpc>
              <a:spcBef>
                <a:spcPts val="600"/>
              </a:spcBef>
              <a:buClr>
                <a:schemeClr val="accent1"/>
              </a:buClr>
            </a:pPr>
            <a:r>
              <a:rPr lang="en-US" sz="2400" dirty="0" smtClean="0"/>
              <a:t>During the entire etching process, the gas mixture switches back and forth  between etchant gasses and </a:t>
            </a:r>
            <a:r>
              <a:rPr lang="en-US" sz="2400" dirty="0" err="1" smtClean="0"/>
              <a:t>passivation</a:t>
            </a:r>
            <a:r>
              <a:rPr lang="en-US" sz="2400" dirty="0" smtClean="0"/>
              <a:t> gasses. This results in a deep, but narrow etch.</a:t>
            </a:r>
          </a:p>
          <a:p>
            <a:pPr>
              <a:buNone/>
            </a:pPr>
            <a:endParaRPr lang="en-US" sz="2600" dirty="0"/>
          </a:p>
        </p:txBody>
      </p:sp>
      <p:pic>
        <p:nvPicPr>
          <p:cNvPr id="4" name="Picture 4" descr="DRIE-etch.jpg"/>
          <p:cNvPicPr>
            <a:picLocks noChangeAspect="1"/>
          </p:cNvPicPr>
          <p:nvPr>
            <p:custDataLst>
              <p:tags r:id="rId1"/>
            </p:custDataLst>
          </p:nvPr>
        </p:nvPicPr>
        <p:blipFill>
          <a:blip r:embed="rId5"/>
          <a:srcRect/>
          <a:stretch>
            <a:fillRect/>
          </a:stretch>
        </p:blipFill>
        <p:spPr bwMode="auto">
          <a:xfrm>
            <a:off x="6118413" y="1694329"/>
            <a:ext cx="2458398" cy="3792071"/>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308071" y="5663174"/>
            <a:ext cx="2390775" cy="600164"/>
          </a:xfrm>
          <a:prstGeom prst="rect">
            <a:avLst/>
          </a:prstGeom>
          <a:noFill/>
          <a:ln w="9525">
            <a:noFill/>
            <a:miter lim="800000"/>
            <a:headEnd/>
            <a:tailEnd/>
          </a:ln>
        </p:spPr>
        <p:txBody>
          <a:bodyPr>
            <a:spAutoFit/>
          </a:bodyPr>
          <a:lstStyle/>
          <a:p>
            <a:pPr algn="r">
              <a:spcAft>
                <a:spcPts val="100"/>
              </a:spcAft>
            </a:pPr>
            <a:r>
              <a:rPr lang="en-US" sz="1100" b="1" i="1" dirty="0"/>
              <a:t>DRIE Cavity or Trench [SEM courtesy of </a:t>
            </a:r>
            <a:r>
              <a:rPr lang="en-US" sz="1100" b="1" i="1" dirty="0" err="1"/>
              <a:t>Khalil</a:t>
            </a:r>
            <a:r>
              <a:rPr lang="en-US" sz="1100" b="1" i="1" dirty="0"/>
              <a:t> </a:t>
            </a:r>
            <a:r>
              <a:rPr lang="en-US" sz="1100" b="1" i="1" dirty="0" err="1"/>
              <a:t>Najafi</a:t>
            </a:r>
            <a:r>
              <a:rPr lang="en-US" sz="1100" b="1" i="1" dirty="0"/>
              <a:t>, University of Michigan]</a:t>
            </a: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DRIE Structures</a:t>
            </a:r>
            <a:endParaRPr lang="en-US" dirty="0"/>
          </a:p>
        </p:txBody>
      </p:sp>
      <p:sp>
        <p:nvSpPr>
          <p:cNvPr id="3" name="Content Placeholder 2"/>
          <p:cNvSpPr>
            <a:spLocks noGrp="1"/>
          </p:cNvSpPr>
          <p:nvPr>
            <p:ph sz="quarter" idx="1"/>
          </p:nvPr>
        </p:nvSpPr>
        <p:spPr>
          <a:xfrm>
            <a:off x="612647" y="1600200"/>
            <a:ext cx="4887199" cy="4495800"/>
          </a:xfrm>
        </p:spPr>
        <p:txBody>
          <a:bodyPr>
            <a:noAutofit/>
          </a:bodyPr>
          <a:lstStyle/>
          <a:p>
            <a:pPr>
              <a:buClr>
                <a:schemeClr val="accent1"/>
              </a:buClr>
            </a:pPr>
            <a:r>
              <a:rPr lang="en-US" sz="2000" dirty="0" smtClean="0"/>
              <a:t>In addition to creating cavities, DRIE </a:t>
            </a:r>
            <a:r>
              <a:rPr lang="en-US" sz="2000" dirty="0" smtClean="0"/>
              <a:t>is used </a:t>
            </a:r>
            <a:r>
              <a:rPr lang="en-US" sz="2000" dirty="0" smtClean="0"/>
              <a:t>to create tall </a:t>
            </a:r>
            <a:r>
              <a:rPr lang="en-US" sz="2000" dirty="0" smtClean="0"/>
              <a:t>components </a:t>
            </a:r>
            <a:r>
              <a:rPr lang="en-US" sz="2000" dirty="0" smtClean="0"/>
              <a:t>for microsystems devices which can later be "released" through other etch methods. </a:t>
            </a:r>
          </a:p>
          <a:p>
            <a:pPr>
              <a:buClr>
                <a:schemeClr val="accent1"/>
              </a:buClr>
            </a:pPr>
            <a:r>
              <a:rPr lang="en-US" sz="2000" dirty="0" smtClean="0"/>
              <a:t>SEM </a:t>
            </a:r>
            <a:r>
              <a:rPr lang="en-US" sz="2000" dirty="0" smtClean="0"/>
              <a:t>image on the right shows a leaf spring created using DRIE. Notice how the spring is attached to a block at one end (front) and to a slider at the opposite end.  The entire spring has been released from the substrate allowing it to expand and contract. </a:t>
            </a:r>
            <a:endParaRPr lang="en-US" sz="2000" dirty="0"/>
          </a:p>
        </p:txBody>
      </p:sp>
      <p:pic>
        <p:nvPicPr>
          <p:cNvPr id="4" name="Picture 4" descr="DRIE-leaf-spring-420.jpg"/>
          <p:cNvPicPr>
            <a:picLocks noChangeAspect="1"/>
          </p:cNvPicPr>
          <p:nvPr>
            <p:custDataLst>
              <p:tags r:id="rId1"/>
            </p:custDataLst>
          </p:nvPr>
        </p:nvPicPr>
        <p:blipFill>
          <a:blip r:embed="rId5"/>
          <a:srcRect/>
          <a:stretch>
            <a:fillRect/>
          </a:stretch>
        </p:blipFill>
        <p:spPr bwMode="auto">
          <a:xfrm>
            <a:off x="5810061" y="1627095"/>
            <a:ext cx="3005981" cy="3012141"/>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763871" y="4870824"/>
            <a:ext cx="2038723" cy="600164"/>
          </a:xfrm>
          <a:prstGeom prst="rect">
            <a:avLst/>
          </a:prstGeom>
          <a:noFill/>
          <a:ln w="9525">
            <a:noFill/>
            <a:miter lim="800000"/>
            <a:headEnd/>
            <a:tailEnd/>
          </a:ln>
        </p:spPr>
        <p:txBody>
          <a:bodyPr wrap="square">
            <a:spAutoFit/>
          </a:bodyPr>
          <a:lstStyle/>
          <a:p>
            <a:pPr algn="r">
              <a:spcAft>
                <a:spcPts val="100"/>
              </a:spcAft>
            </a:pPr>
            <a:r>
              <a:rPr lang="en-US" sz="1100" b="1" i="1" dirty="0"/>
              <a:t>Leaf Spring [SEM courtesy of </a:t>
            </a:r>
            <a:r>
              <a:rPr lang="en-US" sz="1100" b="1" i="1" dirty="0" err="1"/>
              <a:t>Khalil</a:t>
            </a:r>
            <a:r>
              <a:rPr lang="en-US" sz="1100" b="1" i="1" dirty="0"/>
              <a:t> </a:t>
            </a:r>
            <a:r>
              <a:rPr lang="en-US" sz="1100" b="1" i="1" dirty="0" err="1"/>
              <a:t>Najafi</a:t>
            </a:r>
            <a:r>
              <a:rPr lang="en-US" sz="1100" b="1" i="1" dirty="0"/>
              <a:t>, University of Michigan]</a:t>
            </a: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Review</a:t>
            </a:r>
            <a:endParaRPr lang="en-US" dirty="0"/>
          </a:p>
        </p:txBody>
      </p:sp>
      <p:sp>
        <p:nvSpPr>
          <p:cNvPr id="3" name="Content Placeholder 2"/>
          <p:cNvSpPr>
            <a:spLocks noGrp="1"/>
          </p:cNvSpPr>
          <p:nvPr>
            <p:ph sz="quarter" idx="1"/>
          </p:nvPr>
        </p:nvSpPr>
        <p:spPr>
          <a:xfrm>
            <a:off x="518519" y="5109881"/>
            <a:ext cx="8153400" cy="1290918"/>
          </a:xfrm>
        </p:spPr>
        <p:txBody>
          <a:bodyPr>
            <a:normAutofit/>
          </a:bodyPr>
          <a:lstStyle/>
          <a:p>
            <a:pPr algn="ctr">
              <a:buNone/>
            </a:pPr>
            <a:r>
              <a:rPr lang="en-US" sz="2800" i="1" dirty="0" smtClean="0"/>
              <a:t>What </a:t>
            </a:r>
            <a:r>
              <a:rPr lang="en-US" sz="2400" i="1" dirty="0" smtClean="0"/>
              <a:t>types</a:t>
            </a:r>
            <a:r>
              <a:rPr lang="en-US" sz="2800" i="1" dirty="0" smtClean="0"/>
              <a:t> of etch processes were used to form the linkage system in the diagram?</a:t>
            </a:r>
          </a:p>
          <a:p>
            <a:pPr algn="ctr">
              <a:buNone/>
            </a:pPr>
            <a:endParaRPr lang="en-US" sz="2800" i="1" dirty="0"/>
          </a:p>
        </p:txBody>
      </p:sp>
      <p:pic>
        <p:nvPicPr>
          <p:cNvPr id="4" name="Picture 3" descr="linkage-assembly-420.jpg"/>
          <p:cNvPicPr>
            <a:picLocks noChangeAspect="1"/>
          </p:cNvPicPr>
          <p:nvPr>
            <p:custDataLst>
              <p:tags r:id="rId1"/>
            </p:custDataLst>
          </p:nvPr>
        </p:nvPicPr>
        <p:blipFill>
          <a:blip r:embed="rId4"/>
          <a:srcRect/>
          <a:stretch>
            <a:fillRect/>
          </a:stretch>
        </p:blipFill>
        <p:spPr bwMode="auto">
          <a:xfrm>
            <a:off x="2244933" y="1707776"/>
            <a:ext cx="4843722" cy="325418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fontScale="92500"/>
          </a:bodyPr>
          <a:lstStyle/>
          <a:p>
            <a:pPr fontAlgn="auto">
              <a:spcBef>
                <a:spcPts val="0"/>
              </a:spcBef>
              <a:spcAft>
                <a:spcPts val="0"/>
              </a:spcAft>
              <a:defRPr/>
            </a:pPr>
            <a:r>
              <a:rPr lang="en-US" sz="2400" dirty="0" smtClean="0">
                <a:solidFill>
                  <a:schemeClr val="tx1"/>
                </a:solidFill>
                <a:latin typeface="Arial"/>
              </a:rPr>
              <a:t>In microsystems fabrication etch processes are used to remove bulk material from within a substrate, select material from within thin film layers, and complete layers above and below other thin film layers.  </a:t>
            </a:r>
          </a:p>
          <a:p>
            <a:pPr fontAlgn="auto">
              <a:spcBef>
                <a:spcPts val="0"/>
              </a:spcBef>
              <a:spcAft>
                <a:spcPts val="0"/>
              </a:spcAft>
              <a:defRPr/>
            </a:pPr>
            <a:endParaRPr lang="en-US" sz="2400" dirty="0" smtClean="0">
              <a:solidFill>
                <a:schemeClr val="tx1"/>
              </a:solidFill>
              <a:latin typeface="Arial"/>
            </a:endParaRPr>
          </a:p>
          <a:p>
            <a:pPr fontAlgn="auto">
              <a:spcBef>
                <a:spcPts val="0"/>
              </a:spcBef>
              <a:spcAft>
                <a:spcPts val="0"/>
              </a:spcAft>
              <a:defRPr/>
            </a:pPr>
            <a:r>
              <a:rPr lang="en-US" sz="2400" dirty="0" smtClean="0">
                <a:solidFill>
                  <a:schemeClr val="tx1"/>
                </a:solidFill>
                <a:latin typeface="Arial"/>
              </a:rPr>
              <a:t>Several different types of etch processes are required:</a:t>
            </a:r>
          </a:p>
          <a:p>
            <a:pPr marL="508000" lvl="1" indent="-508000" fontAlgn="auto">
              <a:spcBef>
                <a:spcPts val="0"/>
              </a:spcBef>
              <a:spcAft>
                <a:spcPts val="0"/>
              </a:spcAft>
              <a:buFont typeface="Wingdings" pitchFamily="2" charset="2"/>
              <a:buChar char="v"/>
              <a:defRPr/>
            </a:pPr>
            <a:r>
              <a:rPr lang="en-US" sz="2400" dirty="0" smtClean="0">
                <a:solidFill>
                  <a:schemeClr val="tx1"/>
                </a:solidFill>
                <a:latin typeface="Arial"/>
              </a:rPr>
              <a:t>Wet etch (isotropic and anisotropic)</a:t>
            </a:r>
          </a:p>
          <a:p>
            <a:pPr marL="508000" lvl="1" indent="-508000" fontAlgn="auto">
              <a:spcBef>
                <a:spcPts val="0"/>
              </a:spcBef>
              <a:spcAft>
                <a:spcPts val="0"/>
              </a:spcAft>
              <a:buFont typeface="Wingdings" pitchFamily="2" charset="2"/>
              <a:buChar char="v"/>
              <a:defRPr/>
            </a:pPr>
            <a:r>
              <a:rPr lang="en-US" sz="2400" dirty="0" smtClean="0">
                <a:solidFill>
                  <a:schemeClr val="tx1"/>
                </a:solidFill>
                <a:latin typeface="Arial"/>
              </a:rPr>
              <a:t>Dry etch (physical, chemical, and both)</a:t>
            </a:r>
          </a:p>
          <a:p>
            <a:pPr marL="508000" lvl="1" indent="-508000" fontAlgn="auto">
              <a:spcBef>
                <a:spcPts val="0"/>
              </a:spcBef>
              <a:spcAft>
                <a:spcPts val="0"/>
              </a:spcAft>
              <a:buFont typeface="Wingdings" pitchFamily="2" charset="2"/>
              <a:buChar char="v"/>
              <a:defRPr/>
            </a:pPr>
            <a:r>
              <a:rPr lang="en-US" sz="2400" dirty="0" smtClean="0">
                <a:solidFill>
                  <a:schemeClr val="tx1"/>
                </a:solidFill>
                <a:latin typeface="Arial"/>
              </a:rPr>
              <a:t>RIE and DRIE </a:t>
            </a:r>
          </a:p>
          <a:p>
            <a:endParaRPr lang="en-US" dirty="0">
              <a:solidFill>
                <a:schemeClr val="tx1"/>
              </a:solidFill>
            </a:endParaRP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sz="2400" i="1" dirty="0" smtClean="0"/>
              <a:t>The information contained herein is considered to be true and accurate; however the Southwest Center for Microsystems Education (SCME) makes no guarantees concerning the authenticity of any statement.  SCME accepts no liability for the content of this unit, or for the consequences of any actions taken on the basis of the information provided.</a:t>
            </a:r>
          </a:p>
          <a:p>
            <a:endParaRPr lang="en-US" sz="2400" dirty="0"/>
          </a:p>
        </p:txBody>
      </p:sp>
      <p:sp>
        <p:nvSpPr>
          <p:cNvPr id="3" name="Title 2"/>
          <p:cNvSpPr>
            <a:spLocks noGrp="1"/>
          </p:cNvSpPr>
          <p:nvPr>
            <p:ph type="title"/>
          </p:nvPr>
        </p:nvSpPr>
        <p:spPr/>
        <p:txBody>
          <a:bodyPr/>
          <a:lstStyle/>
          <a:p>
            <a:r>
              <a:rPr lang="en-US" dirty="0" smtClean="0"/>
              <a:t>Disclaimer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Autofit/>
          </a:bodyPr>
          <a:lstStyle/>
          <a:p>
            <a:pPr algn="ctr"/>
            <a:r>
              <a:rPr lang="en-US" sz="1600" dirty="0"/>
              <a:t>Made possible through grants from the National Science Foundation Department of Undergraduate Education #0830384, 0902411, and 1205138.</a:t>
            </a:r>
          </a:p>
          <a:p>
            <a:pPr algn="ctr"/>
            <a:r>
              <a:rPr lang="en-US" sz="1600" dirty="0"/>
              <a:t> </a:t>
            </a:r>
          </a:p>
          <a:p>
            <a:pPr algn="ctr"/>
            <a:r>
              <a:rPr lang="en-US" sz="1600" dirty="0"/>
              <a:t>Any opinions, findings and conclusions or recommendations expressed in this material are those of the authors and creators, and do not necessarily reflect the views of the National Science Foundation.</a:t>
            </a:r>
          </a:p>
          <a:p>
            <a:pPr algn="ctr"/>
            <a:r>
              <a:rPr lang="en-US" sz="1600" b="1" dirty="0"/>
              <a:t> </a:t>
            </a:r>
            <a:endParaRPr lang="en-US" sz="1600" dirty="0"/>
          </a:p>
          <a:p>
            <a:pPr algn="ctr"/>
            <a:r>
              <a:rPr lang="en-US" sz="1600" dirty="0"/>
              <a:t>Southwest Center for Microsystems Education (SCME) NSF ATE Center</a:t>
            </a:r>
          </a:p>
          <a:p>
            <a:pPr algn="ctr"/>
            <a:r>
              <a:rPr lang="en-US" sz="1600" dirty="0"/>
              <a:t>© 2012 Regents of the University of New </a:t>
            </a:r>
            <a:r>
              <a:rPr lang="en-US" sz="1600" dirty="0" smtClean="0"/>
              <a:t>Mexico</a:t>
            </a:r>
            <a:r>
              <a:rPr lang="en-US" sz="1600" dirty="0"/>
              <a:t> </a:t>
            </a:r>
          </a:p>
          <a:p>
            <a:pPr algn="ctr"/>
            <a:r>
              <a:rPr lang="en-US" sz="1600" dirty="0"/>
              <a:t>Content is protected by the CC Attribution Non-Commercial Share Alike license</a:t>
            </a:r>
            <a:r>
              <a:rPr lang="en-US" sz="1600" dirty="0" smtClean="0"/>
              <a:t>.</a:t>
            </a:r>
            <a:endParaRPr lang="en-US" sz="1600" dirty="0"/>
          </a:p>
          <a:p>
            <a:pPr algn="ctr"/>
            <a:r>
              <a:rPr lang="en-US" sz="1600" dirty="0"/>
              <a:t>Website:  </a:t>
            </a:r>
            <a:r>
              <a:rPr lang="en-US" sz="1600" u="sng" dirty="0">
                <a:hlinkClick r:id="rId3"/>
              </a:rPr>
              <a:t>www.scme-nm.org</a:t>
            </a:r>
            <a:endParaRPr lang="en-US" sz="1600" dirty="0"/>
          </a:p>
          <a:p>
            <a:pPr algn="ctr"/>
            <a:r>
              <a:rPr lang="en-US" sz="1600" dirty="0"/>
              <a:t> </a:t>
            </a:r>
          </a:p>
          <a:p>
            <a:pPr algn="ctr"/>
            <a:r>
              <a:rPr lang="en-US" sz="1600" dirty="0"/>
              <a:t> </a:t>
            </a:r>
          </a:p>
          <a:p>
            <a:pPr algn="ctr"/>
            <a:endParaRPr lang="en-US" sz="2000"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235132" y="6309360"/>
            <a:ext cx="1203672" cy="261610"/>
          </a:xfrm>
          <a:prstGeom prst="rect">
            <a:avLst/>
          </a:prstGeom>
          <a:noFill/>
        </p:spPr>
        <p:txBody>
          <a:bodyPr wrap="none" rtlCol="0">
            <a:spAutoFit/>
          </a:bodyPr>
          <a:lstStyle/>
          <a:p>
            <a:r>
              <a:rPr lang="en-US" sz="1100" i="1" dirty="0" smtClean="0"/>
              <a:t>Revised </a:t>
            </a:r>
            <a:r>
              <a:rPr lang="en-US" sz="1100" i="1" dirty="0" smtClean="0"/>
              <a:t>April 2017</a:t>
            </a:r>
            <a:endParaRPr lang="en-US" sz="1100" i="1"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Etch Process for Microsystems</a:t>
            </a:r>
            <a:endParaRPr lang="en-US" dirty="0"/>
          </a:p>
        </p:txBody>
      </p:sp>
      <p:sp>
        <p:nvSpPr>
          <p:cNvPr id="3" name="Content Placeholder 2"/>
          <p:cNvSpPr>
            <a:spLocks noGrp="1"/>
          </p:cNvSpPr>
          <p:nvPr>
            <p:ph sz="quarter" idx="1"/>
          </p:nvPr>
        </p:nvSpPr>
        <p:spPr>
          <a:xfrm>
            <a:off x="612648" y="1600200"/>
            <a:ext cx="4675632" cy="4495800"/>
          </a:xfrm>
        </p:spPr>
        <p:txBody>
          <a:bodyPr>
            <a:normAutofit/>
          </a:bodyPr>
          <a:lstStyle/>
          <a:p>
            <a:pPr marL="0" indent="0" fontAlgn="auto">
              <a:spcBef>
                <a:spcPts val="0"/>
              </a:spcBef>
              <a:spcAft>
                <a:spcPts val="0"/>
              </a:spcAft>
              <a:buNone/>
              <a:defRPr/>
            </a:pPr>
            <a:r>
              <a:rPr lang="en-US" sz="2200" dirty="0" smtClean="0">
                <a:latin typeface="Arial"/>
              </a:rPr>
              <a:t>Microsystems are 3-D devices consisting of several thin layers of materials.  </a:t>
            </a:r>
          </a:p>
          <a:p>
            <a:pPr fontAlgn="auto">
              <a:spcBef>
                <a:spcPts val="0"/>
              </a:spcBef>
              <a:spcAft>
                <a:spcPts val="0"/>
              </a:spcAft>
              <a:buNone/>
              <a:defRPr/>
            </a:pPr>
            <a:endParaRPr lang="en-US" sz="2200" dirty="0" smtClean="0">
              <a:latin typeface="Arial"/>
            </a:endParaRPr>
          </a:p>
          <a:p>
            <a:pPr fontAlgn="auto">
              <a:spcBef>
                <a:spcPts val="0"/>
              </a:spcBef>
              <a:spcAft>
                <a:spcPts val="0"/>
              </a:spcAft>
              <a:buNone/>
              <a:defRPr/>
            </a:pPr>
            <a:r>
              <a:rPr lang="en-US" sz="2200" dirty="0" smtClean="0">
                <a:latin typeface="Arial"/>
              </a:rPr>
              <a:t>A layer may be used as </a:t>
            </a:r>
          </a:p>
          <a:p>
            <a:pPr marL="508000" lvl="1" indent="-508000" fontAlgn="auto">
              <a:spcBef>
                <a:spcPts val="0"/>
              </a:spcBef>
              <a:spcAft>
                <a:spcPts val="0"/>
              </a:spcAft>
              <a:buFont typeface="Wingdings" pitchFamily="2" charset="2"/>
              <a:buChar char="v"/>
              <a:defRPr/>
            </a:pPr>
            <a:r>
              <a:rPr lang="en-US" sz="2200" dirty="0" smtClean="0">
                <a:latin typeface="Arial"/>
              </a:rPr>
              <a:t>part of an electronic circuit (insulator or conductor), </a:t>
            </a:r>
          </a:p>
          <a:p>
            <a:pPr marL="508000" lvl="1" indent="-508000" fontAlgn="auto">
              <a:spcBef>
                <a:spcPts val="0"/>
              </a:spcBef>
              <a:spcAft>
                <a:spcPts val="0"/>
              </a:spcAft>
              <a:buFont typeface="Wingdings" pitchFamily="2" charset="2"/>
              <a:buChar char="v"/>
              <a:defRPr/>
            </a:pPr>
            <a:r>
              <a:rPr lang="en-US" sz="2200" dirty="0" smtClean="0">
                <a:latin typeface="Arial"/>
              </a:rPr>
              <a:t>a structural device for a mechanical component, </a:t>
            </a:r>
          </a:p>
          <a:p>
            <a:pPr marL="508000" lvl="1" indent="-508000" fontAlgn="auto">
              <a:spcBef>
                <a:spcPts val="0"/>
              </a:spcBef>
              <a:spcAft>
                <a:spcPts val="0"/>
              </a:spcAft>
              <a:buFont typeface="Wingdings" pitchFamily="2" charset="2"/>
              <a:buChar char="v"/>
              <a:defRPr/>
            </a:pPr>
            <a:r>
              <a:rPr lang="en-US" sz="2200" dirty="0" smtClean="0">
                <a:latin typeface="Arial"/>
              </a:rPr>
              <a:t>a transducer layer for sensors</a:t>
            </a:r>
          </a:p>
          <a:p>
            <a:pPr marL="508000" lvl="1" indent="-508000" fontAlgn="auto">
              <a:spcBef>
                <a:spcPts val="0"/>
              </a:spcBef>
              <a:spcAft>
                <a:spcPts val="0"/>
              </a:spcAft>
              <a:buFont typeface="Wingdings" pitchFamily="2" charset="2"/>
              <a:buChar char="v"/>
              <a:defRPr/>
            </a:pPr>
            <a:r>
              <a:rPr lang="en-US" sz="2200" dirty="0" smtClean="0">
                <a:latin typeface="Arial"/>
              </a:rPr>
              <a:t>a sacrificial layer for devices such as cantilevers, diaphragms or beams. </a:t>
            </a:r>
          </a:p>
          <a:p>
            <a:endParaRPr lang="en-US" dirty="0"/>
          </a:p>
        </p:txBody>
      </p:sp>
      <p:pic>
        <p:nvPicPr>
          <p:cNvPr id="4" name="Picture 4" descr="etched-layers-420.jpg"/>
          <p:cNvPicPr>
            <a:picLocks noChangeAspect="1"/>
          </p:cNvPicPr>
          <p:nvPr>
            <p:custDataLst>
              <p:tags r:id="rId1"/>
            </p:custDataLst>
          </p:nvPr>
        </p:nvPicPr>
        <p:blipFill>
          <a:blip r:embed="rId5"/>
          <a:srcRect/>
          <a:stretch>
            <a:fillRect/>
          </a:stretch>
        </p:blipFill>
        <p:spPr bwMode="auto">
          <a:xfrm>
            <a:off x="5329238" y="1693863"/>
            <a:ext cx="3457575" cy="2640012"/>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337175" y="4576763"/>
            <a:ext cx="3168650" cy="600075"/>
          </a:xfrm>
          <a:prstGeom prst="rect">
            <a:avLst/>
          </a:prstGeom>
          <a:noFill/>
          <a:ln w="9525">
            <a:noFill/>
            <a:miter lim="800000"/>
            <a:headEnd/>
            <a:tailEnd/>
          </a:ln>
        </p:spPr>
        <p:txBody>
          <a:bodyPr>
            <a:spAutoFit/>
          </a:bodyPr>
          <a:lstStyle/>
          <a:p>
            <a:pPr algn="r">
              <a:spcAft>
                <a:spcPts val="100"/>
              </a:spcAft>
            </a:pPr>
            <a:r>
              <a:rPr lang="en-US" sz="1100" b="1" i="1" dirty="0"/>
              <a:t>Layers of </a:t>
            </a:r>
            <a:r>
              <a:rPr lang="en-US" sz="1100" b="1" i="1" dirty="0" err="1"/>
              <a:t>Micromachined</a:t>
            </a:r>
            <a:r>
              <a:rPr lang="en-US" sz="1100" b="1" i="1" dirty="0"/>
              <a:t> Scanning Thermal </a:t>
            </a:r>
            <a:r>
              <a:rPr lang="en-US" sz="1100" b="1" i="1" dirty="0" err="1"/>
              <a:t>Profilometer</a:t>
            </a:r>
            <a:r>
              <a:rPr lang="en-US" sz="1100" b="1" i="1" dirty="0"/>
              <a:t> [SEM courtesy of </a:t>
            </a:r>
            <a:r>
              <a:rPr lang="en-US" sz="1100" b="1" i="1" dirty="0" err="1"/>
              <a:t>Khalil</a:t>
            </a:r>
            <a:r>
              <a:rPr lang="en-US" sz="1100" b="1" i="1" dirty="0"/>
              <a:t> </a:t>
            </a:r>
            <a:r>
              <a:rPr lang="en-US" sz="1100" b="1" i="1" dirty="0" err="1"/>
              <a:t>Najafi</a:t>
            </a:r>
            <a:r>
              <a:rPr lang="en-US" sz="1100" b="1" i="1" dirty="0"/>
              <a:t>, University of Michigan]</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Surface Etch</a:t>
            </a:r>
            <a:endParaRPr lang="en-US" dirty="0"/>
          </a:p>
        </p:txBody>
      </p:sp>
      <p:sp>
        <p:nvSpPr>
          <p:cNvPr id="3" name="Content Placeholder 2"/>
          <p:cNvSpPr>
            <a:spLocks noGrp="1"/>
          </p:cNvSpPr>
          <p:nvPr>
            <p:ph sz="quarter" idx="1"/>
          </p:nvPr>
        </p:nvSpPr>
        <p:spPr>
          <a:xfrm>
            <a:off x="522514" y="3940627"/>
            <a:ext cx="8490857" cy="2392680"/>
          </a:xfrm>
        </p:spPr>
        <p:txBody>
          <a:bodyPr>
            <a:noAutofit/>
          </a:bodyPr>
          <a:lstStyle/>
          <a:p>
            <a:pPr marL="0" indent="0">
              <a:buNone/>
            </a:pPr>
            <a:r>
              <a:rPr lang="en-US" sz="2000" dirty="0" smtClean="0"/>
              <a:t>Surface etch for microsystems is the same as for integrated circuits (ICs):   </a:t>
            </a:r>
          </a:p>
          <a:p>
            <a:pPr lvl="0"/>
            <a:r>
              <a:rPr lang="en-US" sz="1800" i="1" dirty="0" smtClean="0"/>
              <a:t>Remove selected regions on one layer (the surface layer) of the wafer to create either a structural pattern or to expose an underlying layer of a different material.   </a:t>
            </a:r>
          </a:p>
          <a:p>
            <a:pPr marL="0" indent="0">
              <a:buNone/>
            </a:pPr>
            <a:r>
              <a:rPr lang="en-US" sz="2000" dirty="0" smtClean="0"/>
              <a:t>For integrated circuits the underlying layer is for conductive interconnects.  For MEMS, the surface layer is patterned with specific shapes for structural components such as cantilevers, mirrors, or probes. </a:t>
            </a:r>
          </a:p>
          <a:p>
            <a:pPr>
              <a:buNone/>
            </a:pPr>
            <a:endParaRPr lang="en-US" sz="2000" dirty="0"/>
          </a:p>
        </p:txBody>
      </p:sp>
      <p:pic>
        <p:nvPicPr>
          <p:cNvPr id="5" name="Picture 4" descr="CircuitEtch_ppt.jpg"/>
          <p:cNvPicPr>
            <a:picLocks noChangeAspect="1"/>
          </p:cNvPicPr>
          <p:nvPr/>
        </p:nvPicPr>
        <p:blipFill>
          <a:blip r:embed="rId3"/>
          <a:stretch>
            <a:fillRect/>
          </a:stretch>
        </p:blipFill>
        <p:spPr>
          <a:xfrm>
            <a:off x="2030506" y="1538332"/>
            <a:ext cx="5002306" cy="244431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Transistor Etching</a:t>
            </a:r>
            <a:endParaRPr lang="en-US" dirty="0"/>
          </a:p>
        </p:txBody>
      </p:sp>
      <p:pic>
        <p:nvPicPr>
          <p:cNvPr id="4" name="Picture 3" descr="xsistor-layers-label-420.jpg"/>
          <p:cNvPicPr>
            <a:picLocks noChangeAspect="1"/>
          </p:cNvPicPr>
          <p:nvPr>
            <p:custDataLst>
              <p:tags r:id="rId1"/>
            </p:custDataLst>
          </p:nvPr>
        </p:nvPicPr>
        <p:blipFill>
          <a:blip r:embed="rId6"/>
          <a:srcRect/>
          <a:stretch>
            <a:fillRect/>
          </a:stretch>
        </p:blipFill>
        <p:spPr bwMode="auto">
          <a:xfrm>
            <a:off x="5169535" y="1786573"/>
            <a:ext cx="3675063" cy="2432050"/>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795378" y="4479776"/>
            <a:ext cx="2097087" cy="261938"/>
          </a:xfrm>
          <a:prstGeom prst="rect">
            <a:avLst/>
          </a:prstGeom>
          <a:noFill/>
          <a:ln w="9525">
            <a:noFill/>
            <a:miter lim="800000"/>
            <a:headEnd/>
            <a:tailEnd/>
          </a:ln>
        </p:spPr>
        <p:txBody>
          <a:bodyPr>
            <a:spAutoFit/>
          </a:bodyPr>
          <a:lstStyle/>
          <a:p>
            <a:pPr algn="r">
              <a:spcAft>
                <a:spcPts val="100"/>
              </a:spcAft>
            </a:pPr>
            <a:r>
              <a:rPr lang="en-US" sz="1100" b="1" i="1" dirty="0"/>
              <a:t>Etched layers of a transistor</a:t>
            </a:r>
          </a:p>
        </p:txBody>
      </p:sp>
      <p:sp>
        <p:nvSpPr>
          <p:cNvPr id="6" name="MainLargeText"/>
          <p:cNvSpPr txBox="1"/>
          <p:nvPr>
            <p:custDataLst>
              <p:tags r:id="rId3"/>
            </p:custDataLst>
          </p:nvPr>
        </p:nvSpPr>
        <p:spPr>
          <a:xfrm>
            <a:off x="599440" y="1668780"/>
            <a:ext cx="4414520" cy="4708981"/>
          </a:xfrm>
          <a:prstGeom prst="rect">
            <a:avLst/>
          </a:prstGeom>
          <a:noFill/>
        </p:spPr>
        <p:txBody>
          <a:bodyPr wrap="square">
            <a:spAutoFit/>
          </a:bodyPr>
          <a:lstStyle/>
          <a:p>
            <a:pPr fontAlgn="auto">
              <a:spcBef>
                <a:spcPts val="0"/>
              </a:spcBef>
              <a:spcAft>
                <a:spcPts val="0"/>
              </a:spcAft>
              <a:defRPr/>
            </a:pPr>
            <a:r>
              <a:rPr lang="en-US" sz="2000" dirty="0" smtClean="0">
                <a:latin typeface="Arial"/>
              </a:rPr>
              <a:t>This </a:t>
            </a:r>
            <a:r>
              <a:rPr lang="en-US" sz="2000" dirty="0">
                <a:latin typeface="Arial"/>
              </a:rPr>
              <a:t>graphic illustrates five etched layers: </a:t>
            </a:r>
          </a:p>
          <a:p>
            <a:pPr marL="508000" lvl="1" indent="-508000" fontAlgn="auto">
              <a:spcBef>
                <a:spcPts val="0"/>
              </a:spcBef>
              <a:spcAft>
                <a:spcPts val="0"/>
              </a:spcAft>
              <a:buClr>
                <a:schemeClr val="accent1"/>
              </a:buClr>
              <a:buSzPct val="60000"/>
              <a:buFont typeface="Wingdings" pitchFamily="2" charset="2"/>
              <a:buChar char="v"/>
              <a:defRPr/>
            </a:pPr>
            <a:r>
              <a:rPr lang="en-US" sz="2000" dirty="0">
                <a:latin typeface="Arial"/>
              </a:rPr>
              <a:t>Silicon substrate</a:t>
            </a:r>
          </a:p>
          <a:p>
            <a:pPr marL="508000" lvl="1" indent="-508000" fontAlgn="auto">
              <a:spcBef>
                <a:spcPts val="0"/>
              </a:spcBef>
              <a:spcAft>
                <a:spcPts val="0"/>
              </a:spcAft>
              <a:buClr>
                <a:schemeClr val="accent1"/>
              </a:buClr>
              <a:buSzPct val="60000"/>
              <a:buFont typeface="Wingdings" pitchFamily="2" charset="2"/>
              <a:buChar char="v"/>
              <a:defRPr/>
            </a:pPr>
            <a:r>
              <a:rPr lang="en-US" sz="2000" dirty="0">
                <a:latin typeface="Arial"/>
              </a:rPr>
              <a:t>Insulating </a:t>
            </a:r>
            <a:r>
              <a:rPr lang="en-US" sz="2000" dirty="0" smtClean="0">
                <a:latin typeface="Arial"/>
              </a:rPr>
              <a:t>oxide or first oxide layer </a:t>
            </a:r>
            <a:r>
              <a:rPr lang="en-US" sz="2000" dirty="0">
                <a:latin typeface="Arial"/>
              </a:rPr>
              <a:t>(openings are etched for the doped regions) </a:t>
            </a:r>
          </a:p>
          <a:p>
            <a:pPr marL="508000" lvl="1" indent="-508000" fontAlgn="auto">
              <a:spcBef>
                <a:spcPts val="0"/>
              </a:spcBef>
              <a:spcAft>
                <a:spcPts val="0"/>
              </a:spcAft>
              <a:buClr>
                <a:schemeClr val="accent1"/>
              </a:buClr>
              <a:buSzPct val="60000"/>
              <a:buFont typeface="Wingdings" pitchFamily="2" charset="2"/>
              <a:buChar char="v"/>
              <a:defRPr/>
            </a:pPr>
            <a:r>
              <a:rPr lang="en-US" sz="2000" dirty="0">
                <a:latin typeface="Arial"/>
              </a:rPr>
              <a:t>Polysilicon layer (etched to leave just a small portion for the transistor gate)</a:t>
            </a:r>
          </a:p>
          <a:p>
            <a:pPr marL="508000" lvl="1" indent="-508000" fontAlgn="auto">
              <a:spcBef>
                <a:spcPts val="0"/>
              </a:spcBef>
              <a:spcAft>
                <a:spcPts val="0"/>
              </a:spcAft>
              <a:buClr>
                <a:schemeClr val="accent1"/>
              </a:buClr>
              <a:buSzPct val="60000"/>
              <a:buFont typeface="Wingdings" pitchFamily="2" charset="2"/>
              <a:buChar char="v"/>
              <a:defRPr/>
            </a:pPr>
            <a:r>
              <a:rPr lang="en-US" sz="2000" dirty="0">
                <a:latin typeface="Arial"/>
              </a:rPr>
              <a:t>Second oxide layer (etched to provide openings for metal contacts to the doped regions and gate)</a:t>
            </a:r>
          </a:p>
          <a:p>
            <a:pPr lvl="1" indent="-457200" fontAlgn="auto">
              <a:spcBef>
                <a:spcPts val="0"/>
              </a:spcBef>
              <a:spcAft>
                <a:spcPts val="0"/>
              </a:spcAft>
              <a:buClr>
                <a:schemeClr val="accent1"/>
              </a:buClr>
              <a:buSzPct val="60000"/>
              <a:buFont typeface="Wingdings" pitchFamily="2" charset="2"/>
              <a:buChar char="v"/>
              <a:defRPr/>
            </a:pPr>
            <a:r>
              <a:rPr lang="en-US" sz="2000" dirty="0">
                <a:latin typeface="Arial"/>
              </a:rPr>
              <a:t>Metal layer (etched to form the surface contacts)</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Bulk Etch</a:t>
            </a:r>
            <a:endParaRPr lang="en-US" dirty="0"/>
          </a:p>
        </p:txBody>
      </p:sp>
      <p:sp>
        <p:nvSpPr>
          <p:cNvPr id="5" name="MainLargeText"/>
          <p:cNvSpPr txBox="1">
            <a:spLocks noChangeArrowheads="1"/>
          </p:cNvSpPr>
          <p:nvPr>
            <p:custDataLst>
              <p:tags r:id="rId1"/>
            </p:custDataLst>
          </p:nvPr>
        </p:nvSpPr>
        <p:spPr bwMode="auto">
          <a:xfrm>
            <a:off x="585153" y="4891405"/>
            <a:ext cx="7732712" cy="1446550"/>
          </a:xfrm>
          <a:prstGeom prst="rect">
            <a:avLst/>
          </a:prstGeom>
          <a:noFill/>
          <a:ln w="9525">
            <a:noFill/>
            <a:miter lim="800000"/>
            <a:headEnd/>
            <a:tailEnd/>
          </a:ln>
        </p:spPr>
        <p:txBody>
          <a:bodyPr>
            <a:spAutoFit/>
          </a:bodyPr>
          <a:lstStyle/>
          <a:p>
            <a:r>
              <a:rPr lang="en-US" sz="2200" i="1" dirty="0" smtClean="0">
                <a:latin typeface="Arial" pitchFamily="34" charset="0"/>
                <a:cs typeface="Arial" pitchFamily="34" charset="0"/>
              </a:rPr>
              <a:t>Bulk </a:t>
            </a:r>
            <a:r>
              <a:rPr lang="en-US" sz="2200" i="1" dirty="0" smtClean="0">
                <a:latin typeface="Arial" pitchFamily="34" charset="0"/>
                <a:cs typeface="Arial" pitchFamily="34" charset="0"/>
              </a:rPr>
              <a:t>Back-</a:t>
            </a:r>
            <a:r>
              <a:rPr lang="en-US" sz="2200" i="1" dirty="0" smtClean="0">
                <a:latin typeface="Arial" pitchFamily="34" charset="0"/>
                <a:cs typeface="Arial" pitchFamily="34" charset="0"/>
              </a:rPr>
              <a:t>Etch</a:t>
            </a:r>
            <a:r>
              <a:rPr lang="en-US" sz="2200" dirty="0">
                <a:latin typeface="Arial" pitchFamily="34" charset="0"/>
                <a:cs typeface="Arial" pitchFamily="34" charset="0"/>
              </a:rPr>
              <a:t> </a:t>
            </a:r>
            <a:r>
              <a:rPr lang="en-US" sz="2200" dirty="0" smtClean="0">
                <a:latin typeface="Arial" pitchFamily="34" charset="0"/>
                <a:cs typeface="Arial" pitchFamily="34" charset="0"/>
              </a:rPr>
              <a:t>-</a:t>
            </a:r>
            <a:r>
              <a:rPr lang="en-US" sz="2200" dirty="0" smtClean="0">
                <a:latin typeface="Arial" pitchFamily="34" charset="0"/>
                <a:cs typeface="Arial" pitchFamily="34" charset="0"/>
              </a:rPr>
              <a:t> </a:t>
            </a:r>
            <a:r>
              <a:rPr lang="en-US" sz="2200" dirty="0" smtClean="0">
                <a:latin typeface="Arial" pitchFamily="34" charset="0"/>
                <a:cs typeface="Arial" pitchFamily="34" charset="0"/>
              </a:rPr>
              <a:t>the silicon </a:t>
            </a:r>
            <a:r>
              <a:rPr lang="en-US" sz="2200" dirty="0">
                <a:latin typeface="Arial" pitchFamily="34" charset="0"/>
                <a:cs typeface="Arial" pitchFamily="34" charset="0"/>
              </a:rPr>
              <a:t>substrate has been selectively removed from the wafer's backside.  </a:t>
            </a:r>
          </a:p>
          <a:p>
            <a:r>
              <a:rPr lang="en-US" sz="2200" i="1" dirty="0" smtClean="0">
                <a:latin typeface="Arial" pitchFamily="34" charset="0"/>
                <a:cs typeface="Arial" pitchFamily="34" charset="0"/>
              </a:rPr>
              <a:t>Bulk </a:t>
            </a:r>
            <a:r>
              <a:rPr lang="en-US" sz="2200" i="1" dirty="0" smtClean="0">
                <a:latin typeface="Arial" pitchFamily="34" charset="0"/>
                <a:cs typeface="Arial" pitchFamily="34" charset="0"/>
              </a:rPr>
              <a:t>Front-</a:t>
            </a:r>
            <a:r>
              <a:rPr lang="en-US" sz="2200" i="1" dirty="0" smtClean="0">
                <a:latin typeface="Arial" pitchFamily="34" charset="0"/>
                <a:cs typeface="Arial" pitchFamily="34" charset="0"/>
              </a:rPr>
              <a:t>Etch</a:t>
            </a:r>
            <a:r>
              <a:rPr lang="en-US" sz="2200" dirty="0">
                <a:latin typeface="Arial" pitchFamily="34" charset="0"/>
                <a:cs typeface="Arial" pitchFamily="34" charset="0"/>
              </a:rPr>
              <a:t> </a:t>
            </a:r>
            <a:r>
              <a:rPr lang="en-US" sz="2200" dirty="0" smtClean="0">
                <a:latin typeface="Arial" pitchFamily="34" charset="0"/>
                <a:cs typeface="Arial" pitchFamily="34" charset="0"/>
              </a:rPr>
              <a:t>-</a:t>
            </a:r>
            <a:r>
              <a:rPr lang="en-US" sz="2200" dirty="0" smtClean="0">
                <a:latin typeface="Arial" pitchFamily="34" charset="0"/>
                <a:cs typeface="Arial" pitchFamily="34" charset="0"/>
              </a:rPr>
              <a:t> </a:t>
            </a:r>
            <a:r>
              <a:rPr lang="en-US" sz="2200" dirty="0" smtClean="0">
                <a:latin typeface="Arial" pitchFamily="34" charset="0"/>
                <a:cs typeface="Arial" pitchFamily="34" charset="0"/>
              </a:rPr>
              <a:t>the silicon </a:t>
            </a:r>
            <a:r>
              <a:rPr lang="en-US" sz="2200" dirty="0">
                <a:latin typeface="Arial" pitchFamily="34" charset="0"/>
                <a:cs typeface="Arial" pitchFamily="34" charset="0"/>
              </a:rPr>
              <a:t>substrate has been removed from underneath a film on the wafer's surface. </a:t>
            </a:r>
          </a:p>
        </p:txBody>
      </p:sp>
      <p:sp>
        <p:nvSpPr>
          <p:cNvPr id="7" name="TextBox 6"/>
          <p:cNvSpPr txBox="1"/>
          <p:nvPr/>
        </p:nvSpPr>
        <p:spPr>
          <a:xfrm>
            <a:off x="563880" y="1691640"/>
            <a:ext cx="3718559" cy="2800766"/>
          </a:xfrm>
          <a:prstGeom prst="rect">
            <a:avLst/>
          </a:prstGeom>
          <a:noFill/>
        </p:spPr>
        <p:txBody>
          <a:bodyPr wrap="square" rtlCol="0">
            <a:spAutoFit/>
          </a:bodyPr>
          <a:lstStyle/>
          <a:p>
            <a:r>
              <a:rPr lang="en-US" sz="2200" dirty="0" smtClean="0">
                <a:latin typeface="Arial" pitchFamily="34" charset="0"/>
                <a:cs typeface="Arial" pitchFamily="34" charset="0"/>
              </a:rPr>
              <a:t>In microsystems fabrication, </a:t>
            </a:r>
            <a:r>
              <a:rPr lang="en-US" sz="2200" dirty="0" smtClean="0">
                <a:latin typeface="Arial" pitchFamily="34" charset="0"/>
                <a:cs typeface="Arial" pitchFamily="34" charset="0"/>
              </a:rPr>
              <a:t>bulk etch is used </a:t>
            </a:r>
            <a:r>
              <a:rPr lang="en-US" sz="2200" dirty="0" smtClean="0">
                <a:latin typeface="Arial" pitchFamily="34" charset="0"/>
                <a:cs typeface="Arial" pitchFamily="34" charset="0"/>
              </a:rPr>
              <a:t>to remove material from underneath the mask or from the backside of the </a:t>
            </a:r>
            <a:r>
              <a:rPr lang="en-US" sz="2200" dirty="0" smtClean="0">
                <a:latin typeface="Arial" pitchFamily="34" charset="0"/>
                <a:cs typeface="Arial" pitchFamily="34" charset="0"/>
              </a:rPr>
              <a:t>wafer</a:t>
            </a:r>
            <a:r>
              <a:rPr lang="en-US" sz="2200" dirty="0">
                <a:latin typeface="Arial" pitchFamily="34" charset="0"/>
                <a:cs typeface="Arial" pitchFamily="34" charset="0"/>
              </a:rPr>
              <a:t> </a:t>
            </a:r>
            <a:r>
              <a:rPr lang="en-US" sz="2200" dirty="0" smtClean="0">
                <a:latin typeface="Arial" pitchFamily="34" charset="0"/>
                <a:cs typeface="Arial" pitchFamily="34" charset="0"/>
              </a:rPr>
              <a:t>(as illustrated in these graphics).</a:t>
            </a:r>
            <a:r>
              <a:rPr lang="en-US" sz="2200" dirty="0" smtClean="0">
                <a:latin typeface="Arial" pitchFamily="34" charset="0"/>
                <a:cs typeface="Arial" pitchFamily="34" charset="0"/>
              </a:rPr>
              <a:t> </a:t>
            </a:r>
            <a:endParaRPr lang="en-US" i="1" dirty="0" smtClean="0">
              <a:latin typeface="Arial" pitchFamily="34" charset="0"/>
              <a:cs typeface="Arial" pitchFamily="34" charset="0"/>
            </a:endParaRPr>
          </a:p>
          <a:p>
            <a:endParaRPr lang="en-US" sz="2200" dirty="0"/>
          </a:p>
        </p:txBody>
      </p:sp>
      <p:pic>
        <p:nvPicPr>
          <p:cNvPr id="6" name="Picture 5" descr="bulk-etch.jpg"/>
          <p:cNvPicPr>
            <a:picLocks noChangeAspect="1"/>
          </p:cNvPicPr>
          <p:nvPr/>
        </p:nvPicPr>
        <p:blipFill>
          <a:blip r:embed="rId4"/>
          <a:stretch>
            <a:fillRect/>
          </a:stretch>
        </p:blipFill>
        <p:spPr>
          <a:xfrm>
            <a:off x="4760259" y="1761440"/>
            <a:ext cx="4034118" cy="2528296"/>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4235823" y="4503893"/>
            <a:ext cx="4572000" cy="261610"/>
          </a:xfrm>
          <a:prstGeom prst="rect">
            <a:avLst/>
          </a:prstGeom>
        </p:spPr>
        <p:txBody>
          <a:bodyPr>
            <a:spAutoFit/>
          </a:bodyPr>
          <a:lstStyle/>
          <a:p>
            <a:pPr algn="r">
              <a:spcAft>
                <a:spcPts val="100"/>
              </a:spcAft>
            </a:pPr>
            <a:r>
              <a:rPr lang="en-US" sz="1100" b="1" i="1" dirty="0" smtClean="0"/>
              <a:t>[Graphic courtesy of </a:t>
            </a:r>
            <a:r>
              <a:rPr lang="en-US" sz="1100" b="1" i="1" dirty="0" err="1" smtClean="0"/>
              <a:t>Khalil</a:t>
            </a:r>
            <a:r>
              <a:rPr lang="en-US" sz="1100" b="1" i="1" dirty="0" smtClean="0"/>
              <a:t> </a:t>
            </a:r>
            <a:r>
              <a:rPr lang="en-US" sz="1100" b="1" i="1" dirty="0" err="1" smtClean="0"/>
              <a:t>Najafi</a:t>
            </a:r>
            <a:r>
              <a:rPr lang="en-US" sz="1100" b="1" i="1" dirty="0" smtClean="0"/>
              <a:t>, University of Michigan]</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Etch</a:t>
            </a:r>
            <a:endParaRPr lang="en-US" dirty="0"/>
          </a:p>
        </p:txBody>
      </p:sp>
      <p:sp>
        <p:nvSpPr>
          <p:cNvPr id="3" name="Content Placeholder 2"/>
          <p:cNvSpPr>
            <a:spLocks noGrp="1"/>
          </p:cNvSpPr>
          <p:nvPr>
            <p:ph sz="quarter" idx="1"/>
          </p:nvPr>
        </p:nvSpPr>
        <p:spPr>
          <a:xfrm>
            <a:off x="612648" y="1600200"/>
            <a:ext cx="4934712" cy="4495800"/>
          </a:xfrm>
        </p:spPr>
        <p:txBody>
          <a:bodyPr>
            <a:noAutofit/>
          </a:bodyPr>
          <a:lstStyle/>
          <a:p>
            <a:pPr marL="457200" indent="-457200">
              <a:buClr>
                <a:schemeClr val="accent1"/>
              </a:buClr>
            </a:pPr>
            <a:r>
              <a:rPr lang="en-US" sz="2000" dirty="0" smtClean="0"/>
              <a:t>To release mechanical components, etch is used to remove whatever material is necessary to allow the component to operate according to design.</a:t>
            </a:r>
          </a:p>
          <a:p>
            <a:pPr marL="457200" indent="-457200">
              <a:buClr>
                <a:schemeClr val="accent1"/>
              </a:buClr>
            </a:pPr>
            <a:r>
              <a:rPr lang="en-US" sz="2000" dirty="0" smtClean="0"/>
              <a:t>The component may be required to move up/down or side-to-side, rotate, vibrate, bend or flex.  It may need to be suspended over an open area or formed into a free standing component such as a rotating mirror, oscillating piston, or spring </a:t>
            </a:r>
            <a:r>
              <a:rPr lang="en-US" sz="1200" i="1" dirty="0" smtClean="0"/>
              <a:t>(Scanning Electron Microscope (SEM) to right)</a:t>
            </a:r>
            <a:r>
              <a:rPr lang="en-US" sz="1200" dirty="0" smtClean="0"/>
              <a:t>.</a:t>
            </a:r>
          </a:p>
          <a:p>
            <a:pPr marL="457200" indent="-457200"/>
            <a:endParaRPr lang="en-US" sz="2000" dirty="0"/>
          </a:p>
        </p:txBody>
      </p:sp>
      <p:pic>
        <p:nvPicPr>
          <p:cNvPr id="4" name="Picture 4" descr="DRIE-leaf-spring.jpg"/>
          <p:cNvPicPr>
            <a:picLocks noChangeAspect="1"/>
          </p:cNvPicPr>
          <p:nvPr>
            <p:custDataLst>
              <p:tags r:id="rId1"/>
            </p:custDataLst>
          </p:nvPr>
        </p:nvPicPr>
        <p:blipFill>
          <a:blip r:embed="rId5"/>
          <a:srcRect/>
          <a:stretch>
            <a:fillRect/>
          </a:stretch>
        </p:blipFill>
        <p:spPr bwMode="auto">
          <a:xfrm>
            <a:off x="5543550" y="1676718"/>
            <a:ext cx="3386137" cy="3394075"/>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519737" y="5247005"/>
            <a:ext cx="3548063" cy="600075"/>
          </a:xfrm>
          <a:prstGeom prst="rect">
            <a:avLst/>
          </a:prstGeom>
          <a:noFill/>
          <a:ln w="9525">
            <a:noFill/>
            <a:miter lim="800000"/>
            <a:headEnd/>
            <a:tailEnd/>
          </a:ln>
        </p:spPr>
        <p:txBody>
          <a:bodyPr>
            <a:spAutoFit/>
          </a:bodyPr>
          <a:lstStyle/>
          <a:p>
            <a:pPr algn="r">
              <a:spcAft>
                <a:spcPts val="100"/>
              </a:spcAft>
            </a:pPr>
            <a:r>
              <a:rPr lang="en-US" sz="1100" b="1" i="1" dirty="0"/>
              <a:t>Leaf Spring - expands and contracts above the substrate </a:t>
            </a:r>
            <a:r>
              <a:rPr lang="en-US" sz="1100" b="1" i="1" dirty="0" smtClean="0"/>
              <a:t>[SEM </a:t>
            </a:r>
            <a:r>
              <a:rPr lang="en-US" sz="1100" b="1" i="1" dirty="0"/>
              <a:t>courtesy of </a:t>
            </a:r>
            <a:r>
              <a:rPr lang="en-US" sz="1100" b="1" i="1" dirty="0" err="1"/>
              <a:t>Khalil</a:t>
            </a:r>
            <a:r>
              <a:rPr lang="en-US" sz="1100" b="1" i="1" dirty="0"/>
              <a:t> </a:t>
            </a:r>
            <a:r>
              <a:rPr lang="en-US" sz="1100" b="1" i="1" dirty="0" err="1"/>
              <a:t>Najafi</a:t>
            </a:r>
            <a:r>
              <a:rPr lang="en-US" sz="1100" b="1" i="1" dirty="0"/>
              <a:t>, University of Michigan]</a:t>
            </a:r>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0.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2.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5.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7.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8.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9.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0.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2.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4.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5.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7.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8.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9.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30.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3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5.xml><?xml version="1.0" encoding="utf-8"?>
<p:tagLst xmlns:a="http://schemas.openxmlformats.org/drawingml/2006/main" xmlns:r="http://schemas.openxmlformats.org/officeDocument/2006/relationships" xmlns:p="http://schemas.openxmlformats.org/presentationml/2006/main">
  <p:tag name="SHAPENAME" val="MainGraphic"/>
</p:tagLst>
</file>

<file path=ppt/tags/tag3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7.xml><?xml version="1.0" encoding="utf-8"?>
<p:tagLst xmlns:a="http://schemas.openxmlformats.org/drawingml/2006/main" xmlns:r="http://schemas.openxmlformats.org/officeDocument/2006/relationships" xmlns:p="http://schemas.openxmlformats.org/presentationml/2006/main">
  <p:tag name="SHAPENAME" val="MainGraphic"/>
</p:tagLst>
</file>

<file path=ppt/tags/tag3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9.xml><?xml version="1.0" encoding="utf-8"?>
<p:tagLst xmlns:a="http://schemas.openxmlformats.org/drawingml/2006/main" xmlns:r="http://schemas.openxmlformats.org/officeDocument/2006/relationships" xmlns:p="http://schemas.openxmlformats.org/presentationml/2006/main">
  <p:tag name="SHAPENAME" val="MainGraphic"/>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MainLargeText"/>
</p:tagLst>
</file>

<file path=ppt/tags/tag6.xml><?xml version="1.0" encoding="utf-8"?>
<p:tagLst xmlns:a="http://schemas.openxmlformats.org/drawingml/2006/main" xmlns:r="http://schemas.openxmlformats.org/officeDocument/2006/relationships" xmlns:p="http://schemas.openxmlformats.org/presentationml/2006/main">
  <p:tag name="SHAPENAME" val="MainLargeText"/>
</p:tagLst>
</file>

<file path=ppt/tags/tag7.xml><?xml version="1.0" encoding="utf-8"?>
<p:tagLst xmlns:a="http://schemas.openxmlformats.org/drawingml/2006/main" xmlns:r="http://schemas.openxmlformats.org/officeDocument/2006/relationships" xmlns:p="http://schemas.openxmlformats.org/presentationml/2006/main">
  <p:tag name="SHAPENAME" val="MainGraphic"/>
</p:tagLst>
</file>

<file path=ppt/tags/tag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9.xml><?xml version="1.0" encoding="utf-8"?>
<p:tagLst xmlns:a="http://schemas.openxmlformats.org/drawingml/2006/main" xmlns:r="http://schemas.openxmlformats.org/officeDocument/2006/relationships" xmlns:p="http://schemas.openxmlformats.org/presentationml/2006/main">
  <p:tag name="SHAPENAME" val="CaptionTex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9">
      <a:dk1>
        <a:srgbClr val="8A3C12"/>
      </a:dk1>
      <a:lt1>
        <a:srgbClr val="FFF2CB"/>
      </a:lt1>
      <a:dk2>
        <a:srgbClr val="732423"/>
      </a:dk2>
      <a:lt2>
        <a:srgbClr val="D4D4D6"/>
      </a:lt2>
      <a:accent1>
        <a:srgbClr val="9A302F"/>
      </a:accent1>
      <a:accent2>
        <a:srgbClr val="FFC000"/>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488</TotalTime>
  <Words>4175</Words>
  <Application>Microsoft Macintosh PowerPoint</Application>
  <PresentationFormat>On-screen Show (4:3)</PresentationFormat>
  <Paragraphs>338</Paragraphs>
  <Slides>49</Slides>
  <Notes>49</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scme3</vt:lpstr>
      <vt:lpstr>Etch overview for microsystems</vt:lpstr>
      <vt:lpstr>Unit Overview</vt:lpstr>
      <vt:lpstr>Objectives</vt:lpstr>
      <vt:lpstr>Introduction</vt:lpstr>
      <vt:lpstr>The Etch Process for Microsystems</vt:lpstr>
      <vt:lpstr>Surface Etch</vt:lpstr>
      <vt:lpstr>Transistor Etching</vt:lpstr>
      <vt:lpstr>Bulk Etch</vt:lpstr>
      <vt:lpstr>Release Etch</vt:lpstr>
      <vt:lpstr>Release Etch</vt:lpstr>
      <vt:lpstr>Natural Bridges</vt:lpstr>
      <vt:lpstr>Another Example</vt:lpstr>
      <vt:lpstr>And Yet Another Example</vt:lpstr>
      <vt:lpstr>Etched Layers</vt:lpstr>
      <vt:lpstr>Etched Layers</vt:lpstr>
      <vt:lpstr>Etched Layers</vt:lpstr>
      <vt:lpstr>Etchants</vt:lpstr>
      <vt:lpstr>Selecting Etchants</vt:lpstr>
      <vt:lpstr>Etch Processes</vt:lpstr>
      <vt:lpstr>Factors Affecting Etch Quality</vt:lpstr>
      <vt:lpstr>Selectivity</vt:lpstr>
      <vt:lpstr>Wet Etch</vt:lpstr>
      <vt:lpstr>Isotropic Wet Etch</vt:lpstr>
      <vt:lpstr>Isotropic Wet Etch</vt:lpstr>
      <vt:lpstr>Anisotropic Etch</vt:lpstr>
      <vt:lpstr>KOH Anisotropic Etch</vt:lpstr>
      <vt:lpstr>The Wet Etch Process</vt:lpstr>
      <vt:lpstr>Step 1:  Etch</vt:lpstr>
      <vt:lpstr>Step 2:  Rinse</vt:lpstr>
      <vt:lpstr>Step 3:  Dry</vt:lpstr>
      <vt:lpstr>Dry Etch Process</vt:lpstr>
      <vt:lpstr>Dry Etch</vt:lpstr>
      <vt:lpstr>Types of Dry Etch</vt:lpstr>
      <vt:lpstr>Physical Etch</vt:lpstr>
      <vt:lpstr>A Type of Physical Etch</vt:lpstr>
      <vt:lpstr>Dry Physical Etch</vt:lpstr>
      <vt:lpstr>Dry Chemical Etch</vt:lpstr>
      <vt:lpstr>The Chemical Dry Etch Process</vt:lpstr>
      <vt:lpstr>Dry Etch Process Parameters</vt:lpstr>
      <vt:lpstr>Reactive Ion Etch  (RIE)</vt:lpstr>
      <vt:lpstr>RIE</vt:lpstr>
      <vt:lpstr>Deep RIE</vt:lpstr>
      <vt:lpstr>Deep RIE  (DRIE)</vt:lpstr>
      <vt:lpstr>Deep RIE – Bosch Process</vt:lpstr>
      <vt:lpstr>DRIE Structures</vt:lpstr>
      <vt:lpstr>Let’s Review</vt:lpstr>
      <vt:lpstr>Summary</vt:lpstr>
      <vt:lpstr>Disclaimer</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mjwillis</dc:creator>
  <cp:lastModifiedBy>MJ Willis</cp:lastModifiedBy>
  <cp:revision>185</cp:revision>
  <dcterms:created xsi:type="dcterms:W3CDTF">2009-01-03T03:46:28Z</dcterms:created>
  <dcterms:modified xsi:type="dcterms:W3CDTF">2017-04-06T03:21:31Z</dcterms:modified>
</cp:coreProperties>
</file>