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4"/>
  </p:notesMasterIdLst>
  <p:handoutMasterIdLst>
    <p:handoutMasterId r:id="rId35"/>
  </p:handoutMasterIdLst>
  <p:sldIdLst>
    <p:sldId id="260" r:id="rId2"/>
    <p:sldId id="261" r:id="rId3"/>
    <p:sldId id="262" r:id="rId4"/>
    <p:sldId id="268" r:id="rId5"/>
    <p:sldId id="269" r:id="rId6"/>
    <p:sldId id="263" r:id="rId7"/>
    <p:sldId id="267" r:id="rId8"/>
    <p:sldId id="270" r:id="rId9"/>
    <p:sldId id="271" r:id="rId10"/>
    <p:sldId id="272" r:id="rId11"/>
    <p:sldId id="273" r:id="rId12"/>
    <p:sldId id="274" r:id="rId13"/>
    <p:sldId id="275" r:id="rId14"/>
    <p:sldId id="293" r:id="rId15"/>
    <p:sldId id="276" r:id="rId16"/>
    <p:sldId id="277" r:id="rId17"/>
    <p:sldId id="278" r:id="rId18"/>
    <p:sldId id="279" r:id="rId19"/>
    <p:sldId id="280" r:id="rId20"/>
    <p:sldId id="282" r:id="rId21"/>
    <p:sldId id="283" r:id="rId22"/>
    <p:sldId id="284" r:id="rId23"/>
    <p:sldId id="285" r:id="rId24"/>
    <p:sldId id="287" r:id="rId25"/>
    <p:sldId id="290" r:id="rId26"/>
    <p:sldId id="291" r:id="rId27"/>
    <p:sldId id="294" r:id="rId28"/>
    <p:sldId id="288" r:id="rId29"/>
    <p:sldId id="286" r:id="rId30"/>
    <p:sldId id="289" r:id="rId31"/>
    <p:sldId id="266" r:id="rId32"/>
    <p:sldId id="265"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9983" autoAdjust="0"/>
  </p:normalViewPr>
  <p:slideViewPr>
    <p:cSldViewPr snapToGrid="0">
      <p:cViewPr>
        <p:scale>
          <a:sx n="130" d="100"/>
          <a:sy n="130" d="100"/>
        </p:scale>
        <p:origin x="-1008" y="-72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20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handoutMaster" Target="handoutMasters/handout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BD8D2-E021-4195-9B00-EE358287A0D3}" type="datetimeFigureOut">
              <a:rPr lang="en-US" smtClean="0"/>
              <a:pPr/>
              <a:t>3/29/17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F8B657-D611-4F5C-95FD-A20E006DD12B}" type="slidenum">
              <a:rPr lang="en-US" smtClean="0"/>
              <a:pPr/>
              <a:t>‹#›</a:t>
            </a:fld>
            <a:endParaRPr lang="en-US"/>
          </a:p>
        </p:txBody>
      </p:sp>
    </p:spTree>
    <p:extLst>
      <p:ext uri="{BB962C8B-B14F-4D97-AF65-F5344CB8AC3E}">
        <p14:creationId xmlns:p14="http://schemas.microsoft.com/office/powerpoint/2010/main" val="7452975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4EB9B8-6583-4914-AA13-206C12441D59}" type="datetimeFigureOut">
              <a:rPr lang="en-US" smtClean="0"/>
              <a:pPr/>
              <a:t>3/29/17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C417DA-8E72-454D-929D-2E954C1FB613}" type="slidenum">
              <a:rPr lang="en-US" smtClean="0"/>
              <a:pPr/>
              <a:t>‹#›</a:t>
            </a:fld>
            <a:endParaRPr lang="en-US"/>
          </a:p>
        </p:txBody>
      </p:sp>
    </p:spTree>
    <p:extLst>
      <p:ext uri="{BB962C8B-B14F-4D97-AF65-F5344CB8AC3E}">
        <p14:creationId xmlns:p14="http://schemas.microsoft.com/office/powerpoint/2010/main" val="8562109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lvl="0"/>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7C417DA-8E72-454D-929D-2E954C1FB613}"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kern="1200" dirty="0" smtClean="0">
                <a:solidFill>
                  <a:schemeClr val="tx1"/>
                </a:solidFill>
                <a:latin typeface="+mn-lt"/>
                <a:ea typeface="+mn-ea"/>
                <a:cs typeface="+mn-cs"/>
              </a:rPr>
              <a:t>Answers to Activity I:</a:t>
            </a:r>
          </a:p>
          <a:p>
            <a:pPr lvl="0"/>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 In a wet oxidation process, how thick is the oxide after 1 hour when processed at 1200°C?  </a:t>
            </a:r>
          </a:p>
          <a:p>
            <a:pPr lvl="1"/>
            <a:r>
              <a:rPr lang="en-US" sz="1200" b="1" kern="1200" dirty="0" smtClean="0">
                <a:solidFill>
                  <a:schemeClr val="tx1"/>
                </a:solidFill>
                <a:latin typeface="+mn-lt"/>
                <a:ea typeface="+mn-ea"/>
                <a:cs typeface="+mn-cs"/>
              </a:rPr>
              <a:t>0.9 </a:t>
            </a:r>
            <a:r>
              <a:rPr lang="en-US" sz="1200" b="1" kern="1200" dirty="0" err="1" smtClean="0">
                <a:solidFill>
                  <a:schemeClr val="tx1"/>
                </a:solidFill>
                <a:latin typeface="+mn-lt"/>
                <a:ea typeface="+mn-ea"/>
                <a:cs typeface="+mn-cs"/>
              </a:rPr>
              <a:t>μm</a:t>
            </a:r>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In a dry oxidation process, how thick is the oxide after 1 hour when processed as 1200°C?</a:t>
            </a:r>
          </a:p>
          <a:p>
            <a:pPr lvl="1"/>
            <a:r>
              <a:rPr lang="en-US" sz="1200" b="1" kern="1200" dirty="0" smtClean="0">
                <a:solidFill>
                  <a:schemeClr val="tx1"/>
                </a:solidFill>
                <a:latin typeface="+mn-lt"/>
                <a:ea typeface="+mn-ea"/>
                <a:cs typeface="+mn-cs"/>
              </a:rPr>
              <a:t>0.2 </a:t>
            </a:r>
            <a:r>
              <a:rPr lang="en-US" sz="1200" b="1" kern="1200" dirty="0" err="1" smtClean="0">
                <a:solidFill>
                  <a:schemeClr val="tx1"/>
                </a:solidFill>
                <a:latin typeface="+mn-lt"/>
                <a:ea typeface="+mn-ea"/>
                <a:cs typeface="+mn-cs"/>
              </a:rPr>
              <a:t>μm</a:t>
            </a:r>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In a wet oxidation process of 1000°C, how long would it take to grow an oxide thickness of 1.0 </a:t>
            </a:r>
            <a:r>
              <a:rPr lang="en-US" sz="1200" kern="1200" dirty="0" err="1" smtClean="0">
                <a:solidFill>
                  <a:schemeClr val="tx1"/>
                </a:solidFill>
                <a:latin typeface="+mn-lt"/>
                <a:ea typeface="+mn-ea"/>
                <a:cs typeface="+mn-cs"/>
              </a:rPr>
              <a:t>μm</a:t>
            </a:r>
            <a:r>
              <a:rPr lang="en-US" sz="1200" kern="1200" dirty="0" smtClean="0">
                <a:solidFill>
                  <a:schemeClr val="tx1"/>
                </a:solidFill>
                <a:latin typeface="+mn-lt"/>
                <a:ea typeface="+mn-ea"/>
                <a:cs typeface="+mn-cs"/>
              </a:rPr>
              <a:t>?</a:t>
            </a:r>
          </a:p>
          <a:p>
            <a:pPr lvl="1"/>
            <a:r>
              <a:rPr lang="en-US" sz="1200" b="1" kern="1200" dirty="0" smtClean="0">
                <a:solidFill>
                  <a:schemeClr val="tx1"/>
                </a:solidFill>
                <a:latin typeface="+mn-lt"/>
                <a:ea typeface="+mn-ea"/>
                <a:cs typeface="+mn-cs"/>
              </a:rPr>
              <a:t>3.5 hours</a:t>
            </a:r>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In a dry oxidation process of 1000°C, how long would it take to grow an oxide thickness of 1.0 </a:t>
            </a:r>
            <a:r>
              <a:rPr lang="en-US" sz="1200" kern="1200" dirty="0" err="1" smtClean="0">
                <a:solidFill>
                  <a:schemeClr val="tx1"/>
                </a:solidFill>
                <a:latin typeface="+mn-lt"/>
                <a:ea typeface="+mn-ea"/>
                <a:cs typeface="+mn-cs"/>
              </a:rPr>
              <a:t>μm</a:t>
            </a:r>
            <a:r>
              <a:rPr lang="en-US" sz="1200" kern="1200" dirty="0" smtClean="0">
                <a:solidFill>
                  <a:schemeClr val="tx1"/>
                </a:solidFill>
                <a:latin typeface="+mn-lt"/>
                <a:ea typeface="+mn-ea"/>
                <a:cs typeface="+mn-cs"/>
              </a:rPr>
              <a:t>?</a:t>
            </a:r>
          </a:p>
          <a:p>
            <a:pPr lvl="1"/>
            <a:r>
              <a:rPr lang="en-US" sz="1200" b="1" kern="1200" dirty="0" smtClean="0">
                <a:solidFill>
                  <a:schemeClr val="tx1"/>
                </a:solidFill>
                <a:latin typeface="+mn-lt"/>
                <a:ea typeface="+mn-ea"/>
                <a:cs typeface="+mn-cs"/>
              </a:rPr>
              <a:t>More than 10 hours</a:t>
            </a:r>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Based on your findings, which type of process yields a thicker oxide in a shorter period of time given the same temperatures?</a:t>
            </a:r>
          </a:p>
          <a:p>
            <a:pPr lvl="1"/>
            <a:r>
              <a:rPr lang="en-US" sz="1200" b="1" kern="1200" dirty="0" smtClean="0">
                <a:solidFill>
                  <a:schemeClr val="tx1"/>
                </a:solidFill>
                <a:latin typeface="+mn-lt"/>
                <a:ea typeface="+mn-ea"/>
                <a:cs typeface="+mn-cs"/>
              </a:rPr>
              <a:t>Wet oxidation</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7C417DA-8E72-454D-929D-2E954C1FB613}"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32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7C417DA-8E72-454D-929D-2E954C1FB613}"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1609725" y="409575"/>
            <a:ext cx="6477000" cy="1828800"/>
          </a:xfrm>
        </p:spPr>
        <p:txBody>
          <a:bodyPr anchor="b">
            <a:normAutofit/>
          </a:bodyPr>
          <a:lstStyle>
            <a:lvl1pPr algn="ctr">
              <a:defRPr sz="4400" cap="all" baseline="0">
                <a:effectLst>
                  <a:outerShdw blurRad="38100" dist="38100" dir="2700000" algn="tl">
                    <a:srgbClr val="000000">
                      <a:alpha val="43137"/>
                    </a:srgbClr>
                  </a:outerShdw>
                </a:effectLst>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Picture Placeholder 12"/>
          <p:cNvSpPr>
            <a:spLocks noGrp="1"/>
          </p:cNvSpPr>
          <p:nvPr>
            <p:ph type="pic" sz="quarter" idx="11"/>
          </p:nvPr>
        </p:nvSpPr>
        <p:spPr>
          <a:xfrm>
            <a:off x="2752725" y="2600325"/>
            <a:ext cx="4352925" cy="2943225"/>
          </a:xfrm>
        </p:spPr>
        <p:txBody>
          <a:bodyPr/>
          <a:lstStyle/>
          <a:p>
            <a:r>
              <a:rPr lang="en-US" smtClean="0"/>
              <a:t>Click icon to add picture</a:t>
            </a:r>
            <a:endParaRPr lang="en-US"/>
          </a:p>
        </p:txBody>
      </p:sp>
      <p:pic>
        <p:nvPicPr>
          <p:cNvPr id="12" name="Picture 11" descr="logo-for-ppt.jpg"/>
          <p:cNvPicPr>
            <a:picLocks noChangeAspect="1"/>
          </p:cNvPicPr>
          <p:nvPr userDrawn="1"/>
        </p:nvPicPr>
        <p:blipFill>
          <a:blip r:embed="rId2"/>
          <a:stretch>
            <a:fillRect/>
          </a:stretch>
        </p:blipFill>
        <p:spPr>
          <a:xfrm>
            <a:off x="1" y="6035653"/>
            <a:ext cx="2362520" cy="730293"/>
          </a:xfrm>
          <a:prstGeom prst="rect">
            <a:avLst/>
          </a:prstGeom>
        </p:spPr>
      </p:pic>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a:prstGeom prst="rect">
            <a:avLst/>
          </a:prstGeom>
        </p:spPr>
        <p:txBody>
          <a:bodyPr/>
          <a:lstStyle/>
          <a:p>
            <a:fld id="{D78F8377-172F-47A4-85FF-D8562118AE8C}" type="slidenum">
              <a:rPr lang="en-US" smtClean="0"/>
              <a:pPr/>
              <a:t>‹#›</a:t>
            </a:fld>
            <a:endParaRPr lang="en-US"/>
          </a:p>
        </p:txBody>
      </p:sp>
      <p:sp>
        <p:nvSpPr>
          <p:cNvPr id="10" name="Date Placeholder 1"/>
          <p:cNvSpPr>
            <a:spLocks noGrp="1"/>
          </p:cNvSpPr>
          <p:nvPr>
            <p:ph type="dt" sz="half" idx="10"/>
          </p:nvPr>
        </p:nvSpPr>
        <p:spPr>
          <a:xfrm>
            <a:off x="6524624" y="6248400"/>
            <a:ext cx="2238375" cy="365125"/>
          </a:xfrm>
          <a:prstGeom prst="rect">
            <a:avLst/>
          </a:prstGeom>
        </p:spPr>
        <p:txBody>
          <a:bodyPr/>
          <a:lstStyle>
            <a:lvl1pPr>
              <a:defRPr/>
            </a:lvl1pPr>
          </a:lstStyle>
          <a:p>
            <a:endParaRPr lang="en-US" dirty="0"/>
          </a:p>
        </p:txBody>
      </p:sp>
      <p:sp>
        <p:nvSpPr>
          <p:cNvPr id="11" name="Slide Number Placeholder 3"/>
          <p:cNvSpPr txBox="1">
            <a:spLocks/>
          </p:cNvSpPr>
          <p:nvPr userDrawn="1"/>
        </p:nvSpPr>
        <p:spPr>
          <a:xfrm>
            <a:off x="8296274" y="6248400"/>
            <a:ext cx="447675"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chemeClr val="tx2"/>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34004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normAutofit/>
          </a:bodyPr>
          <a:lstStyle>
            <a:lvl1pPr algn="l">
              <a:buNone/>
              <a:defRPr sz="3600" b="0" cap="none">
                <a:solidFill>
                  <a:srgbClr val="FFFFFF"/>
                </a:solidFill>
              </a:defRPr>
            </a:lvl1pPr>
          </a:lstStyle>
          <a:p>
            <a:r>
              <a:rPr kumimoji="0" lang="en-US" smtClean="0"/>
              <a:t>Click to edit Master title style</a:t>
            </a:r>
            <a:endParaRPr kumimoji="0" lang="en-US" dirty="0"/>
          </a:p>
        </p:txBody>
      </p:sp>
      <p:sp>
        <p:nvSpPr>
          <p:cNvPr id="11"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
        <p:nvSpPr>
          <p:cNvPr id="12"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lide Number Placeholder 28"/>
          <p:cNvSpPr txBox="1">
            <a:spLocks/>
          </p:cNvSpPr>
          <p:nvPr/>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sz="3600" kern="1200">
          <a:solidFill>
            <a:schemeClr val="tx2"/>
          </a:solidFill>
          <a:effectLst>
            <a:outerShdw blurRad="38100" dist="38100" dir="2700000" algn="tl">
              <a:srgbClr val="000000">
                <a:alpha val="43137"/>
              </a:srgbClr>
            </a:outerShdw>
          </a:effectLst>
          <a:latin typeface="+mj-lt"/>
          <a:ea typeface="+mj-ea"/>
          <a:cs typeface="+mj-cs"/>
        </a:defRPr>
      </a:lvl1pPr>
    </p:titleStyle>
    <p:bodyStyle>
      <a:lvl1pPr marL="320040" indent="-320040" algn="l" rtl="0" eaLnBrk="1" latinLnBrk="0" hangingPunct="1">
        <a:spcBef>
          <a:spcPts val="700"/>
        </a:spcBef>
        <a:buClr>
          <a:schemeClr val="tx1"/>
        </a:buClr>
        <a:buSzPct val="75000"/>
        <a:buFont typeface="Wingdings" pitchFamily="2" charset="2"/>
        <a:buChar char="v"/>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1.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2.jpeg"/></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5" Type="http://schemas.openxmlformats.org/officeDocument/2006/relationships/image" Target="../media/image17.jpe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7.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7.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5.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15.jpeg"/></Relationships>
</file>

<file path=ppt/slides/_rels/slide28.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7.jpe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hyperlink" Target="http://www.scme-nm.or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95871" y="263236"/>
            <a:ext cx="6477000" cy="1393248"/>
          </a:xfrm>
        </p:spPr>
        <p:txBody>
          <a:bodyPr/>
          <a:lstStyle/>
          <a:p>
            <a:r>
              <a:rPr lang="en-US" dirty="0" smtClean="0"/>
              <a:t>Science of Thin Films</a:t>
            </a:r>
            <a:endParaRPr lang="en-US" dirty="0"/>
          </a:p>
        </p:txBody>
      </p:sp>
      <p:sp>
        <p:nvSpPr>
          <p:cNvPr id="5" name="Subtitle 4"/>
          <p:cNvSpPr>
            <a:spLocks noGrp="1"/>
          </p:cNvSpPr>
          <p:nvPr>
            <p:ph type="subTitle" idx="1"/>
          </p:nvPr>
        </p:nvSpPr>
        <p:spPr/>
        <p:txBody>
          <a:bodyPr>
            <a:normAutofit/>
          </a:bodyPr>
          <a:lstStyle/>
          <a:p>
            <a:r>
              <a:rPr lang="en-US" dirty="0" smtClean="0"/>
              <a:t>Deposition Overview for Microsystems</a:t>
            </a:r>
            <a:endParaRPr lang="en-US" dirty="0"/>
          </a:p>
        </p:txBody>
      </p:sp>
      <p:pic>
        <p:nvPicPr>
          <p:cNvPr id="9" name="Picture 8" descr="rainbow wafer3.png"/>
          <p:cNvPicPr>
            <a:picLocks noChangeAspect="1"/>
          </p:cNvPicPr>
          <p:nvPr/>
        </p:nvPicPr>
        <p:blipFill>
          <a:blip r:embed="rId3"/>
          <a:stretch>
            <a:fillRect/>
          </a:stretch>
        </p:blipFill>
        <p:spPr>
          <a:xfrm>
            <a:off x="2937165" y="1785965"/>
            <a:ext cx="3963129" cy="3766545"/>
          </a:xfrm>
          <a:prstGeom prst="rect">
            <a:avLst/>
          </a:prstGeom>
        </p:spPr>
      </p:pic>
      <p:sp>
        <p:nvSpPr>
          <p:cNvPr id="10" name="TextBox 9"/>
          <p:cNvSpPr txBox="1"/>
          <p:nvPr/>
        </p:nvSpPr>
        <p:spPr>
          <a:xfrm>
            <a:off x="734292" y="4821382"/>
            <a:ext cx="2036618" cy="769441"/>
          </a:xfrm>
          <a:prstGeom prst="rect">
            <a:avLst/>
          </a:prstGeom>
          <a:noFill/>
        </p:spPr>
        <p:txBody>
          <a:bodyPr wrap="square" rtlCol="0">
            <a:spAutoFit/>
          </a:bodyPr>
          <a:lstStyle/>
          <a:p>
            <a:pPr algn="r"/>
            <a:r>
              <a:rPr lang="en-US" sz="1100" i="1" dirty="0" smtClean="0"/>
              <a:t>“Rainbow Wafer”</a:t>
            </a:r>
          </a:p>
          <a:p>
            <a:pPr algn="r"/>
            <a:r>
              <a:rPr lang="en-US" sz="1100" i="1" dirty="0" smtClean="0"/>
              <a:t> [Courtesy of MJ Willis, personal collection.]</a:t>
            </a:r>
            <a:endParaRPr lang="en-US" sz="1100" b="1" dirty="0" smtClean="0"/>
          </a:p>
          <a:p>
            <a:pPr algn="r"/>
            <a:endParaRPr lang="en-US" sz="1100"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Thermal Oxidation Chemical Reactions</a:t>
            </a:r>
            <a:endParaRPr lang="en-US" dirty="0"/>
          </a:p>
        </p:txBody>
      </p:sp>
      <p:sp>
        <p:nvSpPr>
          <p:cNvPr id="3" name="Content Placeholder 2"/>
          <p:cNvSpPr>
            <a:spLocks noGrp="1"/>
          </p:cNvSpPr>
          <p:nvPr>
            <p:ph sz="quarter" idx="1"/>
          </p:nvPr>
        </p:nvSpPr>
        <p:spPr/>
        <p:txBody>
          <a:bodyPr>
            <a:normAutofit/>
          </a:bodyPr>
          <a:lstStyle/>
          <a:p>
            <a:pPr algn="ctr">
              <a:buNone/>
            </a:pPr>
            <a:r>
              <a:rPr lang="it-IT" sz="2600" dirty="0" smtClean="0">
                <a:solidFill>
                  <a:schemeClr val="accent1"/>
                </a:solidFill>
              </a:rPr>
              <a:t>Dry oxidation using oxygen gas</a:t>
            </a:r>
          </a:p>
          <a:p>
            <a:pPr algn="ctr">
              <a:buNone/>
            </a:pPr>
            <a:endParaRPr lang="it-IT" sz="2600" dirty="0" smtClean="0">
              <a:solidFill>
                <a:schemeClr val="accent1"/>
              </a:solidFill>
            </a:endParaRPr>
          </a:p>
          <a:p>
            <a:pPr algn="ctr">
              <a:buNone/>
            </a:pPr>
            <a:r>
              <a:rPr lang="it-IT" sz="2600" b="1" i="1" dirty="0" smtClean="0">
                <a:solidFill>
                  <a:schemeClr val="accent1"/>
                </a:solidFill>
              </a:rPr>
              <a:t>Si (solid) + O</a:t>
            </a:r>
            <a:r>
              <a:rPr lang="it-IT" sz="2600" b="1" i="1" baseline="-25000" dirty="0" smtClean="0">
                <a:solidFill>
                  <a:schemeClr val="accent1"/>
                </a:solidFill>
              </a:rPr>
              <a:t>2</a:t>
            </a:r>
            <a:r>
              <a:rPr lang="it-IT" sz="2600" b="1" i="1" dirty="0" smtClean="0">
                <a:solidFill>
                  <a:schemeClr val="accent1"/>
                </a:solidFill>
              </a:rPr>
              <a:t> (gas)  → SiO</a:t>
            </a:r>
            <a:r>
              <a:rPr lang="it-IT" sz="2600" b="1" i="1" baseline="-25000" dirty="0" smtClean="0">
                <a:solidFill>
                  <a:schemeClr val="accent1"/>
                </a:solidFill>
              </a:rPr>
              <a:t>2</a:t>
            </a:r>
            <a:r>
              <a:rPr lang="it-IT" sz="2600" b="1" i="1" dirty="0" smtClean="0">
                <a:solidFill>
                  <a:schemeClr val="accent1"/>
                </a:solidFill>
              </a:rPr>
              <a:t> (solid)</a:t>
            </a:r>
            <a:endParaRPr lang="en-US" sz="2600" b="1" i="1" dirty="0" smtClean="0">
              <a:solidFill>
                <a:schemeClr val="accent1"/>
              </a:solidFill>
            </a:endParaRPr>
          </a:p>
          <a:p>
            <a:pPr algn="ctr">
              <a:buNone/>
            </a:pPr>
            <a:endParaRPr lang="en-US" sz="2600" dirty="0" smtClean="0"/>
          </a:p>
          <a:p>
            <a:pPr algn="ctr">
              <a:buNone/>
            </a:pPr>
            <a:r>
              <a:rPr lang="en-US" sz="2600" dirty="0" smtClean="0"/>
              <a:t>Wet oxidation using water vapor or steam</a:t>
            </a:r>
          </a:p>
          <a:p>
            <a:pPr algn="ctr">
              <a:buNone/>
            </a:pPr>
            <a:endParaRPr lang="en-US" sz="2600" dirty="0" smtClean="0"/>
          </a:p>
          <a:p>
            <a:pPr algn="ctr">
              <a:buNone/>
            </a:pPr>
            <a:r>
              <a:rPr lang="pt-BR" sz="2600" b="1" i="1" dirty="0" smtClean="0">
                <a:solidFill>
                  <a:schemeClr val="accent1"/>
                </a:solidFill>
              </a:rPr>
              <a:t>Si (solid) + 2H</a:t>
            </a:r>
            <a:r>
              <a:rPr lang="pt-BR" sz="2600" b="1" i="1" baseline="-25000" dirty="0" smtClean="0">
                <a:solidFill>
                  <a:schemeClr val="accent1"/>
                </a:solidFill>
              </a:rPr>
              <a:t>2</a:t>
            </a:r>
            <a:r>
              <a:rPr lang="pt-BR" sz="2600" b="1" i="1" dirty="0" smtClean="0">
                <a:solidFill>
                  <a:schemeClr val="accent1"/>
                </a:solidFill>
              </a:rPr>
              <a:t>O (vapor) → SiO</a:t>
            </a:r>
            <a:r>
              <a:rPr lang="pt-BR" sz="2600" b="1" i="1" baseline="-25000" dirty="0" smtClean="0">
                <a:solidFill>
                  <a:schemeClr val="accent1"/>
                </a:solidFill>
              </a:rPr>
              <a:t>2</a:t>
            </a:r>
            <a:r>
              <a:rPr lang="pt-BR" sz="2600" b="1" i="1" dirty="0" smtClean="0">
                <a:solidFill>
                  <a:schemeClr val="accent1"/>
                </a:solidFill>
              </a:rPr>
              <a:t> (solid) + 2H</a:t>
            </a:r>
            <a:r>
              <a:rPr lang="pt-BR" sz="2600" b="1" i="1" baseline="-25000" dirty="0" smtClean="0">
                <a:solidFill>
                  <a:schemeClr val="accent1"/>
                </a:solidFill>
              </a:rPr>
              <a:t>2</a:t>
            </a:r>
            <a:r>
              <a:rPr lang="pt-BR" sz="2600" b="1" i="1" dirty="0" smtClean="0">
                <a:solidFill>
                  <a:schemeClr val="accent1"/>
                </a:solidFill>
              </a:rPr>
              <a:t> (gas)</a:t>
            </a:r>
          </a:p>
          <a:p>
            <a:pPr algn="ctr">
              <a:buNone/>
            </a:pPr>
            <a:endParaRPr lang="en-US" sz="2600" dirty="0" smtClean="0"/>
          </a:p>
          <a:p>
            <a:pPr algn="ctr">
              <a:buNone/>
            </a:pPr>
            <a:r>
              <a:rPr lang="en-US" sz="2600" dirty="0" smtClean="0"/>
              <a:t>   </a:t>
            </a: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Rust</a:t>
            </a:r>
            <a:endParaRPr lang="en-US" dirty="0"/>
          </a:p>
        </p:txBody>
      </p:sp>
      <p:sp>
        <p:nvSpPr>
          <p:cNvPr id="3" name="Content Placeholder 2"/>
          <p:cNvSpPr>
            <a:spLocks noGrp="1"/>
          </p:cNvSpPr>
          <p:nvPr>
            <p:ph sz="quarter" idx="1"/>
          </p:nvPr>
        </p:nvSpPr>
        <p:spPr/>
        <p:txBody>
          <a:bodyPr>
            <a:noAutofit/>
          </a:bodyPr>
          <a:lstStyle/>
          <a:p>
            <a:pPr marL="514350" indent="-514350"/>
            <a:r>
              <a:rPr lang="en-US" sz="2400" dirty="0" smtClean="0"/>
              <a:t>The oxygen/silicon reaction is analogous to the oxidation or rusting of metal.  </a:t>
            </a:r>
          </a:p>
          <a:p>
            <a:pPr marL="514350" indent="-514350"/>
            <a:r>
              <a:rPr lang="en-US" sz="2400" dirty="0" smtClean="0"/>
              <a:t>An oxygen/iron (Fe) reaction forms rust (Fe</a:t>
            </a:r>
            <a:r>
              <a:rPr lang="en-US" sz="2400" baseline="-25000" dirty="0" smtClean="0"/>
              <a:t>2</a:t>
            </a:r>
            <a:r>
              <a:rPr lang="en-US" sz="2400" dirty="0" smtClean="0"/>
              <a:t>O</a:t>
            </a:r>
            <a:r>
              <a:rPr lang="en-US" sz="2400" baseline="-25000" dirty="0" smtClean="0"/>
              <a:t>3</a:t>
            </a:r>
            <a:r>
              <a:rPr lang="en-US" sz="2400" dirty="0" smtClean="0"/>
              <a:t>).</a:t>
            </a:r>
          </a:p>
          <a:p>
            <a:pPr marL="514350" indent="-514350"/>
            <a:r>
              <a:rPr lang="en-US" sz="2400" dirty="0" smtClean="0"/>
              <a:t>The oxidation rate is dependent on the environment (e.g., the presence or absence of water (H</a:t>
            </a:r>
            <a:r>
              <a:rPr lang="en-US" sz="2400" baseline="-25000" dirty="0" smtClean="0"/>
              <a:t>2</a:t>
            </a:r>
            <a:r>
              <a:rPr lang="en-US" sz="2400" dirty="0" smtClean="0"/>
              <a:t>O) and the temperature).  </a:t>
            </a:r>
          </a:p>
          <a:p>
            <a:pPr marL="514350" indent="-514350"/>
            <a:r>
              <a:rPr lang="en-US" sz="2400" dirty="0" smtClean="0"/>
              <a:t>The longer the metal or wafers are exposed to the oxygen source (H</a:t>
            </a:r>
            <a:r>
              <a:rPr lang="en-US" sz="2400" baseline="-25000" dirty="0" smtClean="0"/>
              <a:t>2</a:t>
            </a:r>
            <a:r>
              <a:rPr lang="en-US" sz="2400" dirty="0" smtClean="0"/>
              <a:t>O or O</a:t>
            </a:r>
            <a:r>
              <a:rPr lang="en-US" sz="2400" baseline="-25000" dirty="0" smtClean="0"/>
              <a:t>2 </a:t>
            </a:r>
            <a:r>
              <a:rPr lang="en-US" sz="2400" dirty="0" smtClean="0"/>
              <a:t>), the thicker the rust (or oxide) to a point. </a:t>
            </a:r>
          </a:p>
          <a:p>
            <a:pPr marL="514350" indent="-514350"/>
            <a:r>
              <a:rPr lang="en-US" sz="2400" dirty="0" smtClean="0"/>
              <a:t>The higher the temperature, the faster the reaction rate and the thicker the oxide. </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Oxide Growth Kinetics</a:t>
            </a:r>
            <a:endParaRPr lang="en-US" dirty="0"/>
          </a:p>
        </p:txBody>
      </p:sp>
      <p:sp>
        <p:nvSpPr>
          <p:cNvPr id="3" name="Content Placeholder 2"/>
          <p:cNvSpPr>
            <a:spLocks noGrp="1"/>
          </p:cNvSpPr>
          <p:nvPr>
            <p:ph sz="quarter" idx="1"/>
          </p:nvPr>
        </p:nvSpPr>
        <p:spPr>
          <a:xfrm>
            <a:off x="612648" y="1600200"/>
            <a:ext cx="8153400" cy="3138055"/>
          </a:xfrm>
        </p:spPr>
        <p:txBody>
          <a:bodyPr>
            <a:normAutofit/>
          </a:bodyPr>
          <a:lstStyle/>
          <a:p>
            <a:pPr marL="0" indent="0">
              <a:buNone/>
            </a:pPr>
            <a:r>
              <a:rPr lang="en-US" sz="2000" dirty="0" smtClean="0"/>
              <a:t>Initially, the growth of silicon dioxide is a surface reaction only.  </a:t>
            </a:r>
          </a:p>
          <a:p>
            <a:pPr marL="0" indent="0">
              <a:buNone/>
            </a:pPr>
            <a:r>
              <a:rPr lang="en-US" sz="2000" dirty="0" smtClean="0"/>
              <a:t>After the SiO</a:t>
            </a:r>
            <a:r>
              <a:rPr lang="en-US" sz="2000" baseline="-25000" dirty="0" smtClean="0"/>
              <a:t>2</a:t>
            </a:r>
            <a:r>
              <a:rPr lang="en-US" sz="2000" dirty="0" smtClean="0"/>
              <a:t> begins to grow on the silicon surface, new arriving oxygen molecules must diffuse through this SiO</a:t>
            </a:r>
            <a:r>
              <a:rPr lang="en-US" sz="2000" baseline="-25000" dirty="0" smtClean="0"/>
              <a:t>2</a:t>
            </a:r>
            <a:r>
              <a:rPr lang="en-US" sz="2000" dirty="0" smtClean="0"/>
              <a:t> layer to get to silicon atoms below the surface.  At this point the SiO</a:t>
            </a:r>
            <a:r>
              <a:rPr lang="en-US" sz="2000" baseline="-25000" dirty="0" smtClean="0"/>
              <a:t>2</a:t>
            </a:r>
            <a:r>
              <a:rPr lang="en-US" sz="2000" dirty="0" smtClean="0"/>
              <a:t> growth is occurring at the silicon crystal – silicon dioxide interface.  </a:t>
            </a:r>
          </a:p>
          <a:p>
            <a:pPr marL="0" indent="0">
              <a:buNone/>
            </a:pPr>
            <a:r>
              <a:rPr lang="en-US" sz="2000" dirty="0" smtClean="0"/>
              <a:t>As a general principle, the depth of pure silicon consumed in the oxidation process is 45% of the final oxide thickness.</a:t>
            </a:r>
          </a:p>
          <a:p>
            <a:pPr marL="0" indent="0">
              <a:buNone/>
            </a:pPr>
            <a:r>
              <a:rPr lang="en-US" sz="2000" dirty="0" smtClean="0"/>
              <a:t>For every 1 micrometer of SiO</a:t>
            </a:r>
            <a:r>
              <a:rPr lang="en-US" sz="2000" baseline="-25000" dirty="0" smtClean="0"/>
              <a:t>2</a:t>
            </a:r>
            <a:r>
              <a:rPr lang="en-US" sz="2000" dirty="0" smtClean="0"/>
              <a:t> grown, about 0.46 micrometers of silicon is consumed</a:t>
            </a:r>
            <a:r>
              <a:rPr lang="en-US" sz="2000" i="1" dirty="0" smtClean="0"/>
              <a:t>.</a:t>
            </a:r>
            <a:endParaRPr lang="en-US" sz="2000" dirty="0" smtClean="0"/>
          </a:p>
          <a:p>
            <a:pPr>
              <a:buNone/>
            </a:pPr>
            <a:endParaRPr lang="en-US" sz="2000" dirty="0"/>
          </a:p>
        </p:txBody>
      </p:sp>
      <p:sp>
        <p:nvSpPr>
          <p:cNvPr id="38915" name="Rectangle 3"/>
          <p:cNvSpPr>
            <a:spLocks noChangeArrowheads="1"/>
          </p:cNvSpPr>
          <p:nvPr/>
        </p:nvSpPr>
        <p:spPr bwMode="auto">
          <a:xfrm>
            <a:off x="692727" y="5763490"/>
            <a:ext cx="3158836" cy="6001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tab pos="457200" algn="l"/>
                <a:tab pos="914400" algn="l"/>
                <a:tab pos="1371600" algn="l"/>
                <a:tab pos="1828800" algn="l"/>
                <a:tab pos="2286000" algn="l"/>
                <a:tab pos="2743200" algn="l"/>
                <a:tab pos="3200400" algn="l"/>
                <a:tab pos="3886200" algn="l"/>
                <a:tab pos="4572000" algn="l"/>
              </a:tabLst>
            </a:pPr>
            <a:r>
              <a:rPr kumimoji="0" lang="en-US" sz="1100" b="1" i="1" u="none" strike="noStrike" cap="none" normalizeH="0" baseline="0" dirty="0" smtClean="0">
                <a:ln>
                  <a:noFill/>
                </a:ln>
                <a:solidFill>
                  <a:schemeClr val="tx1"/>
                </a:solidFill>
                <a:effectLst/>
                <a:ea typeface="Times New Roman" pitchFamily="18" charset="0"/>
                <a:cs typeface="Times New Roman" pitchFamily="18" charset="0"/>
              </a:rPr>
              <a:t>Cross-sectional view showing how silicon dioxide grows into the surface of the wafer surface.</a:t>
            </a:r>
            <a:endParaRPr kumimoji="0" lang="en-US" sz="1600" b="1" i="0" u="none" strike="noStrike" cap="none" normalizeH="0" baseline="0" dirty="0" smtClean="0">
              <a:ln>
                <a:noFill/>
              </a:ln>
              <a:solidFill>
                <a:schemeClr val="tx1"/>
              </a:solidFill>
              <a:effectLst/>
              <a:cs typeface="Arial" pitchFamily="34" charset="0"/>
            </a:endParaRPr>
          </a:p>
        </p:txBody>
      </p:sp>
      <p:pic>
        <p:nvPicPr>
          <p:cNvPr id="6" name="Picture 5" descr="oxida_percents_ppt.jpg"/>
          <p:cNvPicPr>
            <a:picLocks noChangeAspect="1"/>
          </p:cNvPicPr>
          <p:nvPr/>
        </p:nvPicPr>
        <p:blipFill>
          <a:blip r:embed="rId3"/>
          <a:stretch>
            <a:fillRect/>
          </a:stretch>
        </p:blipFill>
        <p:spPr>
          <a:xfrm>
            <a:off x="4059736" y="4378036"/>
            <a:ext cx="4238782" cy="217516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Rate of Oxidation (oxide growth)</a:t>
            </a:r>
            <a:endParaRPr lang="en-US" dirty="0"/>
          </a:p>
        </p:txBody>
      </p:sp>
      <p:sp>
        <p:nvSpPr>
          <p:cNvPr id="3" name="Content Placeholder 2"/>
          <p:cNvSpPr>
            <a:spLocks noGrp="1"/>
          </p:cNvSpPr>
          <p:nvPr>
            <p:ph sz="quarter" idx="1"/>
          </p:nvPr>
        </p:nvSpPr>
        <p:spPr>
          <a:xfrm>
            <a:off x="612648" y="1600201"/>
            <a:ext cx="8153400" cy="1406236"/>
          </a:xfrm>
        </p:spPr>
        <p:txBody>
          <a:bodyPr>
            <a:normAutofit/>
          </a:bodyPr>
          <a:lstStyle/>
          <a:p>
            <a:pPr marL="0" indent="0">
              <a:buNone/>
            </a:pPr>
            <a:r>
              <a:rPr lang="en-US" sz="2000" dirty="0" smtClean="0"/>
              <a:t>The rate of oxide growth is highly dependent upon temperature. Below are two graphs that demonstrate the growth rate of oxide relative to temperature in dry oxidation.  process (</a:t>
            </a:r>
            <a:r>
              <a:rPr lang="en-US" sz="1800" i="1" dirty="0" smtClean="0"/>
              <a:t>left graph</a:t>
            </a:r>
            <a:r>
              <a:rPr lang="en-US" sz="2000" dirty="0" smtClean="0"/>
              <a:t>) and a wet oxidation process (</a:t>
            </a:r>
            <a:r>
              <a:rPr lang="en-US" sz="1800" i="1" dirty="0" smtClean="0"/>
              <a:t>right graph</a:t>
            </a:r>
            <a:r>
              <a:rPr lang="en-US" sz="2000" i="1" dirty="0" smtClean="0"/>
              <a:t>).</a:t>
            </a:r>
            <a:endParaRPr lang="en-US" sz="2000" dirty="0"/>
          </a:p>
        </p:txBody>
      </p:sp>
      <p:pic>
        <p:nvPicPr>
          <p:cNvPr id="49153" name="Picture 1"/>
          <p:cNvPicPr>
            <a:picLocks noChangeAspect="1" noChangeArrowheads="1"/>
          </p:cNvPicPr>
          <p:nvPr/>
        </p:nvPicPr>
        <p:blipFill>
          <a:blip r:embed="rId3"/>
          <a:srcRect/>
          <a:stretch>
            <a:fillRect/>
          </a:stretch>
        </p:blipFill>
        <p:spPr bwMode="auto">
          <a:xfrm>
            <a:off x="1998198" y="2979593"/>
            <a:ext cx="2518383" cy="3684443"/>
          </a:xfrm>
          <a:prstGeom prst="rect">
            <a:avLst/>
          </a:prstGeom>
          <a:noFill/>
        </p:spPr>
      </p:pic>
      <p:pic>
        <p:nvPicPr>
          <p:cNvPr id="49154" name="Picture 2"/>
          <p:cNvPicPr>
            <a:picLocks noChangeAspect="1" noChangeArrowheads="1"/>
          </p:cNvPicPr>
          <p:nvPr/>
        </p:nvPicPr>
        <p:blipFill>
          <a:blip r:embed="rId4"/>
          <a:srcRect/>
          <a:stretch>
            <a:fillRect/>
          </a:stretch>
        </p:blipFill>
        <p:spPr bwMode="auto">
          <a:xfrm>
            <a:off x="5029199" y="2951883"/>
            <a:ext cx="2507674" cy="3670635"/>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I:  Interpreting Graphs</a:t>
            </a:r>
            <a:endParaRPr lang="en-US" dirty="0"/>
          </a:p>
        </p:txBody>
      </p:sp>
      <p:sp>
        <p:nvSpPr>
          <p:cNvPr id="3" name="Content Placeholder 2"/>
          <p:cNvSpPr>
            <a:spLocks noGrp="1"/>
          </p:cNvSpPr>
          <p:nvPr>
            <p:ph sz="quarter" idx="1"/>
          </p:nvPr>
        </p:nvSpPr>
        <p:spPr/>
        <p:txBody>
          <a:bodyPr/>
          <a:lstStyle/>
          <a:p>
            <a:pPr marL="0" indent="0">
              <a:buNone/>
            </a:pPr>
            <a:r>
              <a:rPr lang="en-US" dirty="0" smtClean="0"/>
              <a:t>Complete Activity I in your </a:t>
            </a:r>
            <a:r>
              <a:rPr lang="en-US" u="sng" dirty="0" smtClean="0"/>
              <a:t>Participant Guide</a:t>
            </a:r>
            <a:r>
              <a:rPr lang="en-US" dirty="0" smtClean="0"/>
              <a:t>:  </a:t>
            </a:r>
          </a:p>
          <a:p>
            <a:pPr marL="0" indent="0">
              <a:buNone/>
            </a:pPr>
            <a:endParaRPr lang="en-US" dirty="0" smtClean="0"/>
          </a:p>
          <a:p>
            <a:pPr marL="0" indent="0" algn="ctr">
              <a:buNone/>
            </a:pPr>
            <a:r>
              <a:rPr lang="en-US" dirty="0" smtClean="0"/>
              <a:t>“Interpreting Oxide Growth and </a:t>
            </a:r>
          </a:p>
          <a:p>
            <a:pPr marL="0" indent="0" algn="ctr">
              <a:buNone/>
            </a:pPr>
            <a:r>
              <a:rPr lang="en-US" dirty="0" smtClean="0"/>
              <a:t>Temperature Graphs”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Etching Silicon Dioxide</a:t>
            </a:r>
            <a:endParaRPr lang="en-US" dirty="0"/>
          </a:p>
        </p:txBody>
      </p:sp>
      <p:sp>
        <p:nvSpPr>
          <p:cNvPr id="3" name="Content Placeholder 2"/>
          <p:cNvSpPr>
            <a:spLocks noGrp="1"/>
          </p:cNvSpPr>
          <p:nvPr>
            <p:ph sz="quarter" idx="1"/>
          </p:nvPr>
        </p:nvSpPr>
        <p:spPr/>
        <p:txBody>
          <a:bodyPr>
            <a:normAutofit/>
          </a:bodyPr>
          <a:lstStyle/>
          <a:p>
            <a:pPr marL="0" indent="0" algn="ctr">
              <a:buNone/>
            </a:pPr>
            <a:r>
              <a:rPr lang="en-US" sz="2400" dirty="0" smtClean="0"/>
              <a:t>Silicon dioxide is readily etched using hydrofluoric acid (HF) according to the following reaction:</a:t>
            </a:r>
          </a:p>
          <a:p>
            <a:pPr algn="ctr">
              <a:buNone/>
            </a:pPr>
            <a:r>
              <a:rPr lang="en-US" sz="2400" dirty="0" smtClean="0"/>
              <a:t> </a:t>
            </a:r>
          </a:p>
          <a:p>
            <a:pPr>
              <a:buNone/>
            </a:pPr>
            <a:r>
              <a:rPr lang="en-US" sz="2400" dirty="0" smtClean="0"/>
              <a:t>	</a:t>
            </a:r>
            <a:r>
              <a:rPr lang="en-US" sz="2400" b="1" i="1" dirty="0" smtClean="0"/>
              <a:t>SiO</a:t>
            </a:r>
            <a:r>
              <a:rPr lang="en-US" sz="2400" b="1" i="1" baseline="-25000" dirty="0" smtClean="0"/>
              <a:t>2</a:t>
            </a:r>
            <a:r>
              <a:rPr lang="en-US" sz="2400" b="1" i="1" dirty="0" smtClean="0"/>
              <a:t> (solid) + 6HF (liquid) ‑‑&gt; H</a:t>
            </a:r>
            <a:r>
              <a:rPr lang="en-US" sz="2400" b="1" i="1" baseline="-25000" dirty="0" smtClean="0"/>
              <a:t>2</a:t>
            </a:r>
            <a:r>
              <a:rPr lang="en-US" sz="2400" b="1" i="1" dirty="0" smtClean="0"/>
              <a:t>SiF</a:t>
            </a:r>
            <a:r>
              <a:rPr lang="en-US" sz="2400" b="1" i="1" baseline="-25000" dirty="0" smtClean="0"/>
              <a:t>6</a:t>
            </a:r>
            <a:r>
              <a:rPr lang="en-US" sz="2400" b="1" i="1" dirty="0" smtClean="0"/>
              <a:t> (liquid) + 2H</a:t>
            </a:r>
            <a:r>
              <a:rPr lang="en-US" sz="2400" b="1" i="1" baseline="-25000" dirty="0" smtClean="0"/>
              <a:t>2</a:t>
            </a:r>
            <a:r>
              <a:rPr lang="en-US" sz="2400" b="1" i="1" dirty="0" smtClean="0"/>
              <a:t>O</a:t>
            </a:r>
          </a:p>
          <a:p>
            <a:pPr>
              <a:buNone/>
            </a:pPr>
            <a:endParaRPr lang="en-US" sz="2400" dirty="0" smtClean="0"/>
          </a:p>
          <a:p>
            <a:pPr>
              <a:buNone/>
            </a:pP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Hydrofluoric acid (HF) </a:t>
            </a:r>
            <a:endParaRPr lang="en-US" dirty="0"/>
          </a:p>
        </p:txBody>
      </p:sp>
      <p:sp>
        <p:nvSpPr>
          <p:cNvPr id="3" name="Content Placeholder 2"/>
          <p:cNvSpPr>
            <a:spLocks noGrp="1"/>
          </p:cNvSpPr>
          <p:nvPr>
            <p:ph sz="quarter" idx="1"/>
          </p:nvPr>
        </p:nvSpPr>
        <p:spPr/>
        <p:txBody>
          <a:bodyPr>
            <a:normAutofit/>
          </a:bodyPr>
          <a:lstStyle/>
          <a:p>
            <a:pPr marL="514350" indent="-514350"/>
            <a:r>
              <a:rPr lang="en-US" sz="2400" dirty="0" smtClean="0"/>
              <a:t>HF is a weak acid meaning that it only partially dissociates in water.  </a:t>
            </a:r>
          </a:p>
          <a:p>
            <a:pPr marL="514350" indent="-514350"/>
            <a:r>
              <a:rPr lang="en-US" sz="2400" dirty="0" smtClean="0"/>
              <a:t>Because of the low value of hydrogen ion concentration [H</a:t>
            </a:r>
            <a:r>
              <a:rPr lang="en-US" sz="2400" baseline="30000" dirty="0" smtClean="0"/>
              <a:t>+</a:t>
            </a:r>
            <a:r>
              <a:rPr lang="en-US" sz="2400" dirty="0" smtClean="0"/>
              <a:t>] in weak acids (HF in our case), the pH is quite vulnerable to change.  </a:t>
            </a:r>
          </a:p>
          <a:p>
            <a:pPr marL="514350" indent="-514350"/>
            <a:r>
              <a:rPr lang="en-US" sz="2400" dirty="0" smtClean="0"/>
              <a:t>Changes in pH results in changes in etch rate.  </a:t>
            </a:r>
          </a:p>
          <a:p>
            <a:pPr marL="514350" indent="-514350"/>
            <a:r>
              <a:rPr lang="en-US" sz="2400" dirty="0" smtClean="0"/>
              <a:t>Small dilutions or consumption of the reactant during etching can significantly alter </a:t>
            </a:r>
            <a:r>
              <a:rPr lang="en-US" sz="2400" dirty="0" err="1" smtClean="0"/>
              <a:t>pH.</a:t>
            </a:r>
            <a:r>
              <a:rPr lang="en-US" sz="2400" dirty="0" smtClean="0"/>
              <a:t>  </a:t>
            </a:r>
          </a:p>
          <a:p>
            <a:pPr marL="514350" indent="-514350"/>
            <a:r>
              <a:rPr lang="en-US" sz="2400" dirty="0" smtClean="0"/>
              <a:t>These alterations can be limited by the technique of buffering the solution. </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Buffered Oxide Etch</a:t>
            </a:r>
            <a:endParaRPr lang="en-US" dirty="0"/>
          </a:p>
        </p:txBody>
      </p:sp>
      <p:sp>
        <p:nvSpPr>
          <p:cNvPr id="3" name="Content Placeholder 2"/>
          <p:cNvSpPr>
            <a:spLocks noGrp="1"/>
          </p:cNvSpPr>
          <p:nvPr>
            <p:ph sz="quarter" idx="1"/>
          </p:nvPr>
        </p:nvSpPr>
        <p:spPr/>
        <p:txBody>
          <a:bodyPr>
            <a:noAutofit/>
          </a:bodyPr>
          <a:lstStyle/>
          <a:p>
            <a:r>
              <a:rPr lang="en-US" sz="2400" dirty="0" smtClean="0"/>
              <a:t>The customary buffer for HF is ammonium fluoride (NH</a:t>
            </a:r>
            <a:r>
              <a:rPr lang="en-US" sz="2400" baseline="-25000" dirty="0" smtClean="0"/>
              <a:t>4</a:t>
            </a:r>
            <a:r>
              <a:rPr lang="en-US" sz="2400" dirty="0" smtClean="0"/>
              <a:t>F).  </a:t>
            </a:r>
          </a:p>
          <a:p>
            <a:r>
              <a:rPr lang="en-US" sz="2400" dirty="0" smtClean="0"/>
              <a:t>Ammonium fluoride is a salt that dissociates to form fluoride and ammonium ions. </a:t>
            </a:r>
          </a:p>
          <a:p>
            <a:r>
              <a:rPr lang="en-US" sz="2400" dirty="0" smtClean="0"/>
              <a:t> A typical volume ratio is 20 parts NH</a:t>
            </a:r>
            <a:r>
              <a:rPr lang="en-US" sz="2400" baseline="-25000" dirty="0" smtClean="0"/>
              <a:t>4</a:t>
            </a:r>
            <a:r>
              <a:rPr lang="en-US" sz="2400" dirty="0" smtClean="0"/>
              <a:t>F to one part HF.  </a:t>
            </a:r>
          </a:p>
          <a:p>
            <a:r>
              <a:rPr lang="en-US" sz="2400" dirty="0" smtClean="0"/>
              <a:t>This mixture is called buffered oxide etch (BOE).  </a:t>
            </a:r>
          </a:p>
          <a:p>
            <a:r>
              <a:rPr lang="en-US" sz="2400" dirty="0" smtClean="0"/>
              <a:t>BOE is a reasonably selective etch for silicon dioxide.  </a:t>
            </a:r>
          </a:p>
          <a:p>
            <a:r>
              <a:rPr lang="en-US" sz="2400" dirty="0" smtClean="0"/>
              <a:t>It will not etch bare silicon, but does attack silicon nitride and </a:t>
            </a:r>
            <a:r>
              <a:rPr lang="en-US" sz="2400" dirty="0" err="1" smtClean="0"/>
              <a:t>photoresist</a:t>
            </a:r>
            <a:r>
              <a:rPr lang="en-US" sz="2400" dirty="0" smtClean="0"/>
              <a:t> to some extent.</a:t>
            </a:r>
          </a:p>
          <a:p>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Oxide’s Color</a:t>
            </a:r>
            <a:endParaRPr lang="en-US" dirty="0"/>
          </a:p>
        </p:txBody>
      </p:sp>
      <p:sp>
        <p:nvSpPr>
          <p:cNvPr id="3" name="Content Placeholder 2"/>
          <p:cNvSpPr>
            <a:spLocks noGrp="1"/>
          </p:cNvSpPr>
          <p:nvPr>
            <p:ph sz="quarter" idx="1"/>
          </p:nvPr>
        </p:nvSpPr>
        <p:spPr>
          <a:xfrm>
            <a:off x="612648" y="1600199"/>
            <a:ext cx="4887607" cy="4883727"/>
          </a:xfrm>
        </p:spPr>
        <p:txBody>
          <a:bodyPr>
            <a:normAutofit fontScale="92500"/>
          </a:bodyPr>
          <a:lstStyle/>
          <a:p>
            <a:pPr marL="0" indent="0">
              <a:buNone/>
            </a:pPr>
            <a:r>
              <a:rPr lang="en-US" sz="2200" dirty="0" smtClean="0"/>
              <a:t>Oxide is colorless. However, when you look at an oxide wafer, it has color.  </a:t>
            </a:r>
          </a:p>
          <a:p>
            <a:pPr marL="0" indent="0">
              <a:buNone/>
            </a:pPr>
            <a:r>
              <a:rPr lang="en-US" sz="2200" dirty="0" smtClean="0"/>
              <a:t>The color of the oxide coated wafer is caused by the interference of light reflecting off the silicon (below the oxide) and the light reflecting off the top of the oxide surface.  </a:t>
            </a:r>
          </a:p>
          <a:p>
            <a:pPr marL="0" indent="0">
              <a:buNone/>
            </a:pPr>
            <a:r>
              <a:rPr lang="en-US" sz="2200" dirty="0" smtClean="0"/>
              <a:t>As the oxide thickness changes, so does the interference and the oxide's "seen" color.  </a:t>
            </a:r>
          </a:p>
          <a:p>
            <a:pPr marL="0" indent="0">
              <a:buNone/>
            </a:pPr>
            <a:r>
              <a:rPr lang="en-US" sz="2200" dirty="0" smtClean="0"/>
              <a:t>Color charts have been developed that state the oxide's thickness based on its "seen" color.</a:t>
            </a:r>
            <a:r>
              <a:rPr lang="en-US" dirty="0" smtClean="0"/>
              <a:t>  </a:t>
            </a:r>
            <a:r>
              <a:rPr lang="en-US" sz="1800" i="1" dirty="0" smtClean="0"/>
              <a:t>(See the </a:t>
            </a:r>
            <a:r>
              <a:rPr lang="en-US" sz="1800" i="1" u="sng" dirty="0" smtClean="0"/>
              <a:t>Oxide Thickness Color Chart</a:t>
            </a:r>
            <a:r>
              <a:rPr lang="en-US" sz="1800" i="1" dirty="0" smtClean="0"/>
              <a:t> in your activity.)  </a:t>
            </a:r>
            <a:endParaRPr lang="en-US" dirty="0" smtClean="0"/>
          </a:p>
          <a:p>
            <a:pPr>
              <a:buNone/>
            </a:pPr>
            <a:endParaRPr lang="en-US" dirty="0"/>
          </a:p>
        </p:txBody>
      </p:sp>
      <p:pic>
        <p:nvPicPr>
          <p:cNvPr id="4" name="Picture 3" descr="rainbow wafer3.jpg"/>
          <p:cNvPicPr>
            <a:picLocks noChangeAspect="1"/>
          </p:cNvPicPr>
          <p:nvPr/>
        </p:nvPicPr>
        <p:blipFill>
          <a:blip r:embed="rId3"/>
          <a:stretch>
            <a:fillRect/>
          </a:stretch>
        </p:blipFill>
        <p:spPr>
          <a:xfrm>
            <a:off x="5458691" y="1745095"/>
            <a:ext cx="3380508" cy="3212824"/>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6303819" y="5306291"/>
            <a:ext cx="2521527" cy="430887"/>
          </a:xfrm>
          <a:prstGeom prst="rect">
            <a:avLst/>
          </a:prstGeom>
          <a:noFill/>
        </p:spPr>
        <p:txBody>
          <a:bodyPr wrap="square" rtlCol="0">
            <a:spAutoFit/>
          </a:bodyPr>
          <a:lstStyle/>
          <a:p>
            <a:pPr algn="r"/>
            <a:r>
              <a:rPr lang="en-US" sz="1100" b="1" i="1" dirty="0" smtClean="0"/>
              <a:t>Rainbow wafer showing 11 oxide thicknesses</a:t>
            </a:r>
            <a:endParaRPr lang="en-US" sz="1100" b="1" i="1"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 Film Interference</a:t>
            </a:r>
            <a:endParaRPr lang="en-US" dirty="0"/>
          </a:p>
        </p:txBody>
      </p:sp>
      <p:sp>
        <p:nvSpPr>
          <p:cNvPr id="3" name="Content Placeholder 2"/>
          <p:cNvSpPr>
            <a:spLocks noGrp="1"/>
          </p:cNvSpPr>
          <p:nvPr>
            <p:ph sz="quarter" idx="1"/>
          </p:nvPr>
        </p:nvSpPr>
        <p:spPr>
          <a:xfrm>
            <a:off x="612648" y="1600200"/>
            <a:ext cx="8153400" cy="1697182"/>
          </a:xfrm>
        </p:spPr>
        <p:txBody>
          <a:bodyPr>
            <a:normAutofit/>
          </a:bodyPr>
          <a:lstStyle/>
          <a:p>
            <a:pPr marL="0" indent="0">
              <a:buNone/>
            </a:pPr>
            <a:r>
              <a:rPr lang="en-US" sz="2400" dirty="0" smtClean="0"/>
              <a:t>White light consists of all of the colors of the visible light spectrum.  You can see this when you shine white light through a prism. </a:t>
            </a:r>
          </a:p>
          <a:p>
            <a:pPr marL="0" indent="0">
              <a:buNone/>
            </a:pPr>
            <a:endParaRPr lang="en-US" sz="2400" dirty="0"/>
          </a:p>
        </p:txBody>
      </p:sp>
      <p:pic>
        <p:nvPicPr>
          <p:cNvPr id="4" name="Picture 3" descr="Light_dispersion_conceptual_waves.gif"/>
          <p:cNvPicPr/>
          <p:nvPr/>
        </p:nvPicPr>
        <p:blipFill>
          <a:blip r:embed="rId3" cstate="print"/>
          <a:stretch>
            <a:fillRect/>
          </a:stretch>
        </p:blipFill>
        <p:spPr>
          <a:xfrm>
            <a:off x="4599709" y="2687782"/>
            <a:ext cx="3380509" cy="3629892"/>
          </a:xfrm>
          <a:prstGeom prst="rect">
            <a:avLst/>
          </a:prstGeom>
          <a:ln>
            <a:noFill/>
          </a:ln>
          <a:effectLst>
            <a:outerShdw blurRad="292100" dist="139700" dir="2700000" algn="tl" rotWithShape="0">
              <a:srgbClr val="333333">
                <a:alpha val="65000"/>
              </a:srgbClr>
            </a:outerShdw>
          </a:effectLst>
        </p:spPr>
      </p:pic>
      <p:sp>
        <p:nvSpPr>
          <p:cNvPr id="56322" name="Text Box 2"/>
          <p:cNvSpPr txBox="1">
            <a:spLocks noChangeArrowheads="1"/>
          </p:cNvSpPr>
          <p:nvPr/>
        </p:nvSpPr>
        <p:spPr bwMode="auto">
          <a:xfrm>
            <a:off x="997528" y="5493524"/>
            <a:ext cx="3518766" cy="13644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ts val="1000"/>
              </a:spcAft>
              <a:buClrTx/>
              <a:buSzTx/>
              <a:buFontTx/>
              <a:buNone/>
              <a:tabLst/>
            </a:pPr>
            <a:r>
              <a:rPr kumimoji="0" lang="en-US" sz="1400" b="1" i="1" u="none" strike="noStrike" cap="none" normalizeH="0" baseline="0" dirty="0" smtClean="0">
                <a:ln>
                  <a:noFill/>
                </a:ln>
                <a:solidFill>
                  <a:schemeClr val="tx1"/>
                </a:solidFill>
                <a:effectLst/>
                <a:cs typeface="Arial" pitchFamily="34" charset="0"/>
              </a:rPr>
              <a:t>The dispersion of white light as it travels through a triangular prism. </a:t>
            </a:r>
          </a:p>
          <a:p>
            <a:pPr marL="0" marR="0" lvl="0" indent="0" algn="r" defTabSz="914400" rtl="0" eaLnBrk="1" fontAlgn="base" latinLnBrk="0" hangingPunct="1">
              <a:lnSpc>
                <a:spcPct val="100000"/>
              </a:lnSpc>
              <a:spcBef>
                <a:spcPct val="0"/>
              </a:spcBef>
              <a:spcAft>
                <a:spcPts val="1000"/>
              </a:spcAft>
              <a:buClrTx/>
              <a:buSzTx/>
              <a:buFontTx/>
              <a:buNone/>
              <a:tabLst/>
            </a:pPr>
            <a:r>
              <a:rPr kumimoji="0" lang="en-US" sz="1400" b="1" i="1" u="none" strike="noStrike" cap="none" normalizeH="0" baseline="0" dirty="0" smtClean="0">
                <a:ln>
                  <a:noFill/>
                </a:ln>
                <a:solidFill>
                  <a:schemeClr val="tx1"/>
                </a:solidFill>
                <a:effectLst/>
                <a:cs typeface="Arial" pitchFamily="34" charset="0"/>
              </a:rPr>
              <a:t>[Illustration is Public Domain]   </a:t>
            </a:r>
          </a:p>
          <a:p>
            <a:pPr marL="0" marR="0" lvl="0" indent="0" algn="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810000"/>
          </a:xfrm>
        </p:spPr>
        <p:txBody>
          <a:bodyPr>
            <a:normAutofit fontScale="77500" lnSpcReduction="20000"/>
          </a:bodyPr>
          <a:lstStyle/>
          <a:p>
            <a:pPr marL="457200" indent="-457200">
              <a:lnSpc>
                <a:spcPct val="120000"/>
              </a:lnSpc>
              <a:spcBef>
                <a:spcPts val="600"/>
              </a:spcBef>
              <a:buFont typeface="Arial"/>
              <a:buChar char="•"/>
            </a:pPr>
            <a:r>
              <a:rPr lang="en-US" dirty="0" smtClean="0"/>
              <a:t>In this activity you will interpret graphs and charts related to silicon dioxide (SiO</a:t>
            </a:r>
            <a:r>
              <a:rPr lang="en-US" baseline="-25000" dirty="0" smtClean="0"/>
              <a:t>2</a:t>
            </a:r>
            <a:r>
              <a:rPr lang="en-US" dirty="0" smtClean="0"/>
              <a:t>) thickness on a silicon wafer.  Silicon dioxide is a thin film commonly used when fabricating microsystem devices.</a:t>
            </a:r>
          </a:p>
          <a:p>
            <a:pPr marL="457200" indent="-457200">
              <a:lnSpc>
                <a:spcPct val="120000"/>
              </a:lnSpc>
              <a:spcBef>
                <a:spcPts val="600"/>
              </a:spcBef>
              <a:buFont typeface="Arial"/>
              <a:buChar char="•"/>
            </a:pPr>
            <a:r>
              <a:rPr lang="en-US" dirty="0" smtClean="0"/>
              <a:t>Given a rainbow wafer,</a:t>
            </a:r>
            <a:r>
              <a:rPr lang="en-US" i="1" dirty="0" smtClean="0"/>
              <a:t> </a:t>
            </a:r>
            <a:r>
              <a:rPr lang="en-US" dirty="0" smtClean="0"/>
              <a:t>you will estimate the thickness of several layers of SiO</a:t>
            </a:r>
            <a:r>
              <a:rPr lang="en-US" baseline="-25000" dirty="0" smtClean="0"/>
              <a:t>2</a:t>
            </a:r>
            <a:r>
              <a:rPr lang="en-US" dirty="0" smtClean="0"/>
              <a:t>, then calculate the </a:t>
            </a:r>
            <a:r>
              <a:rPr lang="en-US" u="sng" dirty="0" smtClean="0"/>
              <a:t>etch rate</a:t>
            </a:r>
            <a:r>
              <a:rPr lang="en-US" dirty="0" smtClean="0"/>
              <a:t> of each layer based on its thickness and time of etch.  You will also interpret graphs related to oxide growth and temperature</a:t>
            </a:r>
            <a:r>
              <a:rPr lang="en-US" dirty="0" smtClean="0"/>
              <a:t>.</a:t>
            </a:r>
            <a:endParaRPr lang="en-US" dirty="0" smtClean="0"/>
          </a:p>
        </p:txBody>
      </p:sp>
      <p:sp>
        <p:nvSpPr>
          <p:cNvPr id="3" name="Title 2"/>
          <p:cNvSpPr>
            <a:spLocks noGrp="1"/>
          </p:cNvSpPr>
          <p:nvPr>
            <p:ph type="title"/>
          </p:nvPr>
        </p:nvSpPr>
        <p:spPr/>
        <p:txBody>
          <a:bodyPr/>
          <a:lstStyle/>
          <a:p>
            <a:r>
              <a:rPr lang="en-US" dirty="0" smtClean="0"/>
              <a:t>Activity Overview</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 Film Interference</a:t>
            </a:r>
            <a:endParaRPr lang="en-US" dirty="0"/>
          </a:p>
        </p:txBody>
      </p:sp>
      <p:sp>
        <p:nvSpPr>
          <p:cNvPr id="3" name="Content Placeholder 2"/>
          <p:cNvSpPr>
            <a:spLocks noGrp="1"/>
          </p:cNvSpPr>
          <p:nvPr>
            <p:ph sz="quarter" idx="1"/>
          </p:nvPr>
        </p:nvSpPr>
        <p:spPr>
          <a:xfrm>
            <a:off x="612648" y="1600200"/>
            <a:ext cx="8531352" cy="2750127"/>
          </a:xfrm>
        </p:spPr>
        <p:txBody>
          <a:bodyPr>
            <a:normAutofit/>
          </a:bodyPr>
          <a:lstStyle/>
          <a:p>
            <a:pPr marL="457200" indent="-457200"/>
            <a:r>
              <a:rPr lang="en-US" sz="2000" dirty="0" smtClean="0"/>
              <a:t>Below are two wafers of two different oxides thicknesses reflecting different colors. </a:t>
            </a:r>
          </a:p>
          <a:p>
            <a:pPr marL="457200" indent="-457200"/>
            <a:r>
              <a:rPr lang="en-US" sz="2000" dirty="0" smtClean="0"/>
              <a:t>The incident ray (white light) reflects off the lower substrate/oxide interface surfaces and the top air/oxide surfaces.  These two reflected rays of light recombine.  </a:t>
            </a:r>
          </a:p>
          <a:p>
            <a:pPr marL="457200" indent="-457200"/>
            <a:r>
              <a:rPr lang="en-US" sz="2000" dirty="0" smtClean="0"/>
              <a:t>Depending on the oxide thickness, only certain colors will constructively recombine, while the other colors which make up the white light will not.  </a:t>
            </a:r>
          </a:p>
          <a:p>
            <a:pPr>
              <a:buNone/>
            </a:pPr>
            <a:endParaRPr lang="en-US" sz="2000" dirty="0"/>
          </a:p>
        </p:txBody>
      </p:sp>
      <p:pic>
        <p:nvPicPr>
          <p:cNvPr id="4" name="Picture 3" descr="light_interference6_29b.jpg"/>
          <p:cNvPicPr/>
          <p:nvPr/>
        </p:nvPicPr>
        <p:blipFill>
          <a:blip r:embed="rId3" cstate="print"/>
          <a:stretch>
            <a:fillRect/>
          </a:stretch>
        </p:blipFill>
        <p:spPr>
          <a:xfrm>
            <a:off x="2040147" y="4387687"/>
            <a:ext cx="5676835" cy="2193221"/>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Constructive vs. Destructive Interference</a:t>
            </a:r>
            <a:endParaRPr lang="en-US" dirty="0"/>
          </a:p>
        </p:txBody>
      </p:sp>
      <p:sp>
        <p:nvSpPr>
          <p:cNvPr id="3" name="Content Placeholder 2"/>
          <p:cNvSpPr>
            <a:spLocks noGrp="1"/>
          </p:cNvSpPr>
          <p:nvPr>
            <p:ph sz="quarter" idx="1"/>
          </p:nvPr>
        </p:nvSpPr>
        <p:spPr>
          <a:xfrm>
            <a:off x="612648" y="1600200"/>
            <a:ext cx="8153400" cy="2029691"/>
          </a:xfrm>
        </p:spPr>
        <p:txBody>
          <a:bodyPr>
            <a:normAutofit/>
          </a:bodyPr>
          <a:lstStyle/>
          <a:p>
            <a:pPr marL="0" indent="0">
              <a:buNone/>
            </a:pPr>
            <a:r>
              <a:rPr lang="en-US" sz="2000" dirty="0" smtClean="0"/>
              <a:t>When the light reflected off the substrate is in phase with the light reflected off the surface of the oxide, the resultant wave is the sum of the amplitudes.  This is </a:t>
            </a:r>
            <a:r>
              <a:rPr lang="en-US" sz="2000" i="1" dirty="0" smtClean="0"/>
              <a:t>constructive interference.</a:t>
            </a:r>
            <a:r>
              <a:rPr lang="en-US" sz="2000" dirty="0" smtClean="0"/>
              <a:t>  </a:t>
            </a:r>
          </a:p>
          <a:p>
            <a:pPr marL="0" indent="0">
              <a:buNone/>
            </a:pPr>
            <a:r>
              <a:rPr lang="en-US" sz="2000" dirty="0" smtClean="0"/>
              <a:t>If the two reflected waves are out of phase, then their amplitudes cancel each other out.  This is </a:t>
            </a:r>
            <a:r>
              <a:rPr lang="en-US" sz="2000" i="1" dirty="0" smtClean="0"/>
              <a:t>destructive interference.</a:t>
            </a:r>
            <a:endParaRPr lang="en-US" sz="2000" dirty="0" smtClean="0"/>
          </a:p>
          <a:p>
            <a:pPr>
              <a:buNone/>
            </a:pPr>
            <a:endParaRPr lang="en-US" sz="2000" dirty="0"/>
          </a:p>
        </p:txBody>
      </p:sp>
      <p:pic>
        <p:nvPicPr>
          <p:cNvPr id="4" name="Picture 3" descr="C:\Documents and Settings\Dr. Pleil\My Documents\SCOS\Rainbow\Interference_Matts_Sketches\Interference_sketches.png"/>
          <p:cNvPicPr/>
          <p:nvPr/>
        </p:nvPicPr>
        <p:blipFill>
          <a:blip r:embed="rId3" cstate="print"/>
          <a:srcRect/>
          <a:stretch>
            <a:fillRect/>
          </a:stretch>
        </p:blipFill>
        <p:spPr bwMode="auto">
          <a:xfrm>
            <a:off x="1135339" y="3463769"/>
            <a:ext cx="2868624" cy="2950886"/>
          </a:xfrm>
          <a:prstGeom prst="rect">
            <a:avLst/>
          </a:prstGeom>
          <a:ln>
            <a:noFill/>
          </a:ln>
          <a:effectLst>
            <a:outerShdw blurRad="292100" dist="139700" dir="2700000" algn="tl" rotWithShape="0">
              <a:srgbClr val="333333">
                <a:alpha val="65000"/>
              </a:srgbClr>
            </a:outerShdw>
          </a:effectLst>
        </p:spPr>
      </p:pic>
      <p:pic>
        <p:nvPicPr>
          <p:cNvPr id="5" name="Picture 4" descr="C:\Documents and Settings\Dr. Pleil\My Documents\SCOS\Rainbow\Interference_Matts_Sketches\Interference_sketches2.png"/>
          <p:cNvPicPr/>
          <p:nvPr/>
        </p:nvPicPr>
        <p:blipFill>
          <a:blip r:embed="rId4" cstate="print"/>
          <a:srcRect/>
          <a:stretch>
            <a:fillRect/>
          </a:stretch>
        </p:blipFill>
        <p:spPr bwMode="auto">
          <a:xfrm>
            <a:off x="4768028" y="3602182"/>
            <a:ext cx="2907390" cy="270163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is Deceiving</a:t>
            </a:r>
            <a:endParaRPr lang="en-US" dirty="0"/>
          </a:p>
        </p:txBody>
      </p:sp>
      <p:sp>
        <p:nvSpPr>
          <p:cNvPr id="3" name="Content Placeholder 2"/>
          <p:cNvSpPr>
            <a:spLocks noGrp="1"/>
          </p:cNvSpPr>
          <p:nvPr>
            <p:ph sz="quarter" idx="1"/>
          </p:nvPr>
        </p:nvSpPr>
        <p:spPr>
          <a:xfrm>
            <a:off x="612648" y="1600200"/>
            <a:ext cx="8153400" cy="2874818"/>
          </a:xfrm>
        </p:spPr>
        <p:txBody>
          <a:bodyPr>
            <a:normAutofit/>
          </a:bodyPr>
          <a:lstStyle/>
          <a:p>
            <a:pPr marL="457200" indent="-457200"/>
            <a:r>
              <a:rPr lang="en-US" sz="2000" dirty="0" smtClean="0"/>
              <a:t>Tilt the wafer, the color changes.  </a:t>
            </a:r>
          </a:p>
          <a:p>
            <a:pPr marL="457200" indent="-457200"/>
            <a:r>
              <a:rPr lang="en-US" sz="2000" dirty="0" smtClean="0"/>
              <a:t>In one wafer, of a specific thickness, you will see different colors as you view the wafer at different angles (tilt).  </a:t>
            </a:r>
          </a:p>
          <a:p>
            <a:pPr marL="457200" indent="-457200"/>
            <a:r>
              <a:rPr lang="en-US" sz="2000" dirty="0" smtClean="0"/>
              <a:t>The color you see depends on the angle at which you view the wafer's surface. </a:t>
            </a:r>
          </a:p>
          <a:p>
            <a:pPr marL="457200" indent="-457200"/>
            <a:r>
              <a:rPr lang="en-US" sz="2000" dirty="0" smtClean="0"/>
              <a:t>Following is a series of photographs taken of the same oxidized wafers, but at three different angles (all of these wafers have had approximately 5700 Å of oxide growth). </a:t>
            </a:r>
          </a:p>
        </p:txBody>
      </p:sp>
      <p:pic>
        <p:nvPicPr>
          <p:cNvPr id="4" name="Picture 3" descr="Oxidized_Angle_2"/>
          <p:cNvPicPr/>
          <p:nvPr/>
        </p:nvPicPr>
        <p:blipFill>
          <a:blip r:embed="rId3" cstate="print"/>
          <a:srcRect/>
          <a:stretch>
            <a:fillRect/>
          </a:stretch>
        </p:blipFill>
        <p:spPr bwMode="auto">
          <a:xfrm>
            <a:off x="737322" y="4667683"/>
            <a:ext cx="2185987" cy="1899372"/>
          </a:xfrm>
          <a:prstGeom prst="rect">
            <a:avLst/>
          </a:prstGeom>
          <a:ln>
            <a:noFill/>
          </a:ln>
          <a:effectLst>
            <a:outerShdw blurRad="292100" dist="139700" dir="2700000" algn="tl" rotWithShape="0">
              <a:srgbClr val="333333">
                <a:alpha val="65000"/>
              </a:srgbClr>
            </a:outerShdw>
          </a:effectLst>
        </p:spPr>
      </p:pic>
      <p:pic>
        <p:nvPicPr>
          <p:cNvPr id="5" name="Picture 4" descr="Oxidized_Angle_3"/>
          <p:cNvPicPr/>
          <p:nvPr/>
        </p:nvPicPr>
        <p:blipFill>
          <a:blip r:embed="rId4" cstate="print"/>
          <a:srcRect/>
          <a:stretch>
            <a:fillRect/>
          </a:stretch>
        </p:blipFill>
        <p:spPr bwMode="auto">
          <a:xfrm>
            <a:off x="3249323" y="4695392"/>
            <a:ext cx="2278640" cy="1871663"/>
          </a:xfrm>
          <a:prstGeom prst="rect">
            <a:avLst/>
          </a:prstGeom>
          <a:ln>
            <a:noFill/>
          </a:ln>
          <a:effectLst>
            <a:outerShdw blurRad="292100" dist="139700" dir="2700000" algn="tl" rotWithShape="0">
              <a:srgbClr val="333333">
                <a:alpha val="65000"/>
              </a:srgbClr>
            </a:outerShdw>
          </a:effectLst>
        </p:spPr>
      </p:pic>
      <p:pic>
        <p:nvPicPr>
          <p:cNvPr id="6" name="Picture 5" descr="Oxidized_Angle_4"/>
          <p:cNvPicPr/>
          <p:nvPr/>
        </p:nvPicPr>
        <p:blipFill>
          <a:blip r:embed="rId5" cstate="print"/>
          <a:srcRect/>
          <a:stretch>
            <a:fillRect/>
          </a:stretch>
        </p:blipFill>
        <p:spPr bwMode="auto">
          <a:xfrm>
            <a:off x="5780375" y="4667683"/>
            <a:ext cx="2338389" cy="189937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and Angle</a:t>
            </a:r>
            <a:endParaRPr lang="en-US" dirty="0"/>
          </a:p>
        </p:txBody>
      </p:sp>
      <p:sp>
        <p:nvSpPr>
          <p:cNvPr id="3" name="Content Placeholder 2"/>
          <p:cNvSpPr>
            <a:spLocks noGrp="1"/>
          </p:cNvSpPr>
          <p:nvPr>
            <p:ph sz="quarter" idx="1"/>
          </p:nvPr>
        </p:nvSpPr>
        <p:spPr/>
        <p:txBody>
          <a:bodyPr>
            <a:noAutofit/>
          </a:bodyPr>
          <a:lstStyle/>
          <a:p>
            <a:pPr marL="514350" indent="-514350"/>
            <a:r>
              <a:rPr lang="en-US" sz="2400" dirty="0" smtClean="0"/>
              <a:t>The color you see comes down to the thickness of the film that the light travels through before reaching your eyes; this is called the optical path length.  </a:t>
            </a:r>
          </a:p>
          <a:p>
            <a:pPr marL="514350" indent="-514350"/>
            <a:r>
              <a:rPr lang="en-US" sz="2400" dirty="0" smtClean="0"/>
              <a:t>If you look straight down (perpendicular to the surface), the light reflected off the bottom (SiO</a:t>
            </a:r>
            <a:r>
              <a:rPr lang="en-US" sz="2400" baseline="-25000" dirty="0" smtClean="0"/>
              <a:t>2</a:t>
            </a:r>
            <a:r>
              <a:rPr lang="en-US" sz="2400" dirty="0" smtClean="0"/>
              <a:t> and Si) will have traveled through two times the thickness of the film.  </a:t>
            </a:r>
          </a:p>
          <a:p>
            <a:pPr marL="514350" indent="-514350"/>
            <a:r>
              <a:rPr lang="en-US" sz="2400" dirty="0" smtClean="0"/>
              <a:t>If you look at the same film at an angle, the light will have traveled through more than twice the thickness of the film; the light has therefore traveled through a longer optical path length.  </a:t>
            </a:r>
          </a:p>
          <a:p>
            <a:pPr marL="514350" indent="-514350"/>
            <a:r>
              <a:rPr lang="en-US" sz="2400" dirty="0" smtClean="0"/>
              <a:t>Effectively a thicker film is being observed; hence, the color looks different.</a:t>
            </a:r>
          </a:p>
          <a:p>
            <a:pPr marL="514350" indent="-514350"/>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Thickness vs. Angle of Sight</a:t>
            </a:r>
            <a:endParaRPr lang="en-US" dirty="0"/>
          </a:p>
        </p:txBody>
      </p:sp>
      <p:sp>
        <p:nvSpPr>
          <p:cNvPr id="3" name="Content Placeholder 2"/>
          <p:cNvSpPr>
            <a:spLocks noGrp="1"/>
          </p:cNvSpPr>
          <p:nvPr>
            <p:ph sz="quarter" idx="1"/>
          </p:nvPr>
        </p:nvSpPr>
        <p:spPr>
          <a:xfrm>
            <a:off x="612648" y="1600199"/>
            <a:ext cx="8153400" cy="4925291"/>
          </a:xfrm>
        </p:spPr>
        <p:txBody>
          <a:bodyPr/>
          <a:lstStyle/>
          <a:p>
            <a:pPr marL="0" indent="0">
              <a:buNone/>
            </a:pPr>
            <a:r>
              <a:rPr lang="en-US" sz="2400" dirty="0" smtClean="0"/>
              <a:t>Based on the color chart at the end of the Science of Thin Films Activity, estimate the thickness of a “green” wafer?</a:t>
            </a:r>
          </a:p>
          <a:p>
            <a:pPr>
              <a:buNone/>
            </a:pPr>
            <a:endParaRPr lang="en-US" dirty="0" smtClean="0"/>
          </a:p>
          <a:p>
            <a:pPr>
              <a:buNone/>
            </a:pPr>
            <a:endParaRPr lang="en-US" dirty="0" smtClean="0"/>
          </a:p>
          <a:p>
            <a:pPr>
              <a:buNone/>
            </a:pPr>
            <a:endParaRPr lang="en-US" dirty="0"/>
          </a:p>
        </p:txBody>
      </p:sp>
      <p:pic>
        <p:nvPicPr>
          <p:cNvPr id="4" name="Picture 3" descr="Oxidized_Angle_4"/>
          <p:cNvPicPr/>
          <p:nvPr/>
        </p:nvPicPr>
        <p:blipFill>
          <a:blip r:embed="rId3" cstate="print"/>
          <a:srcRect/>
          <a:stretch>
            <a:fillRect/>
          </a:stretch>
        </p:blipFill>
        <p:spPr bwMode="auto">
          <a:xfrm>
            <a:off x="4336473" y="2937164"/>
            <a:ext cx="3366655" cy="277091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Thickness vs. Angle of Sight</a:t>
            </a:r>
            <a:endParaRPr lang="en-US" dirty="0"/>
          </a:p>
        </p:txBody>
      </p:sp>
      <p:sp>
        <p:nvSpPr>
          <p:cNvPr id="3" name="Content Placeholder 2"/>
          <p:cNvSpPr>
            <a:spLocks noGrp="1"/>
          </p:cNvSpPr>
          <p:nvPr>
            <p:ph sz="quarter" idx="1"/>
          </p:nvPr>
        </p:nvSpPr>
        <p:spPr>
          <a:xfrm>
            <a:off x="612648" y="1600199"/>
            <a:ext cx="8153400" cy="4925291"/>
          </a:xfrm>
        </p:spPr>
        <p:txBody>
          <a:bodyPr>
            <a:normAutofit/>
          </a:bodyPr>
          <a:lstStyle/>
          <a:p>
            <a:pPr marL="0" indent="0">
              <a:buNone/>
            </a:pPr>
            <a:r>
              <a:rPr lang="en-US" sz="2400" dirty="0"/>
              <a:t>Based on the color chart at the end of the Science of Thin Films Activity, estimate the thickness of a “green” wafer?</a:t>
            </a:r>
          </a:p>
          <a:p>
            <a:pPr marL="0" indent="0">
              <a:buNone/>
            </a:pPr>
            <a:endParaRPr lang="en-US" sz="2400" dirty="0" smtClean="0"/>
          </a:p>
          <a:p>
            <a:pPr marL="0" indent="0">
              <a:buNone/>
            </a:pPr>
            <a:endParaRPr lang="en-US" sz="2400" dirty="0" smtClean="0"/>
          </a:p>
          <a:p>
            <a:pPr marL="0" indent="0">
              <a:buNone/>
            </a:pPr>
            <a:endParaRPr lang="en-US" sz="2400" dirty="0" smtClean="0"/>
          </a:p>
          <a:p>
            <a:pPr marL="0" indent="0">
              <a:buNone/>
            </a:pPr>
            <a:r>
              <a:rPr lang="en-US" sz="2400" i="1" dirty="0" smtClean="0">
                <a:solidFill>
                  <a:srgbClr val="0070C0"/>
                </a:solidFill>
              </a:rPr>
              <a:t>Answer:  </a:t>
            </a:r>
          </a:p>
          <a:p>
            <a:pPr marL="0" indent="0">
              <a:buNone/>
            </a:pPr>
            <a:r>
              <a:rPr lang="en-US" sz="2400" i="1" dirty="0" smtClean="0">
                <a:solidFill>
                  <a:srgbClr val="0070C0"/>
                </a:solidFill>
              </a:rPr>
              <a:t>5200 angstroms</a:t>
            </a:r>
          </a:p>
          <a:p>
            <a:pPr>
              <a:buNone/>
            </a:pPr>
            <a:endParaRPr lang="en-US" sz="2400" dirty="0" smtClean="0"/>
          </a:p>
          <a:p>
            <a:pPr>
              <a:buNone/>
            </a:pPr>
            <a:endParaRPr lang="en-US" sz="2400" dirty="0" smtClean="0"/>
          </a:p>
          <a:p>
            <a:pPr>
              <a:buNone/>
            </a:pPr>
            <a:endParaRPr lang="en-US" sz="2400" dirty="0"/>
          </a:p>
        </p:txBody>
      </p:sp>
      <p:pic>
        <p:nvPicPr>
          <p:cNvPr id="4" name="Picture 3" descr="Oxidized_Angle_4"/>
          <p:cNvPicPr/>
          <p:nvPr/>
        </p:nvPicPr>
        <p:blipFill>
          <a:blip r:embed="rId3" cstate="print"/>
          <a:srcRect/>
          <a:stretch>
            <a:fillRect/>
          </a:stretch>
        </p:blipFill>
        <p:spPr bwMode="auto">
          <a:xfrm>
            <a:off x="4336473" y="2937164"/>
            <a:ext cx="3366655" cy="277091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Thickness vs. Angle of Sight</a:t>
            </a:r>
            <a:endParaRPr lang="en-US" dirty="0"/>
          </a:p>
        </p:txBody>
      </p:sp>
      <p:sp>
        <p:nvSpPr>
          <p:cNvPr id="3" name="Content Placeholder 2"/>
          <p:cNvSpPr>
            <a:spLocks noGrp="1"/>
          </p:cNvSpPr>
          <p:nvPr>
            <p:ph sz="quarter" idx="1"/>
          </p:nvPr>
        </p:nvSpPr>
        <p:spPr>
          <a:xfrm>
            <a:off x="612648" y="1600199"/>
            <a:ext cx="8153400" cy="4925291"/>
          </a:xfrm>
        </p:spPr>
        <p:txBody>
          <a:bodyPr>
            <a:normAutofit/>
          </a:bodyPr>
          <a:lstStyle/>
          <a:p>
            <a:pPr marL="0" indent="0">
              <a:buNone/>
            </a:pPr>
            <a:r>
              <a:rPr lang="en-US" sz="2400" dirty="0"/>
              <a:t>Based on the color chart at the end of the Science of Thin Films Activity, estimate the thickness of a </a:t>
            </a:r>
            <a:r>
              <a:rPr lang="en-US" sz="2400" dirty="0" smtClean="0"/>
              <a:t>“carnation pink” </a:t>
            </a:r>
            <a:r>
              <a:rPr lang="en-US" sz="2400" dirty="0"/>
              <a:t>wafer?</a:t>
            </a:r>
          </a:p>
          <a:p>
            <a:pPr marL="0" indent="0">
              <a:buNone/>
            </a:pPr>
            <a:endParaRPr lang="en-US" sz="2400" dirty="0" smtClean="0"/>
          </a:p>
          <a:p>
            <a:pPr marL="0" indent="0">
              <a:buNone/>
            </a:pPr>
            <a:endParaRPr lang="en-US" sz="2400" dirty="0" smtClean="0"/>
          </a:p>
          <a:p>
            <a:pPr marL="0" indent="0">
              <a:buNone/>
            </a:pPr>
            <a:endParaRPr lang="en-US" sz="2400" dirty="0" smtClean="0"/>
          </a:p>
          <a:p>
            <a:pPr>
              <a:buNone/>
            </a:pPr>
            <a:endParaRPr lang="en-US" sz="2400" dirty="0" smtClean="0"/>
          </a:p>
          <a:p>
            <a:pPr>
              <a:buNone/>
            </a:pPr>
            <a:endParaRPr lang="en-US" sz="2400" dirty="0" smtClean="0"/>
          </a:p>
          <a:p>
            <a:pPr>
              <a:buNone/>
            </a:pPr>
            <a:endParaRPr lang="en-US" sz="2400" dirty="0"/>
          </a:p>
        </p:txBody>
      </p:sp>
      <p:pic>
        <p:nvPicPr>
          <p:cNvPr id="5" name="Picture 4" descr="Oxidized_Angle_2"/>
          <p:cNvPicPr/>
          <p:nvPr/>
        </p:nvPicPr>
        <p:blipFill>
          <a:blip r:embed="rId3" cstate="print"/>
          <a:srcRect/>
          <a:stretch>
            <a:fillRect/>
          </a:stretch>
        </p:blipFill>
        <p:spPr bwMode="auto">
          <a:xfrm>
            <a:off x="3826886" y="2908156"/>
            <a:ext cx="3931660" cy="307700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Thickness vs. Angle of Sight</a:t>
            </a:r>
            <a:endParaRPr lang="en-US" dirty="0"/>
          </a:p>
        </p:txBody>
      </p:sp>
      <p:sp>
        <p:nvSpPr>
          <p:cNvPr id="3" name="Content Placeholder 2"/>
          <p:cNvSpPr>
            <a:spLocks noGrp="1"/>
          </p:cNvSpPr>
          <p:nvPr>
            <p:ph sz="quarter" idx="1"/>
          </p:nvPr>
        </p:nvSpPr>
        <p:spPr>
          <a:xfrm>
            <a:off x="612648" y="1600199"/>
            <a:ext cx="8153400" cy="4925291"/>
          </a:xfrm>
        </p:spPr>
        <p:txBody>
          <a:bodyPr>
            <a:normAutofit/>
          </a:bodyPr>
          <a:lstStyle/>
          <a:p>
            <a:pPr marL="0" indent="0">
              <a:buNone/>
            </a:pPr>
            <a:r>
              <a:rPr lang="en-US" sz="2400" dirty="0"/>
              <a:t>Based on the color chart at the end of the Science of Thin Films Activity, estimate the thickness of a </a:t>
            </a:r>
            <a:r>
              <a:rPr lang="en-US" sz="2400" dirty="0" smtClean="0"/>
              <a:t>“carnation pink” </a:t>
            </a:r>
            <a:r>
              <a:rPr lang="en-US" sz="2400" dirty="0"/>
              <a:t>wafer?</a:t>
            </a:r>
          </a:p>
          <a:p>
            <a:pPr marL="0" indent="0">
              <a:buNone/>
            </a:pPr>
            <a:endParaRPr lang="en-US" sz="2400" dirty="0" smtClean="0"/>
          </a:p>
          <a:p>
            <a:pPr marL="0" indent="0">
              <a:buNone/>
            </a:pPr>
            <a:endParaRPr lang="en-US" sz="2400" dirty="0" smtClean="0"/>
          </a:p>
          <a:p>
            <a:pPr marL="0" indent="0">
              <a:buNone/>
            </a:pPr>
            <a:r>
              <a:rPr lang="en-US" sz="2400" i="1" dirty="0">
                <a:solidFill>
                  <a:srgbClr val="0070C0"/>
                </a:solidFill>
              </a:rPr>
              <a:t>Answer:  </a:t>
            </a:r>
          </a:p>
          <a:p>
            <a:pPr marL="0" indent="0">
              <a:buNone/>
            </a:pPr>
            <a:r>
              <a:rPr lang="en-US" sz="2400" i="1" dirty="0" smtClean="0">
                <a:solidFill>
                  <a:srgbClr val="0070C0"/>
                </a:solidFill>
              </a:rPr>
              <a:t>6000 </a:t>
            </a:r>
            <a:r>
              <a:rPr lang="en-US" sz="2400" i="1" dirty="0">
                <a:solidFill>
                  <a:srgbClr val="0070C0"/>
                </a:solidFill>
              </a:rPr>
              <a:t>angstroms</a:t>
            </a:r>
          </a:p>
          <a:p>
            <a:pPr marL="0" indent="0">
              <a:buNone/>
            </a:pPr>
            <a:endParaRPr lang="en-US" sz="2400" dirty="0" smtClean="0"/>
          </a:p>
          <a:p>
            <a:pPr marL="0" indent="0">
              <a:buNone/>
            </a:pPr>
            <a:endParaRPr lang="en-US" sz="2400" dirty="0" smtClean="0"/>
          </a:p>
          <a:p>
            <a:pPr>
              <a:buNone/>
            </a:pPr>
            <a:endParaRPr lang="en-US" sz="2400" dirty="0" smtClean="0"/>
          </a:p>
          <a:p>
            <a:pPr>
              <a:buNone/>
            </a:pPr>
            <a:endParaRPr lang="en-US" sz="2400" dirty="0" smtClean="0"/>
          </a:p>
          <a:p>
            <a:pPr>
              <a:buNone/>
            </a:pPr>
            <a:endParaRPr lang="en-US" sz="2400" dirty="0"/>
          </a:p>
        </p:txBody>
      </p:sp>
      <p:pic>
        <p:nvPicPr>
          <p:cNvPr id="5" name="Picture 4" descr="Oxidized_Angle_2"/>
          <p:cNvPicPr/>
          <p:nvPr/>
        </p:nvPicPr>
        <p:blipFill>
          <a:blip r:embed="rId3" cstate="print"/>
          <a:srcRect/>
          <a:stretch>
            <a:fillRect/>
          </a:stretch>
        </p:blipFill>
        <p:spPr bwMode="auto">
          <a:xfrm>
            <a:off x="3826886" y="2908156"/>
            <a:ext cx="3931660" cy="307700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4628229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Thickness vs. line of sight</a:t>
            </a:r>
            <a:endParaRPr lang="en-US" dirty="0"/>
          </a:p>
        </p:txBody>
      </p:sp>
      <p:sp>
        <p:nvSpPr>
          <p:cNvPr id="3" name="Content Placeholder 2"/>
          <p:cNvSpPr>
            <a:spLocks noGrp="1"/>
          </p:cNvSpPr>
          <p:nvPr>
            <p:ph sz="quarter" idx="1"/>
          </p:nvPr>
        </p:nvSpPr>
        <p:spPr>
          <a:xfrm>
            <a:off x="612648" y="1600200"/>
            <a:ext cx="8153400" cy="1891145"/>
          </a:xfrm>
        </p:spPr>
        <p:txBody>
          <a:bodyPr>
            <a:noAutofit/>
          </a:bodyPr>
          <a:lstStyle/>
          <a:p>
            <a:pPr marL="0" indent="0">
              <a:buNone/>
            </a:pPr>
            <a:r>
              <a:rPr lang="en-US" sz="2400" dirty="0" smtClean="0"/>
              <a:t>Both of these wafers have had approximately 5700 Angstroms of oxide growth.  The angle at which they are shown yields a “false” reading of the oxide thickness.  Remember – create a line of sight perpendicular to the wafer’s surface when interpreting a color.</a:t>
            </a:r>
            <a:endParaRPr lang="en-US" sz="2000" dirty="0"/>
          </a:p>
        </p:txBody>
      </p:sp>
      <p:pic>
        <p:nvPicPr>
          <p:cNvPr id="5" name="Picture 4" descr="Oxidized_Angle_2"/>
          <p:cNvPicPr/>
          <p:nvPr/>
        </p:nvPicPr>
        <p:blipFill>
          <a:blip r:embed="rId3" cstate="print"/>
          <a:srcRect/>
          <a:stretch>
            <a:fillRect/>
          </a:stretch>
        </p:blipFill>
        <p:spPr bwMode="auto">
          <a:xfrm>
            <a:off x="4433455" y="3602181"/>
            <a:ext cx="3782290" cy="2798619"/>
          </a:xfrm>
          <a:prstGeom prst="rect">
            <a:avLst/>
          </a:prstGeom>
          <a:ln>
            <a:noFill/>
          </a:ln>
          <a:effectLst>
            <a:outerShdw blurRad="292100" dist="139700" dir="2700000" algn="tl" rotWithShape="0">
              <a:srgbClr val="333333">
                <a:alpha val="65000"/>
              </a:srgbClr>
            </a:outerShdw>
          </a:effectLst>
        </p:spPr>
      </p:pic>
      <p:pic>
        <p:nvPicPr>
          <p:cNvPr id="6" name="Picture 5" descr="Oxidized_Angle_4"/>
          <p:cNvPicPr/>
          <p:nvPr/>
        </p:nvPicPr>
        <p:blipFill>
          <a:blip r:embed="rId4" cstate="print"/>
          <a:srcRect/>
          <a:stretch>
            <a:fillRect/>
          </a:stretch>
        </p:blipFill>
        <p:spPr bwMode="auto">
          <a:xfrm>
            <a:off x="706582" y="3671455"/>
            <a:ext cx="3366655" cy="277091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Charts</a:t>
            </a:r>
            <a:endParaRPr lang="en-US" dirty="0"/>
          </a:p>
        </p:txBody>
      </p:sp>
      <p:sp>
        <p:nvSpPr>
          <p:cNvPr id="3" name="Content Placeholder 2"/>
          <p:cNvSpPr>
            <a:spLocks noGrp="1"/>
          </p:cNvSpPr>
          <p:nvPr>
            <p:ph sz="quarter" idx="1"/>
          </p:nvPr>
        </p:nvSpPr>
        <p:spPr/>
        <p:txBody>
          <a:bodyPr>
            <a:noAutofit/>
          </a:bodyPr>
          <a:lstStyle/>
          <a:p>
            <a:r>
              <a:rPr lang="en-US" sz="2400" dirty="0" smtClean="0"/>
              <a:t>In the Science of Thin Films Activity, use the provided color chart to estimate oxide thickness consistently.  </a:t>
            </a:r>
          </a:p>
          <a:p>
            <a:r>
              <a:rPr lang="en-US" sz="2400" dirty="0" smtClean="0"/>
              <a:t>It is very important that your line of sight is perpendicular to the wafer's surface.  In other words, look straight down on the wafer, not at an angle. </a:t>
            </a:r>
          </a:p>
          <a:p>
            <a:r>
              <a:rPr lang="en-US" sz="2400" dirty="0" smtClean="0"/>
              <a:t>Keep this in mind when completing this activity.  Your outcome will be affected if you do not view the wafer from a direct, top-down perspective in a consistent manner.</a:t>
            </a:r>
          </a:p>
          <a:p>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normAutofit fontScale="92500" lnSpcReduction="20000"/>
          </a:bodyPr>
          <a:lstStyle/>
          <a:p>
            <a:pPr marL="514350" indent="-514350">
              <a:buFont typeface="Wingdings" pitchFamily="2" charset="2"/>
              <a:buChar char="v"/>
            </a:pPr>
            <a:r>
              <a:rPr lang="en-US" sz="2400" dirty="0" smtClean="0"/>
              <a:t>Interpret Oxide thickness vs. temperature graphs.</a:t>
            </a:r>
          </a:p>
          <a:p>
            <a:pPr marL="514350" indent="-514350">
              <a:buFont typeface="Wingdings" pitchFamily="2" charset="2"/>
              <a:buChar char="v"/>
            </a:pPr>
            <a:r>
              <a:rPr lang="en-US" sz="2400" dirty="0" smtClean="0"/>
              <a:t>Using a color chart, correctly estimate the thicknesses of several layers of silicon dioxide. </a:t>
            </a:r>
          </a:p>
          <a:p>
            <a:pPr marL="514350" indent="-514350">
              <a:buFont typeface="Wingdings" pitchFamily="2" charset="2"/>
              <a:buChar char="v"/>
            </a:pPr>
            <a:r>
              <a:rPr lang="en-US" sz="2400" dirty="0" smtClean="0"/>
              <a:t>Using your results, create two graphs showing the relationship between oxide thickness and time</a:t>
            </a:r>
            <a:r>
              <a:rPr lang="en-US" sz="2400" dirty="0" smtClean="0"/>
              <a:t>.</a:t>
            </a:r>
          </a:p>
          <a:p>
            <a:pPr marL="514350" indent="-514350">
              <a:buFont typeface="Wingdings" pitchFamily="2" charset="2"/>
              <a:buChar char="v"/>
            </a:pPr>
            <a:endParaRPr lang="en-US" sz="2400" dirty="0"/>
          </a:p>
          <a:p>
            <a:r>
              <a:rPr lang="en-US" sz="2400" dirty="0"/>
              <a:t>This activity will help you to better understand the basics of oxidation, the properties of thin films, and etch rates as they apply to the isotropic wet etch of silicon dioxide (SiO</a:t>
            </a:r>
            <a:r>
              <a:rPr lang="en-US" sz="2400" baseline="-25000" dirty="0"/>
              <a:t>2</a:t>
            </a:r>
            <a:r>
              <a:rPr lang="en-US" sz="2400" dirty="0"/>
              <a:t>).  </a:t>
            </a:r>
          </a:p>
          <a:p>
            <a:endParaRPr lang="en-US" sz="2400" dirty="0" smtClean="0"/>
          </a:p>
          <a:p>
            <a:pPr marL="514350" indent="-514350">
              <a:buFont typeface="Wingdings" pitchFamily="2" charset="2"/>
              <a:buChar char="v"/>
            </a:pPr>
            <a:endParaRPr lang="en-US" sz="2400" dirty="0"/>
          </a:p>
        </p:txBody>
      </p:sp>
      <p:sp>
        <p:nvSpPr>
          <p:cNvPr id="3" name="Title 2"/>
          <p:cNvSpPr>
            <a:spLocks noGrp="1"/>
          </p:cNvSpPr>
          <p:nvPr>
            <p:ph type="title"/>
          </p:nvPr>
        </p:nvSpPr>
        <p:spPr/>
        <p:txBody>
          <a:bodyPr/>
          <a:lstStyle/>
          <a:p>
            <a:r>
              <a:rPr lang="en-US" dirty="0" smtClean="0"/>
              <a:t>Objectives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II – Science of Thin Films</a:t>
            </a:r>
            <a:endParaRPr lang="en-US" dirty="0"/>
          </a:p>
        </p:txBody>
      </p:sp>
      <p:sp>
        <p:nvSpPr>
          <p:cNvPr id="3" name="Content Placeholder 2"/>
          <p:cNvSpPr>
            <a:spLocks noGrp="1"/>
          </p:cNvSpPr>
          <p:nvPr>
            <p:ph sz="quarter" idx="1"/>
          </p:nvPr>
        </p:nvSpPr>
        <p:spPr/>
        <p:txBody>
          <a:bodyPr>
            <a:normAutofit fontScale="85000" lnSpcReduction="20000"/>
          </a:bodyPr>
          <a:lstStyle/>
          <a:p>
            <a:pPr marL="0" indent="0">
              <a:buNone/>
            </a:pPr>
            <a:r>
              <a:rPr lang="en-US" dirty="0" smtClean="0"/>
              <a:t>Complete Activity II in your </a:t>
            </a:r>
            <a:r>
              <a:rPr lang="en-US" u="sng" dirty="0" smtClean="0"/>
              <a:t>Participant Guide</a:t>
            </a:r>
            <a:r>
              <a:rPr lang="en-US" dirty="0" smtClean="0"/>
              <a:t>:  </a:t>
            </a:r>
          </a:p>
          <a:p>
            <a:pPr marL="0" indent="0">
              <a:buNone/>
            </a:pPr>
            <a:endParaRPr lang="en-US" dirty="0" smtClean="0"/>
          </a:p>
          <a:p>
            <a:pPr marL="0" indent="0" algn="ctr">
              <a:buNone/>
            </a:pPr>
            <a:r>
              <a:rPr lang="en-US" dirty="0" smtClean="0"/>
              <a:t>“Science of Thin Films”</a:t>
            </a:r>
          </a:p>
          <a:p>
            <a:pPr marL="0" indent="0" algn="ctr">
              <a:buNone/>
            </a:pPr>
            <a:endParaRPr lang="en-US" dirty="0" smtClean="0"/>
          </a:p>
          <a:p>
            <a:pPr marL="514350" indent="-514350">
              <a:lnSpc>
                <a:spcPct val="120000"/>
              </a:lnSpc>
              <a:spcBef>
                <a:spcPts val="600"/>
              </a:spcBef>
            </a:pPr>
            <a:r>
              <a:rPr lang="en-US" sz="2600" dirty="0" smtClean="0"/>
              <a:t>Use a Rainbow Wafer and an </a:t>
            </a:r>
            <a:r>
              <a:rPr lang="en-US" sz="2600" u="sng" dirty="0" smtClean="0"/>
              <a:t>Oxide Thickness vs. Color Chart</a:t>
            </a:r>
            <a:r>
              <a:rPr lang="en-US" sz="2600" dirty="0" smtClean="0"/>
              <a:t> to determine the oxide thickness of each color on the wafer.  </a:t>
            </a:r>
          </a:p>
          <a:p>
            <a:pPr marL="514350" indent="-514350">
              <a:lnSpc>
                <a:spcPct val="120000"/>
              </a:lnSpc>
              <a:spcBef>
                <a:spcPts val="600"/>
              </a:spcBef>
            </a:pPr>
            <a:r>
              <a:rPr lang="en-US" sz="2600" dirty="0" smtClean="0"/>
              <a:t>Develop several  graphs from which you can extract the average etch rate. The etch rate is the amount of oxide etched in a given amount of time.  It will be determined by calculating the slope of the straight line through your data points.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439891" cy="3837708"/>
          </a:xfrm>
        </p:spPr>
        <p:txBody>
          <a:bodyPr>
            <a:normAutofit fontScale="70000" lnSpcReduction="20000"/>
          </a:bodyPr>
          <a:lstStyle/>
          <a:p>
            <a:pPr>
              <a:lnSpc>
                <a:spcPct val="120000"/>
              </a:lnSpc>
              <a:spcBef>
                <a:spcPts val="600"/>
              </a:spcBef>
            </a:pPr>
            <a:r>
              <a:rPr lang="en-US" dirty="0" smtClean="0"/>
              <a:t>Even though oxide is transparent, the interference of white light reflected off the silicon crystal/oxide interface with that reflected off the oxide's top surface, creates a variation in color depending on the thickness of the oxide.  </a:t>
            </a:r>
          </a:p>
          <a:p>
            <a:pPr>
              <a:lnSpc>
                <a:spcPct val="120000"/>
              </a:lnSpc>
              <a:spcBef>
                <a:spcPts val="600"/>
              </a:spcBef>
            </a:pPr>
            <a:r>
              <a:rPr lang="en-US" dirty="0" smtClean="0"/>
              <a:t> </a:t>
            </a:r>
          </a:p>
          <a:p>
            <a:pPr>
              <a:lnSpc>
                <a:spcPct val="120000"/>
              </a:lnSpc>
              <a:spcBef>
                <a:spcPts val="600"/>
              </a:spcBef>
            </a:pPr>
            <a:r>
              <a:rPr lang="en-US" dirty="0" smtClean="0"/>
              <a:t>Hydrofluoric Acid (HF) can be used to etch SiO</a:t>
            </a:r>
            <a:r>
              <a:rPr lang="en-US" baseline="-25000" dirty="0" smtClean="0"/>
              <a:t>2</a:t>
            </a:r>
            <a:r>
              <a:rPr lang="en-US" dirty="0" smtClean="0"/>
              <a:t>.  The longer the etch time, the more oxide is removed.  If you know the etch rate and the initial oxide thickness, you can calculate the amount of time needed to remove a specific thickness of oxide or how long you need to etch an oxide coated wafer to get a specific thickness.</a:t>
            </a:r>
            <a:endParaRPr lang="en-US" dirty="0"/>
          </a:p>
        </p:txBody>
      </p:sp>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657600"/>
          </a:xfrm>
        </p:spPr>
        <p:txBody>
          <a:bodyPr>
            <a:normAutofit fontScale="77500" lnSpcReduction="20000"/>
          </a:bodyPr>
          <a:lstStyle/>
          <a:p>
            <a:pPr algn="ctr"/>
            <a:r>
              <a:rPr lang="en-US" sz="2000" dirty="0"/>
              <a:t>Made possible through grants from the National Science Foundation Department of Undergraduate Education #0830384, 0902411, and 1205138</a:t>
            </a:r>
            <a:r>
              <a:rPr lang="en-US" sz="2000" dirty="0" smtClean="0"/>
              <a:t>.</a:t>
            </a:r>
            <a:r>
              <a:rPr lang="en-US" sz="2000" dirty="0"/>
              <a:t> </a:t>
            </a:r>
          </a:p>
          <a:p>
            <a:pPr algn="ctr"/>
            <a:r>
              <a:rPr lang="en-US" sz="2000" dirty="0"/>
              <a:t>Any opinions, findings and conclusions or recommendations expressed in this material are those of the authors and creators, and do not necessarily reflect the views of the National Science Foundation.</a:t>
            </a:r>
          </a:p>
          <a:p>
            <a:pPr algn="ctr"/>
            <a:r>
              <a:rPr lang="en-US" sz="2000" b="1" dirty="0"/>
              <a:t> </a:t>
            </a:r>
            <a:endParaRPr lang="en-US" sz="2000" dirty="0"/>
          </a:p>
          <a:p>
            <a:pPr algn="ctr"/>
            <a:r>
              <a:rPr lang="en-US" sz="2000" dirty="0"/>
              <a:t>Southwest Center for Microsystems Education (SCME) NSF ATE Center</a:t>
            </a:r>
          </a:p>
          <a:p>
            <a:pPr algn="ctr"/>
            <a:r>
              <a:rPr lang="en-US" sz="2000" dirty="0"/>
              <a:t>© 2010 Regents of the University of New </a:t>
            </a:r>
            <a:r>
              <a:rPr lang="en-US" sz="2000" dirty="0" smtClean="0"/>
              <a:t>Mexico</a:t>
            </a:r>
            <a:endParaRPr lang="en-US" sz="2000" dirty="0"/>
          </a:p>
          <a:p>
            <a:pPr algn="ctr"/>
            <a:r>
              <a:rPr lang="en-US" sz="2000" dirty="0"/>
              <a:t>Content is protected by the CC Attribution Non-Commercial Share Alike license.</a:t>
            </a:r>
          </a:p>
          <a:p>
            <a:pPr algn="ctr"/>
            <a:r>
              <a:rPr lang="en-US" sz="2000" dirty="0"/>
              <a:t> </a:t>
            </a:r>
          </a:p>
          <a:p>
            <a:pPr algn="ctr"/>
            <a:r>
              <a:rPr lang="en-US" sz="2000" dirty="0"/>
              <a:t>Website:  </a:t>
            </a:r>
            <a:r>
              <a:rPr lang="en-US" sz="2000" u="sng" dirty="0">
                <a:hlinkClick r:id="rId3"/>
              </a:rPr>
              <a:t>www.scme-nm.org</a:t>
            </a:r>
            <a:endParaRPr lang="en-US" sz="2000" dirty="0"/>
          </a:p>
          <a:p>
            <a:pPr algn="ctr"/>
            <a:r>
              <a:rPr lang="en-US" sz="2000" dirty="0"/>
              <a:t> </a:t>
            </a:r>
          </a:p>
          <a:p>
            <a:pPr algn="ctr"/>
            <a:endParaRPr lang="en-US" dirty="0"/>
          </a:p>
        </p:txBody>
      </p:sp>
      <p:sp>
        <p:nvSpPr>
          <p:cNvPr id="3" name="Title 2"/>
          <p:cNvSpPr>
            <a:spLocks noGrp="1"/>
          </p:cNvSpPr>
          <p:nvPr>
            <p:ph type="title"/>
          </p:nvPr>
        </p:nvSpPr>
        <p:spPr/>
        <p:txBody>
          <a:bodyPr/>
          <a:lstStyle/>
          <a:p>
            <a:r>
              <a:rPr lang="en-US" dirty="0" smtClean="0"/>
              <a:t>Acknowledgements</a:t>
            </a:r>
            <a:endParaRPr lang="en-US" dirty="0"/>
          </a:p>
        </p:txBody>
      </p:sp>
      <p:sp>
        <p:nvSpPr>
          <p:cNvPr id="4" name="TextBox 3"/>
          <p:cNvSpPr txBox="1"/>
          <p:nvPr/>
        </p:nvSpPr>
        <p:spPr>
          <a:xfrm>
            <a:off x="247650" y="6372225"/>
            <a:ext cx="889583" cy="261610"/>
          </a:xfrm>
          <a:prstGeom prst="rect">
            <a:avLst/>
          </a:prstGeom>
          <a:noFill/>
        </p:spPr>
        <p:txBody>
          <a:bodyPr wrap="none" rtlCol="0">
            <a:spAutoFit/>
          </a:bodyPr>
          <a:lstStyle/>
          <a:p>
            <a:r>
              <a:rPr lang="en-US" sz="1100" i="1" dirty="0" smtClean="0"/>
              <a:t>March 2017</a:t>
            </a:r>
            <a:endParaRPr lang="en-US" sz="1100" i="1"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Oxidation</a:t>
            </a:r>
            <a:endParaRPr lang="en-US" dirty="0"/>
          </a:p>
        </p:txBody>
      </p:sp>
      <p:sp>
        <p:nvSpPr>
          <p:cNvPr id="3" name="Content Placeholder 2"/>
          <p:cNvSpPr>
            <a:spLocks noGrp="1"/>
          </p:cNvSpPr>
          <p:nvPr>
            <p:ph sz="quarter" idx="1"/>
          </p:nvPr>
        </p:nvSpPr>
        <p:spPr/>
        <p:txBody>
          <a:bodyPr>
            <a:noAutofit/>
          </a:bodyPr>
          <a:lstStyle/>
          <a:p>
            <a:r>
              <a:rPr lang="en-US" sz="2400" dirty="0" smtClean="0"/>
              <a:t>Oxidation occurs when pure silicon (Si) is exposed to oxygen forming silicon dioxide (SiO</a:t>
            </a:r>
            <a:r>
              <a:rPr lang="en-US" sz="2400" baseline="-25000" dirty="0" smtClean="0"/>
              <a:t>2</a:t>
            </a:r>
            <a:r>
              <a:rPr lang="en-US" sz="2400" dirty="0" smtClean="0"/>
              <a:t>).</a:t>
            </a:r>
          </a:p>
          <a:p>
            <a:r>
              <a:rPr lang="en-US" sz="2400" dirty="0" smtClean="0"/>
              <a:t>SiO</a:t>
            </a:r>
            <a:r>
              <a:rPr lang="en-US" sz="2400" baseline="-25000" dirty="0" smtClean="0"/>
              <a:t>2 </a:t>
            </a:r>
            <a:r>
              <a:rPr lang="en-US" sz="2400" dirty="0" smtClean="0"/>
              <a:t>is referred to as “oxide”, but also quartz and silica.</a:t>
            </a:r>
          </a:p>
          <a:p>
            <a:r>
              <a:rPr lang="en-US" sz="2400" dirty="0" smtClean="0"/>
              <a:t>Native oxide is a very thin layer of SiO</a:t>
            </a:r>
            <a:r>
              <a:rPr lang="en-US" sz="2400" baseline="-25000" dirty="0" smtClean="0"/>
              <a:t>2</a:t>
            </a:r>
            <a:r>
              <a:rPr lang="en-US" sz="2400" dirty="0" smtClean="0"/>
              <a:t> (approximately 1.5 nm or 15 Å [</a:t>
            </a:r>
            <a:r>
              <a:rPr lang="en-US" sz="1800" i="1" dirty="0" smtClean="0"/>
              <a:t>angstroms</a:t>
            </a:r>
            <a:r>
              <a:rPr lang="en-US" sz="2400" dirty="0" smtClean="0"/>
              <a:t>]) that forms on the surface of a silicon wafer whenever the wafer is exposed to air under ambient conditions. </a:t>
            </a:r>
          </a:p>
          <a:p>
            <a:r>
              <a:rPr lang="en-US" sz="2400" dirty="0" smtClean="0"/>
              <a:t>Native oxide is a high-quality electrical insulator with high chemical stability making it very beneficial for microelectronics.</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 of SiO</a:t>
            </a:r>
            <a:r>
              <a:rPr lang="en-US" baseline="-25000" dirty="0" smtClean="0"/>
              <a:t>2</a:t>
            </a:r>
            <a:r>
              <a:rPr lang="en-US" dirty="0" smtClean="0"/>
              <a:t> in MEMS Fabrication</a:t>
            </a:r>
            <a:endParaRPr lang="en-US" dirty="0"/>
          </a:p>
        </p:txBody>
      </p:sp>
      <p:sp>
        <p:nvSpPr>
          <p:cNvPr id="3" name="Content Placeholder 2"/>
          <p:cNvSpPr>
            <a:spLocks noGrp="1"/>
          </p:cNvSpPr>
          <p:nvPr>
            <p:ph sz="quarter" idx="1"/>
          </p:nvPr>
        </p:nvSpPr>
        <p:spPr/>
        <p:txBody>
          <a:bodyPr>
            <a:normAutofit fontScale="85000" lnSpcReduction="10000"/>
          </a:bodyPr>
          <a:lstStyle/>
          <a:p>
            <a:r>
              <a:rPr lang="en-US" dirty="0" smtClean="0"/>
              <a:t>Sacrificial layer or scaffold </a:t>
            </a:r>
          </a:p>
          <a:p>
            <a:r>
              <a:rPr lang="en-US" dirty="0" smtClean="0"/>
              <a:t>Structural layer or material for devices  such as beams or membranes  </a:t>
            </a:r>
          </a:p>
          <a:p>
            <a:pPr lvl="0"/>
            <a:r>
              <a:rPr lang="en-US" dirty="0" err="1" smtClean="0"/>
              <a:t>Passivation</a:t>
            </a:r>
            <a:r>
              <a:rPr lang="en-US" dirty="0" smtClean="0"/>
              <a:t> coatings</a:t>
            </a:r>
          </a:p>
          <a:p>
            <a:pPr lvl="0"/>
            <a:r>
              <a:rPr lang="en-US" dirty="0" smtClean="0"/>
              <a:t>Hard mask (protects the silicon )</a:t>
            </a:r>
          </a:p>
          <a:p>
            <a:pPr lvl="0"/>
            <a:r>
              <a:rPr lang="en-US" dirty="0" smtClean="0"/>
              <a:t>Electrical isolation of semiconductor devices</a:t>
            </a:r>
          </a:p>
          <a:p>
            <a:pPr lvl="0"/>
            <a:r>
              <a:rPr lang="en-US" dirty="0" smtClean="0"/>
              <a:t>Diffusion mask (barrier material or mask during implant or diffusion processes)</a:t>
            </a:r>
          </a:p>
          <a:p>
            <a:pPr lvl="0"/>
            <a:r>
              <a:rPr lang="en-US" dirty="0" smtClean="0"/>
              <a:t>Gate dielectric and interlayer dielectric in multilevel metallization structures</a:t>
            </a:r>
          </a:p>
          <a:p>
            <a:r>
              <a:rPr lang="en-US" dirty="0" smtClean="0"/>
              <a:t> Key component in certain wafer bonding applications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Growing Silicon Dioxide (SiO</a:t>
            </a:r>
            <a:r>
              <a:rPr lang="en-US" baseline="-25000" dirty="0" smtClean="0"/>
              <a:t>2</a:t>
            </a:r>
            <a:r>
              <a:rPr lang="en-US" dirty="0" smtClean="0"/>
              <a:t>) </a:t>
            </a:r>
            <a:endParaRPr lang="en-US" dirty="0"/>
          </a:p>
        </p:txBody>
      </p:sp>
      <p:sp>
        <p:nvSpPr>
          <p:cNvPr id="3" name="Content Placeholder 2"/>
          <p:cNvSpPr>
            <a:spLocks noGrp="1"/>
          </p:cNvSpPr>
          <p:nvPr>
            <p:ph sz="quarter" idx="1"/>
          </p:nvPr>
        </p:nvSpPr>
        <p:spPr/>
        <p:txBody>
          <a:bodyPr>
            <a:normAutofit/>
          </a:bodyPr>
          <a:lstStyle/>
          <a:p>
            <a:r>
              <a:rPr lang="en-US" sz="2400" dirty="0" smtClean="0"/>
              <a:t>SiO</a:t>
            </a:r>
            <a:r>
              <a:rPr lang="en-US" sz="2400" baseline="-25000" dirty="0" smtClean="0"/>
              <a:t>2</a:t>
            </a:r>
            <a:r>
              <a:rPr lang="en-US" sz="2400" dirty="0" smtClean="0"/>
              <a:t> is grown on a pure crystalline silicon wafer in a diffusion furnace using high temperatures (~900 to 1200 C°).  </a:t>
            </a:r>
          </a:p>
          <a:p>
            <a:r>
              <a:rPr lang="en-US" sz="2400" dirty="0" smtClean="0"/>
              <a:t>A diffusion furnace consists of  a quartz tube large enough to hold several boats of wafers and able to heat to at least 1200° C.  </a:t>
            </a:r>
          </a:p>
          <a:p>
            <a:r>
              <a:rPr lang="en-US" sz="2400" dirty="0" smtClean="0"/>
              <a:t>The wafers are placed in quartz boats.  The boats are then placed on a platen (like a loading dock) which transports the boats into the furnace's quartz tube.  </a:t>
            </a:r>
          </a:p>
          <a:p>
            <a:r>
              <a:rPr lang="en-US" sz="2400" dirty="0" smtClean="0"/>
              <a:t>The next slide shows the manual unloading of 100mm oxidized wafers.</a:t>
            </a:r>
          </a:p>
          <a:p>
            <a:endParaRPr lang="en-US" sz="2400" dirty="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Diffusion Furnace</a:t>
            </a:r>
            <a:endParaRPr lang="en-US" dirty="0"/>
          </a:p>
        </p:txBody>
      </p:sp>
      <p:pic>
        <p:nvPicPr>
          <p:cNvPr id="1026" name="Picture 2" descr="Removing_Oxidized_Wafers3"/>
          <p:cNvPicPr>
            <a:picLocks noGrp="1" noChangeAspect="1" noChangeArrowheads="1"/>
          </p:cNvPicPr>
          <p:nvPr>
            <p:ph sz="quarter" idx="1"/>
          </p:nvPr>
        </p:nvPicPr>
        <p:blipFill>
          <a:blip r:embed="rId3" cstate="print"/>
          <a:srcRect/>
          <a:stretch>
            <a:fillRect/>
          </a:stretch>
        </p:blipFill>
        <p:spPr bwMode="auto">
          <a:xfrm>
            <a:off x="1692275" y="1655615"/>
            <a:ext cx="5477641" cy="4108231"/>
          </a:xfrm>
          <a:prstGeom prst="rect">
            <a:avLst/>
          </a:prstGeom>
          <a:ln>
            <a:noFill/>
          </a:ln>
          <a:effectLst>
            <a:outerShdw blurRad="292100" dist="139700" dir="2700000" algn="tl" rotWithShape="0">
              <a:srgbClr val="333333">
                <a:alpha val="65000"/>
              </a:srgbClr>
            </a:outerShdw>
          </a:effectLst>
        </p:spPr>
      </p:pic>
      <p:sp>
        <p:nvSpPr>
          <p:cNvPr id="1027" name="Rectangle 3"/>
          <p:cNvSpPr>
            <a:spLocks noChangeArrowheads="1"/>
          </p:cNvSpPr>
          <p:nvPr/>
        </p:nvSpPr>
        <p:spPr bwMode="auto">
          <a:xfrm>
            <a:off x="1204634" y="5865418"/>
            <a:ext cx="7139968"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 pos="914400" algn="l"/>
                <a:tab pos="1371600" algn="l"/>
                <a:tab pos="1828800" algn="l"/>
                <a:tab pos="2286000" algn="l"/>
                <a:tab pos="2743200" algn="l"/>
                <a:tab pos="3200400" algn="l"/>
                <a:tab pos="3886200" algn="l"/>
                <a:tab pos="4572000" algn="l"/>
              </a:tabLst>
            </a:pPr>
            <a:r>
              <a:rPr kumimoji="0" lang="en-US" sz="12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Oxidation furnace being manually unloaded.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 pos="914400" algn="l"/>
                <a:tab pos="1371600" algn="l"/>
                <a:tab pos="1828800" algn="l"/>
                <a:tab pos="2286000" algn="l"/>
                <a:tab pos="2743200" algn="l"/>
                <a:tab pos="3200400" algn="l"/>
                <a:tab pos="3886200" algn="l"/>
                <a:tab pos="4572000" algn="l"/>
              </a:tabLst>
            </a:pPr>
            <a:r>
              <a:rPr kumimoji="0" lang="en-US" sz="1200"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[Image courtesy of the University of New Mexico, Manufacturing Training and Technology Center UNM/MTTC]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Growing Silicon Dioxide</a:t>
            </a:r>
            <a:endParaRPr lang="en-US" dirty="0"/>
          </a:p>
        </p:txBody>
      </p:sp>
      <p:sp>
        <p:nvSpPr>
          <p:cNvPr id="3" name="Content Placeholder 2"/>
          <p:cNvSpPr>
            <a:spLocks noGrp="1"/>
          </p:cNvSpPr>
          <p:nvPr>
            <p:ph sz="quarter" idx="1"/>
          </p:nvPr>
        </p:nvSpPr>
        <p:spPr/>
        <p:txBody>
          <a:bodyPr>
            <a:normAutofit/>
          </a:bodyPr>
          <a:lstStyle/>
          <a:p>
            <a:pPr marL="514350" indent="-514350"/>
            <a:r>
              <a:rPr lang="en-US" sz="2400" dirty="0" smtClean="0"/>
              <a:t>SiO</a:t>
            </a:r>
            <a:r>
              <a:rPr lang="en-US" sz="2400" baseline="-25000" dirty="0" smtClean="0"/>
              <a:t>2</a:t>
            </a:r>
            <a:r>
              <a:rPr lang="en-US" sz="2400" dirty="0" smtClean="0"/>
              <a:t> naturally grows on a silicon surface at room temperature.  However, this growth is very slow and stops at about 15Å after only two to three days.  </a:t>
            </a:r>
          </a:p>
          <a:p>
            <a:pPr marL="514350" indent="-514350"/>
            <a:r>
              <a:rPr lang="en-US" sz="2400" dirty="0" smtClean="0"/>
              <a:t>In microsystems fabrication, SiO</a:t>
            </a:r>
            <a:r>
              <a:rPr lang="en-US" sz="2400" baseline="-25000" dirty="0" smtClean="0"/>
              <a:t>2</a:t>
            </a:r>
            <a:r>
              <a:rPr lang="en-US" sz="2400" dirty="0" smtClean="0"/>
              <a:t> is either deposited through a chemical vapor deposition process or grown in a high temperature furnace with an oxygen source (gas or vapor).  </a:t>
            </a:r>
          </a:p>
          <a:p>
            <a:pPr marL="514350" indent="-514350"/>
            <a:r>
              <a:rPr lang="en-US" sz="2400" dirty="0" smtClean="0"/>
              <a:t>This latter process is called thermal oxidation.   </a:t>
            </a:r>
          </a:p>
          <a:p>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Thermal Oxidation Process</a:t>
            </a:r>
            <a:endParaRPr lang="en-US" dirty="0"/>
          </a:p>
        </p:txBody>
      </p:sp>
      <p:sp>
        <p:nvSpPr>
          <p:cNvPr id="3" name="Content Placeholder 2"/>
          <p:cNvSpPr>
            <a:spLocks noGrp="1"/>
          </p:cNvSpPr>
          <p:nvPr>
            <p:ph sz="quarter" idx="1"/>
          </p:nvPr>
        </p:nvSpPr>
        <p:spPr>
          <a:xfrm>
            <a:off x="612648" y="1600200"/>
            <a:ext cx="8153400" cy="2417618"/>
          </a:xfrm>
        </p:spPr>
        <p:txBody>
          <a:bodyPr>
            <a:normAutofit lnSpcReduction="10000"/>
          </a:bodyPr>
          <a:lstStyle/>
          <a:p>
            <a:r>
              <a:rPr lang="en-US" sz="2400" dirty="0" smtClean="0"/>
              <a:t>The silicon wafers are placed in a heated furnace tube (typically 900 – 1200° C).  </a:t>
            </a:r>
          </a:p>
          <a:p>
            <a:r>
              <a:rPr lang="en-US" sz="2400" dirty="0" smtClean="0"/>
              <a:t>A source of oxygen (gas or vapor) is pumped into the chamber.   This source is either O</a:t>
            </a:r>
            <a:r>
              <a:rPr lang="en-US" sz="2400" baseline="-25000" dirty="0" smtClean="0"/>
              <a:t>2</a:t>
            </a:r>
            <a:r>
              <a:rPr lang="en-US" sz="2400" dirty="0" smtClean="0"/>
              <a:t> or H</a:t>
            </a:r>
            <a:r>
              <a:rPr lang="en-US" sz="2400" baseline="-25000" dirty="0" smtClean="0"/>
              <a:t>2</a:t>
            </a:r>
            <a:r>
              <a:rPr lang="en-US" sz="2400" dirty="0" smtClean="0"/>
              <a:t>O, respectively.</a:t>
            </a:r>
          </a:p>
          <a:p>
            <a:r>
              <a:rPr lang="en-US" sz="2400" dirty="0" smtClean="0"/>
              <a:t>The oxygen molecules react with the silicon to form a silicon dioxide (SiO</a:t>
            </a:r>
            <a:r>
              <a:rPr lang="en-US" sz="2400" baseline="-25000" dirty="0" smtClean="0"/>
              <a:t>2</a:t>
            </a:r>
            <a:r>
              <a:rPr lang="en-US" sz="2400" dirty="0" smtClean="0"/>
              <a:t>) layer in the substrate. </a:t>
            </a:r>
            <a:endParaRPr lang="en-US" sz="2400" dirty="0"/>
          </a:p>
        </p:txBody>
      </p:sp>
      <p:sp>
        <p:nvSpPr>
          <p:cNvPr id="6" name="Rectangle 5"/>
          <p:cNvSpPr/>
          <p:nvPr/>
        </p:nvSpPr>
        <p:spPr>
          <a:xfrm>
            <a:off x="6774871" y="5807471"/>
            <a:ext cx="1939637" cy="430887"/>
          </a:xfrm>
          <a:prstGeom prst="rect">
            <a:avLst/>
          </a:prstGeom>
        </p:spPr>
        <p:txBody>
          <a:bodyPr wrap="square">
            <a:spAutoFit/>
          </a:bodyPr>
          <a:lstStyle/>
          <a:p>
            <a:r>
              <a:rPr lang="en-US" sz="1100" b="1" i="1" dirty="0" smtClean="0"/>
              <a:t>Schematic diagram of an oxidation furnace.</a:t>
            </a:r>
            <a:endParaRPr lang="en-US" sz="1100" b="1" dirty="0"/>
          </a:p>
        </p:txBody>
      </p:sp>
      <p:pic>
        <p:nvPicPr>
          <p:cNvPr id="7" name="Picture 6" descr="oxide_Furnace_ppt.jpg"/>
          <p:cNvPicPr>
            <a:picLocks noChangeAspect="1"/>
          </p:cNvPicPr>
          <p:nvPr/>
        </p:nvPicPr>
        <p:blipFill>
          <a:blip r:embed="rId3"/>
          <a:stretch>
            <a:fillRect/>
          </a:stretch>
        </p:blipFill>
        <p:spPr>
          <a:xfrm>
            <a:off x="1427017" y="3905551"/>
            <a:ext cx="5043056" cy="2759916"/>
          </a:xfrm>
          <a:prstGeom prst="rect">
            <a:avLst/>
          </a:prstGeom>
        </p:spPr>
      </p:pic>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13">
      <a:dk1>
        <a:srgbClr val="8A3C12"/>
      </a:dk1>
      <a:lt1>
        <a:srgbClr val="FFF2CB"/>
      </a:lt1>
      <a:dk2>
        <a:srgbClr val="732423"/>
      </a:dk2>
      <a:lt2>
        <a:srgbClr val="D4D4D6"/>
      </a:lt2>
      <a:accent1>
        <a:srgbClr val="9A302F"/>
      </a:accent1>
      <a:accent2>
        <a:srgbClr val="FFD558"/>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232</TotalTime>
  <Words>2254</Words>
  <Application>Microsoft Macintosh PowerPoint</Application>
  <PresentationFormat>On-screen Show (4:3)</PresentationFormat>
  <Paragraphs>215</Paragraphs>
  <Slides>32</Slides>
  <Notes>32</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scme3</vt:lpstr>
      <vt:lpstr>Science of Thin Films</vt:lpstr>
      <vt:lpstr>Activity Overview</vt:lpstr>
      <vt:lpstr>Objectives</vt:lpstr>
      <vt:lpstr>Oxidation</vt:lpstr>
      <vt:lpstr>Applications of SiO2 in MEMS Fabrication</vt:lpstr>
      <vt:lpstr>Growing Silicon Dioxide (SiO2) </vt:lpstr>
      <vt:lpstr>Diffusion Furnace</vt:lpstr>
      <vt:lpstr>Growing Silicon Dioxide</vt:lpstr>
      <vt:lpstr>Thermal Oxidation Process</vt:lpstr>
      <vt:lpstr>Thermal Oxidation Chemical Reactions</vt:lpstr>
      <vt:lpstr>Rust</vt:lpstr>
      <vt:lpstr>Oxide Growth Kinetics</vt:lpstr>
      <vt:lpstr>Rate of Oxidation (oxide growth)</vt:lpstr>
      <vt:lpstr>Activity I:  Interpreting Graphs</vt:lpstr>
      <vt:lpstr>Etching Silicon Dioxide</vt:lpstr>
      <vt:lpstr>Hydrofluoric acid (HF) </vt:lpstr>
      <vt:lpstr>Buffered Oxide Etch</vt:lpstr>
      <vt:lpstr>Oxide’s Color</vt:lpstr>
      <vt:lpstr>Thin Film Interference</vt:lpstr>
      <vt:lpstr>Thin Film Interference</vt:lpstr>
      <vt:lpstr>Constructive vs. Destructive Interference</vt:lpstr>
      <vt:lpstr>Color is Deceiving</vt:lpstr>
      <vt:lpstr>Color and Angle</vt:lpstr>
      <vt:lpstr>Thickness vs. Angle of Sight</vt:lpstr>
      <vt:lpstr>Thickness vs. Angle of Sight</vt:lpstr>
      <vt:lpstr>Thickness vs. Angle of Sight</vt:lpstr>
      <vt:lpstr>Thickness vs. Angle of Sight</vt:lpstr>
      <vt:lpstr>Thickness vs. line of sight</vt:lpstr>
      <vt:lpstr>Color Charts</vt:lpstr>
      <vt:lpstr>Activity II – Science of Thin Films</vt:lpstr>
      <vt:lpstr>Summary</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mjwillis</dc:creator>
  <cp:lastModifiedBy>MJ Willis</cp:lastModifiedBy>
  <cp:revision>79</cp:revision>
  <dcterms:created xsi:type="dcterms:W3CDTF">2009-11-09T18:32:27Z</dcterms:created>
  <dcterms:modified xsi:type="dcterms:W3CDTF">2017-03-29T18:42:27Z</dcterms:modified>
</cp:coreProperties>
</file>