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7.xml" ContentType="application/vnd.openxmlformats-officedocument.presentationml.tags+xml"/>
  <Override PartName="/ppt/notesSlides/notesSlide9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2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5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ags/tag18.xml" ContentType="application/vnd.openxmlformats-officedocument.presentationml.tags+xml"/>
  <Override PartName="/ppt/notesSlides/notesSlide26.xml" ContentType="application/vnd.openxmlformats-officedocument.presentationml.notesSlide+xml"/>
  <Override PartName="/ppt/tags/tag19.xml" ContentType="application/vnd.openxmlformats-officedocument.presentationml.tags+xml"/>
  <Override PartName="/ppt/notesSlides/notesSlide27.xml" ContentType="application/vnd.openxmlformats-officedocument.presentationml.notesSlide+xml"/>
  <Override PartName="/ppt/tags/tag20.xml" ContentType="application/vnd.openxmlformats-officedocument.presentationml.tags+xml"/>
  <Override PartName="/ppt/notesSlides/notesSlide28.xml" ContentType="application/vnd.openxmlformats-officedocument.presentationml.notesSlide+xml"/>
  <Override PartName="/ppt/tags/tag21.xml" ContentType="application/vnd.openxmlformats-officedocument.presentationml.tags+xml"/>
  <Override PartName="/ppt/notesSlides/notesSlide29.xml" ContentType="application/vnd.openxmlformats-officedocument.presentationml.notesSlide+xml"/>
  <Override PartName="/ppt/tags/tag22.xml" ContentType="application/vnd.openxmlformats-officedocument.presentationml.tags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tags/tag23.xml" ContentType="application/vnd.openxmlformats-officedocument.presentationml.tags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tags/tag24.xml" ContentType="application/vnd.openxmlformats-officedocument.presentationml.tags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tags/tag25.xml" ContentType="application/vnd.openxmlformats-officedocument.presentationml.tags+xml"/>
  <Override PartName="/ppt/notesSlides/notesSlide48.xml" ContentType="application/vnd.openxmlformats-officedocument.presentationml.notesSlide+xml"/>
  <Override PartName="/ppt/tags/tag26.xml" ContentType="application/vnd.openxmlformats-officedocument.presentationml.tags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51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57"/>
  </p:notesMasterIdLst>
  <p:handoutMasterIdLst>
    <p:handoutMasterId r:id="rId58"/>
  </p:handoutMasterIdLst>
  <p:sldIdLst>
    <p:sldId id="260" r:id="rId2"/>
    <p:sldId id="261" r:id="rId3"/>
    <p:sldId id="262" r:id="rId4"/>
    <p:sldId id="263" r:id="rId5"/>
    <p:sldId id="267" r:id="rId6"/>
    <p:sldId id="268" r:id="rId7"/>
    <p:sldId id="270" r:id="rId8"/>
    <p:sldId id="271" r:id="rId9"/>
    <p:sldId id="272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313" r:id="rId20"/>
    <p:sldId id="273" r:id="rId21"/>
    <p:sldId id="283" r:id="rId22"/>
    <p:sldId id="284" r:id="rId23"/>
    <p:sldId id="285" r:id="rId24"/>
    <p:sldId id="316" r:id="rId25"/>
    <p:sldId id="286" r:id="rId26"/>
    <p:sldId id="287" r:id="rId27"/>
    <p:sldId id="288" r:id="rId28"/>
    <p:sldId id="289" r:id="rId29"/>
    <p:sldId id="290" r:id="rId30"/>
    <p:sldId id="314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315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305" r:id="rId47"/>
    <p:sldId id="306" r:id="rId48"/>
    <p:sldId id="307" r:id="rId49"/>
    <p:sldId id="308" r:id="rId50"/>
    <p:sldId id="312" r:id="rId51"/>
    <p:sldId id="309" r:id="rId52"/>
    <p:sldId id="310" r:id="rId53"/>
    <p:sldId id="269" r:id="rId54"/>
    <p:sldId id="266" r:id="rId55"/>
    <p:sldId id="265" r:id="rId5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8" autoAdjust="0"/>
  </p:normalViewPr>
  <p:slideViewPr>
    <p:cSldViewPr snapToGrid="0">
      <p:cViewPr>
        <p:scale>
          <a:sx n="103" d="100"/>
          <a:sy n="103" d="100"/>
        </p:scale>
        <p:origin x="-1784" y="-14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6"/>
    </p:cViewPr>
  </p:sorterViewPr>
  <p:notesViewPr>
    <p:cSldViewPr snapToGrid="0">
      <p:cViewPr varScale="1">
        <p:scale>
          <a:sx n="81" d="100"/>
          <a:sy n="81" d="100"/>
        </p:scale>
        <p:origin x="-208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notesMaster" Target="notesMasters/notesMaster1.xml"/><Relationship Id="rId58" Type="http://schemas.openxmlformats.org/officeDocument/2006/relationships/handoutMaster" Target="handoutMasters/handoutMaster1.xml"/><Relationship Id="rId59" Type="http://schemas.openxmlformats.org/officeDocument/2006/relationships/printerSettings" Target="printerSettings/printerSettings1.bin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presProps" Target="presProps.xml"/><Relationship Id="rId61" Type="http://schemas.openxmlformats.org/officeDocument/2006/relationships/viewProps" Target="viewProps.xml"/><Relationship Id="rId62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DBD8D2-E021-4195-9B00-EE358287A0D3}" type="datetimeFigureOut">
              <a:rPr lang="en-US" smtClean="0"/>
              <a:pPr/>
              <a:t>3/29/17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F8B657-D611-4F5C-95FD-A20E006DD1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2658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EBF19F-8D57-4DB4-B4C2-628EDCD0AA75}" type="datetimeFigureOut">
              <a:rPr lang="en-US" smtClean="0"/>
              <a:pPr/>
              <a:t>3/29/17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311456-05DC-4558-9296-21D949A545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067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1456-05DC-4558-9296-21D949A545A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609725" y="409575"/>
            <a:ext cx="6477000" cy="1828800"/>
          </a:xfrm>
        </p:spPr>
        <p:txBody>
          <a:bodyPr anchor="b">
            <a:normAutofit/>
          </a:bodyPr>
          <a:lstStyle>
            <a:lvl1pPr algn="ctr">
              <a:defRPr sz="4400" cap="all" baseline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752725" y="2600325"/>
            <a:ext cx="4352925" cy="294322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pic>
        <p:nvPicPr>
          <p:cNvPr id="12" name="Picture 11" descr="logo-for-pp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051507"/>
            <a:ext cx="2377440" cy="73029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  <a:prstGeom prst="rect">
            <a:avLst/>
          </a:prstGeom>
        </p:spPr>
        <p:txBody>
          <a:bodyPr/>
          <a:lstStyle/>
          <a:p>
            <a:fld id="{D78F8377-172F-47A4-85FF-D8562118AE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6524624" y="6248400"/>
            <a:ext cx="22383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3"/>
          <p:cNvSpPr txBox="1">
            <a:spLocks/>
          </p:cNvSpPr>
          <p:nvPr userDrawn="1"/>
        </p:nvSpPr>
        <p:spPr>
          <a:xfrm>
            <a:off x="8296274" y="6248400"/>
            <a:ext cx="447675" cy="38100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8F8377-172F-47A4-85FF-D8562118AE8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>
            <a:lvl1pPr>
              <a:buFont typeface="Wingdings" pitchFamily="2" charset="2"/>
              <a:buChar char="v"/>
              <a:defRPr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4004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>
            <a:normAutofit/>
          </a:bodyPr>
          <a:lstStyle>
            <a:lvl1pPr algn="l">
              <a:buNone/>
              <a:defRPr sz="36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1" name="Slide Number Placeholder 28"/>
          <p:cNvSpPr txBox="1">
            <a:spLocks/>
          </p:cNvSpPr>
          <p:nvPr userDrawn="1"/>
        </p:nvSpPr>
        <p:spPr>
          <a:xfrm>
            <a:off x="600075" y="6248400"/>
            <a:ext cx="8191500" cy="38100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aseline="0" dirty="0" smtClean="0"/>
              <a:t>							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>
            <a:lvl1pPr>
              <a:buFont typeface="Wingdings" pitchFamily="2" charset="2"/>
              <a:buChar char="v"/>
              <a:defRPr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>
            <a:lvl1pPr>
              <a:buFont typeface="Wingdings" pitchFamily="2" charset="2"/>
              <a:buChar char="v"/>
              <a:defRPr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>
            <a:lvl1pPr>
              <a:buFont typeface="Wingdings" pitchFamily="2" charset="2"/>
              <a:buChar char="v"/>
              <a:defRPr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>
            <a:lvl1pPr>
              <a:buFont typeface="Wingdings" pitchFamily="2" charset="2"/>
              <a:buChar char="v"/>
              <a:defRPr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8"/>
          <p:cNvSpPr txBox="1">
            <a:spLocks/>
          </p:cNvSpPr>
          <p:nvPr userDrawn="1"/>
        </p:nvSpPr>
        <p:spPr>
          <a:xfrm>
            <a:off x="600075" y="6248400"/>
            <a:ext cx="8191500" cy="38100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aseline="0" dirty="0" smtClean="0"/>
              <a:t>							                                 </a:t>
            </a:r>
            <a:fld id="{D78F8377-172F-47A4-85FF-D8562118AE8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2" name="Slide Number Placeholder 28"/>
          <p:cNvSpPr txBox="1">
            <a:spLocks/>
          </p:cNvSpPr>
          <p:nvPr userDrawn="1"/>
        </p:nvSpPr>
        <p:spPr>
          <a:xfrm>
            <a:off x="600075" y="6248400"/>
            <a:ext cx="8191500" cy="38100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aseline="0" dirty="0" smtClean="0"/>
              <a:t>							                                 </a:t>
            </a:r>
            <a:fld id="{D78F8377-172F-47A4-85FF-D8562118AE8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lide Number Placeholder 28"/>
          <p:cNvSpPr txBox="1">
            <a:spLocks/>
          </p:cNvSpPr>
          <p:nvPr/>
        </p:nvSpPr>
        <p:spPr>
          <a:xfrm>
            <a:off x="600075" y="6248400"/>
            <a:ext cx="8191500" cy="381000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aseline="0" dirty="0" smtClean="0"/>
              <a:t>							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50838" indent="-350838" algn="l" rtl="0" eaLnBrk="1" latinLnBrk="0" hangingPunct="1">
        <a:spcBef>
          <a:spcPts val="700"/>
        </a:spcBef>
        <a:buClr>
          <a:schemeClr val="tx1"/>
        </a:buClr>
        <a:buSzPct val="60000"/>
        <a:buFont typeface="Wingdings" pitchFamily="2" charset="2"/>
        <a:buChar char="v"/>
        <a:defRPr kumimoji="0" sz="29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0.xml"/><Relationship Id="rId5" Type="http://schemas.openxmlformats.org/officeDocument/2006/relationships/image" Target="../media/image9.jpeg"/><Relationship Id="rId1" Type="http://schemas.openxmlformats.org/officeDocument/2006/relationships/tags" Target="../tags/tag8.xml"/><Relationship Id="rId2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2.xml"/><Relationship Id="rId5" Type="http://schemas.openxmlformats.org/officeDocument/2006/relationships/image" Target="../media/image10.png"/><Relationship Id="rId1" Type="http://schemas.openxmlformats.org/officeDocument/2006/relationships/tags" Target="../tags/tag10.xml"/><Relationship Id="rId2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4" Type="http://schemas.openxmlformats.org/officeDocument/2006/relationships/image" Target="../media/image11.tiff"/><Relationship Id="rId1" Type="http://schemas.openxmlformats.org/officeDocument/2006/relationships/tags" Target="../tags/tag12.x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6.xml"/><Relationship Id="rId5" Type="http://schemas.openxmlformats.org/officeDocument/2006/relationships/image" Target="../media/image12.jpeg"/><Relationship Id="rId1" Type="http://schemas.openxmlformats.org/officeDocument/2006/relationships/tags" Target="../tags/tag13.xml"/><Relationship Id="rId2" Type="http://schemas.openxmlformats.org/officeDocument/2006/relationships/tags" Target="../tags/tag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4" Type="http://schemas.openxmlformats.org/officeDocument/2006/relationships/image" Target="../media/image13.jpeg"/><Relationship Id="rId1" Type="http://schemas.openxmlformats.org/officeDocument/2006/relationships/tags" Target="../tags/tag15.x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23.xml"/><Relationship Id="rId5" Type="http://schemas.openxmlformats.org/officeDocument/2006/relationships/image" Target="../media/image14.jpeg"/><Relationship Id="rId1" Type="http://schemas.openxmlformats.org/officeDocument/2006/relationships/tags" Target="../tags/tag16.xml"/><Relationship Id="rId2" Type="http://schemas.openxmlformats.org/officeDocument/2006/relationships/tags" Target="../tags/tag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Kt_z2mX5DfY" TargetMode="External"/><Relationship Id="rId4" Type="http://schemas.openxmlformats.org/officeDocument/2006/relationships/hyperlink" Target="https://youtu.be/nzF8f6ocqXo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youtu.be/o7gZP55J_bE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4" Type="http://schemas.openxmlformats.org/officeDocument/2006/relationships/image" Target="../media/image15.jpeg"/><Relationship Id="rId1" Type="http://schemas.openxmlformats.org/officeDocument/2006/relationships/tags" Target="../tags/tag18.xml"/><Relationship Id="rId2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4" Type="http://schemas.openxmlformats.org/officeDocument/2006/relationships/image" Target="../media/image16.jpeg"/><Relationship Id="rId1" Type="http://schemas.openxmlformats.org/officeDocument/2006/relationships/tags" Target="../tags/tag19.xml"/><Relationship Id="rId2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4" Type="http://schemas.openxmlformats.org/officeDocument/2006/relationships/image" Target="../media/image17.jpeg"/><Relationship Id="rId1" Type="http://schemas.openxmlformats.org/officeDocument/2006/relationships/tags" Target="../tags/tag20.x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4" Type="http://schemas.openxmlformats.org/officeDocument/2006/relationships/image" Target="../media/image17.jpeg"/><Relationship Id="rId1" Type="http://schemas.openxmlformats.org/officeDocument/2006/relationships/tags" Target="../tags/tag21.xml"/><Relationship Id="rId2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4" Type="http://schemas.openxmlformats.org/officeDocument/2006/relationships/image" Target="../media/image18.jpeg"/><Relationship Id="rId1" Type="http://schemas.openxmlformats.org/officeDocument/2006/relationships/tags" Target="../tags/tag22.xml"/><Relationship Id="rId2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8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8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4" Type="http://schemas.openxmlformats.org/officeDocument/2006/relationships/image" Target="../media/image19.jpeg"/><Relationship Id="rId1" Type="http://schemas.openxmlformats.org/officeDocument/2006/relationships/tags" Target="../tags/tag23.xml"/><Relationship Id="rId2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4.xml"/><Relationship Id="rId5" Type="http://schemas.openxmlformats.org/officeDocument/2006/relationships/image" Target="../media/image5.png"/><Relationship Id="rId1" Type="http://schemas.openxmlformats.org/officeDocument/2006/relationships/tags" Target="../tags/tag1.xml"/><Relationship Id="rId2" Type="http://schemas.openxmlformats.org/officeDocument/2006/relationships/tags" Target="../tags/tag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20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21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4" Type="http://schemas.openxmlformats.org/officeDocument/2006/relationships/image" Target="../media/image22.jpeg"/><Relationship Id="rId1" Type="http://schemas.openxmlformats.org/officeDocument/2006/relationships/tags" Target="../tags/tag24.xml"/><Relationship Id="rId2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23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4" Type="http://schemas.openxmlformats.org/officeDocument/2006/relationships/image" Target="../media/image24.jpeg"/><Relationship Id="rId1" Type="http://schemas.openxmlformats.org/officeDocument/2006/relationships/tags" Target="../tags/tag25.x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5.xml"/><Relationship Id="rId5" Type="http://schemas.openxmlformats.org/officeDocument/2006/relationships/image" Target="../media/image6.jpeg"/><Relationship Id="rId1" Type="http://schemas.openxmlformats.org/officeDocument/2006/relationships/tags" Target="../tags/tag3.xml"/><Relationship Id="rId2" Type="http://schemas.openxmlformats.org/officeDocument/2006/relationships/tags" Target="../tags/tag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4" Type="http://schemas.openxmlformats.org/officeDocument/2006/relationships/image" Target="../media/image25.jpeg"/><Relationship Id="rId1" Type="http://schemas.openxmlformats.org/officeDocument/2006/relationships/tags" Target="../tags/tag26.xml"/><Relationship Id="rId2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51.xml"/><Relationship Id="rId5" Type="http://schemas.openxmlformats.org/officeDocument/2006/relationships/image" Target="../media/image26.jpeg"/><Relationship Id="rId1" Type="http://schemas.openxmlformats.org/officeDocument/2006/relationships/tags" Target="../tags/tag27.xml"/><Relationship Id="rId2" Type="http://schemas.openxmlformats.org/officeDocument/2006/relationships/tags" Target="../tags/tag2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52.xml"/><Relationship Id="rId5" Type="http://schemas.openxmlformats.org/officeDocument/2006/relationships/image" Target="../media/image27.jpeg"/><Relationship Id="rId1" Type="http://schemas.openxmlformats.org/officeDocument/2006/relationships/tags" Target="../tags/tag29.xml"/><Relationship Id="rId2" Type="http://schemas.openxmlformats.org/officeDocument/2006/relationships/tags" Target="../tags/tag30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4.xml"/><Relationship Id="rId3" Type="http://schemas.openxmlformats.org/officeDocument/2006/relationships/hyperlink" Target="http://www.scme-nm.or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6.xml"/><Relationship Id="rId5" Type="http://schemas.openxmlformats.org/officeDocument/2006/relationships/image" Target="../media/image7.jpeg"/><Relationship Id="rId1" Type="http://schemas.openxmlformats.org/officeDocument/2006/relationships/tags" Target="../tags/tag5.xml"/><Relationship Id="rId2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image" Target="../media/image8.jpeg"/><Relationship Id="rId1" Type="http://schemas.openxmlformats.org/officeDocument/2006/relationships/tags" Target="../tags/tag7.x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Deposition overview for microsystems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Deposition Learning Module</a:t>
            </a:r>
            <a:endParaRPr lang="en-US" dirty="0"/>
          </a:p>
        </p:txBody>
      </p:sp>
      <p:pic>
        <p:nvPicPr>
          <p:cNvPr id="7" name="Picture 6" descr="PECVDreactor1_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8480" y="2316480"/>
            <a:ext cx="3473450" cy="3409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6842760" y="4526280"/>
            <a:ext cx="2072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Plasma Enhanced Chemical Vapor Deposition (PECVD)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</a:t>
            </a:r>
            <a:r>
              <a:rPr lang="en-US" dirty="0" smtClean="0"/>
              <a:t>of a Deposited </a:t>
            </a:r>
            <a:r>
              <a:rPr lang="en-US" dirty="0" smtClean="0"/>
              <a:t>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3582834" cy="4495800"/>
          </a:xfrm>
        </p:spPr>
        <p:txBody>
          <a:bodyPr/>
          <a:lstStyle/>
          <a:p>
            <a:pPr marL="508000" lvl="1" indent="-5080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400" dirty="0" smtClean="0">
                <a:latin typeface="Arial"/>
              </a:rPr>
              <a:t>Insulating layer</a:t>
            </a:r>
          </a:p>
          <a:p>
            <a:pPr marL="508000" lvl="1" indent="-5080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400" dirty="0" smtClean="0">
                <a:latin typeface="Arial"/>
              </a:rPr>
              <a:t>Sacrificial layer</a:t>
            </a:r>
          </a:p>
          <a:p>
            <a:pPr marL="508000" lvl="1" indent="-5080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400" dirty="0" smtClean="0">
                <a:latin typeface="Arial"/>
              </a:rPr>
              <a:t>Conductive layer</a:t>
            </a:r>
          </a:p>
          <a:p>
            <a:pPr marL="508000" lvl="1" indent="-5080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400" dirty="0" smtClean="0">
                <a:latin typeface="Arial"/>
              </a:rPr>
              <a:t>Structural layer</a:t>
            </a:r>
          </a:p>
          <a:p>
            <a:pPr marL="508000" lvl="1" indent="-5080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400" dirty="0" smtClean="0">
                <a:latin typeface="Arial"/>
              </a:rPr>
              <a:t>Protective layer</a:t>
            </a:r>
          </a:p>
          <a:p>
            <a:pPr marL="508000" lvl="1" indent="-5080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400" dirty="0" smtClean="0">
                <a:latin typeface="Arial"/>
              </a:rPr>
              <a:t>Etch stop layer</a:t>
            </a:r>
          </a:p>
          <a:p>
            <a:pPr marL="508000" lvl="1" indent="-5080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400" dirty="0" smtClean="0">
                <a:latin typeface="Arial"/>
              </a:rPr>
              <a:t>Etch mask layer</a:t>
            </a:r>
          </a:p>
          <a:p>
            <a:endParaRPr lang="en-US" dirty="0"/>
          </a:p>
        </p:txBody>
      </p:sp>
      <p:pic>
        <p:nvPicPr>
          <p:cNvPr id="4" name="Picture 4" descr="layers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637088" y="1674905"/>
            <a:ext cx="4248150" cy="3509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aptionText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87023" y="5374061"/>
            <a:ext cx="4441825" cy="62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Aft>
                <a:spcPts val="100"/>
              </a:spcAft>
            </a:pPr>
            <a:r>
              <a:rPr lang="en-US" sz="1100" b="1" i="1" dirty="0"/>
              <a:t>Different Layers for building a </a:t>
            </a:r>
            <a:r>
              <a:rPr lang="en-US" sz="1100" b="1" i="1" dirty="0" smtClean="0"/>
              <a:t>MEMS</a:t>
            </a:r>
          </a:p>
          <a:p>
            <a:pPr algn="r">
              <a:spcAft>
                <a:spcPts val="100"/>
              </a:spcAft>
            </a:pPr>
            <a:r>
              <a:rPr lang="en-US" sz="1100" b="1" i="1" dirty="0" smtClean="0"/>
              <a:t>[</a:t>
            </a:r>
            <a:r>
              <a:rPr lang="en-US" sz="1100" b="1" i="1" dirty="0" err="1" smtClean="0"/>
              <a:t>Khalil</a:t>
            </a:r>
            <a:r>
              <a:rPr lang="en-US" sz="1100" b="1" i="1" dirty="0" smtClean="0"/>
              <a:t> </a:t>
            </a:r>
            <a:r>
              <a:rPr lang="en-US" sz="1100" b="1" i="1" dirty="0" err="1" smtClean="0"/>
              <a:t>Najafi</a:t>
            </a:r>
            <a:r>
              <a:rPr lang="en-US" sz="1100" b="1" i="1" dirty="0" smtClean="0"/>
              <a:t>, University of Michigan]</a:t>
            </a:r>
          </a:p>
          <a:p>
            <a:pPr algn="r">
              <a:spcAft>
                <a:spcPts val="100"/>
              </a:spcAft>
            </a:pPr>
            <a:endParaRPr lang="en-US" sz="1100" b="1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of Film vs. Application</a:t>
            </a:r>
            <a:endParaRPr lang="en-US" dirty="0"/>
          </a:p>
        </p:txBody>
      </p:sp>
      <p:graphicFrame>
        <p:nvGraphicFramePr>
          <p:cNvPr id="6" name="Group 55"/>
          <p:cNvGraphicFramePr>
            <a:graphicFrameLocks noGrp="1"/>
          </p:cNvGraphicFramePr>
          <p:nvPr/>
        </p:nvGraphicFramePr>
        <p:xfrm>
          <a:off x="682811" y="1640540"/>
          <a:ext cx="8128000" cy="5029200"/>
        </p:xfrm>
        <a:graphic>
          <a:graphicData uri="http://schemas.openxmlformats.org/drawingml/2006/table">
            <a:tbl>
              <a:tblPr/>
              <a:tblGrid>
                <a:gridCol w="4032250"/>
                <a:gridCol w="409575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>
                              <a:lumMod val="90000"/>
                            </a:schemeClr>
                          </a:solidFill>
                          <a:effectLst/>
                          <a:latin typeface="Times New Roman" pitchFamily="18" charset="0"/>
                        </a:rPr>
                        <a:t>Type</a:t>
                      </a: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0000"/>
                            </a:schemeClr>
                          </a:solidFill>
                          <a:effectLst/>
                          <a:latin typeface="Times New Roman" pitchFamily="18" charset="0"/>
                        </a:rPr>
                        <a:t> of </a:t>
                      </a:r>
                      <a:r>
                        <a:rPr kumimoji="0" lang="es-E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>
                              <a:lumMod val="90000"/>
                            </a:schemeClr>
                          </a:solidFill>
                          <a:effectLst/>
                          <a:latin typeface="Times New Roman" pitchFamily="18" charset="0"/>
                        </a:rPr>
                        <a:t>Thin</a:t>
                      </a: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0000"/>
                            </a:schemeClr>
                          </a:solidFill>
                          <a:effectLst/>
                          <a:latin typeface="Times New Roman" pitchFamily="18" charset="0"/>
                        </a:rPr>
                        <a:t> Film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>
                              <a:lumMod val="90000"/>
                            </a:schemeClr>
                          </a:solidFill>
                          <a:effectLst/>
                          <a:latin typeface="Times New Roman" pitchFamily="18" charset="0"/>
                        </a:rPr>
                        <a:t>Applications</a:t>
                      </a:r>
                      <a:endParaRPr kumimoji="0" lang="es-E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0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Silicon Dioxide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6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Sacrificial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6CB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Masking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7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Polysilicon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6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Structural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6CB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Piezoresistive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7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Silicon Nitride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6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Electrical Isolation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6CB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Masking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7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Phosphosilicate</a:t>
                      </a: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es-E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Glass</a:t>
                      </a: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 (PSG)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6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Structural anchor to substrate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6CB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Sacrificial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7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Metals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6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Conductors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6CB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Reflective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7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Spin-on Glass (SOG)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6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Final Layer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6CB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Zinc Oxide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Piezoelectric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7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6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Sacrificial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6CB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Photoresist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imes New Roman" pitchFamily="18" charset="0"/>
                        </a:rPr>
                        <a:t>Masking</a:t>
                      </a:r>
                      <a:endParaRPr kumimoji="0" lang="es-E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3E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MEMS Deposition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99201" y="4679575"/>
            <a:ext cx="8153400" cy="2017059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lnSpc>
                <a:spcPct val="120000"/>
              </a:lnSpc>
            </a:pPr>
            <a:r>
              <a:rPr lang="en-US" sz="3800" dirty="0" smtClean="0">
                <a:solidFill>
                  <a:schemeClr val="accent1"/>
                </a:solidFill>
              </a:rPr>
              <a:t>The goal </a:t>
            </a:r>
            <a:r>
              <a:rPr lang="en-US" sz="3800" dirty="0" smtClean="0">
                <a:solidFill>
                  <a:schemeClr val="accent1"/>
                </a:solidFill>
              </a:rPr>
              <a:t>is </a:t>
            </a:r>
            <a:r>
              <a:rPr lang="en-US" sz="3800" dirty="0" smtClean="0">
                <a:solidFill>
                  <a:schemeClr val="accent1"/>
                </a:solidFill>
              </a:rPr>
              <a:t>to achieve a high quality, thin, solid film.</a:t>
            </a:r>
          </a:p>
          <a:p>
            <a:pPr marL="514350" indent="-514350">
              <a:lnSpc>
                <a:spcPct val="120000"/>
              </a:lnSpc>
            </a:pPr>
            <a:r>
              <a:rPr lang="en-US" sz="3800" dirty="0" smtClean="0">
                <a:solidFill>
                  <a:schemeClr val="accent1"/>
                </a:solidFill>
              </a:rPr>
              <a:t>In </a:t>
            </a:r>
            <a:r>
              <a:rPr lang="en-US" sz="3800" dirty="0" smtClean="0">
                <a:solidFill>
                  <a:schemeClr val="accent1"/>
                </a:solidFill>
              </a:rPr>
              <a:t>microtechnology fabrication, </a:t>
            </a:r>
            <a:r>
              <a:rPr lang="en-US" sz="3800" dirty="0" smtClean="0">
                <a:solidFill>
                  <a:schemeClr val="accent1"/>
                </a:solidFill>
              </a:rPr>
              <a:t>deposition can occur many times.  </a:t>
            </a:r>
          </a:p>
          <a:p>
            <a:pPr marL="514350" indent="-514350">
              <a:lnSpc>
                <a:spcPct val="120000"/>
              </a:lnSpc>
            </a:pPr>
            <a:r>
              <a:rPr lang="en-US" sz="3800" dirty="0" smtClean="0">
                <a:solidFill>
                  <a:schemeClr val="accent1"/>
                </a:solidFill>
              </a:rPr>
              <a:t>The </a:t>
            </a:r>
            <a:r>
              <a:rPr lang="en-US" sz="3800" dirty="0" smtClean="0">
                <a:solidFill>
                  <a:schemeClr val="accent1"/>
                </a:solidFill>
              </a:rPr>
              <a:t>graphic shows </a:t>
            </a:r>
            <a:r>
              <a:rPr lang="en-US" sz="3800" dirty="0" smtClean="0">
                <a:solidFill>
                  <a:schemeClr val="accent1"/>
                </a:solidFill>
              </a:rPr>
              <a:t>three layers </a:t>
            </a:r>
            <a:r>
              <a:rPr lang="en-US" sz="3800" dirty="0" smtClean="0">
                <a:solidFill>
                  <a:schemeClr val="accent1"/>
                </a:solidFill>
              </a:rPr>
              <a:t>for </a:t>
            </a:r>
            <a:r>
              <a:rPr lang="en-US" sz="3800" dirty="0" smtClean="0">
                <a:solidFill>
                  <a:schemeClr val="accent1"/>
                </a:solidFill>
              </a:rPr>
              <a:t>a cantilever transducer.  Each layer requires a unique deposition process. </a:t>
            </a:r>
          </a:p>
          <a:p>
            <a:pPr>
              <a:buNone/>
            </a:pP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Picture 3" descr="Probe_Coating01_08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407832" y="1600200"/>
            <a:ext cx="6489700" cy="250190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aptionText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407832" y="4195763"/>
            <a:ext cx="648970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ts val="100"/>
              </a:spcAft>
            </a:pPr>
            <a:r>
              <a:rPr lang="en-US" sz="1100" b="1" i="1" dirty="0">
                <a:solidFill>
                  <a:schemeClr val="accent1"/>
                </a:solidFill>
              </a:rPr>
              <a:t>Layers for a MEMS cantilever transducer.  Silicon Nitride is structural layer, Gold is an adhesive layer.  Probe Coating is the "sensing" layer that identifies </a:t>
            </a:r>
            <a:r>
              <a:rPr lang="en-US" sz="1100" b="1" i="1" dirty="0" smtClean="0">
                <a:solidFill>
                  <a:schemeClr val="accent1"/>
                </a:solidFill>
              </a:rPr>
              <a:t>target molecules in a sample.</a:t>
            </a:r>
            <a:endParaRPr lang="en-US" sz="1100" b="1" i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Deposition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400" dirty="0" smtClean="0">
                <a:solidFill>
                  <a:schemeClr val="accent1"/>
                </a:solidFill>
                <a:latin typeface="Arial"/>
              </a:rPr>
              <a:t>The deposition processes used for microsystems include the following: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400" dirty="0" smtClean="0">
              <a:solidFill>
                <a:schemeClr val="accent1"/>
              </a:solidFill>
              <a:latin typeface="Arial"/>
            </a:endParaRPr>
          </a:p>
          <a:p>
            <a:pPr marL="508000" lvl="1" indent="-508000">
              <a:spcBef>
                <a:spcPts val="600"/>
              </a:spcBef>
              <a:buFont typeface="Wingdings" pitchFamily="2" charset="2"/>
              <a:buChar char="v"/>
              <a:defRPr/>
            </a:pPr>
            <a:r>
              <a:rPr lang="en-US" sz="2400" dirty="0" smtClean="0">
                <a:solidFill>
                  <a:schemeClr val="accent1"/>
                </a:solidFill>
                <a:latin typeface="Arial"/>
              </a:rPr>
              <a:t>Spin-on film</a:t>
            </a:r>
          </a:p>
          <a:p>
            <a:pPr marL="508000" lvl="1" indent="-508000">
              <a:spcBef>
                <a:spcPts val="600"/>
              </a:spcBef>
              <a:buFont typeface="Wingdings" pitchFamily="2" charset="2"/>
              <a:buChar char="v"/>
              <a:defRPr/>
            </a:pPr>
            <a:r>
              <a:rPr lang="en-US" sz="2400" dirty="0" smtClean="0">
                <a:solidFill>
                  <a:schemeClr val="accent1"/>
                </a:solidFill>
                <a:latin typeface="Arial"/>
              </a:rPr>
              <a:t>Oxidation (oxide growth)</a:t>
            </a:r>
          </a:p>
          <a:p>
            <a:pPr marL="508000" lvl="1" indent="-508000">
              <a:spcBef>
                <a:spcPts val="600"/>
              </a:spcBef>
              <a:buFont typeface="Wingdings" pitchFamily="2" charset="2"/>
              <a:buChar char="v"/>
              <a:defRPr/>
            </a:pPr>
            <a:r>
              <a:rPr lang="en-US" sz="2400" dirty="0" smtClean="0">
                <a:solidFill>
                  <a:schemeClr val="accent1"/>
                </a:solidFill>
                <a:latin typeface="Arial"/>
              </a:rPr>
              <a:t>Chemical vapor deposition (CVD)</a:t>
            </a:r>
          </a:p>
          <a:p>
            <a:pPr marL="508000" lvl="1" indent="-508000">
              <a:spcBef>
                <a:spcPts val="600"/>
              </a:spcBef>
              <a:buFont typeface="Wingdings" pitchFamily="2" charset="2"/>
              <a:buChar char="v"/>
              <a:defRPr/>
            </a:pPr>
            <a:r>
              <a:rPr lang="en-US" sz="2400" dirty="0" smtClean="0">
                <a:solidFill>
                  <a:schemeClr val="accent1"/>
                </a:solidFill>
                <a:latin typeface="Arial"/>
              </a:rPr>
              <a:t>Physical vapor deposition (PVD)</a:t>
            </a:r>
          </a:p>
          <a:p>
            <a:pPr marL="508000" lvl="1" indent="-508000">
              <a:spcBef>
                <a:spcPts val="600"/>
              </a:spcBef>
              <a:buFont typeface="Wingdings" pitchFamily="2" charset="2"/>
              <a:buChar char="v"/>
              <a:defRPr/>
            </a:pPr>
            <a:r>
              <a:rPr lang="en-US" sz="2400" dirty="0" smtClean="0">
                <a:solidFill>
                  <a:schemeClr val="accent1"/>
                </a:solidFill>
                <a:latin typeface="Arial"/>
              </a:rPr>
              <a:t>Electroplating</a:t>
            </a:r>
          </a:p>
          <a:p>
            <a:pPr>
              <a:buNone/>
            </a:pP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Spin-on Films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9" y="1600200"/>
            <a:ext cx="3878670" cy="490817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accent1"/>
                </a:solidFill>
              </a:rPr>
              <a:t>T</a:t>
            </a:r>
            <a:r>
              <a:rPr lang="en-US" sz="2400" dirty="0" smtClean="0">
                <a:solidFill>
                  <a:schemeClr val="accent1"/>
                </a:solidFill>
              </a:rPr>
              <a:t>he </a:t>
            </a:r>
            <a:r>
              <a:rPr lang="en-US" sz="2400" dirty="0" smtClean="0">
                <a:solidFill>
                  <a:schemeClr val="accent1"/>
                </a:solidFill>
              </a:rPr>
              <a:t>process of literally spinning a liquid onto the wafer surface.  </a:t>
            </a:r>
          </a:p>
          <a:p>
            <a:pPr>
              <a:lnSpc>
                <a:spcPct val="120000"/>
              </a:lnSpc>
            </a:pPr>
            <a:r>
              <a:rPr lang="en-US" sz="2400" dirty="0" smtClean="0">
                <a:solidFill>
                  <a:schemeClr val="accent1"/>
                </a:solidFill>
              </a:rPr>
              <a:t>Thickness </a:t>
            </a:r>
            <a:r>
              <a:rPr lang="en-US" sz="2400" dirty="0" smtClean="0">
                <a:solidFill>
                  <a:schemeClr val="accent1"/>
                </a:solidFill>
              </a:rPr>
              <a:t>of the film is dependent upon the liquid’s viscosity and spin speed.  </a:t>
            </a:r>
          </a:p>
          <a:p>
            <a:pPr>
              <a:lnSpc>
                <a:spcPct val="120000"/>
              </a:lnSpc>
            </a:pPr>
            <a:r>
              <a:rPr lang="en-US" sz="2400" dirty="0" smtClean="0">
                <a:solidFill>
                  <a:schemeClr val="accent1"/>
                </a:solidFill>
              </a:rPr>
              <a:t>Spin-on </a:t>
            </a:r>
            <a:r>
              <a:rPr lang="en-US" sz="2400" dirty="0" smtClean="0">
                <a:solidFill>
                  <a:schemeClr val="accent1"/>
                </a:solidFill>
              </a:rPr>
              <a:t>is </a:t>
            </a:r>
            <a:r>
              <a:rPr lang="en-US" sz="2400" dirty="0" smtClean="0">
                <a:solidFill>
                  <a:schemeClr val="accent1"/>
                </a:solidFill>
              </a:rPr>
              <a:t>primarily used for photoresist and spin-on glass (SOG).</a:t>
            </a:r>
          </a:p>
          <a:p>
            <a:endParaRPr lang="en-US" sz="2000" dirty="0">
              <a:solidFill>
                <a:schemeClr val="accent1"/>
              </a:solidFill>
            </a:endParaRPr>
          </a:p>
        </p:txBody>
      </p:sp>
      <p:sp>
        <p:nvSpPr>
          <p:cNvPr id="5" name="CaptionText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921624" y="5372473"/>
            <a:ext cx="403411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Aft>
                <a:spcPts val="100"/>
              </a:spcAft>
            </a:pPr>
            <a:r>
              <a:rPr lang="en-US" sz="1100" b="1" i="1">
                <a:solidFill>
                  <a:schemeClr val="accent1"/>
                </a:solidFill>
              </a:rPr>
              <a:t>Spin-on Photoresist</a:t>
            </a:r>
          </a:p>
        </p:txBody>
      </p:sp>
      <p:pic>
        <p:nvPicPr>
          <p:cNvPr id="6" name="Picture 5" descr="Spin_Coat9_22.tif"/>
          <p:cNvPicPr>
            <a:picLocks noChangeAspect="1"/>
          </p:cNvPicPr>
          <p:nvPr/>
        </p:nvPicPr>
        <p:blipFill>
          <a:blip r:embed="rId4"/>
          <a:srcRect l="1221" t="1426" r="1456" b="1860"/>
          <a:stretch>
            <a:fillRect/>
          </a:stretch>
        </p:blipFill>
        <p:spPr>
          <a:xfrm>
            <a:off x="4800600" y="1680882"/>
            <a:ext cx="4168588" cy="34962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Oxidation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600" dirty="0" smtClean="0">
                <a:solidFill>
                  <a:schemeClr val="accent1"/>
                </a:solidFill>
              </a:rPr>
              <a:t>The process </a:t>
            </a:r>
            <a:r>
              <a:rPr lang="en-US" sz="2600" dirty="0" smtClean="0">
                <a:solidFill>
                  <a:schemeClr val="accent1"/>
                </a:solidFill>
              </a:rPr>
              <a:t>used to grow a uniform, high quality layer of silicon dioxide (SiO</a:t>
            </a:r>
            <a:r>
              <a:rPr lang="en-US" sz="2600" baseline="-25000" dirty="0" smtClean="0">
                <a:solidFill>
                  <a:schemeClr val="accent1"/>
                </a:solidFill>
              </a:rPr>
              <a:t>2</a:t>
            </a:r>
            <a:r>
              <a:rPr lang="en-US" sz="2600" dirty="0" smtClean="0">
                <a:solidFill>
                  <a:schemeClr val="accent1"/>
                </a:solidFill>
              </a:rPr>
              <a:t>) on the surface of a silicon substrate. </a:t>
            </a:r>
          </a:p>
          <a:p>
            <a:endParaRPr lang="en-US" sz="2600" dirty="0" smtClean="0">
              <a:solidFill>
                <a:schemeClr val="accent1"/>
              </a:solidFill>
            </a:endParaRPr>
          </a:p>
          <a:p>
            <a:r>
              <a:rPr lang="en-US" sz="2600" dirty="0" smtClean="0">
                <a:solidFill>
                  <a:schemeClr val="accent1"/>
                </a:solidFill>
              </a:rPr>
              <a:t>The </a:t>
            </a:r>
            <a:r>
              <a:rPr lang="en-US" sz="2600" dirty="0" smtClean="0">
                <a:solidFill>
                  <a:schemeClr val="accent1"/>
                </a:solidFill>
              </a:rPr>
              <a:t>SiO</a:t>
            </a:r>
            <a:r>
              <a:rPr lang="en-US" sz="2600" baseline="-25000" dirty="0" smtClean="0">
                <a:solidFill>
                  <a:schemeClr val="accent1"/>
                </a:solidFill>
              </a:rPr>
              <a:t>2</a:t>
            </a:r>
            <a:r>
              <a:rPr lang="en-US" sz="2600" dirty="0" smtClean="0">
                <a:solidFill>
                  <a:schemeClr val="accent1"/>
                </a:solidFill>
              </a:rPr>
              <a:t> layer literally </a:t>
            </a:r>
            <a:r>
              <a:rPr lang="en-US" sz="2600" dirty="0" smtClean="0">
                <a:solidFill>
                  <a:schemeClr val="accent1"/>
                </a:solidFill>
              </a:rPr>
              <a:t>“grows” </a:t>
            </a:r>
            <a:r>
              <a:rPr lang="en-US" sz="2600" b="1" dirty="0" smtClean="0">
                <a:solidFill>
                  <a:schemeClr val="accent1"/>
                </a:solidFill>
              </a:rPr>
              <a:t>into</a:t>
            </a:r>
            <a:r>
              <a:rPr lang="en-US" sz="2600" dirty="0" smtClean="0">
                <a:solidFill>
                  <a:schemeClr val="accent1"/>
                </a:solidFill>
              </a:rPr>
              <a:t> the silicon substrate consuming silicon.</a:t>
            </a:r>
          </a:p>
          <a:p>
            <a:endParaRPr lang="en-US" sz="2600" dirty="0" smtClean="0">
              <a:solidFill>
                <a:schemeClr val="accent1"/>
              </a:solidFill>
            </a:endParaRPr>
          </a:p>
          <a:p>
            <a:r>
              <a:rPr lang="en-US" sz="2600" dirty="0" smtClean="0">
                <a:solidFill>
                  <a:schemeClr val="accent1"/>
                </a:solidFill>
              </a:rPr>
              <a:t>Other types of deposition "deposit" the layer on the substrate surface with little if any reaction with the surface molecules.</a:t>
            </a:r>
          </a:p>
          <a:p>
            <a:endParaRPr lang="en-US" sz="26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Silicon Dioxide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99201" y="4572000"/>
            <a:ext cx="8153400" cy="206188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accent1"/>
                </a:solidFill>
              </a:rPr>
              <a:t>When exposed to oxygen, silicon oxidizes to form silicon dioxide (SiO</a:t>
            </a:r>
            <a:r>
              <a:rPr lang="en-US" sz="2400" baseline="-25000" dirty="0" smtClean="0">
                <a:solidFill>
                  <a:schemeClr val="accent1"/>
                </a:solidFill>
              </a:rPr>
              <a:t>2</a:t>
            </a:r>
            <a:r>
              <a:rPr lang="en-US" sz="2400" dirty="0" smtClean="0">
                <a:solidFill>
                  <a:schemeClr val="accent1"/>
                </a:solidFill>
              </a:rPr>
              <a:t>). SiO</a:t>
            </a:r>
            <a:r>
              <a:rPr lang="en-US" sz="2400" baseline="-25000" dirty="0" smtClean="0">
                <a:solidFill>
                  <a:schemeClr val="accent1"/>
                </a:solidFill>
              </a:rPr>
              <a:t>2</a:t>
            </a:r>
            <a:r>
              <a:rPr lang="en-US" sz="2400" dirty="0" smtClean="0">
                <a:solidFill>
                  <a:schemeClr val="accent1"/>
                </a:solidFill>
              </a:rPr>
              <a:t> is used for </a:t>
            </a:r>
            <a:r>
              <a:rPr lang="is-IS" sz="2400" dirty="0" smtClean="0">
                <a:solidFill>
                  <a:schemeClr val="accent1"/>
                </a:solidFill>
              </a:rPr>
              <a:t>…</a:t>
            </a:r>
            <a:endParaRPr lang="en-US" sz="2400" dirty="0" smtClean="0">
              <a:solidFill>
                <a:schemeClr val="accent1"/>
              </a:solidFill>
            </a:endParaRP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accent1"/>
                </a:solidFill>
              </a:rPr>
              <a:t>Barrier material or hard mask 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accent1"/>
                </a:solidFill>
              </a:rPr>
              <a:t>Electrical isolation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accent1"/>
                </a:solidFill>
              </a:rPr>
              <a:t>Device component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accent1"/>
                </a:solidFill>
              </a:rPr>
              <a:t>Sacrificial layer or scaffold for microsystems devices. </a:t>
            </a:r>
          </a:p>
          <a:p>
            <a:pPr>
              <a:buNone/>
            </a:pP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Picture 3" descr="sio2-sacrifical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280179" y="1627095"/>
            <a:ext cx="6664325" cy="2505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aptionText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280179" y="4213133"/>
            <a:ext cx="666432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ts val="100"/>
              </a:spcAft>
            </a:pPr>
            <a:r>
              <a:rPr lang="en-US" sz="1200" b="1" i="1">
                <a:solidFill>
                  <a:schemeClr val="accent1"/>
                </a:solidFill>
              </a:rPr>
              <a:t>Silicon Dioxide as Sacrificial Layers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Oxidation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400" dirty="0" smtClean="0">
                <a:solidFill>
                  <a:schemeClr val="accent1"/>
                </a:solidFill>
                <a:latin typeface="Arial"/>
              </a:rPr>
              <a:t>Three basic steps: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400" dirty="0" smtClean="0">
              <a:solidFill>
                <a:schemeClr val="accent1"/>
              </a:solidFill>
              <a:latin typeface="Arial"/>
            </a:endParaRPr>
          </a:p>
          <a:p>
            <a:pPr marL="457200" lvl="1" indent="-4572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400" dirty="0" smtClean="0">
                <a:solidFill>
                  <a:schemeClr val="accent1"/>
                </a:solidFill>
                <a:latin typeface="Arial"/>
              </a:rPr>
              <a:t>Silicon wafers are placed in a heated vacuum chamber (typically 900 – 1200 degrees C).  </a:t>
            </a:r>
          </a:p>
          <a:p>
            <a:pPr marL="457200" lvl="1" indent="-4572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400" dirty="0" smtClean="0">
                <a:solidFill>
                  <a:schemeClr val="accent1"/>
                </a:solidFill>
                <a:latin typeface="Arial"/>
              </a:rPr>
              <a:t>An oxygen source (gas or vapor) is pumped into the chamber. </a:t>
            </a:r>
          </a:p>
          <a:p>
            <a:pPr marL="457200" lvl="1" indent="-4572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400" dirty="0" smtClean="0">
                <a:solidFill>
                  <a:schemeClr val="accent1"/>
                </a:solidFill>
                <a:latin typeface="Arial"/>
              </a:rPr>
              <a:t>Oxygen molecules react with the silicon to grow a silicon dioxide (SiO</a:t>
            </a:r>
            <a:r>
              <a:rPr lang="en-US" sz="2400" baseline="-25000" dirty="0" smtClean="0">
                <a:solidFill>
                  <a:schemeClr val="accent1"/>
                </a:solidFill>
                <a:latin typeface="Arial"/>
              </a:rPr>
              <a:t>2</a:t>
            </a:r>
            <a:r>
              <a:rPr lang="en-US" sz="2400" dirty="0" smtClean="0">
                <a:solidFill>
                  <a:schemeClr val="accent1"/>
                </a:solidFill>
                <a:latin typeface="Arial"/>
              </a:rPr>
              <a:t>) layer within and on the substrate. </a:t>
            </a:r>
          </a:p>
          <a:p>
            <a:pPr>
              <a:buNone/>
            </a:pP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Oxide Growth Kinetics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accent1"/>
                </a:solidFill>
              </a:rPr>
              <a:t>This oxygen/silicon reaction is analogous to the oxidation or rusting of metal (e.g., oxygen and iron).  </a:t>
            </a:r>
          </a:p>
          <a:p>
            <a:endParaRPr lang="en-US" sz="2600" dirty="0" smtClean="0">
              <a:solidFill>
                <a:schemeClr val="accent1"/>
              </a:solidFill>
            </a:endParaRPr>
          </a:p>
          <a:p>
            <a:r>
              <a:rPr lang="en-US" sz="2600" dirty="0" smtClean="0">
                <a:solidFill>
                  <a:schemeClr val="accent1"/>
                </a:solidFill>
              </a:rPr>
              <a:t>The longer the wafers or metal are exposed to oxygen (O</a:t>
            </a:r>
            <a:r>
              <a:rPr lang="en-US" sz="2600" baseline="-25000" dirty="0" smtClean="0">
                <a:solidFill>
                  <a:schemeClr val="accent1"/>
                </a:solidFill>
              </a:rPr>
              <a:t>2</a:t>
            </a:r>
            <a:r>
              <a:rPr lang="en-US" sz="2600" dirty="0" smtClean="0">
                <a:solidFill>
                  <a:schemeClr val="accent1"/>
                </a:solidFill>
              </a:rPr>
              <a:t>), the thicker the oxide (or rust) layer becomes. </a:t>
            </a:r>
          </a:p>
          <a:p>
            <a:endParaRPr lang="en-US" sz="2600" dirty="0" smtClean="0">
              <a:solidFill>
                <a:schemeClr val="accent1"/>
              </a:solidFill>
            </a:endParaRPr>
          </a:p>
          <a:p>
            <a:r>
              <a:rPr lang="en-US" sz="2600" dirty="0" smtClean="0">
                <a:solidFill>
                  <a:schemeClr val="accent1"/>
                </a:solidFill>
              </a:rPr>
              <a:t>What do you think?  The higher the temperature, the (</a:t>
            </a:r>
            <a:r>
              <a:rPr lang="en-US" sz="2600" i="1" dirty="0" smtClean="0">
                <a:solidFill>
                  <a:schemeClr val="accent1"/>
                </a:solidFill>
              </a:rPr>
              <a:t>higher or lower</a:t>
            </a:r>
            <a:r>
              <a:rPr lang="en-US" sz="2600" dirty="0" smtClean="0">
                <a:solidFill>
                  <a:schemeClr val="accent1"/>
                </a:solidFill>
              </a:rPr>
              <a:t>) the reaction rate.</a:t>
            </a:r>
          </a:p>
          <a:p>
            <a:endParaRPr lang="en-US" sz="26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Oxide Growth Kinetics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accent1"/>
                </a:solidFill>
              </a:rPr>
              <a:t>This oxygen/silicon reaction is analogous to the oxidation or rusting of metal (e.g., oxygen and iron).  </a:t>
            </a:r>
          </a:p>
          <a:p>
            <a:endParaRPr lang="en-US" sz="2600" dirty="0" smtClean="0">
              <a:solidFill>
                <a:schemeClr val="accent1"/>
              </a:solidFill>
            </a:endParaRPr>
          </a:p>
          <a:p>
            <a:r>
              <a:rPr lang="en-US" sz="2600" dirty="0" smtClean="0">
                <a:solidFill>
                  <a:schemeClr val="accent1"/>
                </a:solidFill>
              </a:rPr>
              <a:t>The longer the wafers or metal are exposed to oxygen (O</a:t>
            </a:r>
            <a:r>
              <a:rPr lang="en-US" sz="2600" baseline="-25000" dirty="0" smtClean="0">
                <a:solidFill>
                  <a:schemeClr val="accent1"/>
                </a:solidFill>
              </a:rPr>
              <a:t>2</a:t>
            </a:r>
            <a:r>
              <a:rPr lang="en-US" sz="2600" dirty="0" smtClean="0">
                <a:solidFill>
                  <a:schemeClr val="accent1"/>
                </a:solidFill>
              </a:rPr>
              <a:t>), the thicker the oxide (or rust) layer becomes. </a:t>
            </a:r>
          </a:p>
          <a:p>
            <a:endParaRPr lang="en-US" sz="2600" dirty="0" smtClean="0">
              <a:solidFill>
                <a:schemeClr val="accent1"/>
              </a:solidFill>
            </a:endParaRPr>
          </a:p>
          <a:p>
            <a:r>
              <a:rPr lang="en-US" sz="2600" dirty="0" smtClean="0">
                <a:solidFill>
                  <a:schemeClr val="accent1"/>
                </a:solidFill>
              </a:rPr>
              <a:t>What do you think?  The higher the temperature, the (</a:t>
            </a:r>
            <a:r>
              <a:rPr lang="en-US" sz="2600" i="1" dirty="0" smtClean="0">
                <a:solidFill>
                  <a:schemeClr val="accent1"/>
                </a:solidFill>
              </a:rPr>
              <a:t>higher or lower</a:t>
            </a:r>
            <a:r>
              <a:rPr lang="en-US" sz="2600" dirty="0" smtClean="0">
                <a:solidFill>
                  <a:schemeClr val="accent1"/>
                </a:solidFill>
              </a:rPr>
              <a:t>) the reaction rate. </a:t>
            </a:r>
          </a:p>
          <a:p>
            <a:pPr lvl="1">
              <a:buNone/>
            </a:pPr>
            <a:r>
              <a:rPr lang="en-US" sz="2300" i="1" dirty="0" smtClean="0">
                <a:solidFill>
                  <a:srgbClr val="0070C0"/>
                </a:solidFill>
              </a:rPr>
              <a:t>Answer:  higher</a:t>
            </a:r>
            <a:endParaRPr lang="en-US" sz="2300" dirty="0" smtClean="0">
              <a:solidFill>
                <a:srgbClr val="0070C0"/>
              </a:solidFill>
            </a:endParaRPr>
          </a:p>
          <a:p>
            <a:endParaRPr lang="en-US" sz="26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deposition process is critical for </a:t>
            </a:r>
            <a:r>
              <a:rPr lang="en-US" dirty="0" smtClean="0"/>
              <a:t>micro and </a:t>
            </a:r>
            <a:r>
              <a:rPr lang="en-US" dirty="0" err="1" smtClean="0"/>
              <a:t>nano</a:t>
            </a:r>
            <a:r>
              <a:rPr lang="en-US" dirty="0" smtClean="0"/>
              <a:t> systems </a:t>
            </a:r>
            <a:r>
              <a:rPr lang="en-US" dirty="0" smtClean="0"/>
              <a:t>fabrication.  It provides the ability to deposit thin film layers as thick as 100 micrometers and as thin as a few nanometers.</a:t>
            </a:r>
          </a:p>
          <a:p>
            <a:r>
              <a:rPr lang="en-US" dirty="0" smtClean="0"/>
              <a:t>This unit </a:t>
            </a:r>
            <a:r>
              <a:rPr lang="en-US" dirty="0" smtClean="0"/>
              <a:t>is </a:t>
            </a:r>
            <a:r>
              <a:rPr lang="en-US" dirty="0" smtClean="0"/>
              <a:t>an overview of the deposition process and the various types of deposition used for microsystems fabrication.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Overview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Kinetics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26095" y="4036344"/>
            <a:ext cx="8153400" cy="2680447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100" dirty="0" smtClean="0">
                <a:solidFill>
                  <a:schemeClr val="accent1"/>
                </a:solidFill>
              </a:rPr>
              <a:t>The oxide layer consumes a portion of the silicon just as rust consumes metal.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100" dirty="0" smtClean="0">
                <a:solidFill>
                  <a:schemeClr val="accent1"/>
                </a:solidFill>
              </a:rPr>
              <a:t>Initially, silicon dioxide growth is a surface reaction only.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100" dirty="0" smtClean="0">
                <a:solidFill>
                  <a:schemeClr val="accent1"/>
                </a:solidFill>
              </a:rPr>
              <a:t>Additional </a:t>
            </a:r>
            <a:r>
              <a:rPr lang="en-US" sz="3100" dirty="0" smtClean="0">
                <a:solidFill>
                  <a:schemeClr val="accent1"/>
                </a:solidFill>
              </a:rPr>
              <a:t>oxygen molecules must diffuse through </a:t>
            </a:r>
            <a:r>
              <a:rPr lang="en-US" sz="3100" dirty="0" smtClean="0">
                <a:solidFill>
                  <a:schemeClr val="accent1"/>
                </a:solidFill>
              </a:rPr>
              <a:t>the surface SiO</a:t>
            </a:r>
            <a:r>
              <a:rPr lang="en-US" sz="3100" baseline="-25000" dirty="0" smtClean="0">
                <a:solidFill>
                  <a:schemeClr val="accent1"/>
                </a:solidFill>
              </a:rPr>
              <a:t>2</a:t>
            </a:r>
            <a:r>
              <a:rPr lang="en-US" sz="3100" dirty="0" smtClean="0">
                <a:solidFill>
                  <a:schemeClr val="accent1"/>
                </a:solidFill>
              </a:rPr>
              <a:t> </a:t>
            </a:r>
            <a:r>
              <a:rPr lang="en-US" sz="3100" dirty="0" smtClean="0">
                <a:solidFill>
                  <a:schemeClr val="accent1"/>
                </a:solidFill>
              </a:rPr>
              <a:t>layer to get to silicon atoms </a:t>
            </a:r>
            <a:r>
              <a:rPr lang="en-US" sz="3100" dirty="0" smtClean="0">
                <a:solidFill>
                  <a:schemeClr val="accent1"/>
                </a:solidFill>
              </a:rPr>
              <a:t>below.  </a:t>
            </a:r>
            <a:r>
              <a:rPr lang="en-US" sz="3100" dirty="0" smtClean="0">
                <a:solidFill>
                  <a:schemeClr val="accent1"/>
                </a:solidFill>
              </a:rPr>
              <a:t>At this point the SiO</a:t>
            </a:r>
            <a:r>
              <a:rPr lang="en-US" sz="3100" baseline="-25000" dirty="0" smtClean="0">
                <a:solidFill>
                  <a:schemeClr val="accent1"/>
                </a:solidFill>
              </a:rPr>
              <a:t>2</a:t>
            </a:r>
            <a:r>
              <a:rPr lang="en-US" sz="3100" dirty="0" smtClean="0">
                <a:solidFill>
                  <a:schemeClr val="accent1"/>
                </a:solidFill>
              </a:rPr>
              <a:t> growth occurs </a:t>
            </a:r>
            <a:r>
              <a:rPr lang="en-US" sz="3100" b="1" dirty="0" smtClean="0">
                <a:solidFill>
                  <a:schemeClr val="accent1"/>
                </a:solidFill>
              </a:rPr>
              <a:t>withi</a:t>
            </a:r>
            <a:r>
              <a:rPr lang="en-US" sz="3100" dirty="0" smtClean="0">
                <a:solidFill>
                  <a:schemeClr val="accent1"/>
                </a:solidFill>
              </a:rPr>
              <a:t>n the substrate. </a:t>
            </a:r>
          </a:p>
          <a:p>
            <a:pPr>
              <a:buNone/>
            </a:pP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" name="CaptionText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903259" y="2171229"/>
            <a:ext cx="2702859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100"/>
              </a:spcAft>
            </a:pPr>
            <a:r>
              <a:rPr lang="en-US" sz="1100" b="1" i="1" dirty="0">
                <a:solidFill>
                  <a:schemeClr val="accent1"/>
                </a:solidFill>
              </a:rPr>
              <a:t>The amount of silicon consumed in the oxidation reaction is 45% of the final oxide thickness</a:t>
            </a:r>
          </a:p>
        </p:txBody>
      </p:sp>
      <p:pic>
        <p:nvPicPr>
          <p:cNvPr id="7" name="Picture 6" descr="oxida_percents_pp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36" y="1571061"/>
            <a:ext cx="5030694" cy="25815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Wet vs. Dry Oxidation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en-US" sz="2400" dirty="0" smtClean="0">
                <a:solidFill>
                  <a:schemeClr val="accent1"/>
                </a:solidFill>
              </a:rPr>
              <a:t>There are two basic oxidation processes:  wet and dry.  </a:t>
            </a:r>
          </a:p>
          <a:p>
            <a:pPr>
              <a:lnSpc>
                <a:spcPct val="120000"/>
              </a:lnSpc>
            </a:pPr>
            <a:r>
              <a:rPr lang="en-US" sz="2400" dirty="0" smtClean="0">
                <a:solidFill>
                  <a:schemeClr val="accent1"/>
                </a:solidFill>
              </a:rPr>
              <a:t>Both processes use heat to assist in the reaction rate.  </a:t>
            </a:r>
          </a:p>
          <a:p>
            <a:pPr>
              <a:lnSpc>
                <a:spcPct val="120000"/>
              </a:lnSpc>
            </a:pPr>
            <a:r>
              <a:rPr lang="en-US" sz="2400" dirty="0" smtClean="0">
                <a:solidFill>
                  <a:schemeClr val="accent1"/>
                </a:solidFill>
              </a:rPr>
              <a:t>Wet oxidation is used </a:t>
            </a:r>
            <a:r>
              <a:rPr lang="en-US" sz="2400" dirty="0" smtClean="0">
                <a:solidFill>
                  <a:schemeClr val="accent1"/>
                </a:solidFill>
              </a:rPr>
              <a:t>to </a:t>
            </a:r>
            <a:r>
              <a:rPr lang="en-US" sz="2400" dirty="0" smtClean="0">
                <a:solidFill>
                  <a:schemeClr val="accent1"/>
                </a:solidFill>
              </a:rPr>
              <a:t>grow the thicker layers (in the micrometers) at a faster rate than is possible with dry </a:t>
            </a:r>
            <a:r>
              <a:rPr lang="en-US" sz="2400" dirty="0" smtClean="0">
                <a:solidFill>
                  <a:schemeClr val="accent1"/>
                </a:solidFill>
              </a:rPr>
              <a:t>oxidation.  </a:t>
            </a:r>
            <a:endParaRPr lang="en-US" sz="2400" dirty="0" smtClean="0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2400" dirty="0" smtClean="0">
                <a:solidFill>
                  <a:schemeClr val="accent1"/>
                </a:solidFill>
              </a:rPr>
              <a:t>Dry oxidation is used for thin layers (in the nanometers).  Dry oxidation allows better control over the growth of thin oxides.</a:t>
            </a:r>
          </a:p>
          <a:p>
            <a:endParaRPr lang="en-US" sz="2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Dry Oxidation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accent1"/>
                </a:solidFill>
              </a:rPr>
              <a:t>Dry oxygen </a:t>
            </a:r>
            <a:r>
              <a:rPr lang="en-US" sz="2800" dirty="0" smtClean="0">
                <a:solidFill>
                  <a:schemeClr val="accent1"/>
                </a:solidFill>
              </a:rPr>
              <a:t>is pumped into a heated process chamber.  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accent1"/>
                </a:solidFill>
              </a:rPr>
              <a:t>The oxygen reacts with the silicon to form silicon dioxide.</a:t>
            </a:r>
          </a:p>
          <a:p>
            <a:pPr>
              <a:buNone/>
            </a:pPr>
            <a:endParaRPr lang="en-US" sz="2800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it-IT" sz="2800" b="1" i="1" dirty="0" smtClean="0">
                <a:solidFill>
                  <a:schemeClr val="accent1"/>
                </a:solidFill>
              </a:rPr>
              <a:t>Si (solid) + O</a:t>
            </a:r>
            <a:r>
              <a:rPr lang="it-IT" sz="2800" b="1" i="1" baseline="-25000" dirty="0" smtClean="0">
                <a:solidFill>
                  <a:schemeClr val="accent1"/>
                </a:solidFill>
              </a:rPr>
              <a:t>2</a:t>
            </a:r>
            <a:r>
              <a:rPr lang="it-IT" sz="2800" b="1" i="1" dirty="0" smtClean="0">
                <a:solidFill>
                  <a:schemeClr val="accent1"/>
                </a:solidFill>
              </a:rPr>
              <a:t> (gas)  → SiO</a:t>
            </a:r>
            <a:r>
              <a:rPr lang="it-IT" sz="2800" b="1" i="1" baseline="-25000" dirty="0" smtClean="0">
                <a:solidFill>
                  <a:schemeClr val="accent1"/>
                </a:solidFill>
              </a:rPr>
              <a:t>2</a:t>
            </a:r>
            <a:r>
              <a:rPr lang="it-IT" sz="2800" b="1" i="1" dirty="0" smtClean="0">
                <a:solidFill>
                  <a:schemeClr val="accent1"/>
                </a:solidFill>
              </a:rPr>
              <a:t> (solid)</a:t>
            </a:r>
            <a:endParaRPr lang="en-US" sz="2800" b="1" i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Wet Oxidation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5384740" cy="4495800"/>
          </a:xfrm>
        </p:spPr>
        <p:txBody>
          <a:bodyPr>
            <a:normAutofit/>
          </a:bodyPr>
          <a:lstStyle/>
          <a:p>
            <a:pPr marL="514350" indent="-514350"/>
            <a:r>
              <a:rPr lang="en-US" sz="2600" dirty="0">
                <a:solidFill>
                  <a:schemeClr val="accent1"/>
                </a:solidFill>
              </a:rPr>
              <a:t>O</a:t>
            </a:r>
            <a:r>
              <a:rPr lang="en-US" sz="2600" dirty="0" smtClean="0">
                <a:solidFill>
                  <a:schemeClr val="accent1"/>
                </a:solidFill>
              </a:rPr>
              <a:t>xygen </a:t>
            </a:r>
            <a:r>
              <a:rPr lang="en-US" sz="2600" dirty="0" smtClean="0">
                <a:solidFill>
                  <a:schemeClr val="accent1"/>
                </a:solidFill>
              </a:rPr>
              <a:t>saturated with water vapor or steam is used in place of dry oxygen.  </a:t>
            </a:r>
          </a:p>
          <a:p>
            <a:pPr marL="514350" indent="-514350"/>
            <a:r>
              <a:rPr lang="pt-BR" sz="2600" b="1" i="1" dirty="0" smtClean="0">
                <a:solidFill>
                  <a:schemeClr val="accent1"/>
                </a:solidFill>
              </a:rPr>
              <a:t>Si (solid) + 2H</a:t>
            </a:r>
            <a:r>
              <a:rPr lang="pt-BR" sz="2600" b="1" i="1" baseline="-25000" dirty="0" smtClean="0">
                <a:solidFill>
                  <a:schemeClr val="accent1"/>
                </a:solidFill>
              </a:rPr>
              <a:t>2</a:t>
            </a:r>
            <a:r>
              <a:rPr lang="pt-BR" sz="2600" b="1" i="1" dirty="0" smtClean="0">
                <a:solidFill>
                  <a:schemeClr val="accent1"/>
                </a:solidFill>
              </a:rPr>
              <a:t>O (vapor) → SiO</a:t>
            </a:r>
            <a:r>
              <a:rPr lang="pt-BR" sz="2600" b="1" i="1" baseline="-25000" dirty="0" smtClean="0">
                <a:solidFill>
                  <a:schemeClr val="accent1"/>
                </a:solidFill>
              </a:rPr>
              <a:t>2</a:t>
            </a:r>
            <a:r>
              <a:rPr lang="pt-BR" sz="2600" b="1" i="1" dirty="0" smtClean="0">
                <a:solidFill>
                  <a:schemeClr val="accent1"/>
                </a:solidFill>
              </a:rPr>
              <a:t> (solid) + 2H</a:t>
            </a:r>
            <a:r>
              <a:rPr lang="pt-BR" sz="2600" b="1" i="1" baseline="-25000" dirty="0" smtClean="0">
                <a:solidFill>
                  <a:schemeClr val="accent1"/>
                </a:solidFill>
              </a:rPr>
              <a:t>2</a:t>
            </a:r>
            <a:r>
              <a:rPr lang="pt-BR" sz="2600" b="1" i="1" dirty="0" smtClean="0">
                <a:solidFill>
                  <a:schemeClr val="accent1"/>
                </a:solidFill>
              </a:rPr>
              <a:t> (gas)</a:t>
            </a:r>
          </a:p>
          <a:p>
            <a:pPr marL="514350" indent="-514350"/>
            <a:r>
              <a:rPr lang="en-US" sz="2600" dirty="0" smtClean="0">
                <a:solidFill>
                  <a:schemeClr val="accent1"/>
                </a:solidFill>
              </a:rPr>
              <a:t>H</a:t>
            </a:r>
            <a:r>
              <a:rPr lang="en-US" sz="2600" baseline="-25000" dirty="0" smtClean="0">
                <a:solidFill>
                  <a:schemeClr val="accent1"/>
                </a:solidFill>
              </a:rPr>
              <a:t>2</a:t>
            </a:r>
            <a:r>
              <a:rPr lang="en-US" sz="2600" dirty="0" smtClean="0">
                <a:solidFill>
                  <a:schemeClr val="accent1"/>
                </a:solidFill>
              </a:rPr>
              <a:t>O is much more soluble in SiO</a:t>
            </a:r>
            <a:r>
              <a:rPr lang="en-US" sz="2600" baseline="-25000" dirty="0" smtClean="0">
                <a:solidFill>
                  <a:schemeClr val="accent1"/>
                </a:solidFill>
              </a:rPr>
              <a:t>2</a:t>
            </a:r>
            <a:r>
              <a:rPr lang="en-US" sz="2600" dirty="0" smtClean="0">
                <a:solidFill>
                  <a:schemeClr val="accent1"/>
                </a:solidFill>
              </a:rPr>
              <a:t> than </a:t>
            </a:r>
            <a:r>
              <a:rPr lang="en-US" sz="2600" dirty="0" smtClean="0">
                <a:solidFill>
                  <a:schemeClr val="accent1"/>
                </a:solidFill>
              </a:rPr>
              <a:t>O</a:t>
            </a:r>
            <a:r>
              <a:rPr lang="en-US" sz="2600" baseline="-25000" dirty="0" smtClean="0">
                <a:solidFill>
                  <a:schemeClr val="accent1"/>
                </a:solidFill>
              </a:rPr>
              <a:t>2</a:t>
            </a:r>
            <a:r>
              <a:rPr lang="en-US" sz="2600" dirty="0" smtClean="0">
                <a:solidFill>
                  <a:schemeClr val="accent1"/>
                </a:solidFill>
              </a:rPr>
              <a:t> leading to </a:t>
            </a:r>
            <a:r>
              <a:rPr lang="en-US" sz="2600" dirty="0" smtClean="0">
                <a:solidFill>
                  <a:schemeClr val="accent1"/>
                </a:solidFill>
              </a:rPr>
              <a:t>higher oxidation rates.</a:t>
            </a:r>
          </a:p>
          <a:p>
            <a:pPr>
              <a:buNone/>
            </a:pPr>
            <a:endParaRPr lang="en-US" sz="2600" dirty="0">
              <a:solidFill>
                <a:schemeClr val="accent1"/>
              </a:solidFill>
            </a:endParaRPr>
          </a:p>
        </p:txBody>
      </p:sp>
      <p:pic>
        <p:nvPicPr>
          <p:cNvPr id="4" name="Picture 4" descr="bubbler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6266329" y="1644277"/>
            <a:ext cx="2659437" cy="3905041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aptionText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569075" y="5670924"/>
            <a:ext cx="23241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Aft>
                <a:spcPts val="100"/>
              </a:spcAft>
            </a:pPr>
            <a:r>
              <a:rPr lang="en-US" sz="1100" b="1" i="1">
                <a:solidFill>
                  <a:schemeClr val="accent1"/>
                </a:solidFill>
              </a:rPr>
              <a:t>Bubbler used to generate steam for wet oxidation process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Wet vs. Dry Thermal Oxidation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Below are three animations that illustrate</a:t>
            </a:r>
          </a:p>
          <a:p>
            <a:pPr lvl="1"/>
            <a:r>
              <a:rPr lang="en-US" dirty="0" smtClean="0"/>
              <a:t>Wet Oxidation</a:t>
            </a:r>
          </a:p>
          <a:p>
            <a:pPr lvl="2"/>
            <a:r>
              <a:rPr lang="en-US" dirty="0">
                <a:hlinkClick r:id="rId2"/>
              </a:rPr>
              <a:t>https://youtu.be/</a:t>
            </a:r>
            <a:r>
              <a:rPr lang="en-US" dirty="0" smtClean="0">
                <a:hlinkClick r:id="rId2"/>
              </a:rPr>
              <a:t>o7gZP55J_bE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Dry Oxidation</a:t>
            </a:r>
          </a:p>
          <a:p>
            <a:pPr lvl="2"/>
            <a:r>
              <a:rPr lang="en-US" dirty="0">
                <a:hlinkClick r:id="rId3"/>
              </a:rPr>
              <a:t>https://youtu.be/</a:t>
            </a:r>
            <a:r>
              <a:rPr lang="en-US" dirty="0" smtClean="0">
                <a:hlinkClick r:id="rId3"/>
              </a:rPr>
              <a:t>Kt_z2mX5DfY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Comparison of wet vs. dry</a:t>
            </a:r>
          </a:p>
          <a:p>
            <a:pPr lvl="2"/>
            <a:r>
              <a:rPr lang="en-US" dirty="0">
                <a:hlinkClick r:id="rId4"/>
              </a:rPr>
              <a:t>https://youtu.be/</a:t>
            </a:r>
            <a:r>
              <a:rPr lang="en-US" dirty="0" smtClean="0">
                <a:hlinkClick r:id="rId4"/>
              </a:rPr>
              <a:t>nzF8f6ocqXo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9641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Vapor Deposition (CVD)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 smtClean="0">
                <a:solidFill>
                  <a:schemeClr val="accent1"/>
                </a:solidFill>
              </a:rPr>
              <a:t>The most </a:t>
            </a:r>
            <a:r>
              <a:rPr lang="en-US" sz="2600" dirty="0" smtClean="0">
                <a:solidFill>
                  <a:schemeClr val="accent1"/>
                </a:solidFill>
              </a:rPr>
              <a:t>widely used deposition method. </a:t>
            </a:r>
          </a:p>
          <a:p>
            <a:pPr marL="0" indent="0">
              <a:buNone/>
            </a:pPr>
            <a:r>
              <a:rPr lang="en-US" sz="2600" dirty="0" smtClean="0">
                <a:solidFill>
                  <a:schemeClr val="accent1"/>
                </a:solidFill>
              </a:rPr>
              <a:t>Films deposited during CVD are a result of the chemical reaction </a:t>
            </a:r>
          </a:p>
          <a:p>
            <a:pPr marL="342900" indent="-342900"/>
            <a:r>
              <a:rPr lang="en-US" sz="2600" dirty="0" smtClean="0">
                <a:solidFill>
                  <a:schemeClr val="accent1"/>
                </a:solidFill>
              </a:rPr>
              <a:t>between the reactive gas(</a:t>
            </a:r>
            <a:r>
              <a:rPr lang="en-US" sz="2600" dirty="0" err="1" smtClean="0">
                <a:solidFill>
                  <a:schemeClr val="accent1"/>
                </a:solidFill>
              </a:rPr>
              <a:t>es</a:t>
            </a:r>
            <a:r>
              <a:rPr lang="en-US" sz="2600" dirty="0" smtClean="0">
                <a:solidFill>
                  <a:schemeClr val="accent1"/>
                </a:solidFill>
              </a:rPr>
              <a:t>) and </a:t>
            </a:r>
          </a:p>
          <a:p>
            <a:pPr marL="342900" indent="-342900"/>
            <a:r>
              <a:rPr lang="en-US" sz="2600" dirty="0" smtClean="0">
                <a:solidFill>
                  <a:schemeClr val="accent1"/>
                </a:solidFill>
              </a:rPr>
              <a:t>between the reactive gases and the atoms of the substrate surface. </a:t>
            </a:r>
          </a:p>
          <a:p>
            <a:endParaRPr lang="en-US" sz="26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CVD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chemeClr val="accent1"/>
                </a:solidFill>
              </a:rPr>
              <a:t>Two types of </a:t>
            </a:r>
            <a:r>
              <a:rPr lang="en-US" sz="2400" dirty="0" smtClean="0">
                <a:solidFill>
                  <a:schemeClr val="accent1"/>
                </a:solidFill>
              </a:rPr>
              <a:t>reactions:</a:t>
            </a:r>
            <a:endParaRPr lang="en-US" sz="2400" dirty="0" smtClean="0">
              <a:solidFill>
                <a:schemeClr val="accent1"/>
              </a:solidFill>
            </a:endParaRP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accent1"/>
                </a:solidFill>
              </a:rPr>
              <a:t>Homogeneous (gas phase)</a:t>
            </a:r>
          </a:p>
          <a:p>
            <a:pPr marL="508000" lvl="1" indent="-508000"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accent1"/>
                </a:solidFill>
              </a:rPr>
              <a:t>Heterogeneous (surface phase)</a:t>
            </a:r>
          </a:p>
          <a:p>
            <a:pPr>
              <a:buNone/>
            </a:pPr>
            <a:endParaRPr lang="en-US" sz="24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accent1"/>
                </a:solidFill>
              </a:rPr>
              <a:t>The rate at which a reaction occurs in either phase affects the deposition rate and quality of the deposited layer. </a:t>
            </a:r>
          </a:p>
          <a:p>
            <a:pPr marL="0" indent="0">
              <a:buNone/>
            </a:pPr>
            <a:endParaRPr lang="en-US" sz="24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accent1"/>
                </a:solidFill>
              </a:rPr>
              <a:t>Both phases are greatly affected by temperature. The higher the temperature the greater the reaction rate.	</a:t>
            </a:r>
          </a:p>
          <a:p>
            <a:pPr>
              <a:buNone/>
            </a:pP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Homogeneous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443446" cy="4495800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200" dirty="0" smtClean="0">
                <a:solidFill>
                  <a:schemeClr val="accent1"/>
                </a:solidFill>
              </a:rPr>
              <a:t>Homogeneous reactions occur before the gas molecules reach the wafer surface. 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000" dirty="0" smtClean="0">
              <a:solidFill>
                <a:schemeClr val="accent1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3200" dirty="0" smtClean="0">
                <a:solidFill>
                  <a:schemeClr val="accent1"/>
                </a:solidFill>
              </a:rPr>
              <a:t>Because homogeneous reactions consume the gas reactants before reaching the substrate, the reaction rate at the surface is reduced.  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000" dirty="0" smtClean="0">
              <a:solidFill>
                <a:schemeClr val="accent1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3200" dirty="0" smtClean="0">
                <a:solidFill>
                  <a:schemeClr val="accent1"/>
                </a:solidFill>
              </a:rPr>
              <a:t>The result is a low-density and normally, a poorer quality film.</a:t>
            </a:r>
          </a:p>
          <a:p>
            <a:pPr>
              <a:buNone/>
            </a:pP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" name="CaptionText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232867" y="5336054"/>
            <a:ext cx="37211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Aft>
                <a:spcPts val="100"/>
              </a:spcAft>
            </a:pPr>
            <a:r>
              <a:rPr lang="en-US" sz="1100" b="1" i="1" dirty="0">
                <a:solidFill>
                  <a:schemeClr val="accent1"/>
                </a:solidFill>
              </a:rPr>
              <a:t>Homogeneous Reaction</a:t>
            </a:r>
          </a:p>
        </p:txBody>
      </p:sp>
      <p:pic>
        <p:nvPicPr>
          <p:cNvPr id="7" name="Picture 6" descr="Homogeneous3_31_pp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8213" y="1592356"/>
            <a:ext cx="3619500" cy="36195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Heterogeneous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470340" cy="4495800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200" dirty="0" smtClean="0">
                <a:solidFill>
                  <a:schemeClr val="accent1"/>
                </a:solidFill>
              </a:rPr>
              <a:t>Heterogeneous reactions occur on or near the substrate surface. 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100" dirty="0" smtClean="0">
              <a:solidFill>
                <a:schemeClr val="accent1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3200" dirty="0" smtClean="0">
                <a:solidFill>
                  <a:schemeClr val="accent1"/>
                </a:solidFill>
              </a:rPr>
              <a:t>These reactions occur as the reactant gasses reach the heated substrate. 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100" dirty="0" smtClean="0">
              <a:solidFill>
                <a:schemeClr val="accent1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3200" dirty="0" smtClean="0">
                <a:solidFill>
                  <a:schemeClr val="accent1"/>
                </a:solidFill>
              </a:rPr>
              <a:t>Heterogeneous reactions produce good quality films because of the proximity of the reaction to the wafer’s surface. </a:t>
            </a:r>
          </a:p>
          <a:p>
            <a:pPr>
              <a:buNone/>
            </a:pP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" name="CaptionText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232026" y="5227076"/>
            <a:ext cx="368458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Aft>
                <a:spcPts val="100"/>
              </a:spcAft>
            </a:pPr>
            <a:r>
              <a:rPr lang="en-US" sz="1100" b="1" i="1" dirty="0">
                <a:solidFill>
                  <a:schemeClr val="accent1"/>
                </a:solidFill>
              </a:rPr>
              <a:t>Heterogeneous Reaction</a:t>
            </a:r>
          </a:p>
        </p:txBody>
      </p:sp>
      <p:pic>
        <p:nvPicPr>
          <p:cNvPr id="6" name="Picture 5" descr="Heterogeneous3_31_pp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3424" y="2182905"/>
            <a:ext cx="3683000" cy="28956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Heterogeneous or Homogeneous?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95912" y="5365375"/>
            <a:ext cx="8667766" cy="145676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2600" i="1" dirty="0" smtClean="0">
                <a:solidFill>
                  <a:schemeClr val="accent1"/>
                </a:solidFill>
              </a:rPr>
              <a:t>Which do you think </a:t>
            </a:r>
            <a:r>
              <a:rPr lang="en-US" sz="2600" i="1" dirty="0" smtClean="0">
                <a:solidFill>
                  <a:schemeClr val="accent1"/>
                </a:solidFill>
              </a:rPr>
              <a:t>is </a:t>
            </a:r>
            <a:r>
              <a:rPr lang="en-US" sz="2600" i="1" dirty="0" smtClean="0">
                <a:solidFill>
                  <a:schemeClr val="accent1"/>
                </a:solidFill>
              </a:rPr>
              <a:t>the preferred method </a:t>
            </a:r>
            <a:r>
              <a:rPr lang="en-US" sz="2600" i="1" dirty="0" smtClean="0">
                <a:solidFill>
                  <a:schemeClr val="accent1"/>
                </a:solidFill>
              </a:rPr>
              <a:t>for microsystems</a:t>
            </a:r>
            <a:r>
              <a:rPr lang="en-US" sz="2600" i="1" dirty="0" smtClean="0">
                <a:solidFill>
                  <a:schemeClr val="accent1"/>
                </a:solidFill>
              </a:rPr>
              <a:t>?</a:t>
            </a:r>
          </a:p>
          <a:p>
            <a:pPr>
              <a:buNone/>
            </a:pPr>
            <a:endParaRPr lang="en-US" sz="1100" i="1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n-US" sz="2600" i="1" dirty="0" smtClean="0">
                <a:solidFill>
                  <a:schemeClr val="accent1"/>
                </a:solidFill>
              </a:rPr>
              <a:t>Why?</a:t>
            </a:r>
            <a:endParaRPr lang="en-US" sz="2200" i="1" dirty="0">
              <a:solidFill>
                <a:schemeClr val="accent1"/>
              </a:solidFill>
            </a:endParaRPr>
          </a:p>
        </p:txBody>
      </p:sp>
      <p:sp>
        <p:nvSpPr>
          <p:cNvPr id="5" name="CaptionText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307073" y="4962711"/>
            <a:ext cx="666432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ts val="100"/>
              </a:spcAft>
            </a:pPr>
            <a:r>
              <a:rPr lang="en-US" sz="1100" b="1" i="1" dirty="0" smtClean="0">
                <a:solidFill>
                  <a:schemeClr val="accent1"/>
                </a:solidFill>
              </a:rPr>
              <a:t>Heterogeneous or Homogeneous?</a:t>
            </a:r>
            <a:endParaRPr lang="en-US" sz="1100" b="1" i="1" dirty="0">
              <a:solidFill>
                <a:schemeClr val="accent1"/>
              </a:solidFill>
            </a:endParaRPr>
          </a:p>
        </p:txBody>
      </p:sp>
      <p:pic>
        <p:nvPicPr>
          <p:cNvPr id="6" name="Picture 5" descr="Hetero_Homo_3_31_pp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4025" y="1605803"/>
            <a:ext cx="6889376" cy="327245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3201"/>
            <a:ext cx="7123113" cy="3371850"/>
          </a:xfrm>
        </p:spPr>
        <p:txBody>
          <a:bodyPr/>
          <a:lstStyle/>
          <a:p>
            <a:pPr marL="514350" indent="-514350">
              <a:buFont typeface="Wingdings" pitchFamily="2" charset="2"/>
              <a:buChar char="v"/>
            </a:pPr>
            <a:r>
              <a:rPr lang="en-US" dirty="0" smtClean="0"/>
              <a:t>Describe two (2) deposition processes. 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en-US" dirty="0" smtClean="0"/>
              <a:t>Develop an analogy for a deposition process.</a:t>
            </a:r>
          </a:p>
          <a:p>
            <a:pPr marL="514350" indent="-514350">
              <a:buFont typeface="Wingdings" pitchFamily="2" charset="2"/>
              <a:buChar char="v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Heterogeneous or Homogeneous?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5365375"/>
            <a:ext cx="8153400" cy="14567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200" i="1" dirty="0" smtClean="0">
                <a:solidFill>
                  <a:schemeClr val="accent1"/>
                </a:solidFill>
              </a:rPr>
              <a:t>Which do you think if the preferred method for microsystems?  </a:t>
            </a:r>
            <a:r>
              <a:rPr lang="en-US" sz="2200" i="1" dirty="0" smtClean="0">
                <a:solidFill>
                  <a:srgbClr val="0070C0"/>
                </a:solidFill>
              </a:rPr>
              <a:t>heterogeneous</a:t>
            </a:r>
          </a:p>
          <a:p>
            <a:pPr>
              <a:buNone/>
            </a:pPr>
            <a:r>
              <a:rPr lang="en-US" sz="2200" i="1" dirty="0" smtClean="0">
                <a:solidFill>
                  <a:schemeClr val="accent1"/>
                </a:solidFill>
              </a:rPr>
              <a:t>Why?  </a:t>
            </a:r>
            <a:r>
              <a:rPr lang="en-US" sz="2200" i="1" dirty="0" smtClean="0">
                <a:solidFill>
                  <a:srgbClr val="0070C0"/>
                </a:solidFill>
              </a:rPr>
              <a:t>Higher quality films</a:t>
            </a:r>
          </a:p>
        </p:txBody>
      </p:sp>
      <p:sp>
        <p:nvSpPr>
          <p:cNvPr id="5" name="CaptionText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307073" y="4962711"/>
            <a:ext cx="666432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ts val="100"/>
              </a:spcAft>
            </a:pPr>
            <a:r>
              <a:rPr lang="en-US" sz="1100" b="1" i="1" dirty="0" smtClean="0">
                <a:solidFill>
                  <a:schemeClr val="accent1"/>
                </a:solidFill>
              </a:rPr>
              <a:t>Heterogeneous or Homogeneous?</a:t>
            </a:r>
            <a:endParaRPr lang="en-US" sz="1100" b="1" i="1" dirty="0">
              <a:solidFill>
                <a:schemeClr val="accent1"/>
              </a:solidFill>
            </a:endParaRPr>
          </a:p>
        </p:txBody>
      </p:sp>
      <p:pic>
        <p:nvPicPr>
          <p:cNvPr id="6" name="Picture 5" descr="Hetero_Homo_3_31_pp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4025" y="1605803"/>
            <a:ext cx="6889376" cy="3272454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CVD Subsystems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4706470"/>
            <a:ext cx="8153400" cy="18691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 smtClean="0">
                <a:solidFill>
                  <a:schemeClr val="accent1"/>
                </a:solidFill>
              </a:rPr>
              <a:t>All CVD systems consist of the following three subsystems: </a:t>
            </a:r>
          </a:p>
          <a:p>
            <a:pPr marL="457200" lvl="1" indent="-457200">
              <a:buFont typeface="Wingdings" pitchFamily="2" charset="2"/>
              <a:buChar char="v"/>
            </a:pPr>
            <a:r>
              <a:rPr lang="en-US" sz="2200" dirty="0" smtClean="0">
                <a:solidFill>
                  <a:schemeClr val="accent1"/>
                </a:solidFill>
              </a:rPr>
              <a:t>gas delivery to the chamber</a:t>
            </a:r>
          </a:p>
          <a:p>
            <a:pPr marL="457200" lvl="1" indent="-457200">
              <a:buFont typeface="Wingdings" pitchFamily="2" charset="2"/>
              <a:buChar char="v"/>
            </a:pPr>
            <a:r>
              <a:rPr lang="en-US" sz="2200" dirty="0" smtClean="0">
                <a:solidFill>
                  <a:schemeClr val="accent1"/>
                </a:solidFill>
              </a:rPr>
              <a:t>gas removal from the chamber (vacuum system or exhaust)  </a:t>
            </a:r>
          </a:p>
          <a:p>
            <a:pPr marL="457200" lvl="1" indent="-457200">
              <a:buFont typeface="Wingdings" pitchFamily="2" charset="2"/>
              <a:buChar char="v"/>
            </a:pPr>
            <a:r>
              <a:rPr lang="en-US" sz="2200" dirty="0" smtClean="0">
                <a:solidFill>
                  <a:schemeClr val="accent1"/>
                </a:solidFill>
              </a:rPr>
              <a:t>a heat source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" name="CaptionText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544048" y="1787993"/>
            <a:ext cx="2169647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100"/>
              </a:spcAft>
            </a:pPr>
            <a:r>
              <a:rPr lang="en-US" sz="1100" b="1" i="1" dirty="0">
                <a:solidFill>
                  <a:schemeClr val="accent1"/>
                </a:solidFill>
              </a:rPr>
              <a:t>CVD system with gas delivery, gas removal (vacuum), and heat source</a:t>
            </a:r>
          </a:p>
        </p:txBody>
      </p:sp>
      <p:pic>
        <p:nvPicPr>
          <p:cNvPr id="6" name="Picture 5" descr="CVD_Furnace_pp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082" y="1625974"/>
            <a:ext cx="5235983" cy="3026707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VD_Furnace_pp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4265" y="1585632"/>
            <a:ext cx="5445349" cy="31477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CVD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58860" y="4760260"/>
            <a:ext cx="8101046" cy="1949823"/>
          </a:xfrm>
        </p:spPr>
        <p:txBody>
          <a:bodyPr>
            <a:normAutofit/>
          </a:bodyPr>
          <a:lstStyle/>
          <a:p>
            <a:pPr marL="508000" lvl="1" indent="-508000">
              <a:buSzPct val="100000"/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accent1"/>
                </a:solidFill>
              </a:rPr>
              <a:t>Gas molecules chemically react with each other or with the substrate forming a solid thin film on the wafer surface. </a:t>
            </a:r>
          </a:p>
          <a:p>
            <a:pPr marL="508000" lvl="1" indent="-508000">
              <a:buSzPct val="100000"/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accent1"/>
                </a:solidFill>
              </a:rPr>
              <a:t>Gaseous by-products produced by the chemical reaction are removed from the chamber.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564777" y="1637436"/>
            <a:ext cx="3550023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08000" lvl="1" indent="-508000">
              <a:spcAft>
                <a:spcPts val="600"/>
              </a:spcAft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Substrate is placed inside reactor </a:t>
            </a:r>
          </a:p>
          <a:p>
            <a:pPr marL="508000" lvl="1" indent="-508000">
              <a:spcAft>
                <a:spcPts val="600"/>
              </a:spcAft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Chamber pressure is set to process pressure.</a:t>
            </a:r>
          </a:p>
          <a:p>
            <a:pPr marL="508000" lvl="1" indent="-508000">
              <a:spcAft>
                <a:spcPts val="600"/>
              </a:spcAft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Heat is applied (to substrate or entire chamber)</a:t>
            </a:r>
          </a:p>
          <a:p>
            <a:pPr marL="508000" lvl="1" indent="-508000">
              <a:spcAft>
                <a:spcPts val="600"/>
              </a:spcAft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Select (reactants) gases are introduced.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Film Thickness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400" dirty="0" smtClean="0">
                <a:solidFill>
                  <a:schemeClr val="accent1"/>
                </a:solidFill>
                <a:latin typeface="Arial"/>
              </a:rPr>
              <a:t>The resulting film’s thickness is dependent on process parameters such as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400" dirty="0" smtClean="0">
              <a:solidFill>
                <a:schemeClr val="accent1"/>
              </a:solidFill>
              <a:latin typeface="Arial"/>
            </a:endParaRPr>
          </a:p>
          <a:p>
            <a:pPr marL="508000" lvl="1" indent="-5080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400" dirty="0" smtClean="0">
                <a:solidFill>
                  <a:schemeClr val="accent1"/>
                </a:solidFill>
                <a:latin typeface="Arial"/>
              </a:rPr>
              <a:t>pressure, </a:t>
            </a:r>
          </a:p>
          <a:p>
            <a:pPr marL="508000" lvl="1" indent="-5080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400" dirty="0" smtClean="0">
                <a:solidFill>
                  <a:schemeClr val="accent1"/>
                </a:solidFill>
                <a:latin typeface="Arial"/>
              </a:rPr>
              <a:t>temperature. and </a:t>
            </a:r>
          </a:p>
          <a:p>
            <a:pPr marL="508000" lvl="1" indent="-508000" fontAlgn="auto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400" dirty="0" smtClean="0">
                <a:solidFill>
                  <a:schemeClr val="accent1"/>
                </a:solidFill>
                <a:latin typeface="Arial"/>
              </a:rPr>
              <a:t>the reactant’s concentration.</a:t>
            </a:r>
          </a:p>
          <a:p>
            <a:pPr>
              <a:buNone/>
            </a:pP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CVD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153400" cy="4894729"/>
          </a:xfrm>
        </p:spPr>
        <p:txBody>
          <a:bodyPr>
            <a:noAutofit/>
          </a:bodyPr>
          <a:lstStyle/>
          <a:p>
            <a:pPr marL="0" indent="0">
              <a:buNone/>
              <a:tabLst>
                <a:tab pos="0" algn="l"/>
              </a:tabLst>
            </a:pPr>
            <a:r>
              <a:rPr lang="en-US" sz="2400" dirty="0" smtClean="0">
                <a:solidFill>
                  <a:schemeClr val="accent1"/>
                </a:solidFill>
              </a:rPr>
              <a:t>The differences between CVD systems are the amount of pressure required in the reaction chamber and the energy source.</a:t>
            </a:r>
          </a:p>
          <a:p>
            <a:pPr marL="0" indent="0">
              <a:buNone/>
              <a:tabLst>
                <a:tab pos="0" algn="l"/>
              </a:tabLst>
            </a:pPr>
            <a:r>
              <a:rPr lang="en-US" sz="2400" dirty="0" smtClean="0">
                <a:solidFill>
                  <a:schemeClr val="accent1"/>
                </a:solidFill>
              </a:rPr>
              <a:t>Four types of CVD systems:</a:t>
            </a:r>
          </a:p>
          <a:p>
            <a:pPr marL="514350" indent="-514350">
              <a:tabLst>
                <a:tab pos="0" algn="l"/>
              </a:tabLst>
            </a:pPr>
            <a:r>
              <a:rPr lang="en-US" sz="2400" dirty="0" smtClean="0">
                <a:solidFill>
                  <a:schemeClr val="accent1"/>
                </a:solidFill>
              </a:rPr>
              <a:t>Atmospheric Pressure CVD (APCVD)</a:t>
            </a:r>
          </a:p>
          <a:p>
            <a:pPr marL="514350" indent="-514350">
              <a:tabLst>
                <a:tab pos="0" algn="l"/>
              </a:tabLst>
            </a:pPr>
            <a:r>
              <a:rPr lang="en-US" sz="2400" dirty="0" smtClean="0">
                <a:solidFill>
                  <a:schemeClr val="accent1"/>
                </a:solidFill>
              </a:rPr>
              <a:t>Low Pressure CVD (LPCVD)</a:t>
            </a:r>
          </a:p>
          <a:p>
            <a:pPr marL="514350" indent="-514350">
              <a:tabLst>
                <a:tab pos="0" algn="l"/>
              </a:tabLst>
            </a:pPr>
            <a:r>
              <a:rPr lang="en-US" sz="2400" dirty="0" smtClean="0">
                <a:solidFill>
                  <a:schemeClr val="accent1"/>
                </a:solidFill>
              </a:rPr>
              <a:t>Plasma-Enhanced CVD (PECVD)</a:t>
            </a:r>
          </a:p>
          <a:p>
            <a:pPr marL="514350" indent="-514350">
              <a:tabLst>
                <a:tab pos="0" algn="l"/>
              </a:tabLst>
            </a:pPr>
            <a:r>
              <a:rPr lang="en-US" sz="2400" dirty="0" smtClean="0">
                <a:solidFill>
                  <a:schemeClr val="accent1"/>
                </a:solidFill>
              </a:rPr>
              <a:t>High Density PECVD</a:t>
            </a:r>
          </a:p>
          <a:p>
            <a:pPr marL="0" indent="0">
              <a:buNone/>
              <a:tabLst>
                <a:tab pos="0" algn="l"/>
              </a:tabLst>
            </a:pPr>
            <a:r>
              <a:rPr lang="en-US" sz="2400" dirty="0" smtClean="0">
                <a:solidFill>
                  <a:schemeClr val="accent1"/>
                </a:solidFill>
              </a:rPr>
              <a:t>LPCVD and PECVD are commonly used for microsystems fabrication.</a:t>
            </a:r>
          </a:p>
          <a:p>
            <a:pPr>
              <a:buNone/>
            </a:pPr>
            <a:endParaRPr lang="en-US" sz="2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APCVD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600" dirty="0" smtClean="0">
                <a:solidFill>
                  <a:schemeClr val="accent1"/>
                </a:solidFill>
              </a:rPr>
              <a:t>Atmospheric Pressure Chemical Vapor Deposition (APCVD) systems use atmospheric pressure or 1 </a:t>
            </a:r>
            <a:r>
              <a:rPr lang="en-US" sz="2600" dirty="0" err="1" smtClean="0">
                <a:solidFill>
                  <a:schemeClr val="accent1"/>
                </a:solidFill>
              </a:rPr>
              <a:t>atm</a:t>
            </a:r>
            <a:r>
              <a:rPr lang="en-US" sz="2600" dirty="0" smtClean="0">
                <a:solidFill>
                  <a:schemeClr val="accent1"/>
                </a:solidFill>
              </a:rPr>
              <a:t> in the reaction chamber.</a:t>
            </a:r>
          </a:p>
          <a:p>
            <a:pPr>
              <a:buNone/>
            </a:pP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Pressure CVD (LPCVD)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4746810"/>
            <a:ext cx="8153400" cy="1990165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200" dirty="0">
                <a:solidFill>
                  <a:schemeClr val="accent1"/>
                </a:solidFill>
              </a:rPr>
              <a:t>U</a:t>
            </a:r>
            <a:r>
              <a:rPr lang="en-US" sz="3200" dirty="0" smtClean="0">
                <a:solidFill>
                  <a:schemeClr val="accent1"/>
                </a:solidFill>
              </a:rPr>
              <a:t>ses </a:t>
            </a:r>
            <a:r>
              <a:rPr lang="en-US" sz="3200" dirty="0" smtClean="0">
                <a:solidFill>
                  <a:schemeClr val="accent1"/>
                </a:solidFill>
              </a:rPr>
              <a:t>a vacuum to reduce the pressure inside the reaction chamber to a pressure less than 1 atm.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200" dirty="0" smtClean="0">
                <a:solidFill>
                  <a:schemeClr val="accent1"/>
                </a:solidFill>
              </a:rPr>
              <a:t>Used for </a:t>
            </a:r>
            <a:r>
              <a:rPr lang="en-US" sz="3200" dirty="0" smtClean="0">
                <a:solidFill>
                  <a:schemeClr val="accent1"/>
                </a:solidFill>
              </a:rPr>
              <a:t>2-sided films (same film on both sides of wafer) and for </a:t>
            </a:r>
            <a:r>
              <a:rPr lang="en-US" sz="3200" dirty="0" err="1" smtClean="0">
                <a:solidFill>
                  <a:schemeClr val="accent1"/>
                </a:solidFill>
              </a:rPr>
              <a:t>phosphosilicate</a:t>
            </a:r>
            <a:r>
              <a:rPr lang="en-US" sz="3200" dirty="0" smtClean="0">
                <a:solidFill>
                  <a:schemeClr val="accent1"/>
                </a:solidFill>
              </a:rPr>
              <a:t> glass (PSG), phosphorus-doped </a:t>
            </a:r>
            <a:r>
              <a:rPr lang="en-US" sz="3200" dirty="0" err="1" smtClean="0">
                <a:solidFill>
                  <a:schemeClr val="accent1"/>
                </a:solidFill>
              </a:rPr>
              <a:t>polysilicon</a:t>
            </a:r>
            <a:r>
              <a:rPr lang="en-US" sz="3200" dirty="0" smtClean="0">
                <a:solidFill>
                  <a:schemeClr val="accent1"/>
                </a:solidFill>
              </a:rPr>
              <a:t>, and silicon nitride. </a:t>
            </a:r>
          </a:p>
          <a:p>
            <a:pPr marL="0" indent="0">
              <a:buNone/>
            </a:pP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5" name="Picture 4" descr="CVD_Furnace_pp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6376" y="1572186"/>
            <a:ext cx="5577166" cy="3223932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Plasma Enhanced CVD (PECVD)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4429999" cy="4894729"/>
          </a:xfrm>
        </p:spPr>
        <p:txBody>
          <a:bodyPr>
            <a:noAutofit/>
          </a:bodyPr>
          <a:lstStyle/>
          <a:p>
            <a:pPr marL="514350" indent="-514350">
              <a:spcBef>
                <a:spcPts val="600"/>
              </a:spcBef>
            </a:pPr>
            <a:r>
              <a:rPr lang="en-US" sz="2400" dirty="0">
                <a:solidFill>
                  <a:schemeClr val="accent1"/>
                </a:solidFill>
              </a:rPr>
              <a:t>U</a:t>
            </a:r>
            <a:r>
              <a:rPr lang="en-US" sz="2400" dirty="0" smtClean="0">
                <a:solidFill>
                  <a:schemeClr val="accent1"/>
                </a:solidFill>
              </a:rPr>
              <a:t>ses </a:t>
            </a:r>
            <a:r>
              <a:rPr lang="en-US" sz="2400" dirty="0" smtClean="0">
                <a:solidFill>
                  <a:schemeClr val="accent1"/>
                </a:solidFill>
              </a:rPr>
              <a:t>low pressure chambers. </a:t>
            </a:r>
          </a:p>
          <a:p>
            <a:pPr marL="514350" indent="-514350">
              <a:spcBef>
                <a:spcPts val="600"/>
              </a:spcBef>
            </a:pPr>
            <a:r>
              <a:rPr lang="en-US" sz="2400" dirty="0" smtClean="0">
                <a:solidFill>
                  <a:schemeClr val="accent1"/>
                </a:solidFill>
              </a:rPr>
              <a:t>A plasma provides higher deposition rates at lower temperatures than a LPCVD system. </a:t>
            </a:r>
          </a:p>
          <a:p>
            <a:pPr marL="514350" indent="-514350">
              <a:spcBef>
                <a:spcPts val="600"/>
              </a:spcBef>
            </a:pPr>
            <a:r>
              <a:rPr lang="en-US" sz="2400" dirty="0" smtClean="0">
                <a:solidFill>
                  <a:schemeClr val="accent1"/>
                </a:solidFill>
              </a:rPr>
              <a:t>Used for </a:t>
            </a:r>
            <a:r>
              <a:rPr lang="en-US" sz="2400" dirty="0" smtClean="0">
                <a:solidFill>
                  <a:schemeClr val="accent1"/>
                </a:solidFill>
              </a:rPr>
              <a:t>films or wafers that contain layers of film that cannot withstand the high temperatures of the LPCVD systems. </a:t>
            </a:r>
          </a:p>
          <a:p>
            <a:pPr>
              <a:buNone/>
            </a:pPr>
            <a:endParaRPr lang="en-US" sz="2000" dirty="0">
              <a:solidFill>
                <a:schemeClr val="accent1"/>
              </a:solidFill>
            </a:endParaRPr>
          </a:p>
        </p:txBody>
      </p:sp>
      <p:sp>
        <p:nvSpPr>
          <p:cNvPr id="5" name="CaptionText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768228" y="5673632"/>
            <a:ext cx="314483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Aft>
                <a:spcPts val="100"/>
              </a:spcAft>
            </a:pPr>
            <a:r>
              <a:rPr lang="en-US" sz="1100" b="1" i="1">
                <a:solidFill>
                  <a:schemeClr val="accent1"/>
                </a:solidFill>
              </a:rPr>
              <a:t>PECVD System</a:t>
            </a:r>
          </a:p>
        </p:txBody>
      </p:sp>
      <p:pic>
        <p:nvPicPr>
          <p:cNvPr id="6" name="Picture 5" descr="PECVD_Reactor3_3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7476" y="1656102"/>
            <a:ext cx="3891372" cy="3884085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 Density PECVD (HDPECVD)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020364" cy="48947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HDPECVD uses a magnetic field to increase the density of the plasma, thus further increasing the rate of deposition. </a:t>
            </a:r>
          </a:p>
          <a:p>
            <a:pPr marL="0" indent="0">
              <a:buNone/>
            </a:pPr>
            <a:r>
              <a:rPr lang="en-US" sz="2800" dirty="0" smtClean="0"/>
              <a:t>	</a:t>
            </a:r>
          </a:p>
          <a:p>
            <a:pPr>
              <a:buNone/>
            </a:pP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CVD Heat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514350" indent="-514350"/>
            <a:r>
              <a:rPr lang="en-US" sz="2400" dirty="0" smtClean="0">
                <a:solidFill>
                  <a:schemeClr val="accent1"/>
                </a:solidFill>
              </a:rPr>
              <a:t>All CVD systems have a heat source to catalyze the desired chemical reactions.   </a:t>
            </a:r>
          </a:p>
          <a:p>
            <a:pPr marL="514350" indent="-514350"/>
            <a:endParaRPr lang="en-US" sz="2400" dirty="0" smtClean="0">
              <a:solidFill>
                <a:schemeClr val="accent1"/>
              </a:solidFill>
            </a:endParaRPr>
          </a:p>
          <a:p>
            <a:pPr marL="514350" indent="-514350"/>
            <a:r>
              <a:rPr lang="en-US" sz="2400" dirty="0" smtClean="0">
                <a:solidFill>
                  <a:schemeClr val="accent1"/>
                </a:solidFill>
              </a:rPr>
              <a:t>The heat source is used to heat the entire chamber or is applied directly to the substrate.  </a:t>
            </a:r>
          </a:p>
          <a:p>
            <a:pPr marL="514350" indent="-514350"/>
            <a:endParaRPr lang="en-US" sz="2400" dirty="0" smtClean="0">
              <a:solidFill>
                <a:schemeClr val="accent1"/>
              </a:solidFill>
            </a:endParaRPr>
          </a:p>
          <a:p>
            <a:pPr marL="514350" indent="-514350"/>
            <a:r>
              <a:rPr lang="en-US" sz="2400" dirty="0" smtClean="0">
                <a:solidFill>
                  <a:schemeClr val="accent1"/>
                </a:solidFill>
              </a:rPr>
              <a:t>PECVDs are further equipped with RF generators to increase the reactivity of the reactants by creating a glow discharge (plasma). </a:t>
            </a:r>
          </a:p>
          <a:p>
            <a:pPr>
              <a:buNone/>
            </a:pPr>
            <a:endParaRPr lang="en-US" sz="20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04632" cy="5257800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400" dirty="0" smtClean="0"/>
              <a:t>Microsystems are constructed using many of the same processes found in the manufacture of integrated circuits:</a:t>
            </a:r>
          </a:p>
          <a:p>
            <a:pPr marL="457200" indent="-457200">
              <a:lnSpc>
                <a:spcPct val="120000"/>
              </a:lnSpc>
              <a:buClr>
                <a:schemeClr val="tx1"/>
              </a:buClr>
            </a:pPr>
            <a:r>
              <a:rPr lang="en-US" sz="2400" dirty="0" smtClean="0"/>
              <a:t>Photolithography </a:t>
            </a:r>
          </a:p>
          <a:p>
            <a:pPr marL="457200" indent="-457200">
              <a:lnSpc>
                <a:spcPct val="120000"/>
              </a:lnSpc>
              <a:buClr>
                <a:schemeClr val="tx1"/>
              </a:buClr>
            </a:pPr>
            <a:r>
              <a:rPr lang="en-US" sz="2400" dirty="0" smtClean="0"/>
              <a:t>Wet and dry etch</a:t>
            </a:r>
          </a:p>
          <a:p>
            <a:pPr marL="457200" indent="-457200">
              <a:lnSpc>
                <a:spcPct val="120000"/>
              </a:lnSpc>
              <a:buClr>
                <a:schemeClr val="tx1"/>
              </a:buClr>
            </a:pPr>
            <a:r>
              <a:rPr lang="en-US" sz="2400" dirty="0" smtClean="0"/>
              <a:t>Oxidation</a:t>
            </a:r>
          </a:p>
          <a:p>
            <a:pPr marL="457200" indent="-457200">
              <a:lnSpc>
                <a:spcPct val="120000"/>
              </a:lnSpc>
              <a:buClr>
                <a:schemeClr val="tx1"/>
              </a:buClr>
            </a:pPr>
            <a:r>
              <a:rPr lang="en-US" sz="2400" dirty="0" smtClean="0"/>
              <a:t>Diffusion </a:t>
            </a:r>
          </a:p>
          <a:p>
            <a:pPr marL="457200" indent="-457200">
              <a:lnSpc>
                <a:spcPct val="120000"/>
              </a:lnSpc>
              <a:buClr>
                <a:schemeClr val="tx1"/>
              </a:buClr>
            </a:pPr>
            <a:r>
              <a:rPr lang="en-US" sz="2400" dirty="0" smtClean="0"/>
              <a:t>Planarization</a:t>
            </a:r>
          </a:p>
          <a:p>
            <a:pPr marL="457200" indent="-457200">
              <a:lnSpc>
                <a:spcPct val="120000"/>
              </a:lnSpc>
              <a:buClr>
                <a:schemeClr val="tx1"/>
              </a:buClr>
            </a:pPr>
            <a:r>
              <a:rPr lang="en-US" sz="2400" dirty="0" smtClean="0"/>
              <a:t>Deposition  </a:t>
            </a:r>
          </a:p>
          <a:p>
            <a:pPr>
              <a:lnSpc>
                <a:spcPct val="120000"/>
              </a:lnSpc>
              <a:buNone/>
            </a:pPr>
            <a:endParaRPr lang="en-US" sz="2400" dirty="0" smtClean="0"/>
          </a:p>
          <a:p>
            <a:pPr>
              <a:lnSpc>
                <a:spcPct val="120000"/>
              </a:lnSpc>
              <a:buNone/>
            </a:pPr>
            <a:endParaRPr lang="en-US" sz="2400" dirty="0" smtClean="0"/>
          </a:p>
        </p:txBody>
      </p:sp>
      <p:pic>
        <p:nvPicPr>
          <p:cNvPr id="4" name="Picture 4" descr="bloodps-UM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494159" y="2825786"/>
            <a:ext cx="4262437" cy="2919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aptionText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959296" y="5878231"/>
            <a:ext cx="37877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Aft>
                <a:spcPts val="100"/>
              </a:spcAft>
            </a:pPr>
            <a:r>
              <a:rPr lang="en-US" sz="1100" b="1" i="1" dirty="0"/>
              <a:t>[Graphic courtesy of </a:t>
            </a:r>
            <a:r>
              <a:rPr lang="en-US" sz="1100" b="1" i="1" dirty="0" err="1"/>
              <a:t>Khalil</a:t>
            </a:r>
            <a:r>
              <a:rPr lang="en-US" sz="1100" b="1" i="1" dirty="0"/>
              <a:t> </a:t>
            </a:r>
            <a:r>
              <a:rPr lang="en-US" sz="1100" b="1" i="1" dirty="0" err="1"/>
              <a:t>Najafi</a:t>
            </a:r>
            <a:r>
              <a:rPr lang="en-US" sz="1100" b="1" i="1" dirty="0"/>
              <a:t>, University of Michigan]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Vapor Deposition (PVD)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accent1"/>
                </a:solidFill>
              </a:rPr>
              <a:t>Physical Vapor Deposition (PVD) includes deposition processes in which the desired film material is released from a source and deposited onto the substrate.  </a:t>
            </a:r>
          </a:p>
          <a:p>
            <a:pPr marL="0" indent="0">
              <a:buNone/>
            </a:pPr>
            <a:endParaRPr lang="en-US" sz="24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accent1"/>
                </a:solidFill>
              </a:rPr>
              <a:t>This deposition method is strictly physical.  No chemical reaction occurs at the substrate as with CVD.</a:t>
            </a:r>
          </a:p>
          <a:p>
            <a:pPr marL="0" indent="0">
              <a:buNone/>
            </a:pPr>
            <a:endParaRPr lang="en-US" sz="24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accent1"/>
                </a:solidFill>
              </a:rPr>
              <a:t>PVD is normally used for the deposition of thin films of metals and metal alloys. </a:t>
            </a:r>
          </a:p>
          <a:p>
            <a:pPr>
              <a:buNone/>
            </a:pPr>
            <a:endParaRPr lang="en-US" sz="2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PVD Basic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200" dirty="0" smtClean="0">
                <a:solidFill>
                  <a:schemeClr val="accent1"/>
                </a:solidFill>
              </a:rPr>
              <a:t>There are three basic steps to a PVD process:</a:t>
            </a:r>
          </a:p>
          <a:p>
            <a:pPr marL="514350" indent="-514350">
              <a:lnSpc>
                <a:spcPct val="120000"/>
              </a:lnSpc>
            </a:pPr>
            <a:r>
              <a:rPr lang="en-US" sz="3200" dirty="0" smtClean="0">
                <a:solidFill>
                  <a:schemeClr val="accent1"/>
                </a:solidFill>
              </a:rPr>
              <a:t>The material to be deposited (the source) is converted into a vapor of source molecules and atoms.</a:t>
            </a:r>
          </a:p>
          <a:p>
            <a:pPr marL="514350" indent="-514350">
              <a:lnSpc>
                <a:spcPct val="120000"/>
              </a:lnSpc>
            </a:pPr>
            <a:r>
              <a:rPr lang="en-US" sz="3200" dirty="0" smtClean="0">
                <a:solidFill>
                  <a:schemeClr val="accent1"/>
                </a:solidFill>
              </a:rPr>
              <a:t>The vapor travels across a low pressure region from the source to the substrate.</a:t>
            </a:r>
          </a:p>
          <a:p>
            <a:pPr marL="514350" indent="-514350">
              <a:lnSpc>
                <a:spcPct val="120000"/>
              </a:lnSpc>
            </a:pPr>
            <a:r>
              <a:rPr lang="en-US" sz="3200" dirty="0" smtClean="0">
                <a:solidFill>
                  <a:schemeClr val="accent1"/>
                </a:solidFill>
              </a:rPr>
              <a:t>The vapor condenses on the substrate to form the desired thin film.  </a:t>
            </a:r>
          </a:p>
          <a:p>
            <a:pPr marL="0" indent="0">
              <a:lnSpc>
                <a:spcPct val="120000"/>
              </a:lnSpc>
              <a:buNone/>
            </a:pPr>
            <a:endParaRPr lang="en-US" sz="3200" dirty="0" smtClean="0">
              <a:solidFill>
                <a:schemeClr val="accent1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3200" dirty="0" smtClean="0">
                <a:solidFill>
                  <a:schemeClr val="accent1"/>
                </a:solidFill>
              </a:rPr>
              <a:t>The two PVD processes used for microsystems are sputtering and evaporation.</a:t>
            </a:r>
          </a:p>
          <a:p>
            <a:pPr>
              <a:buNone/>
            </a:pP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Sputtering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PVD Sputtering is a process by which atoms and molecules are dislodged or ejected from a source material by high-energy particle bombardment.   </a:t>
            </a:r>
          </a:p>
          <a:p>
            <a:endParaRPr lang="en-US" sz="2400" dirty="0" smtClean="0">
              <a:solidFill>
                <a:schemeClr val="accent1"/>
              </a:solidFill>
            </a:endParaRPr>
          </a:p>
          <a:p>
            <a:r>
              <a:rPr lang="en-US" sz="2400" dirty="0" smtClean="0">
                <a:solidFill>
                  <a:schemeClr val="accent1"/>
                </a:solidFill>
              </a:rPr>
              <a:t>These ejected atoms and molecules travel to the substrate where they condense as a thin film. </a:t>
            </a:r>
          </a:p>
          <a:p>
            <a:endParaRPr lang="en-US" sz="2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Sputtering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85754" y="1640541"/>
            <a:ext cx="4201399" cy="5006789"/>
          </a:xfrm>
        </p:spPr>
        <p:txBody>
          <a:bodyPr>
            <a:normAutofit fontScale="70000" lnSpcReduction="20000"/>
          </a:bodyPr>
          <a:lstStyle/>
          <a:p>
            <a:r>
              <a:rPr lang="en-US" sz="3200" dirty="0" smtClean="0">
                <a:solidFill>
                  <a:schemeClr val="accent1"/>
                </a:solidFill>
              </a:rPr>
              <a:t>Substrate  and film material (target) are placed in the  chamber.</a:t>
            </a:r>
          </a:p>
          <a:p>
            <a:r>
              <a:rPr lang="en-US" sz="3200" dirty="0" smtClean="0">
                <a:solidFill>
                  <a:schemeClr val="accent1"/>
                </a:solidFill>
              </a:rPr>
              <a:t>Chamber is evacuated.</a:t>
            </a:r>
          </a:p>
          <a:p>
            <a:r>
              <a:rPr lang="en-US" sz="3200" dirty="0" smtClean="0">
                <a:solidFill>
                  <a:schemeClr val="accent1"/>
                </a:solidFill>
              </a:rPr>
              <a:t>An inert gas (such as argon) is introduced. </a:t>
            </a:r>
          </a:p>
          <a:p>
            <a:r>
              <a:rPr lang="en-US" sz="3200" dirty="0" smtClean="0">
                <a:solidFill>
                  <a:schemeClr val="accent1"/>
                </a:solidFill>
              </a:rPr>
              <a:t>Plasma is generated using an RF power source. </a:t>
            </a:r>
          </a:p>
          <a:p>
            <a:r>
              <a:rPr lang="en-US" sz="3200" dirty="0" smtClean="0">
                <a:solidFill>
                  <a:schemeClr val="accent1"/>
                </a:solidFill>
              </a:rPr>
              <a:t>Gases ionize and ions accelerate toward the target.</a:t>
            </a:r>
          </a:p>
          <a:p>
            <a:r>
              <a:rPr lang="en-US" sz="3200" dirty="0" smtClean="0">
                <a:solidFill>
                  <a:schemeClr val="accent1"/>
                </a:solidFill>
              </a:rPr>
              <a:t>Ions bombard target. Target atoms and molecules break off target material and enter plasma.</a:t>
            </a:r>
          </a:p>
          <a:p>
            <a:pPr>
              <a:buNone/>
            </a:pPr>
            <a:r>
              <a:rPr lang="en-US" sz="3200" i="1" dirty="0" smtClean="0">
                <a:solidFill>
                  <a:schemeClr val="accent1"/>
                </a:solidFill>
              </a:rPr>
              <a:t>(Next slide)</a:t>
            </a:r>
            <a:endParaRPr lang="en-US" sz="3200" dirty="0" smtClean="0">
              <a:solidFill>
                <a:schemeClr val="accent1"/>
              </a:solidFill>
            </a:endParaRPr>
          </a:p>
          <a:p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5" name="Picture 4" descr="sputter-step1-pp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6244" y="1580777"/>
            <a:ext cx="4387074" cy="31794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Sputtering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86753"/>
            <a:ext cx="3972799" cy="45092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accent1"/>
                </a:solidFill>
              </a:rPr>
              <a:t>The molecules and atoms condense on all surfaces including the substrate.  </a:t>
            </a:r>
          </a:p>
          <a:p>
            <a:pPr marL="0" indent="0">
              <a:buNone/>
            </a:pPr>
            <a:endParaRPr lang="en-US" sz="24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accent1"/>
                </a:solidFill>
              </a:rPr>
              <a:t>The desired thin film of source material forms on the surface of the wafer.</a:t>
            </a:r>
          </a:p>
          <a:p>
            <a:pPr>
              <a:buNone/>
            </a:pPr>
            <a:endParaRPr lang="en-US" sz="2000" dirty="0">
              <a:solidFill>
                <a:schemeClr val="accent1"/>
              </a:solidFill>
            </a:endParaRPr>
          </a:p>
        </p:txBody>
      </p:sp>
      <p:pic>
        <p:nvPicPr>
          <p:cNvPr id="6" name="Picture 5" descr="sputter-step2-pp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8433" y="1580777"/>
            <a:ext cx="4405629" cy="31929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Evaporation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4524128" cy="4935071"/>
          </a:xfrm>
        </p:spPr>
        <p:txBody>
          <a:bodyPr>
            <a:noAutofit/>
          </a:bodyPr>
          <a:lstStyle/>
          <a:p>
            <a:pPr marL="349250" indent="-349250">
              <a:lnSpc>
                <a:spcPct val="120000"/>
              </a:lnSpc>
            </a:pPr>
            <a:r>
              <a:rPr lang="en-US" sz="2000" dirty="0" smtClean="0">
                <a:solidFill>
                  <a:schemeClr val="accent1"/>
                </a:solidFill>
              </a:rPr>
              <a:t>The source material is vaporized through the application of heat.  </a:t>
            </a:r>
            <a:r>
              <a:rPr lang="en-US" sz="2000" dirty="0" smtClean="0">
                <a:solidFill>
                  <a:schemeClr val="accent1"/>
                </a:solidFill>
              </a:rPr>
              <a:t>The high heat causes the source to boil and evaporate.  </a:t>
            </a:r>
            <a:endParaRPr lang="en-US" sz="2000" dirty="0" smtClean="0">
              <a:solidFill>
                <a:schemeClr val="accent1"/>
              </a:solidFill>
            </a:endParaRPr>
          </a:p>
          <a:p>
            <a:pPr marL="349250" indent="-349250">
              <a:lnSpc>
                <a:spcPct val="120000"/>
              </a:lnSpc>
            </a:pPr>
            <a:r>
              <a:rPr lang="en-US" sz="2000" dirty="0">
                <a:solidFill>
                  <a:schemeClr val="accent1"/>
                </a:solidFill>
              </a:rPr>
              <a:t>H</a:t>
            </a:r>
            <a:r>
              <a:rPr lang="en-US" sz="2000" dirty="0" smtClean="0">
                <a:solidFill>
                  <a:schemeClr val="accent1"/>
                </a:solidFill>
              </a:rPr>
              <a:t>igh</a:t>
            </a:r>
            <a:r>
              <a:rPr lang="en-US" sz="2000" dirty="0" smtClean="0">
                <a:solidFill>
                  <a:schemeClr val="accent1"/>
                </a:solidFill>
              </a:rPr>
              <a:t>-vacuum environment minimizes collisions as molecules and atoms travel to the substrate.  At the substrate the molecules and atoms condense forming the desired thin film.  </a:t>
            </a:r>
          </a:p>
          <a:p>
            <a:pPr>
              <a:buNone/>
            </a:pPr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5" name="CaptionText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400400" y="4528390"/>
            <a:ext cx="3480824" cy="2087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Aft>
                <a:spcPts val="100"/>
              </a:spcAft>
            </a:pPr>
            <a:r>
              <a:rPr lang="en-US" sz="1100" b="1" i="1" dirty="0">
                <a:solidFill>
                  <a:schemeClr val="accent1"/>
                </a:solidFill>
              </a:rPr>
              <a:t>Single planetary for Evaporator.  Evaporator can hold several planetary units</a:t>
            </a:r>
            <a:r>
              <a:rPr lang="en-US" sz="1100" b="1" i="1" dirty="0" smtClean="0">
                <a:solidFill>
                  <a:schemeClr val="accent1"/>
                </a:solidFill>
              </a:rPr>
              <a:t>.</a:t>
            </a:r>
          </a:p>
          <a:p>
            <a:pPr algn="r">
              <a:spcAft>
                <a:spcPts val="100"/>
              </a:spcAft>
            </a:pPr>
            <a:endParaRPr lang="en-US" sz="1100" b="1" i="1" dirty="0">
              <a:solidFill>
                <a:schemeClr val="accent1"/>
              </a:solidFill>
            </a:endParaRPr>
          </a:p>
          <a:p>
            <a:pPr algn="r"/>
            <a:r>
              <a:rPr lang="en-US" sz="2000" dirty="0">
                <a:solidFill>
                  <a:schemeClr val="accent1"/>
                </a:solidFill>
                <a:latin typeface="Calibri"/>
                <a:cs typeface="Calibri"/>
              </a:rPr>
              <a:t>Evaporators use a planetary system that holds several wafers.  This allows for batch processing</a:t>
            </a:r>
            <a:r>
              <a:rPr lang="en-US" sz="2400" dirty="0">
                <a:solidFill>
                  <a:schemeClr val="accent1"/>
                </a:solidFill>
              </a:rPr>
              <a:t>. </a:t>
            </a:r>
          </a:p>
          <a:p>
            <a:pPr algn="r">
              <a:spcAft>
                <a:spcPts val="100"/>
              </a:spcAft>
            </a:pPr>
            <a:endParaRPr lang="en-US" sz="1100" b="1" i="1" dirty="0">
              <a:solidFill>
                <a:schemeClr val="accent1"/>
              </a:solidFill>
            </a:endParaRPr>
          </a:p>
        </p:txBody>
      </p:sp>
      <p:pic>
        <p:nvPicPr>
          <p:cNvPr id="6" name="Picture 5" descr="SMT Lab 00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9450" y="1685779"/>
            <a:ext cx="3485683" cy="26979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Evaporation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268634" cy="4948518"/>
          </a:xfrm>
        </p:spPr>
        <p:txBody>
          <a:bodyPr>
            <a:normAutofit fontScale="62500" lnSpcReduction="20000"/>
          </a:bodyPr>
          <a:lstStyle/>
          <a:p>
            <a:pPr marL="342900" indent="-342900">
              <a:lnSpc>
                <a:spcPct val="120000"/>
              </a:lnSpc>
            </a:pPr>
            <a:r>
              <a:rPr lang="en-US" sz="3200" dirty="0" smtClean="0">
                <a:solidFill>
                  <a:schemeClr val="accent1"/>
                </a:solidFill>
              </a:rPr>
              <a:t>Substrates and source material are placed inside a vacuum chamber.  </a:t>
            </a:r>
          </a:p>
          <a:p>
            <a:pPr marL="342900" indent="-342900">
              <a:lnSpc>
                <a:spcPct val="120000"/>
              </a:lnSpc>
            </a:pPr>
            <a:r>
              <a:rPr lang="en-US" sz="3200" dirty="0" smtClean="0">
                <a:solidFill>
                  <a:schemeClr val="accent1"/>
                </a:solidFill>
              </a:rPr>
              <a:t>Chamber is evacuated to process pressure.</a:t>
            </a:r>
          </a:p>
          <a:p>
            <a:pPr marL="342900" indent="-342900">
              <a:lnSpc>
                <a:spcPct val="120000"/>
              </a:lnSpc>
            </a:pPr>
            <a:r>
              <a:rPr lang="en-US" sz="3200" dirty="0" smtClean="0">
                <a:solidFill>
                  <a:schemeClr val="accent1"/>
                </a:solidFill>
              </a:rPr>
              <a:t>Source material is heated to its vaporization temperature.</a:t>
            </a:r>
          </a:p>
          <a:p>
            <a:pPr marL="342900" indent="-342900">
              <a:lnSpc>
                <a:spcPct val="120000"/>
              </a:lnSpc>
            </a:pPr>
            <a:r>
              <a:rPr lang="en-US" sz="3200" dirty="0" smtClean="0">
                <a:solidFill>
                  <a:schemeClr val="accent1"/>
                </a:solidFill>
              </a:rPr>
              <a:t>Source molecules and atoms travel to the substrates.  Vacuum allows travel with minimal collisions.  </a:t>
            </a:r>
          </a:p>
          <a:p>
            <a:pPr marL="342900" indent="-342900">
              <a:lnSpc>
                <a:spcPct val="120000"/>
              </a:lnSpc>
            </a:pPr>
            <a:r>
              <a:rPr lang="en-US" sz="3200" dirty="0" smtClean="0">
                <a:solidFill>
                  <a:schemeClr val="accent1"/>
                </a:solidFill>
              </a:rPr>
              <a:t>Molecules and atoms condense on all surfaces including the substrates.</a:t>
            </a:r>
          </a:p>
          <a:p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6" name="Picture 5" descr="Evaporator-sys4_10_pp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9441" y="1694329"/>
            <a:ext cx="3227360" cy="4494991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Evaporation Heat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153400" cy="4840941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The primary difference between evaporation processes is the method used to heat (evaporate) the source material.  The two main methods are e-beam evaporation and resistive evaporation.  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In e-beam evaporation an electron beam is aimed at the source material causing local heating and evaporation. 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In resistive evaporation, a tungsten boat containing the source material is heated electrically with high current causing the material to boil and evaporate. </a:t>
            </a:r>
          </a:p>
          <a:p>
            <a:endParaRPr lang="en-US" sz="2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Electroplating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The process </a:t>
            </a:r>
            <a:r>
              <a:rPr lang="en-US" sz="2400" dirty="0" smtClean="0">
                <a:solidFill>
                  <a:schemeClr val="accent1"/>
                </a:solidFill>
              </a:rPr>
              <a:t>of using electrical current to coat an electrically conductive object with a relatively thin layer of metal.  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A commonly </a:t>
            </a:r>
            <a:r>
              <a:rPr lang="en-US" sz="2400" dirty="0" smtClean="0">
                <a:solidFill>
                  <a:schemeClr val="accent1"/>
                </a:solidFill>
              </a:rPr>
              <a:t>used deposition technique for thousands of everyday objects such as faucets, inexpensive jewelry, keys, silverware and various automobile parts.  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For microsystems, electroplating is used to deposit films of metals such as copper, gold and nickel. The films can be made in any thickness from ~1µm to &gt;100µm. </a:t>
            </a:r>
          </a:p>
          <a:p>
            <a:endParaRPr lang="en-US" sz="2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lectroplatingParts_pp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5076" y="1660712"/>
            <a:ext cx="4204805" cy="35836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Electroplating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4154" y="1465729"/>
            <a:ext cx="4425046" cy="5015753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400" dirty="0">
                <a:solidFill>
                  <a:schemeClr val="accent1"/>
                </a:solidFill>
              </a:rPr>
              <a:t>S</a:t>
            </a:r>
            <a:r>
              <a:rPr lang="en-US" sz="2400" dirty="0" smtClean="0">
                <a:solidFill>
                  <a:schemeClr val="accent1"/>
                </a:solidFill>
              </a:rPr>
              <a:t>imple </a:t>
            </a:r>
            <a:r>
              <a:rPr lang="en-US" sz="2400" dirty="0" smtClean="0">
                <a:solidFill>
                  <a:schemeClr val="accent1"/>
                </a:solidFill>
              </a:rPr>
              <a:t>process using very few materials:</a:t>
            </a:r>
          </a:p>
          <a:p>
            <a:pPr marL="349250" indent="-349250">
              <a:lnSpc>
                <a:spcPct val="120000"/>
              </a:lnSpc>
            </a:pPr>
            <a:r>
              <a:rPr lang="en-US" sz="2400" dirty="0" smtClean="0">
                <a:solidFill>
                  <a:schemeClr val="accent1"/>
                </a:solidFill>
              </a:rPr>
              <a:t>Container</a:t>
            </a:r>
          </a:p>
          <a:p>
            <a:pPr marL="349250" indent="-349250">
              <a:lnSpc>
                <a:spcPct val="120000"/>
              </a:lnSpc>
            </a:pPr>
            <a:r>
              <a:rPr lang="en-US" sz="2400" dirty="0" smtClean="0">
                <a:solidFill>
                  <a:schemeClr val="accent1"/>
                </a:solidFill>
              </a:rPr>
              <a:t>Electrolyte Solution</a:t>
            </a:r>
          </a:p>
          <a:p>
            <a:pPr marL="349250" indent="-349250">
              <a:lnSpc>
                <a:spcPct val="120000"/>
              </a:lnSpc>
            </a:pPr>
            <a:r>
              <a:rPr lang="en-US" sz="2400" dirty="0" smtClean="0">
                <a:solidFill>
                  <a:schemeClr val="accent1"/>
                </a:solidFill>
              </a:rPr>
              <a:t>DC power source</a:t>
            </a:r>
          </a:p>
          <a:p>
            <a:pPr marL="349250" indent="-349250">
              <a:lnSpc>
                <a:spcPct val="120000"/>
              </a:lnSpc>
            </a:pPr>
            <a:r>
              <a:rPr lang="en-US" sz="2400" dirty="0" smtClean="0">
                <a:solidFill>
                  <a:schemeClr val="accent1"/>
                </a:solidFill>
              </a:rPr>
              <a:t>Anode (Desired metal coating)</a:t>
            </a:r>
          </a:p>
          <a:p>
            <a:pPr marL="349250" indent="-349250">
              <a:lnSpc>
                <a:spcPct val="120000"/>
              </a:lnSpc>
            </a:pPr>
            <a:r>
              <a:rPr lang="en-US" sz="2400" dirty="0" smtClean="0">
                <a:solidFill>
                  <a:schemeClr val="accent1"/>
                </a:solidFill>
              </a:rPr>
              <a:t>Cathode (Object to be coated)</a:t>
            </a:r>
          </a:p>
          <a:p>
            <a:pPr marL="349250" indent="-349250">
              <a:lnSpc>
                <a:spcPct val="120000"/>
              </a:lnSpc>
            </a:pPr>
            <a:r>
              <a:rPr lang="en-US" sz="2400" dirty="0" smtClean="0">
                <a:solidFill>
                  <a:schemeClr val="accent1"/>
                </a:solidFill>
              </a:rPr>
              <a:t>Cathode holder with electrical connector</a:t>
            </a:r>
          </a:p>
          <a:p>
            <a:pPr>
              <a:buNone/>
            </a:pPr>
            <a:endParaRPr lang="en-US" sz="2000" dirty="0">
              <a:solidFill>
                <a:schemeClr val="accent1"/>
              </a:solidFill>
            </a:endParaRPr>
          </a:p>
        </p:txBody>
      </p:sp>
      <p:sp>
        <p:nvSpPr>
          <p:cNvPr id="5" name="CaptionText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702174" y="5342964"/>
            <a:ext cx="408463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Aft>
                <a:spcPts val="100"/>
              </a:spcAft>
            </a:pPr>
            <a:r>
              <a:rPr lang="en-US" sz="1100" b="1" i="1">
                <a:solidFill>
                  <a:schemeClr val="accent1"/>
                </a:solidFill>
              </a:rPr>
              <a:t>Electroplating Components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Microsystems Thin Films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4329953"/>
            <a:ext cx="8153400" cy="1981200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400" dirty="0" smtClean="0"/>
              <a:t>Each deposition step in a process</a:t>
            </a:r>
            <a:r>
              <a:rPr lang="en-US" sz="2400" dirty="0" smtClean="0"/>
              <a:t> deposits a </a:t>
            </a:r>
            <a:r>
              <a:rPr lang="en-US" sz="2400" dirty="0" smtClean="0"/>
              <a:t>thin film </a:t>
            </a:r>
            <a:r>
              <a:rPr lang="en-US" sz="2400" dirty="0" smtClean="0"/>
              <a:t>layer that can be </a:t>
            </a:r>
            <a:r>
              <a:rPr lang="en-US" sz="2400" dirty="0" smtClean="0"/>
              <a:t>as thick as 100 micrometers </a:t>
            </a:r>
            <a:r>
              <a:rPr lang="en-US" sz="2400" dirty="0" smtClean="0"/>
              <a:t>or </a:t>
            </a:r>
            <a:r>
              <a:rPr lang="en-US" sz="2400" dirty="0" smtClean="0"/>
              <a:t>as thin as a few nanometers. </a:t>
            </a:r>
          </a:p>
          <a:p>
            <a:pPr>
              <a:buNone/>
            </a:pPr>
            <a:endParaRPr lang="en-US" sz="2000" dirty="0"/>
          </a:p>
        </p:txBody>
      </p:sp>
      <p:pic>
        <p:nvPicPr>
          <p:cNvPr id="4" name="Picture 3" descr="3d-mems-layers-microns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432298" y="1655764"/>
            <a:ext cx="6664325" cy="2198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aptionText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97373" y="3913189"/>
            <a:ext cx="6664325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ts val="100"/>
              </a:spcAft>
            </a:pPr>
            <a:r>
              <a:rPr lang="en-US" sz="1100" b="1" i="1" dirty="0"/>
              <a:t>Deposited Thin Films for MEMS Structure [</a:t>
            </a:r>
            <a:r>
              <a:rPr lang="en-US" sz="1100" b="1" i="1" dirty="0" err="1"/>
              <a:t>Khalil</a:t>
            </a:r>
            <a:r>
              <a:rPr lang="en-US" sz="1100" b="1" i="1" dirty="0"/>
              <a:t> </a:t>
            </a:r>
            <a:r>
              <a:rPr lang="en-US" sz="1100" b="1" i="1" dirty="0" err="1"/>
              <a:t>Najafi</a:t>
            </a:r>
            <a:r>
              <a:rPr lang="en-US" sz="1100" b="1" i="1" dirty="0"/>
              <a:t>, University of Michigan]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Electroplating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4053481" cy="5257801"/>
          </a:xfrm>
        </p:spPr>
        <p:txBody>
          <a:bodyPr>
            <a:normAutofit fontScale="55000" lnSpcReduction="20000"/>
          </a:bodyPr>
          <a:lstStyle/>
          <a:p>
            <a:pPr marL="342900" indent="-342900">
              <a:lnSpc>
                <a:spcPct val="120000"/>
              </a:lnSpc>
              <a:spcBef>
                <a:spcPts val="300"/>
              </a:spcBef>
            </a:pPr>
            <a:r>
              <a:rPr lang="en-US" sz="3200" dirty="0" smtClean="0">
                <a:solidFill>
                  <a:schemeClr val="accent1"/>
                </a:solidFill>
              </a:rPr>
              <a:t>Substrate is immersed into electrolyte.   </a:t>
            </a:r>
          </a:p>
          <a:p>
            <a:pPr marL="342900" indent="-342900">
              <a:lnSpc>
                <a:spcPct val="120000"/>
              </a:lnSpc>
              <a:spcBef>
                <a:spcPts val="300"/>
              </a:spcBef>
            </a:pPr>
            <a:r>
              <a:rPr lang="en-US" sz="3200" dirty="0" smtClean="0">
                <a:solidFill>
                  <a:schemeClr val="accent1"/>
                </a:solidFill>
              </a:rPr>
              <a:t>Negative side of the DC power supply is connected to the cathode.</a:t>
            </a:r>
          </a:p>
          <a:p>
            <a:pPr marL="342900" indent="-342900">
              <a:lnSpc>
                <a:spcPct val="120000"/>
              </a:lnSpc>
              <a:spcBef>
                <a:spcPts val="300"/>
              </a:spcBef>
            </a:pPr>
            <a:r>
              <a:rPr lang="en-US" sz="3200" dirty="0" smtClean="0">
                <a:solidFill>
                  <a:schemeClr val="accent1"/>
                </a:solidFill>
              </a:rPr>
              <a:t>Positive side is connected to anode.</a:t>
            </a:r>
          </a:p>
          <a:p>
            <a:pPr marL="342900" indent="-342900">
              <a:lnSpc>
                <a:spcPct val="120000"/>
              </a:lnSpc>
              <a:spcBef>
                <a:spcPts val="300"/>
              </a:spcBef>
            </a:pPr>
            <a:r>
              <a:rPr lang="en-US" sz="3200" dirty="0" smtClean="0">
                <a:solidFill>
                  <a:schemeClr val="accent1"/>
                </a:solidFill>
              </a:rPr>
              <a:t>Positively charged metallic </a:t>
            </a:r>
            <a:r>
              <a:rPr lang="en-US" sz="3200" dirty="0" smtClean="0">
                <a:solidFill>
                  <a:schemeClr val="accent1"/>
                </a:solidFill>
              </a:rPr>
              <a:t>ions in electrolyte </a:t>
            </a:r>
            <a:r>
              <a:rPr lang="en-US" sz="3200" dirty="0" smtClean="0">
                <a:solidFill>
                  <a:schemeClr val="accent1"/>
                </a:solidFill>
              </a:rPr>
              <a:t>are attracted </a:t>
            </a:r>
            <a:r>
              <a:rPr lang="en-US" sz="3200" dirty="0" smtClean="0">
                <a:solidFill>
                  <a:schemeClr val="accent1"/>
                </a:solidFill>
              </a:rPr>
              <a:t>to the negatively charged substrate.</a:t>
            </a:r>
          </a:p>
          <a:p>
            <a:pPr marL="342900" indent="-342900">
              <a:lnSpc>
                <a:spcPct val="120000"/>
              </a:lnSpc>
              <a:spcBef>
                <a:spcPts val="300"/>
              </a:spcBef>
            </a:pPr>
            <a:r>
              <a:rPr lang="en-US" sz="3200" dirty="0" smtClean="0">
                <a:solidFill>
                  <a:schemeClr val="accent1"/>
                </a:solidFill>
              </a:rPr>
              <a:t>When they reach the </a:t>
            </a:r>
            <a:r>
              <a:rPr lang="en-US" sz="3200" dirty="0" smtClean="0">
                <a:solidFill>
                  <a:schemeClr val="accent1"/>
                </a:solidFill>
              </a:rPr>
              <a:t>substrate</a:t>
            </a:r>
            <a:r>
              <a:rPr lang="en-US" sz="3200" dirty="0" smtClean="0">
                <a:solidFill>
                  <a:schemeClr val="accent1"/>
                </a:solidFill>
              </a:rPr>
              <a:t>, the positive ions are neutralize into metallic form.</a:t>
            </a:r>
          </a:p>
          <a:p>
            <a:pPr marL="342900" indent="-342900">
              <a:lnSpc>
                <a:spcPct val="120000"/>
              </a:lnSpc>
              <a:spcBef>
                <a:spcPts val="300"/>
              </a:spcBef>
            </a:pPr>
            <a:r>
              <a:rPr lang="en-US" sz="3200" dirty="0" smtClean="0">
                <a:solidFill>
                  <a:schemeClr val="accent1"/>
                </a:solidFill>
              </a:rPr>
              <a:t>Ions are replenished by release of ions from the anode.</a:t>
            </a:r>
          </a:p>
          <a:p>
            <a:pPr marL="342900" indent="-342900">
              <a:lnSpc>
                <a:spcPct val="120000"/>
              </a:lnSpc>
              <a:spcBef>
                <a:spcPts val="300"/>
              </a:spcBef>
            </a:pPr>
            <a:r>
              <a:rPr lang="en-US" sz="3200" dirty="0" smtClean="0">
                <a:solidFill>
                  <a:schemeClr val="accent1"/>
                </a:solidFill>
              </a:rPr>
              <a:t>Process continues until cathode is coated to desired thickness.</a:t>
            </a:r>
          </a:p>
          <a:p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" name="CaptionText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702174" y="5342964"/>
            <a:ext cx="408463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Aft>
                <a:spcPts val="100"/>
              </a:spcAft>
            </a:pPr>
            <a:r>
              <a:rPr lang="en-US" sz="1100" b="1" i="1" dirty="0">
                <a:solidFill>
                  <a:schemeClr val="accent1"/>
                </a:solidFill>
              </a:rPr>
              <a:t>Electroplating </a:t>
            </a:r>
            <a:r>
              <a:rPr lang="en-US" sz="1100" b="1" i="1" dirty="0" smtClean="0">
                <a:solidFill>
                  <a:schemeClr val="accent1"/>
                </a:solidFill>
              </a:rPr>
              <a:t>Process</a:t>
            </a:r>
            <a:endParaRPr lang="en-US" sz="1100" b="1" i="1" dirty="0">
              <a:solidFill>
                <a:schemeClr val="accent1"/>
              </a:solidFill>
            </a:endParaRPr>
          </a:p>
        </p:txBody>
      </p:sp>
      <p:pic>
        <p:nvPicPr>
          <p:cNvPr id="7" name="Picture 6" descr="Electroplating_Process_pp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0920" y="1701052"/>
            <a:ext cx="4431479" cy="3408830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Electroplated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i="1" dirty="0" smtClean="0">
                <a:solidFill>
                  <a:schemeClr val="accent1"/>
                </a:solidFill>
              </a:rPr>
              <a:t>You see deposited films everyday of your life even though you may not realize it.  </a:t>
            </a:r>
          </a:p>
          <a:p>
            <a:pPr marL="0" indent="0">
              <a:buNone/>
            </a:pPr>
            <a:endParaRPr lang="en-US" sz="2800" i="1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sz="2800" i="1" dirty="0" smtClean="0">
                <a:solidFill>
                  <a:schemeClr val="accent1"/>
                </a:solidFill>
              </a:rPr>
              <a:t>What are some examples of deposited films outside of microsystems or semiconductor processing?</a:t>
            </a:r>
          </a:p>
          <a:p>
            <a:pPr>
              <a:buNone/>
            </a:pPr>
            <a:endParaRPr lang="en-US" sz="28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Layers?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4518212"/>
            <a:ext cx="8153400" cy="2008094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200" i="1" dirty="0" smtClean="0">
                <a:solidFill>
                  <a:schemeClr val="accent1"/>
                </a:solidFill>
              </a:rPr>
              <a:t>How many different deposition layers were used to construct this linkage assembly?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200" i="1" dirty="0" smtClean="0">
                <a:solidFill>
                  <a:schemeClr val="accent1"/>
                </a:solidFill>
              </a:rPr>
              <a:t>What types of deposition layers were used (insulating, conductive, structural, sacrificial, masking, etc.)?</a:t>
            </a:r>
          </a:p>
          <a:p>
            <a:pPr>
              <a:buNone/>
            </a:pPr>
            <a:endParaRPr lang="en-US" i="1" dirty="0">
              <a:solidFill>
                <a:schemeClr val="accent1"/>
              </a:solidFill>
            </a:endParaRPr>
          </a:p>
        </p:txBody>
      </p:sp>
      <p:pic>
        <p:nvPicPr>
          <p:cNvPr id="4" name="Picture 3" descr="linkage-assembly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356380" y="1627094"/>
            <a:ext cx="4170361" cy="2800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aptionText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803994" y="1773517"/>
            <a:ext cx="272144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100"/>
              </a:spcAft>
            </a:pPr>
            <a:r>
              <a:rPr lang="en-US" sz="1100" b="1" i="1" dirty="0">
                <a:solidFill>
                  <a:srgbClr val="A50021"/>
                </a:solidFill>
              </a:rPr>
              <a:t>Microsystems Linkage Assembly [University of Michigan, </a:t>
            </a:r>
            <a:r>
              <a:rPr lang="en-US" sz="1100" b="1" i="1" dirty="0" err="1">
                <a:solidFill>
                  <a:srgbClr val="A50021"/>
                </a:solidFill>
              </a:rPr>
              <a:t>Khalil</a:t>
            </a:r>
            <a:r>
              <a:rPr lang="en-US" sz="1100" b="1" i="1" dirty="0">
                <a:solidFill>
                  <a:srgbClr val="A50021"/>
                </a:solidFill>
              </a:rPr>
              <a:t> </a:t>
            </a:r>
            <a:r>
              <a:rPr lang="en-US" sz="1100" b="1" i="1" dirty="0" err="1">
                <a:solidFill>
                  <a:srgbClr val="A50021"/>
                </a:solidFill>
              </a:rPr>
              <a:t>Najafi</a:t>
            </a:r>
            <a:r>
              <a:rPr lang="en-US" sz="1100" b="1" i="1" dirty="0">
                <a:solidFill>
                  <a:srgbClr val="A50021"/>
                </a:solidFill>
              </a:rPr>
              <a:t>]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Deposition and Nanotechnology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322423" cy="5082988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sz="2400" dirty="0" smtClean="0"/>
              <a:t>Nanotechnology creates new applications for deposition.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400" dirty="0" smtClean="0"/>
              <a:t>Chemical vapor deposition is used for the self-assembly of carbon </a:t>
            </a:r>
            <a:r>
              <a:rPr lang="en-US" sz="2400" dirty="0" err="1" smtClean="0"/>
              <a:t>nanotubes</a:t>
            </a:r>
            <a:r>
              <a:rPr lang="en-US" sz="2400" dirty="0" smtClean="0"/>
              <a:t> (CNTs),  structures that might be used as </a:t>
            </a:r>
          </a:p>
          <a:p>
            <a:pPr marL="514350" indent="-514350">
              <a:spcBef>
                <a:spcPts val="600"/>
              </a:spcBef>
            </a:pPr>
            <a:r>
              <a:rPr lang="en-US" sz="2400" dirty="0" err="1" smtClean="0"/>
              <a:t>nanowires</a:t>
            </a:r>
            <a:r>
              <a:rPr lang="en-US" sz="2400" dirty="0" smtClean="0"/>
              <a:t> in integrated circuits,</a:t>
            </a:r>
          </a:p>
          <a:p>
            <a:pPr marL="514350" indent="-514350">
              <a:spcBef>
                <a:spcPts val="600"/>
              </a:spcBef>
            </a:pPr>
            <a:r>
              <a:rPr lang="en-US" sz="2400" dirty="0" smtClean="0"/>
              <a:t>tips for scanning-probe microscopy, and </a:t>
            </a:r>
          </a:p>
          <a:p>
            <a:pPr marL="514350" indent="-514350">
              <a:spcBef>
                <a:spcPts val="600"/>
              </a:spcBef>
            </a:pPr>
            <a:r>
              <a:rPr lang="en-US" sz="2400" dirty="0" smtClean="0"/>
              <a:t>in conducting films.</a:t>
            </a:r>
          </a:p>
          <a:p>
            <a:pPr>
              <a:lnSpc>
                <a:spcPct val="120000"/>
              </a:lnSpc>
              <a:buNone/>
            </a:pPr>
            <a:endParaRPr lang="en-US" sz="2000" dirty="0"/>
          </a:p>
        </p:txBody>
      </p:sp>
      <p:pic>
        <p:nvPicPr>
          <p:cNvPr id="4" name="Picture 4" descr="hooktubes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935351" y="1658564"/>
            <a:ext cx="4032250" cy="3562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aptionText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895663" y="5332039"/>
            <a:ext cx="4032250" cy="964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Aft>
                <a:spcPts val="100"/>
              </a:spcAft>
            </a:pPr>
            <a:r>
              <a:rPr lang="en-US" sz="1100" b="1" i="1" dirty="0"/>
              <a:t>Carbon </a:t>
            </a:r>
            <a:r>
              <a:rPr lang="en-US" sz="1100" b="1" i="1" dirty="0" err="1"/>
              <a:t>nanotubes</a:t>
            </a:r>
            <a:r>
              <a:rPr lang="en-US" sz="1100" b="1" i="1" dirty="0"/>
              <a:t> (or </a:t>
            </a:r>
            <a:r>
              <a:rPr lang="en-US" sz="1100" b="1" i="1" dirty="0" err="1"/>
              <a:t>hooktubes</a:t>
            </a:r>
            <a:r>
              <a:rPr lang="en-US" sz="1100" b="1" i="1" dirty="0"/>
              <a:t>) grown by the CVD process on a silicon dioxide covered silicon chip.  The thin white lines are the </a:t>
            </a:r>
            <a:r>
              <a:rPr lang="en-US" sz="1100" b="1" i="1" dirty="0" err="1"/>
              <a:t>nanotubes</a:t>
            </a:r>
            <a:r>
              <a:rPr lang="en-US" sz="1100" b="1" i="1" dirty="0"/>
              <a:t>. </a:t>
            </a:r>
            <a:endParaRPr lang="en-US" sz="1100" b="1" i="1" dirty="0" smtClean="0"/>
          </a:p>
          <a:p>
            <a:pPr algn="r">
              <a:spcAft>
                <a:spcPts val="100"/>
              </a:spcAft>
            </a:pPr>
            <a:r>
              <a:rPr lang="en-US" sz="1100" b="1" i="1" dirty="0" smtClean="0"/>
              <a:t>[</a:t>
            </a:r>
            <a:r>
              <a:rPr lang="en-US" sz="1100" b="1" i="1" dirty="0"/>
              <a:t>Courtesy of Michael S. Fuhrer, University of Maryland]</a:t>
            </a:r>
          </a:p>
          <a:p>
            <a:pPr algn="r">
              <a:spcAft>
                <a:spcPts val="100"/>
              </a:spcAft>
            </a:pPr>
            <a:endParaRPr lang="en-US" sz="1100" b="1" i="1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3201"/>
            <a:ext cx="7123113" cy="337185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1"/>
                </a:solidFill>
              </a:rPr>
              <a:t>Deposition is any process that deposits a thin film of material onto a substrate.  </a:t>
            </a: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1"/>
                </a:solidFill>
              </a:rPr>
              <a:t>Thin film thickness can range from greater than 100 micrometers to only a few nanometers.  </a:t>
            </a: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1"/>
                </a:solidFill>
              </a:rPr>
              <a:t>Microsystems technology uses various types of deposition processes.  </a:t>
            </a: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1"/>
                </a:solidFill>
              </a:rPr>
              <a:t>The type of process used depends on the thin film being deposited and the desired thickness.</a:t>
            </a:r>
          </a:p>
          <a:p>
            <a:pPr marL="514350" indent="-514350">
              <a:buFont typeface="Wingdings" pitchFamily="2" charset="2"/>
              <a:buChar char="v"/>
            </a:pP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657600"/>
          </a:xfrm>
        </p:spPr>
        <p:txBody>
          <a:bodyPr>
            <a:normAutofit fontScale="25000" lnSpcReduction="20000"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en-US" sz="6000" dirty="0"/>
              <a:t>Made possible through grants from the National Science Foundation Department of Undergraduate Education #0830384, 0902411, and 1205138</a:t>
            </a:r>
            <a:r>
              <a:rPr lang="en-US" sz="6000" dirty="0" smtClean="0"/>
              <a:t>.</a:t>
            </a:r>
            <a:endParaRPr lang="en-US" sz="6000" dirty="0"/>
          </a:p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en-US" sz="6000" dirty="0"/>
              <a:t>Any opinions, findings and conclusions or recommendations expressed in this material are those of the authors and creators, and do not necessarily reflect the views of the National Science Foundation.</a:t>
            </a:r>
          </a:p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en-US" sz="6000" b="1" dirty="0"/>
              <a:t> </a:t>
            </a:r>
            <a:endParaRPr lang="en-US" sz="6000" dirty="0"/>
          </a:p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en-US" sz="6000" dirty="0"/>
              <a:t>Southwest Center for Microsystems Education (SCME) NSF ATE Center</a:t>
            </a:r>
          </a:p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en-US" sz="6000" dirty="0"/>
              <a:t>© 2010 Regents of the University of New Mexico</a:t>
            </a:r>
          </a:p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en-US" sz="6000" dirty="0"/>
              <a:t> </a:t>
            </a:r>
            <a:r>
              <a:rPr lang="en-US" sz="6000" dirty="0" smtClean="0"/>
              <a:t>Content </a:t>
            </a:r>
            <a:r>
              <a:rPr lang="en-US" sz="6000" dirty="0"/>
              <a:t>is protected by the CC Attribution Non-Commercial Share Alike license.</a:t>
            </a:r>
          </a:p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en-US" sz="6000" dirty="0"/>
              <a:t> </a:t>
            </a:r>
          </a:p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en-US" sz="6000" dirty="0"/>
              <a:t>Website:  </a:t>
            </a:r>
            <a:r>
              <a:rPr lang="en-US" sz="6000" u="sng" dirty="0">
                <a:hlinkClick r:id="rId3"/>
              </a:rPr>
              <a:t>www.scme-nm.org</a:t>
            </a:r>
            <a:endParaRPr lang="en-US" sz="6000" dirty="0"/>
          </a:p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en-US" sz="6000" dirty="0"/>
              <a:t> 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9283" y="6414247"/>
            <a:ext cx="8895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March 2017</a:t>
            </a:r>
            <a:endParaRPr lang="en-US" sz="1100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 Films in Microsystems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3999693" cy="4495800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400" dirty="0" smtClean="0">
                <a:latin typeface="Arial"/>
              </a:rPr>
              <a:t>Thin films are used for</a:t>
            </a:r>
          </a:p>
          <a:p>
            <a:pPr marL="508000" lvl="1" indent="-50800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sz="2400" dirty="0" smtClean="0">
                <a:latin typeface="Arial"/>
              </a:rPr>
              <a:t>mechanical components </a:t>
            </a:r>
          </a:p>
          <a:p>
            <a:pPr marL="508000" lvl="1" indent="-50800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sz="2400" dirty="0" smtClean="0">
                <a:latin typeface="Arial"/>
              </a:rPr>
              <a:t>electrical components</a:t>
            </a:r>
          </a:p>
          <a:p>
            <a:pPr marL="508000" lvl="1" indent="-50800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sz="2400" dirty="0" smtClean="0">
                <a:latin typeface="Arial"/>
              </a:rPr>
              <a:t>sensor coatings</a:t>
            </a:r>
          </a:p>
          <a:p>
            <a:pPr lvl="1" indent="-45720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400" dirty="0" smtClean="0">
              <a:latin typeface="Arial"/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400" dirty="0" smtClean="0">
                <a:latin typeface="Arial"/>
              </a:rPr>
              <a:t>The figure shows a thin film of silicon nitride being used as the diaphragm for a MEMS pressure sensor.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4" descr="PS-SiNitride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626816" y="1626628"/>
            <a:ext cx="4275138" cy="3227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aptionText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01416" y="5008003"/>
            <a:ext cx="45720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Aft>
                <a:spcPts val="100"/>
              </a:spcAft>
            </a:pPr>
            <a:r>
              <a:rPr lang="en-US" sz="1100" b="1" i="1"/>
              <a:t>MEMS Pressure Sensor [University of New Mexico, MTTC]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Deposition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54388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400" dirty="0" smtClean="0"/>
              <a:t>Thin films for microsystems have different thicknesses, purposes, and composition; therefore, different deposition processes are required for different films.  </a:t>
            </a:r>
          </a:p>
          <a:p>
            <a:pPr marL="514350" indent="-514350">
              <a:spcBef>
                <a:spcPts val="600"/>
              </a:spcBef>
            </a:pPr>
            <a:r>
              <a:rPr lang="en-US" sz="2400" dirty="0" smtClean="0"/>
              <a:t>Spin-on film</a:t>
            </a:r>
          </a:p>
          <a:p>
            <a:pPr marL="514350" indent="-514350">
              <a:spcBef>
                <a:spcPts val="600"/>
              </a:spcBef>
            </a:pPr>
            <a:r>
              <a:rPr lang="en-US" sz="2400" dirty="0" smtClean="0"/>
              <a:t>Thermal Oxidation (oxide growth)</a:t>
            </a:r>
          </a:p>
          <a:p>
            <a:pPr marL="514350" indent="-514350">
              <a:spcBef>
                <a:spcPts val="600"/>
              </a:spcBef>
            </a:pPr>
            <a:r>
              <a:rPr lang="en-US" sz="2400" dirty="0" smtClean="0"/>
              <a:t>Chemical vapor deposition (CVD)</a:t>
            </a:r>
          </a:p>
          <a:p>
            <a:pPr marL="514350" indent="-514350">
              <a:spcBef>
                <a:spcPts val="600"/>
              </a:spcBef>
            </a:pPr>
            <a:r>
              <a:rPr lang="en-US" sz="2400" dirty="0" smtClean="0"/>
              <a:t>Physical vapor deposition (PVD)</a:t>
            </a:r>
          </a:p>
          <a:p>
            <a:pPr marL="514350" indent="-514350">
              <a:spcBef>
                <a:spcPts val="600"/>
              </a:spcBef>
            </a:pPr>
            <a:r>
              <a:rPr lang="en-US" sz="2400" dirty="0" smtClean="0"/>
              <a:t>Electroplating 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400" dirty="0" smtClean="0"/>
              <a:t>This unit provides a brief overview </a:t>
            </a:r>
            <a:r>
              <a:rPr lang="en-US" sz="2400" dirty="0" smtClean="0"/>
              <a:t>of each </a:t>
            </a:r>
            <a:r>
              <a:rPr lang="en-US" sz="2400" dirty="0" smtClean="0"/>
              <a:t>of </a:t>
            </a:r>
            <a:r>
              <a:rPr lang="en-US" sz="2400" dirty="0" smtClean="0"/>
              <a:t>these deposition </a:t>
            </a:r>
            <a:r>
              <a:rPr lang="en-US" sz="2400" dirty="0" smtClean="0"/>
              <a:t>methods.  </a:t>
            </a:r>
            <a:endParaRPr lang="en-US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Deposition?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Any process </a:t>
            </a:r>
            <a:r>
              <a:rPr lang="en-US" sz="2400" dirty="0" smtClean="0"/>
              <a:t>that </a:t>
            </a:r>
            <a:r>
              <a:rPr lang="en-US" sz="2400" dirty="0" smtClean="0"/>
              <a:t>deposits or grows </a:t>
            </a:r>
            <a:r>
              <a:rPr lang="en-US" sz="2400" dirty="0" smtClean="0"/>
              <a:t>a thin film of material onto an object.  </a:t>
            </a:r>
            <a:r>
              <a:rPr lang="en-US" sz="2400" dirty="0" smtClean="0"/>
              <a:t>O</a:t>
            </a:r>
            <a:r>
              <a:rPr lang="en-US" sz="2400" dirty="0" smtClean="0"/>
              <a:t>bject </a:t>
            </a:r>
            <a:r>
              <a:rPr lang="en-US" sz="2400" dirty="0" smtClean="0"/>
              <a:t>could be a fork, a door </a:t>
            </a:r>
            <a:r>
              <a:rPr lang="en-US" sz="2400" dirty="0" smtClean="0"/>
              <a:t>handle, </a:t>
            </a:r>
            <a:r>
              <a:rPr lang="en-US" sz="2400" dirty="0" smtClean="0"/>
              <a:t>a </a:t>
            </a:r>
            <a:r>
              <a:rPr lang="en-US" sz="2400" dirty="0" smtClean="0"/>
              <a:t>substrate (e.g., silicon, glass) </a:t>
            </a:r>
            <a:r>
              <a:rPr lang="en-US" sz="2400" dirty="0" smtClean="0"/>
              <a:t>or another thin film on a substrate. </a:t>
            </a:r>
          </a:p>
          <a:p>
            <a:endParaRPr lang="en-US" sz="2400" dirty="0" smtClean="0"/>
          </a:p>
          <a:p>
            <a:r>
              <a:rPr lang="en-US" sz="2400" dirty="0"/>
              <a:t>O</a:t>
            </a:r>
            <a:r>
              <a:rPr lang="en-US" sz="2400" dirty="0" smtClean="0"/>
              <a:t>ne </a:t>
            </a:r>
            <a:r>
              <a:rPr lang="en-US" sz="2400" dirty="0" smtClean="0"/>
              <a:t>of the primary processes in the construction of </a:t>
            </a:r>
            <a:r>
              <a:rPr lang="en-US" sz="2400" dirty="0" smtClean="0"/>
              <a:t>micro and </a:t>
            </a:r>
            <a:r>
              <a:rPr lang="en-US" sz="2400" dirty="0" err="1" smtClean="0"/>
              <a:t>nano</a:t>
            </a:r>
            <a:r>
              <a:rPr lang="en-US" sz="2400" dirty="0" smtClean="0"/>
              <a:t> systems.</a:t>
            </a:r>
            <a:endParaRPr lang="en-US" sz="2400" dirty="0" smtClean="0"/>
          </a:p>
          <a:p>
            <a:endParaRPr lang="en-US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Deposition?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4120717" cy="5015753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000" dirty="0" smtClean="0"/>
              <a:t>Deposition usually precedes the photolithography </a:t>
            </a:r>
            <a:r>
              <a:rPr lang="en-US" sz="2000" dirty="0" smtClean="0"/>
              <a:t>and etch </a:t>
            </a:r>
            <a:r>
              <a:rPr lang="en-US" sz="2000" dirty="0" smtClean="0"/>
              <a:t>processes.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000" dirty="0" smtClean="0"/>
              <a:t>The thickness of the thin film depends on its function within the fabricated device.</a:t>
            </a:r>
            <a:endParaRPr lang="en-US" sz="20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US" sz="2000" dirty="0" smtClean="0"/>
              <a:t>The graphic illustrates the thickness of deposited thin films. </a:t>
            </a:r>
            <a:endParaRPr lang="en-US" sz="2000" dirty="0" smtClean="0"/>
          </a:p>
          <a:p>
            <a:pPr>
              <a:buNone/>
            </a:pPr>
            <a:endParaRPr lang="en-US" sz="2000" dirty="0"/>
          </a:p>
        </p:txBody>
      </p:sp>
      <p:pic>
        <p:nvPicPr>
          <p:cNvPr id="4" name="Picture 4" descr="summit-layers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674254" y="1686579"/>
            <a:ext cx="4298950" cy="3297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177119" y="5259649"/>
            <a:ext cx="373828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i="1" dirty="0" smtClean="0"/>
              <a:t>Thickness of deposited layers used in the SUMMIT</a:t>
            </a:r>
            <a:r>
              <a:rPr lang="en-US" sz="1100" b="1" i="1" baseline="30000" dirty="0" smtClean="0"/>
              <a:t>TM</a:t>
            </a:r>
            <a:r>
              <a:rPr lang="en-US" sz="1100" b="1" i="1" dirty="0" smtClean="0"/>
              <a:t> Fabrication Process developed at Sandia National Laboratories (SNL).  [Image courtesy of SNL]</a:t>
            </a:r>
            <a:endParaRPr lang="en-US" sz="1100" b="1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MainGraphic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MainGraphic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Main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Main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MainGraphic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Main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MainGraphic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MainGraphic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MainGraphic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MainGraphic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aptionText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scme3">
  <a:themeElements>
    <a:clrScheme name="Custom 13">
      <a:dk1>
        <a:srgbClr val="732423"/>
      </a:dk1>
      <a:lt1>
        <a:srgbClr val="FFF2CB"/>
      </a:lt1>
      <a:dk2>
        <a:srgbClr val="732423"/>
      </a:dk2>
      <a:lt2>
        <a:srgbClr val="D4D4D6"/>
      </a:lt2>
      <a:accent1>
        <a:srgbClr val="9A302F"/>
      </a:accent1>
      <a:accent2>
        <a:srgbClr val="FFD558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2F75FF"/>
      </a:hlink>
      <a:folHlink>
        <a:srgbClr val="68000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scme3</Template>
  <TotalTime>351</TotalTime>
  <Words>2919</Words>
  <Application>Microsoft Macintosh PowerPoint</Application>
  <PresentationFormat>On-screen Show (4:3)</PresentationFormat>
  <Paragraphs>394</Paragraphs>
  <Slides>55</Slides>
  <Notes>54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scme3</vt:lpstr>
      <vt:lpstr>Deposition overview for microsystems</vt:lpstr>
      <vt:lpstr>Unit Overview</vt:lpstr>
      <vt:lpstr>Objectives</vt:lpstr>
      <vt:lpstr>Introduction</vt:lpstr>
      <vt:lpstr>Microsystems Thin Films</vt:lpstr>
      <vt:lpstr>Thin Films in Microsystems</vt:lpstr>
      <vt:lpstr>Types of Deposition</vt:lpstr>
      <vt:lpstr>What is Deposition?</vt:lpstr>
      <vt:lpstr>Where is Deposition?</vt:lpstr>
      <vt:lpstr>Function of a Deposited Layer</vt:lpstr>
      <vt:lpstr>Type of Film vs. Application</vt:lpstr>
      <vt:lpstr>MEMS Deposition Processes</vt:lpstr>
      <vt:lpstr>Deposition Processes</vt:lpstr>
      <vt:lpstr>Spin-on Films</vt:lpstr>
      <vt:lpstr>Thermal Oxidation</vt:lpstr>
      <vt:lpstr>Silicon Dioxide</vt:lpstr>
      <vt:lpstr>Thermal Oxidation Process</vt:lpstr>
      <vt:lpstr>Oxide Growth Kinetics</vt:lpstr>
      <vt:lpstr>Oxide Growth Kinetics</vt:lpstr>
      <vt:lpstr>Kinetics (continued)</vt:lpstr>
      <vt:lpstr>Wet vs. Dry Oxidation</vt:lpstr>
      <vt:lpstr>Dry Oxidation</vt:lpstr>
      <vt:lpstr>Wet Oxidation</vt:lpstr>
      <vt:lpstr>Wet vs. Dry Thermal Oxidation</vt:lpstr>
      <vt:lpstr>Chemical Vapor Deposition (CVD)</vt:lpstr>
      <vt:lpstr>CVD Reactions</vt:lpstr>
      <vt:lpstr>Homogeneous Reactions</vt:lpstr>
      <vt:lpstr>Heterogeneous Reactions</vt:lpstr>
      <vt:lpstr>Heterogeneous or Homogeneous?</vt:lpstr>
      <vt:lpstr>Heterogeneous or Homogeneous?</vt:lpstr>
      <vt:lpstr>CVD Subsystems</vt:lpstr>
      <vt:lpstr>CVD Process</vt:lpstr>
      <vt:lpstr>Film Thickness</vt:lpstr>
      <vt:lpstr>CVD Systems</vt:lpstr>
      <vt:lpstr>APCVD</vt:lpstr>
      <vt:lpstr>Low Pressure CVD (LPCVD)</vt:lpstr>
      <vt:lpstr>Plasma Enhanced CVD (PECVD)</vt:lpstr>
      <vt:lpstr>High Density PECVD (HDPECVD)</vt:lpstr>
      <vt:lpstr>CVD Heat Sources</vt:lpstr>
      <vt:lpstr>Physical Vapor Deposition (PVD)</vt:lpstr>
      <vt:lpstr>PVD Basic Process</vt:lpstr>
      <vt:lpstr>Sputtering</vt:lpstr>
      <vt:lpstr>Sputtering Process</vt:lpstr>
      <vt:lpstr>Sputtering Process</vt:lpstr>
      <vt:lpstr>Evaporation</vt:lpstr>
      <vt:lpstr>Evaporation Process</vt:lpstr>
      <vt:lpstr>Evaporation Heat Sources</vt:lpstr>
      <vt:lpstr>Electroplating</vt:lpstr>
      <vt:lpstr>Electroplating Components</vt:lpstr>
      <vt:lpstr>Electroplating Process</vt:lpstr>
      <vt:lpstr>Electroplated Examples</vt:lpstr>
      <vt:lpstr>How Many Layers?</vt:lpstr>
      <vt:lpstr>Deposition and Nanotechnology</vt:lpstr>
      <vt:lpstr>Summary</vt:lpstr>
      <vt:lpstr>Acknowledgements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Deposition overview for microsystems</dc:title>
  <dc:creator>mjwillis</dc:creator>
  <cp:lastModifiedBy>MJ Willis</cp:lastModifiedBy>
  <cp:revision>120</cp:revision>
  <dcterms:created xsi:type="dcterms:W3CDTF">2009-03-28T01:27:18Z</dcterms:created>
  <dcterms:modified xsi:type="dcterms:W3CDTF">2017-03-29T18:36:36Z</dcterms:modified>
</cp:coreProperties>
</file>