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0"/>
  </p:notesMasterIdLst>
  <p:handoutMasterIdLst>
    <p:handoutMasterId r:id="rId21"/>
  </p:handoutMasterIdLst>
  <p:sldIdLst>
    <p:sldId id="260" r:id="rId2"/>
    <p:sldId id="282" r:id="rId3"/>
    <p:sldId id="267" r:id="rId4"/>
    <p:sldId id="268" r:id="rId5"/>
    <p:sldId id="269" r:id="rId6"/>
    <p:sldId id="270" r:id="rId7"/>
    <p:sldId id="271" r:id="rId8"/>
    <p:sldId id="272" r:id="rId9"/>
    <p:sldId id="273" r:id="rId10"/>
    <p:sldId id="274" r:id="rId11"/>
    <p:sldId id="275" r:id="rId12"/>
    <p:sldId id="276" r:id="rId13"/>
    <p:sldId id="277" r:id="rId14"/>
    <p:sldId id="278" r:id="rId15"/>
    <p:sldId id="279" r:id="rId16"/>
    <p:sldId id="280" r:id="rId17"/>
    <p:sldId id="281" r:id="rId18"/>
    <p:sldId id="265"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autoAdjust="0"/>
    <p:restoredTop sz="94658" autoAdjust="0"/>
  </p:normalViewPr>
  <p:slideViewPr>
    <p:cSldViewPr snapToGrid="0">
      <p:cViewPr>
        <p:scale>
          <a:sx n="70" d="100"/>
          <a:sy n="70" d="100"/>
        </p:scale>
        <p:origin x="-130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0" d="100"/>
          <a:sy n="70" d="100"/>
        </p:scale>
        <p:origin x="-280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5DBD8D2-E021-4195-9B00-EE358287A0D3}" type="datetimeFigureOut">
              <a:rPr lang="en-US" smtClean="0"/>
              <a:pPr/>
              <a:t>10/8/2014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3F8B657-D611-4F5C-95FD-A20E006DD12B}" type="slidenum">
              <a:rPr lang="en-US" smtClean="0"/>
              <a:pPr/>
              <a:t>‹#›</a:t>
            </a:fld>
            <a:endParaRPr lang="en-US"/>
          </a:p>
        </p:txBody>
      </p:sp>
    </p:spTree>
    <p:extLst>
      <p:ext uri="{BB962C8B-B14F-4D97-AF65-F5344CB8AC3E}">
        <p14:creationId xmlns:p14="http://schemas.microsoft.com/office/powerpoint/2010/main" val="5381431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1BD343-2D4F-4F75-8469-93F4868512AB}" type="datetimeFigureOut">
              <a:rPr lang="en-US" smtClean="0"/>
              <a:pPr/>
              <a:t>10/8/2014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AC1F6D-273C-49D5-9D1A-39A8BBE8D402}" type="slidenum">
              <a:rPr lang="en-US" smtClean="0"/>
              <a:pPr/>
              <a:t>‹#›</a:t>
            </a:fld>
            <a:endParaRPr lang="en-US"/>
          </a:p>
        </p:txBody>
      </p:sp>
    </p:spTree>
    <p:extLst>
      <p:ext uri="{BB962C8B-B14F-4D97-AF65-F5344CB8AC3E}">
        <p14:creationId xmlns:p14="http://schemas.microsoft.com/office/powerpoint/2010/main" val="21376924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18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5AC1F6D-273C-49D5-9D1A-39A8BBE8D402}"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lumMod val="90000"/>
          </a:schemeClr>
        </a:solidFill>
        <a:effectLst/>
      </p:bgPr>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1609725" y="409575"/>
            <a:ext cx="6477000" cy="1828800"/>
          </a:xfrm>
        </p:spPr>
        <p:txBody>
          <a:bodyPr anchor="b">
            <a:normAutofit/>
          </a:bodyPr>
          <a:lstStyle>
            <a:lvl1pPr algn="ctr">
              <a:defRPr sz="4400" cap="all" baseline="0">
                <a:effectLst>
                  <a:outerShdw blurRad="38100" dist="38100" dir="2700000" algn="tl">
                    <a:srgbClr val="000000">
                      <a:alpha val="43137"/>
                    </a:srgbClr>
                  </a:outerShdw>
                </a:effectLst>
              </a:defRPr>
            </a:lvl1pPr>
          </a:lstStyle>
          <a:p>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endParaRPr kumimoji="0" lang="en-US" dirty="0"/>
          </a:p>
        </p:txBody>
      </p:sp>
      <p:pic>
        <p:nvPicPr>
          <p:cNvPr id="12" name="Picture 11" descr="logo-for-ppt.jpg"/>
          <p:cNvPicPr>
            <a:picLocks noChangeAspect="1"/>
          </p:cNvPicPr>
          <p:nvPr userDrawn="1"/>
        </p:nvPicPr>
        <p:blipFill>
          <a:blip r:embed="rId2"/>
          <a:stretch>
            <a:fillRect/>
          </a:stretch>
        </p:blipFill>
        <p:spPr>
          <a:xfrm>
            <a:off x="1" y="6035653"/>
            <a:ext cx="2362520" cy="73029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5" name="Footer Placeholder 4"/>
          <p:cNvSpPr>
            <a:spLocks noGrp="1"/>
          </p:cNvSpPr>
          <p:nvPr>
            <p:ph type="ftr" sz="quarter" idx="11"/>
          </p:nvPr>
        </p:nvSpPr>
        <p:spPr>
          <a:xfrm>
            <a:off x="457201" y="6248207"/>
            <a:ext cx="5573483" cy="365125"/>
          </a:xfrm>
          <a:prstGeom prst="rect">
            <a:avLst/>
          </a:prstGeo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a:prstGeom prst="rect">
            <a:avLst/>
          </a:prstGeom>
        </p:spPr>
        <p:txBody>
          <a:bodyPr/>
          <a:lstStyle/>
          <a:p>
            <a:fld id="{D78F8377-172F-47A4-85FF-D8562118AE8C}" type="slidenum">
              <a:rPr lang="en-US" smtClean="0"/>
              <a:pPr/>
              <a:t>‹#›</a:t>
            </a:fld>
            <a:endParaRPr lang="en-US"/>
          </a:p>
        </p:txBody>
      </p:sp>
      <p:sp>
        <p:nvSpPr>
          <p:cNvPr id="10" name="Date Placeholder 1"/>
          <p:cNvSpPr>
            <a:spLocks noGrp="1"/>
          </p:cNvSpPr>
          <p:nvPr>
            <p:ph type="dt" sz="half" idx="10"/>
          </p:nvPr>
        </p:nvSpPr>
        <p:spPr>
          <a:xfrm>
            <a:off x="6524624" y="6248400"/>
            <a:ext cx="2238375" cy="365125"/>
          </a:xfrm>
          <a:prstGeom prst="rect">
            <a:avLst/>
          </a:prstGeom>
        </p:spPr>
        <p:txBody>
          <a:bodyPr/>
          <a:lstStyle>
            <a:lvl1pPr>
              <a:defRPr/>
            </a:lvl1pPr>
          </a:lstStyle>
          <a:p>
            <a:endParaRPr lang="en-US" dirty="0"/>
          </a:p>
        </p:txBody>
      </p:sp>
      <p:sp>
        <p:nvSpPr>
          <p:cNvPr id="11" name="Slide Number Placeholder 3"/>
          <p:cNvSpPr txBox="1">
            <a:spLocks/>
          </p:cNvSpPr>
          <p:nvPr userDrawn="1"/>
        </p:nvSpPr>
        <p:spPr>
          <a:xfrm>
            <a:off x="8296274" y="6248400"/>
            <a:ext cx="447675" cy="381000"/>
          </a:xfrm>
          <a:prstGeom prst="rect">
            <a:avLst/>
          </a:prstGeom>
        </p:spPr>
        <p:txBody>
          <a:bodyPr vert="horz" anchor="ctr" anchorCtr="0">
            <a:normAutofit/>
          </a:bodyPr>
          <a:lstStyle>
            <a:lvl1pPr>
              <a:defRPr>
                <a:solidFill>
                  <a:schemeClr val="tx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D78F8377-172F-47A4-85FF-D8562118AE8C}" type="slidenum">
              <a:rPr kumimoji="0" lang="en-US" sz="1400" b="1" i="0" u="none" strike="noStrike" kern="1200" cap="none" spc="0" normalizeH="0" baseline="0" noProof="0" smtClean="0">
                <a:ln>
                  <a:noFill/>
                </a:ln>
                <a:solidFill>
                  <a:schemeClr val="tx2"/>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a:ln>
                <a:noFill/>
              </a:ln>
              <a:solidFill>
                <a:schemeClr val="tx2"/>
              </a:solidFill>
              <a:effectLst/>
              <a:uLnTx/>
              <a:uFillTx/>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612648" y="1600200"/>
            <a:ext cx="8153400" cy="4495800"/>
          </a:xfrm>
        </p:spPr>
        <p:txBody>
          <a:bodyPr/>
          <a:lstStyle>
            <a:lvl1pPr>
              <a:buFont typeface="Wingdings" pitchFamily="2" charset="2"/>
              <a:buChar char="v"/>
              <a:defRPr/>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34004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normAutofit/>
          </a:bodyPr>
          <a:lstStyle>
            <a:lvl1pPr algn="l">
              <a:buNone/>
              <a:defRPr sz="3600" b="0" cap="none">
                <a:solidFill>
                  <a:srgbClr val="FFFFFF"/>
                </a:solidFill>
              </a:defRPr>
            </a:lvl1pPr>
          </a:lstStyle>
          <a:p>
            <a:r>
              <a:rPr kumimoji="0" lang="en-US" smtClean="0"/>
              <a:t>Click to edit Master title style</a:t>
            </a:r>
            <a:endParaRPr kumimoji="0" lang="en-US" dirty="0"/>
          </a:p>
        </p:txBody>
      </p:sp>
      <p:sp>
        <p:nvSpPr>
          <p:cNvPr id="10" name="TextBox 9"/>
          <p:cNvSpPr txBox="1"/>
          <p:nvPr userDrawn="1"/>
        </p:nvSpPr>
        <p:spPr>
          <a:xfrm>
            <a:off x="7889359" y="6467403"/>
            <a:ext cx="1099981" cy="253916"/>
          </a:xfrm>
          <a:prstGeom prst="rect">
            <a:avLst/>
          </a:prstGeom>
          <a:noFill/>
        </p:spPr>
        <p:txBody>
          <a:bodyPr wrap="none" rtlCol="0">
            <a:spAutoFit/>
          </a:bodyPr>
          <a:lstStyle/>
          <a:p>
            <a:r>
              <a:rPr lang="en-US" sz="1050" i="1" dirty="0" smtClean="0"/>
              <a:t>Revised 06/20/14</a:t>
            </a:r>
            <a:endParaRPr lang="en-US" sz="1050" i="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lvl1pPr>
              <a:buFont typeface="Wingdings" pitchFamily="2" charset="2"/>
              <a:buChar char="v"/>
              <a:defRPr/>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buFont typeface="Wingdings" pitchFamily="2" charset="2"/>
              <a:buChar char="v"/>
              <a:defRPr/>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lvl1pPr>
              <a:buFont typeface="Wingdings" pitchFamily="2" charset="2"/>
              <a:buChar char="v"/>
              <a:defRPr/>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13" name="Content Placeholder 12"/>
          <p:cNvSpPr>
            <a:spLocks noGrp="1"/>
          </p:cNvSpPr>
          <p:nvPr>
            <p:ph sz="quarter" idx="4"/>
          </p:nvPr>
        </p:nvSpPr>
        <p:spPr>
          <a:xfrm>
            <a:off x="4800600" y="2438400"/>
            <a:ext cx="3886200" cy="3581400"/>
          </a:xfrm>
        </p:spPr>
        <p:txBody>
          <a:bodyPr/>
          <a:lstStyle>
            <a:lvl1pPr>
              <a:buFont typeface="Wingdings" pitchFamily="2" charset="2"/>
              <a:buChar char="v"/>
              <a:defRPr/>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
        <p:nvSpPr>
          <p:cNvPr id="12" name="Slide Number Placeholder 28"/>
          <p:cNvSpPr txBox="1">
            <a:spLocks/>
          </p:cNvSpPr>
          <p:nvPr userDrawn="1"/>
        </p:nvSpPr>
        <p:spPr>
          <a:xfrm>
            <a:off x="600075" y="6248400"/>
            <a:ext cx="8191500" cy="381000"/>
          </a:xfrm>
          <a:prstGeom prst="rect">
            <a:avLst/>
          </a:prstGeom>
        </p:spPr>
        <p:txBody>
          <a:bodyPr vert="horz" anchor="ctr" anchorCtr="0">
            <a:normAutofit fontScale="85000" lnSpcReduction="10000"/>
          </a:bodyPr>
          <a:lstStyle>
            <a:lvl1pPr>
              <a:defRPr>
                <a:solidFill>
                  <a:schemeClr val="tx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aseline="0" dirty="0" smtClean="0"/>
              <a:t>							                                 </a:t>
            </a:r>
            <a:fld id="{D78F8377-172F-47A4-85FF-D8562118AE8C}" type="slidenum">
              <a:rPr kumimoji="0" lang="en-US" sz="1400" b="1" i="0" u="none" strike="noStrike" kern="1200" cap="none" spc="0" normalizeH="0" baseline="0" noProof="0" smtClean="0">
                <a:ln>
                  <a:noFill/>
                </a:ln>
                <a:solidFill>
                  <a:schemeClr val="tx2"/>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dirty="0">
              <a:ln>
                <a:noFill/>
              </a:ln>
              <a:solidFill>
                <a:schemeClr val="tx2"/>
              </a:solidFill>
              <a:effectLst/>
              <a:uLnTx/>
              <a:uFillTx/>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dirty="0"/>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sldNum="0" hdr="0" ftr="0" dt="0"/>
  <p:txStyles>
    <p:titleStyle>
      <a:lvl1pPr algn="l" rtl="0" eaLnBrk="1" latinLnBrk="0" hangingPunct="1">
        <a:spcBef>
          <a:spcPct val="0"/>
        </a:spcBef>
        <a:buNone/>
        <a:defRPr kumimoji="0" sz="3600" kern="1200">
          <a:solidFill>
            <a:schemeClr val="tx2"/>
          </a:solidFill>
          <a:effectLst>
            <a:outerShdw blurRad="38100" dist="38100" dir="2700000" algn="tl">
              <a:srgbClr val="000000">
                <a:alpha val="43137"/>
              </a:srgbClr>
            </a:outerShdw>
          </a:effectLst>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pitchFamily="2" charset="2"/>
        <a:buChar char="v"/>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30.pn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jpe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eg"/><Relationship Id="rId7"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1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18.xml.rels><?xml version="1.0" encoding="UTF-8" standalone="yes"?>
<Relationships xmlns="http://schemas.openxmlformats.org/package/2006/relationships"><Relationship Id="rId3" Type="http://schemas.openxmlformats.org/officeDocument/2006/relationships/hyperlink" Target="http://www.scme-nm.org/"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MTTC Pressure Sensor Process</a:t>
            </a:r>
            <a:endParaRPr lang="en-US" dirty="0"/>
          </a:p>
        </p:txBody>
      </p:sp>
      <p:sp>
        <p:nvSpPr>
          <p:cNvPr id="5" name="Subtitle 4"/>
          <p:cNvSpPr>
            <a:spLocks noGrp="1"/>
          </p:cNvSpPr>
          <p:nvPr>
            <p:ph type="subTitle" idx="1"/>
          </p:nvPr>
        </p:nvSpPr>
        <p:spPr/>
        <p:txBody>
          <a:bodyPr>
            <a:normAutofit fontScale="92500" lnSpcReduction="20000"/>
          </a:bodyPr>
          <a:lstStyle/>
          <a:p>
            <a:r>
              <a:rPr lang="en-US" dirty="0" smtClean="0"/>
              <a:t>Process Storyboard </a:t>
            </a:r>
          </a:p>
          <a:p>
            <a:r>
              <a:rPr lang="en-US" sz="1700" i="1" dirty="0" smtClean="0"/>
              <a:t>(Process parameters may change due to process improvements.)</a:t>
            </a:r>
            <a:endParaRPr lang="en-US" sz="3900" i="1" dirty="0"/>
          </a:p>
        </p:txBody>
      </p:sp>
      <p:pic>
        <p:nvPicPr>
          <p:cNvPr id="2050" name="Picture 2" descr="chip01_08"/>
          <p:cNvPicPr>
            <a:picLocks noChangeAspect="1" noChangeArrowheads="1"/>
          </p:cNvPicPr>
          <p:nvPr/>
        </p:nvPicPr>
        <p:blipFill>
          <a:blip r:embed="rId3"/>
          <a:srcRect/>
          <a:stretch>
            <a:fillRect/>
          </a:stretch>
        </p:blipFill>
        <p:spPr bwMode="auto">
          <a:xfrm>
            <a:off x="3962400" y="3105150"/>
            <a:ext cx="1630363" cy="15875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Frontside</a:t>
            </a:r>
            <a:r>
              <a:rPr lang="en-US" dirty="0" smtClean="0"/>
              <a:t> Photolithography - Coat</a:t>
            </a:r>
            <a:endParaRPr lang="en-US" dirty="0"/>
          </a:p>
        </p:txBody>
      </p:sp>
      <p:sp>
        <p:nvSpPr>
          <p:cNvPr id="3" name="Text Box 13"/>
          <p:cNvSpPr txBox="1">
            <a:spLocks noChangeArrowheads="1"/>
          </p:cNvSpPr>
          <p:nvPr/>
        </p:nvSpPr>
        <p:spPr bwMode="auto">
          <a:xfrm>
            <a:off x="21266" y="2411768"/>
            <a:ext cx="4673600" cy="1169537"/>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dirty="0" err="1"/>
              <a:t>Frontside</a:t>
            </a:r>
            <a:r>
              <a:rPr lang="en-US" sz="1400" b="1" dirty="0"/>
              <a:t> Coat </a:t>
            </a:r>
            <a:r>
              <a:rPr lang="en-US" sz="1400" b="1" dirty="0" smtClean="0"/>
              <a:t>Parameters</a:t>
            </a:r>
            <a:r>
              <a:rPr lang="en-US" sz="1400" b="1" dirty="0"/>
              <a:t>: </a:t>
            </a:r>
          </a:p>
          <a:p>
            <a:pPr marL="342900" indent="-342900">
              <a:buFontTx/>
              <a:buAutoNum type="arabicPeriod"/>
            </a:pPr>
            <a:r>
              <a:rPr lang="en-US" sz="1400" i="1" dirty="0"/>
              <a:t>Carefully align and center wafer on vacuum chuck </a:t>
            </a:r>
          </a:p>
          <a:p>
            <a:pPr marL="342900" indent="-342900">
              <a:buFontTx/>
              <a:buAutoNum type="arabicPeriod"/>
            </a:pPr>
            <a:r>
              <a:rPr lang="en-US" sz="1400" i="1" dirty="0"/>
              <a:t>Dispense Lift off Resist (LOR) w/ pipette and spin</a:t>
            </a:r>
          </a:p>
          <a:p>
            <a:pPr marL="342900" indent="-342900">
              <a:buFontTx/>
              <a:buAutoNum type="arabicPeriod"/>
            </a:pPr>
            <a:r>
              <a:rPr lang="en-US" sz="1400" i="1" dirty="0"/>
              <a:t>Bake wafer for </a:t>
            </a:r>
            <a:r>
              <a:rPr lang="en-US" sz="1400" b="1" i="1" dirty="0"/>
              <a:t>2 minutes at 190</a:t>
            </a:r>
            <a:r>
              <a:rPr lang="en-US" sz="1400" b="1" i="1" dirty="0">
                <a:cs typeface="Arial" charset="0"/>
              </a:rPr>
              <a:t>ºC.</a:t>
            </a:r>
          </a:p>
          <a:p>
            <a:pPr marL="342900" indent="-342900">
              <a:buFontTx/>
              <a:buAutoNum type="arabicPeriod"/>
            </a:pPr>
            <a:r>
              <a:rPr lang="en-US" sz="1400" i="1" dirty="0"/>
              <a:t>Cool wafer on metal table to bring wafer back to room temp</a:t>
            </a:r>
          </a:p>
        </p:txBody>
      </p:sp>
      <p:sp>
        <p:nvSpPr>
          <p:cNvPr id="4" name="Text Box 14"/>
          <p:cNvSpPr txBox="1">
            <a:spLocks noChangeArrowheads="1"/>
          </p:cNvSpPr>
          <p:nvPr/>
        </p:nvSpPr>
        <p:spPr bwMode="auto">
          <a:xfrm>
            <a:off x="25399" y="1609541"/>
            <a:ext cx="8980377" cy="738650"/>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r>
              <a:rPr lang="en-US" sz="1400" b="1" u="sng" dirty="0"/>
              <a:t>Process Description:</a:t>
            </a:r>
            <a:r>
              <a:rPr lang="en-US" sz="1400" b="1" dirty="0"/>
              <a:t> </a:t>
            </a:r>
            <a:endParaRPr lang="en-US" sz="1400" b="1" dirty="0" smtClean="0"/>
          </a:p>
          <a:p>
            <a:r>
              <a:rPr lang="en-US" sz="1400" dirty="0" smtClean="0"/>
              <a:t>The next step in the process is to pattern the </a:t>
            </a:r>
            <a:r>
              <a:rPr lang="en-US" sz="1400" dirty="0" err="1" smtClean="0"/>
              <a:t>frontside</a:t>
            </a:r>
            <a:r>
              <a:rPr lang="en-US" sz="1400" dirty="0" smtClean="0"/>
              <a:t> of the wafer with the Wheatstone Bridge pattern.  In this step, a lift-off resist is applied to create a desired undercutting during the develop process. </a:t>
            </a:r>
            <a:endParaRPr lang="en-US" sz="1400" dirty="0"/>
          </a:p>
        </p:txBody>
      </p:sp>
      <p:sp>
        <p:nvSpPr>
          <p:cNvPr id="5" name="Text Box 15"/>
          <p:cNvSpPr txBox="1">
            <a:spLocks noChangeArrowheads="1"/>
          </p:cNvSpPr>
          <p:nvPr/>
        </p:nvSpPr>
        <p:spPr bwMode="auto">
          <a:xfrm>
            <a:off x="4804734" y="2411768"/>
            <a:ext cx="4279900" cy="1169537"/>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i="1" dirty="0"/>
              <a:t>5.    Align and center wafer on vacuum chuck </a:t>
            </a:r>
          </a:p>
          <a:p>
            <a:pPr marL="342900" indent="-342900"/>
            <a:r>
              <a:rPr lang="en-US" sz="1400" i="1" dirty="0"/>
              <a:t>6.    Dispense photoresist w/pipette and spin</a:t>
            </a:r>
          </a:p>
          <a:p>
            <a:pPr marL="342900" indent="-342900">
              <a:buAutoNum type="arabicPeriod" startAt="7"/>
            </a:pPr>
            <a:r>
              <a:rPr lang="en-US" sz="1400" i="1" dirty="0"/>
              <a:t>Bake wafer for </a:t>
            </a:r>
            <a:r>
              <a:rPr lang="en-US" sz="1400" b="1" i="1" dirty="0"/>
              <a:t>5 </a:t>
            </a:r>
            <a:r>
              <a:rPr lang="en-US" sz="1400" b="1" i="1" dirty="0" smtClean="0"/>
              <a:t>minutes @ 100° C</a:t>
            </a:r>
            <a:endParaRPr lang="en-US" sz="1400" b="1" i="1" dirty="0"/>
          </a:p>
          <a:p>
            <a:pPr marL="342900" indent="-342900">
              <a:buAutoNum type="arabicPeriod" startAt="7"/>
            </a:pPr>
            <a:r>
              <a:rPr lang="en-US" sz="1400" i="1" dirty="0"/>
              <a:t>Cool wafer on metal table </a:t>
            </a:r>
          </a:p>
          <a:p>
            <a:pPr marL="342900" indent="-342900"/>
            <a:r>
              <a:rPr lang="en-US" sz="1400" i="1" dirty="0"/>
              <a:t>Chemicals Used: LOR, Photoresist</a:t>
            </a:r>
          </a:p>
        </p:txBody>
      </p:sp>
      <p:pic>
        <p:nvPicPr>
          <p:cNvPr id="6" name="Picture 15" descr="PR_Process1_22.png"/>
          <p:cNvPicPr>
            <a:picLocks noChangeAspect="1"/>
          </p:cNvPicPr>
          <p:nvPr/>
        </p:nvPicPr>
        <p:blipFill>
          <a:blip r:embed="rId3"/>
          <a:srcRect/>
          <a:stretch>
            <a:fillRect/>
          </a:stretch>
        </p:blipFill>
        <p:spPr bwMode="auto">
          <a:xfrm>
            <a:off x="4888841" y="3796748"/>
            <a:ext cx="4122522" cy="2965657"/>
          </a:xfrm>
          <a:prstGeom prst="rect">
            <a:avLst/>
          </a:prstGeom>
          <a:ln>
            <a:noFill/>
          </a:ln>
          <a:effectLst>
            <a:outerShdw blurRad="292100" dist="139700" dir="2700000" algn="tl" rotWithShape="0">
              <a:srgbClr val="333333">
                <a:alpha val="65000"/>
              </a:srgbClr>
            </a:outerShdw>
          </a:effectLst>
        </p:spPr>
      </p:pic>
      <p:pic>
        <p:nvPicPr>
          <p:cNvPr id="7" name="Picture 16" descr="LOR_Process1_22.png"/>
          <p:cNvPicPr>
            <a:picLocks noChangeAspect="1"/>
          </p:cNvPicPr>
          <p:nvPr/>
        </p:nvPicPr>
        <p:blipFill>
          <a:blip r:embed="rId4"/>
          <a:srcRect/>
          <a:stretch>
            <a:fillRect/>
          </a:stretch>
        </p:blipFill>
        <p:spPr bwMode="auto">
          <a:xfrm>
            <a:off x="188069" y="3796748"/>
            <a:ext cx="4099009" cy="2948345"/>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8261498" y="212651"/>
            <a:ext cx="870751" cy="369332"/>
          </a:xfrm>
          <a:prstGeom prst="rect">
            <a:avLst/>
          </a:prstGeom>
          <a:noFill/>
        </p:spPr>
        <p:txBody>
          <a:bodyPr wrap="none" rtlCol="0">
            <a:spAutoFit/>
          </a:bodyPr>
          <a:lstStyle/>
          <a:p>
            <a:r>
              <a:rPr lang="en-US" dirty="0" smtClean="0"/>
              <a:t>Step 6a</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Frontside</a:t>
            </a:r>
            <a:r>
              <a:rPr lang="en-US" dirty="0" smtClean="0"/>
              <a:t> Photolithography - Expose</a:t>
            </a:r>
            <a:endParaRPr lang="en-US" dirty="0"/>
          </a:p>
        </p:txBody>
      </p:sp>
      <p:pic>
        <p:nvPicPr>
          <p:cNvPr id="3" name="Picture 2"/>
          <p:cNvPicPr>
            <a:picLocks noChangeAspect="1" noChangeArrowheads="1"/>
          </p:cNvPicPr>
          <p:nvPr/>
        </p:nvPicPr>
        <p:blipFill>
          <a:blip r:embed="rId3"/>
          <a:srcRect/>
          <a:stretch>
            <a:fillRect/>
          </a:stretch>
        </p:blipFill>
        <p:spPr bwMode="auto">
          <a:xfrm>
            <a:off x="6525701" y="2411113"/>
            <a:ext cx="1661350" cy="1559823"/>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6655949" y="2094640"/>
            <a:ext cx="1410964" cy="369332"/>
          </a:xfrm>
          <a:prstGeom prst="rect">
            <a:avLst/>
          </a:prstGeom>
          <a:noFill/>
        </p:spPr>
        <p:txBody>
          <a:bodyPr wrap="none" rtlCol="0">
            <a:spAutoFit/>
          </a:bodyPr>
          <a:lstStyle/>
          <a:p>
            <a:r>
              <a:rPr lang="en-US" dirty="0" smtClean="0"/>
              <a:t>Mask Pattern</a:t>
            </a:r>
            <a:endParaRPr lang="en-US" dirty="0"/>
          </a:p>
        </p:txBody>
      </p:sp>
      <p:sp>
        <p:nvSpPr>
          <p:cNvPr id="7" name="Text Box 8"/>
          <p:cNvSpPr txBox="1">
            <a:spLocks noChangeArrowheads="1"/>
          </p:cNvSpPr>
          <p:nvPr/>
        </p:nvSpPr>
        <p:spPr bwMode="auto">
          <a:xfrm>
            <a:off x="21266" y="2337324"/>
            <a:ext cx="6124353" cy="1169537"/>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a:t>Frontside Expose Description &amp; Parameters: </a:t>
            </a:r>
          </a:p>
          <a:p>
            <a:pPr marL="342900" indent="-342900">
              <a:buFontTx/>
              <a:buAutoNum type="arabicPeriod"/>
            </a:pPr>
            <a:r>
              <a:rPr lang="en-US" sz="1400" i="1">
                <a:solidFill>
                  <a:schemeClr val="tx1"/>
                </a:solidFill>
              </a:rPr>
              <a:t>Load Mask Into Holding Tray and slide the tray into the Karl Suss alignment system</a:t>
            </a:r>
          </a:p>
          <a:p>
            <a:pPr marL="342900" indent="-342900">
              <a:buFontTx/>
              <a:buAutoNum type="arabicPeriod"/>
            </a:pPr>
            <a:r>
              <a:rPr lang="en-US" sz="1400" i="1">
                <a:solidFill>
                  <a:schemeClr val="tx1"/>
                </a:solidFill>
              </a:rPr>
              <a:t>Load Wafer Into Karl Suss Contact Aligner</a:t>
            </a:r>
          </a:p>
          <a:p>
            <a:pPr marL="342900" indent="-342900">
              <a:buFontTx/>
              <a:buAutoNum type="arabicPeriod"/>
            </a:pPr>
            <a:r>
              <a:rPr lang="en-US" sz="1400" i="1"/>
              <a:t>Align wafer using alignment system</a:t>
            </a:r>
          </a:p>
          <a:p>
            <a:pPr marL="342900" indent="-342900">
              <a:buFontTx/>
              <a:buAutoNum type="arabicPeriod"/>
            </a:pPr>
            <a:r>
              <a:rPr lang="en-US" sz="1400" i="1"/>
              <a:t>Expose wafer to UV light for </a:t>
            </a:r>
            <a:r>
              <a:rPr lang="en-US" sz="1400" b="1" i="1"/>
              <a:t>40 seconds</a:t>
            </a:r>
          </a:p>
        </p:txBody>
      </p:sp>
      <p:sp>
        <p:nvSpPr>
          <p:cNvPr id="8" name="Text Box 9"/>
          <p:cNvSpPr txBox="1">
            <a:spLocks noChangeArrowheads="1"/>
          </p:cNvSpPr>
          <p:nvPr/>
        </p:nvSpPr>
        <p:spPr bwMode="auto">
          <a:xfrm>
            <a:off x="25400" y="1588316"/>
            <a:ext cx="8959112" cy="523206"/>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r>
              <a:rPr lang="en-US" sz="1400" b="1" u="sng" dirty="0"/>
              <a:t>Process Description:</a:t>
            </a:r>
            <a:r>
              <a:rPr lang="en-US" sz="1400" b="1" dirty="0"/>
              <a:t> </a:t>
            </a:r>
            <a:endParaRPr lang="en-US" sz="1400" b="1" dirty="0" smtClean="0"/>
          </a:p>
          <a:p>
            <a:r>
              <a:rPr lang="en-US" sz="1400" dirty="0" smtClean="0"/>
              <a:t>Exposes </a:t>
            </a:r>
            <a:r>
              <a:rPr lang="en-US" sz="1400" dirty="0"/>
              <a:t>the Wheatstone Bridge </a:t>
            </a:r>
            <a:r>
              <a:rPr lang="en-US" sz="1400" dirty="0" smtClean="0"/>
              <a:t>circuit pattern.  </a:t>
            </a:r>
            <a:endParaRPr lang="en-US" sz="1400" dirty="0"/>
          </a:p>
        </p:txBody>
      </p:sp>
      <p:pic>
        <p:nvPicPr>
          <p:cNvPr id="9" name="Picture 13"/>
          <p:cNvPicPr>
            <a:picLocks noChangeAspect="1" noChangeArrowheads="1"/>
          </p:cNvPicPr>
          <p:nvPr/>
        </p:nvPicPr>
        <p:blipFill>
          <a:blip r:embed="rId4"/>
          <a:srcRect/>
          <a:stretch>
            <a:fillRect/>
          </a:stretch>
        </p:blipFill>
        <p:spPr bwMode="auto">
          <a:xfrm>
            <a:off x="4341628" y="4118365"/>
            <a:ext cx="3454400" cy="2590800"/>
          </a:xfrm>
          <a:prstGeom prst="rect">
            <a:avLst/>
          </a:prstGeom>
          <a:ln>
            <a:noFill/>
          </a:ln>
          <a:effectLst>
            <a:outerShdw blurRad="292100" dist="139700" dir="2700000" algn="tl" rotWithShape="0">
              <a:srgbClr val="333333">
                <a:alpha val="65000"/>
              </a:srgbClr>
            </a:outerShdw>
          </a:effectLst>
        </p:spPr>
      </p:pic>
      <p:sp>
        <p:nvSpPr>
          <p:cNvPr id="10" name="Rectangle 14"/>
          <p:cNvSpPr>
            <a:spLocks noChangeArrowheads="1"/>
          </p:cNvSpPr>
          <p:nvPr/>
        </p:nvSpPr>
        <p:spPr bwMode="auto">
          <a:xfrm>
            <a:off x="4341333" y="4119997"/>
            <a:ext cx="393700" cy="406400"/>
          </a:xfrm>
          <a:prstGeom prst="rect">
            <a:avLst/>
          </a:prstGeom>
          <a:solidFill>
            <a:schemeClr val="bg1"/>
          </a:solidFill>
          <a:ln w="9525" algn="ctr">
            <a:solidFill>
              <a:schemeClr val="tx1"/>
            </a:solidFill>
            <a:miter lim="800000"/>
            <a:headEnd/>
            <a:tailEnd/>
          </a:ln>
        </p:spPr>
        <p:txBody>
          <a:bodyPr anchor="ctr">
            <a:spAutoFit/>
          </a:bodyPr>
          <a:lstStyle/>
          <a:p>
            <a:pPr algn="ctr"/>
            <a:r>
              <a:rPr lang="en-US" sz="2000"/>
              <a:t>3</a:t>
            </a:r>
          </a:p>
        </p:txBody>
      </p:sp>
      <p:sp>
        <p:nvSpPr>
          <p:cNvPr id="12" name="TextBox 11"/>
          <p:cNvSpPr txBox="1"/>
          <p:nvPr/>
        </p:nvSpPr>
        <p:spPr>
          <a:xfrm>
            <a:off x="8261498" y="212651"/>
            <a:ext cx="888385" cy="369332"/>
          </a:xfrm>
          <a:prstGeom prst="rect">
            <a:avLst/>
          </a:prstGeom>
          <a:noFill/>
        </p:spPr>
        <p:txBody>
          <a:bodyPr wrap="none" rtlCol="0">
            <a:spAutoFit/>
          </a:bodyPr>
          <a:lstStyle/>
          <a:p>
            <a:r>
              <a:rPr lang="en-US" dirty="0" smtClean="0"/>
              <a:t>Step 6b</a:t>
            </a:r>
            <a:endParaRPr lang="en-US" dirty="0"/>
          </a:p>
        </p:txBody>
      </p:sp>
      <p:pic>
        <p:nvPicPr>
          <p:cNvPr id="14" name="Picture 13" descr="LOR_PR_expose_corrected.png"/>
          <p:cNvPicPr>
            <a:picLocks noChangeAspect="1"/>
          </p:cNvPicPr>
          <p:nvPr/>
        </p:nvPicPr>
        <p:blipFill>
          <a:blip r:embed="rId5"/>
          <a:stretch>
            <a:fillRect/>
          </a:stretch>
        </p:blipFill>
        <p:spPr>
          <a:xfrm>
            <a:off x="192162" y="3742660"/>
            <a:ext cx="3891903" cy="294599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Frontside</a:t>
            </a:r>
            <a:r>
              <a:rPr lang="en-US" dirty="0" smtClean="0"/>
              <a:t> Photolithography - Develop</a:t>
            </a:r>
            <a:endParaRPr lang="en-US" dirty="0"/>
          </a:p>
        </p:txBody>
      </p:sp>
      <p:sp>
        <p:nvSpPr>
          <p:cNvPr id="4" name="Text Box 16"/>
          <p:cNvSpPr txBox="1">
            <a:spLocks noChangeArrowheads="1"/>
          </p:cNvSpPr>
          <p:nvPr/>
        </p:nvSpPr>
        <p:spPr bwMode="auto">
          <a:xfrm>
            <a:off x="36033" y="1588316"/>
            <a:ext cx="8948479" cy="314325"/>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r>
              <a:rPr lang="en-US" sz="1400" b="1" u="sng"/>
              <a:t>Process Description:</a:t>
            </a:r>
            <a:r>
              <a:rPr lang="en-US" sz="1400" b="1"/>
              <a:t> </a:t>
            </a:r>
            <a:r>
              <a:rPr lang="en-US" sz="1400"/>
              <a:t>Develops the photoresist &amp; creates the resist undercut.</a:t>
            </a:r>
          </a:p>
        </p:txBody>
      </p:sp>
      <p:sp>
        <p:nvSpPr>
          <p:cNvPr id="5" name="Text Box 17"/>
          <p:cNvSpPr txBox="1">
            <a:spLocks noChangeArrowheads="1"/>
          </p:cNvSpPr>
          <p:nvPr/>
        </p:nvSpPr>
        <p:spPr bwMode="auto">
          <a:xfrm>
            <a:off x="31900" y="1943916"/>
            <a:ext cx="7761766" cy="1600424"/>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dirty="0" err="1"/>
              <a:t>Frontside</a:t>
            </a:r>
            <a:r>
              <a:rPr lang="en-US" sz="1400" b="1" dirty="0"/>
              <a:t> Develop Parameters:  Performed at Caustic Wet Bench, USE ACID GEAR PPE</a:t>
            </a:r>
          </a:p>
          <a:p>
            <a:pPr marL="342900" indent="-342900">
              <a:buFontTx/>
              <a:buAutoNum type="arabicPeriod"/>
            </a:pPr>
            <a:r>
              <a:rPr lang="en-US" sz="1400" i="1" dirty="0"/>
              <a:t>Place exposed wafer Teflon boat </a:t>
            </a:r>
          </a:p>
          <a:p>
            <a:pPr marL="342900" indent="-342900">
              <a:buFontTx/>
              <a:buAutoNum type="arabicPeriod"/>
            </a:pPr>
            <a:r>
              <a:rPr lang="en-US" sz="1400" i="1" dirty="0"/>
              <a:t>Pour develop solution. Insert boat so entire wafer is submerged</a:t>
            </a:r>
          </a:p>
          <a:p>
            <a:pPr marL="342900" indent="-342900">
              <a:buFontTx/>
              <a:buAutoNum type="arabicPeriod"/>
            </a:pPr>
            <a:r>
              <a:rPr lang="en-US" sz="1400" i="1" dirty="0"/>
              <a:t>Allow wafers to develop for </a:t>
            </a:r>
            <a:r>
              <a:rPr lang="en-US" sz="1400" b="1" i="1" dirty="0"/>
              <a:t>60 seconds</a:t>
            </a:r>
            <a:endParaRPr lang="en-US" sz="1400" i="1" dirty="0"/>
          </a:p>
          <a:p>
            <a:pPr marL="342900" indent="-342900">
              <a:buFontTx/>
              <a:buAutoNum type="arabicPeriod"/>
            </a:pPr>
            <a:r>
              <a:rPr lang="en-US" sz="1400" i="1" dirty="0"/>
              <a:t>Remove boat from develop solution and place in QDR (Quick Dump Rinse) and Rinse, repeat this 5 times</a:t>
            </a:r>
          </a:p>
          <a:p>
            <a:pPr marL="342900" indent="-342900">
              <a:buFontTx/>
              <a:buAutoNum type="arabicPeriod"/>
            </a:pPr>
            <a:r>
              <a:rPr lang="en-US" sz="1400" i="1" dirty="0"/>
              <a:t>Remove and place entire boat into SRD (Spin Rinse Dryer) until unit indicates </a:t>
            </a:r>
            <a:r>
              <a:rPr lang="en-US" sz="1400" b="1" i="1" dirty="0"/>
              <a:t>15M</a:t>
            </a:r>
            <a:r>
              <a:rPr lang="el-GR" sz="1400" b="1" i="1" dirty="0"/>
              <a:t>Ω</a:t>
            </a:r>
            <a:r>
              <a:rPr lang="en-US" sz="1400" b="1" i="1" dirty="0"/>
              <a:t> </a:t>
            </a:r>
            <a:r>
              <a:rPr lang="en-US" sz="1400" i="1" dirty="0"/>
              <a:t>rinse water resistivity </a:t>
            </a:r>
          </a:p>
          <a:p>
            <a:pPr marL="342900" indent="-342900">
              <a:buFontTx/>
              <a:buAutoNum type="arabicPeriod"/>
            </a:pPr>
            <a:r>
              <a:rPr lang="en-US" sz="1400" i="1" dirty="0"/>
              <a:t>Perform a microscopic inspection to check for defects</a:t>
            </a:r>
          </a:p>
        </p:txBody>
      </p:sp>
      <p:pic>
        <p:nvPicPr>
          <p:cNvPr id="6" name="Picture 15" descr="Develop01_11.png"/>
          <p:cNvPicPr>
            <a:picLocks noChangeAspect="1"/>
          </p:cNvPicPr>
          <p:nvPr/>
        </p:nvPicPr>
        <p:blipFill>
          <a:blip r:embed="rId3"/>
          <a:srcRect/>
          <a:stretch>
            <a:fillRect/>
          </a:stretch>
        </p:blipFill>
        <p:spPr bwMode="auto">
          <a:xfrm>
            <a:off x="304858" y="3859619"/>
            <a:ext cx="8453355" cy="2536206"/>
          </a:xfrm>
          <a:prstGeom prst="rect">
            <a:avLst/>
          </a:prstGeom>
          <a:ln>
            <a:noFill/>
          </a:ln>
          <a:effectLst>
            <a:outerShdw blurRad="50800" dist="38100" dir="8100000" algn="tr" rotWithShape="0">
              <a:prstClr val="black">
                <a:alpha val="40000"/>
              </a:prstClr>
            </a:outerShdw>
          </a:effectLst>
        </p:spPr>
      </p:pic>
      <p:pic>
        <p:nvPicPr>
          <p:cNvPr id="7" name="Picture 13" descr="Nov_3_MTTC_2005%20PPE"/>
          <p:cNvPicPr>
            <a:picLocks noChangeAspect="1" noChangeArrowheads="1"/>
          </p:cNvPicPr>
          <p:nvPr/>
        </p:nvPicPr>
        <p:blipFill>
          <a:blip r:embed="rId4" cstate="print"/>
          <a:srcRect/>
          <a:stretch>
            <a:fillRect/>
          </a:stretch>
        </p:blipFill>
        <p:spPr bwMode="auto">
          <a:xfrm>
            <a:off x="8084099" y="1977343"/>
            <a:ext cx="879077" cy="1882275"/>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8261498" y="212651"/>
            <a:ext cx="873957" cy="369332"/>
          </a:xfrm>
          <a:prstGeom prst="rect">
            <a:avLst/>
          </a:prstGeom>
          <a:noFill/>
        </p:spPr>
        <p:txBody>
          <a:bodyPr wrap="none" rtlCol="0">
            <a:spAutoFit/>
          </a:bodyPr>
          <a:lstStyle/>
          <a:p>
            <a:r>
              <a:rPr lang="en-US" dirty="0" smtClean="0"/>
              <a:t>Step 6c</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Metal Deposition</a:t>
            </a:r>
            <a:endParaRPr lang="en-US" dirty="0"/>
          </a:p>
        </p:txBody>
      </p:sp>
      <p:sp>
        <p:nvSpPr>
          <p:cNvPr id="3" name="Rectangle 18"/>
          <p:cNvSpPr>
            <a:spLocks noChangeArrowheads="1"/>
          </p:cNvSpPr>
          <p:nvPr/>
        </p:nvSpPr>
        <p:spPr bwMode="auto">
          <a:xfrm>
            <a:off x="6453965" y="6265554"/>
            <a:ext cx="2489200" cy="457200"/>
          </a:xfrm>
          <a:prstGeom prst="rect">
            <a:avLst/>
          </a:prstGeom>
          <a:solidFill>
            <a:schemeClr val="accent2">
              <a:lumMod val="20000"/>
              <a:lumOff val="80000"/>
            </a:schemeClr>
          </a:solidFill>
          <a:ln w="9525" algn="ctr">
            <a:noFill/>
            <a:miter lim="800000"/>
            <a:headEnd/>
            <a:tailEnd/>
          </a:ln>
        </p:spPr>
        <p:txBody>
          <a:bodyPr>
            <a:spAutoFit/>
          </a:bodyPr>
          <a:lstStyle/>
          <a:p>
            <a:pPr algn="ctr"/>
            <a:r>
              <a:rPr lang="en-US" sz="1200" b="1" dirty="0">
                <a:solidFill>
                  <a:schemeClr val="tx1"/>
                </a:solidFill>
              </a:rPr>
              <a:t>Wheatstone Bridge pattern after metal deposition</a:t>
            </a:r>
          </a:p>
        </p:txBody>
      </p:sp>
      <p:pic>
        <p:nvPicPr>
          <p:cNvPr id="4" name="Picture 24"/>
          <p:cNvPicPr>
            <a:picLocks noChangeAspect="1" noChangeArrowheads="1"/>
          </p:cNvPicPr>
          <p:nvPr/>
        </p:nvPicPr>
        <p:blipFill>
          <a:blip r:embed="rId3" cstate="print"/>
          <a:srcRect l="21318" t="14468" r="27446"/>
          <a:stretch>
            <a:fillRect/>
          </a:stretch>
        </p:blipFill>
        <p:spPr bwMode="auto">
          <a:xfrm>
            <a:off x="3810673" y="3694112"/>
            <a:ext cx="2399902" cy="3004400"/>
          </a:xfrm>
          <a:prstGeom prst="rect">
            <a:avLst/>
          </a:prstGeom>
          <a:ln>
            <a:noFill/>
          </a:ln>
          <a:effectLst>
            <a:outerShdw blurRad="292100" dist="139700" dir="2700000" algn="tl" rotWithShape="0">
              <a:srgbClr val="333333">
                <a:alpha val="65000"/>
              </a:srgbClr>
            </a:outerShdw>
          </a:effectLst>
        </p:spPr>
      </p:pic>
      <p:sp>
        <p:nvSpPr>
          <p:cNvPr id="5" name="Text Box 27"/>
          <p:cNvSpPr txBox="1">
            <a:spLocks noChangeArrowheads="1"/>
          </p:cNvSpPr>
          <p:nvPr/>
        </p:nvSpPr>
        <p:spPr bwMode="auto">
          <a:xfrm>
            <a:off x="12700" y="2615540"/>
            <a:ext cx="8939914" cy="954093"/>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u="sng" dirty="0" smtClean="0"/>
              <a:t>Deposition Parameters:</a:t>
            </a:r>
            <a:endParaRPr lang="en-US" sz="1400" b="1" u="sng" dirty="0"/>
          </a:p>
          <a:p>
            <a:pPr marL="342900" indent="-342900">
              <a:buFontTx/>
              <a:buAutoNum type="arabicPeriod"/>
            </a:pPr>
            <a:r>
              <a:rPr lang="en-US" sz="1400" i="1" dirty="0" smtClean="0"/>
              <a:t>Mount </a:t>
            </a:r>
            <a:r>
              <a:rPr lang="en-US" sz="1400" i="1" dirty="0"/>
              <a:t>wafers in the vacuum evaporator</a:t>
            </a:r>
          </a:p>
          <a:p>
            <a:pPr marL="342900" indent="-342900">
              <a:buFontTx/>
              <a:buAutoNum type="arabicPeriod"/>
            </a:pPr>
            <a:r>
              <a:rPr lang="en-US" sz="1400" i="1" dirty="0"/>
              <a:t>Deposit 100 Angstroms of chrome onto the wafer – </a:t>
            </a:r>
            <a:r>
              <a:rPr lang="en-US" sz="1400" b="1" i="1" dirty="0"/>
              <a:t>Process Time:  90 seconds</a:t>
            </a:r>
          </a:p>
          <a:p>
            <a:pPr marL="342900" indent="-342900">
              <a:buFontTx/>
              <a:buAutoNum type="arabicPeriod"/>
            </a:pPr>
            <a:r>
              <a:rPr lang="en-US" sz="1400" i="1" dirty="0"/>
              <a:t>Deposit 4000 Angstroms of gold over the chrome – </a:t>
            </a:r>
            <a:r>
              <a:rPr lang="en-US" sz="1400" b="1" i="1" dirty="0"/>
              <a:t>Process Time:  5 minutes</a:t>
            </a:r>
          </a:p>
        </p:txBody>
      </p:sp>
      <p:pic>
        <p:nvPicPr>
          <p:cNvPr id="7" name="Picture 16" descr="Gold_chip1_14.png"/>
          <p:cNvPicPr>
            <a:picLocks noChangeAspect="1"/>
          </p:cNvPicPr>
          <p:nvPr/>
        </p:nvPicPr>
        <p:blipFill>
          <a:blip r:embed="rId4"/>
          <a:srcRect/>
          <a:stretch>
            <a:fillRect/>
          </a:stretch>
        </p:blipFill>
        <p:spPr bwMode="auto">
          <a:xfrm>
            <a:off x="6469244" y="3685867"/>
            <a:ext cx="2457450" cy="2401887"/>
          </a:xfrm>
          <a:prstGeom prst="rect">
            <a:avLst/>
          </a:prstGeom>
          <a:ln>
            <a:noFill/>
          </a:ln>
          <a:effectLst>
            <a:outerShdw blurRad="292100" dist="139700" dir="2700000" algn="tl" rotWithShape="0">
              <a:srgbClr val="333333">
                <a:alpha val="65000"/>
              </a:srgbClr>
            </a:outerShdw>
          </a:effectLst>
        </p:spPr>
      </p:pic>
      <p:sp>
        <p:nvSpPr>
          <p:cNvPr id="13" name="Text Box 27"/>
          <p:cNvSpPr txBox="1">
            <a:spLocks noChangeArrowheads="1"/>
          </p:cNvSpPr>
          <p:nvPr/>
        </p:nvSpPr>
        <p:spPr bwMode="auto">
          <a:xfrm>
            <a:off x="16238" y="1587720"/>
            <a:ext cx="8936376" cy="954093"/>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u="sng" dirty="0"/>
              <a:t>Process </a:t>
            </a:r>
            <a:r>
              <a:rPr lang="en-US" sz="1400" b="1" u="sng" dirty="0" smtClean="0"/>
              <a:t>Description:</a:t>
            </a:r>
            <a:endParaRPr lang="en-US" sz="1400" b="1" u="sng" dirty="0"/>
          </a:p>
          <a:p>
            <a:pPr marL="342900" indent="-342900"/>
            <a:r>
              <a:rPr lang="en-US" sz="1400" dirty="0"/>
              <a:t>A vacuum evaporator deposits chrome and then gold onto the wafer.  Chrome is used because it </a:t>
            </a:r>
          </a:p>
          <a:p>
            <a:r>
              <a:rPr lang="en-US" sz="1400" dirty="0"/>
              <a:t>adheres well to the silicon nitride and the gold adheres well to the chrome.  The gold acts as the conductive layer and strain gauge for the resistor bridges in the Wheatstone Bridge.</a:t>
            </a:r>
          </a:p>
        </p:txBody>
      </p:sp>
      <p:sp>
        <p:nvSpPr>
          <p:cNvPr id="9" name="TextBox 8"/>
          <p:cNvSpPr txBox="1"/>
          <p:nvPr/>
        </p:nvSpPr>
        <p:spPr>
          <a:xfrm>
            <a:off x="8261498" y="212651"/>
            <a:ext cx="772969" cy="369332"/>
          </a:xfrm>
          <a:prstGeom prst="rect">
            <a:avLst/>
          </a:prstGeom>
          <a:noFill/>
        </p:spPr>
        <p:txBody>
          <a:bodyPr wrap="none" rtlCol="0">
            <a:spAutoFit/>
          </a:bodyPr>
          <a:lstStyle/>
          <a:p>
            <a:r>
              <a:rPr lang="en-US" dirty="0" smtClean="0"/>
              <a:t>Step 7</a:t>
            </a:r>
            <a:endParaRPr lang="en-US" dirty="0"/>
          </a:p>
        </p:txBody>
      </p:sp>
      <p:pic>
        <p:nvPicPr>
          <p:cNvPr id="10" name="Picture 9" descr="deposition_process_corrected.png"/>
          <p:cNvPicPr>
            <a:picLocks noChangeAspect="1"/>
          </p:cNvPicPr>
          <p:nvPr/>
        </p:nvPicPr>
        <p:blipFill>
          <a:blip r:embed="rId5"/>
          <a:stretch>
            <a:fillRect/>
          </a:stretch>
        </p:blipFill>
        <p:spPr>
          <a:xfrm>
            <a:off x="150122" y="3719807"/>
            <a:ext cx="3443684" cy="292713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Metal Liftoff</a:t>
            </a:r>
            <a:endParaRPr lang="en-US" dirty="0"/>
          </a:p>
        </p:txBody>
      </p:sp>
      <p:sp>
        <p:nvSpPr>
          <p:cNvPr id="3" name="Text Box 27"/>
          <p:cNvSpPr txBox="1">
            <a:spLocks noChangeArrowheads="1"/>
          </p:cNvSpPr>
          <p:nvPr/>
        </p:nvSpPr>
        <p:spPr bwMode="auto">
          <a:xfrm>
            <a:off x="16238" y="1587720"/>
            <a:ext cx="3588199" cy="1384980"/>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r>
              <a:rPr lang="en-US" sz="1400" b="1" u="sng" dirty="0" smtClean="0"/>
              <a:t>Process Description:</a:t>
            </a:r>
          </a:p>
          <a:p>
            <a:r>
              <a:rPr lang="en-US" sz="1400" dirty="0" smtClean="0"/>
              <a:t>The wafer is soaked in acetone to dissolve the </a:t>
            </a:r>
            <a:r>
              <a:rPr lang="en-US" sz="1400" dirty="0" err="1" smtClean="0"/>
              <a:t>photoresist</a:t>
            </a:r>
            <a:r>
              <a:rPr lang="en-US" sz="1400" dirty="0" smtClean="0"/>
              <a:t> causing chrome/gold leads to lift off.  The wafer must stay wet or the metal may stick randomly to the wafer surface. LOR will remain.</a:t>
            </a:r>
          </a:p>
        </p:txBody>
      </p:sp>
      <p:sp>
        <p:nvSpPr>
          <p:cNvPr id="4" name="Text Box 27"/>
          <p:cNvSpPr txBox="1">
            <a:spLocks noChangeArrowheads="1"/>
          </p:cNvSpPr>
          <p:nvPr/>
        </p:nvSpPr>
        <p:spPr bwMode="auto">
          <a:xfrm>
            <a:off x="23334" y="3083392"/>
            <a:ext cx="3581104" cy="738650"/>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u="sng" dirty="0" smtClean="0"/>
              <a:t>Liftoff Parameters:</a:t>
            </a:r>
            <a:endParaRPr lang="en-US" sz="1400" b="1" u="sng" dirty="0"/>
          </a:p>
          <a:p>
            <a:r>
              <a:rPr lang="en-US" sz="1400" i="1" dirty="0" smtClean="0"/>
              <a:t>Chemicals Used:</a:t>
            </a:r>
            <a:r>
              <a:rPr lang="en-US" sz="1400" dirty="0" smtClean="0"/>
              <a:t> Acetone</a:t>
            </a:r>
          </a:p>
          <a:p>
            <a:r>
              <a:rPr lang="en-US" sz="1400" i="1" dirty="0" smtClean="0"/>
              <a:t>Process Time: Approximately 30 minutes</a:t>
            </a:r>
          </a:p>
        </p:txBody>
      </p:sp>
      <p:pic>
        <p:nvPicPr>
          <p:cNvPr id="5" name="Picture 19" descr="P6080064"/>
          <p:cNvPicPr>
            <a:picLocks noChangeAspect="1" noChangeArrowheads="1"/>
          </p:cNvPicPr>
          <p:nvPr/>
        </p:nvPicPr>
        <p:blipFill>
          <a:blip r:embed="rId3"/>
          <a:srcRect/>
          <a:stretch>
            <a:fillRect/>
          </a:stretch>
        </p:blipFill>
        <p:spPr bwMode="auto">
          <a:xfrm>
            <a:off x="158086" y="4739191"/>
            <a:ext cx="1892300" cy="1416050"/>
          </a:xfrm>
          <a:prstGeom prst="rect">
            <a:avLst/>
          </a:prstGeom>
          <a:ln>
            <a:noFill/>
          </a:ln>
          <a:effectLst>
            <a:outerShdw blurRad="292100" dist="139700" dir="2700000" algn="tl" rotWithShape="0">
              <a:srgbClr val="333333">
                <a:alpha val="65000"/>
              </a:srgbClr>
            </a:outerShdw>
          </a:effectLst>
        </p:spPr>
      </p:pic>
      <p:pic>
        <p:nvPicPr>
          <p:cNvPr id="6" name="Picture 20"/>
          <p:cNvPicPr>
            <a:picLocks noChangeAspect="1" noChangeArrowheads="1"/>
          </p:cNvPicPr>
          <p:nvPr/>
        </p:nvPicPr>
        <p:blipFill>
          <a:blip r:embed="rId4"/>
          <a:srcRect/>
          <a:stretch>
            <a:fillRect/>
          </a:stretch>
        </p:blipFill>
        <p:spPr bwMode="auto">
          <a:xfrm>
            <a:off x="2501437" y="4729666"/>
            <a:ext cx="1925637" cy="1441450"/>
          </a:xfrm>
          <a:prstGeom prst="rect">
            <a:avLst/>
          </a:prstGeom>
          <a:ln>
            <a:noFill/>
          </a:ln>
          <a:effectLst>
            <a:outerShdw blurRad="292100" dist="139700" dir="2700000" algn="tl" rotWithShape="0">
              <a:srgbClr val="333333">
                <a:alpha val="65000"/>
              </a:srgbClr>
            </a:outerShdw>
          </a:effectLst>
        </p:spPr>
      </p:pic>
      <p:pic>
        <p:nvPicPr>
          <p:cNvPr id="7" name="Picture 24"/>
          <p:cNvPicPr>
            <a:picLocks noChangeAspect="1" noChangeArrowheads="1"/>
          </p:cNvPicPr>
          <p:nvPr/>
        </p:nvPicPr>
        <p:blipFill>
          <a:blip r:embed="rId5"/>
          <a:srcRect/>
          <a:stretch>
            <a:fillRect/>
          </a:stretch>
        </p:blipFill>
        <p:spPr bwMode="auto">
          <a:xfrm>
            <a:off x="4736241" y="4724903"/>
            <a:ext cx="1930400" cy="1444625"/>
          </a:xfrm>
          <a:prstGeom prst="rect">
            <a:avLst/>
          </a:prstGeom>
          <a:ln>
            <a:noFill/>
          </a:ln>
          <a:effectLst>
            <a:outerShdw blurRad="292100" dist="139700" dir="2700000" algn="tl" rotWithShape="0">
              <a:srgbClr val="333333">
                <a:alpha val="65000"/>
              </a:srgbClr>
            </a:outerShdw>
          </a:effectLst>
        </p:spPr>
      </p:pic>
      <p:sp>
        <p:nvSpPr>
          <p:cNvPr id="8" name="Text Box 26"/>
          <p:cNvSpPr txBox="1">
            <a:spLocks noChangeArrowheads="1"/>
          </p:cNvSpPr>
          <p:nvPr/>
        </p:nvSpPr>
        <p:spPr bwMode="auto">
          <a:xfrm>
            <a:off x="253783" y="6305551"/>
            <a:ext cx="1735138" cy="457200"/>
          </a:xfrm>
          <a:prstGeom prst="rect">
            <a:avLst/>
          </a:prstGeom>
          <a:noFill/>
          <a:ln w="9525" algn="ctr">
            <a:noFill/>
            <a:miter lim="800000"/>
            <a:headEnd/>
            <a:tailEnd/>
          </a:ln>
        </p:spPr>
        <p:txBody>
          <a:bodyPr lIns="91427" tIns="45713" rIns="91427" bIns="45713">
            <a:spAutoFit/>
          </a:bodyPr>
          <a:lstStyle/>
          <a:p>
            <a:pPr algn="ctr"/>
            <a:r>
              <a:rPr lang="en-US" sz="1200" dirty="0"/>
              <a:t>Stage 1: Chrome/Gold beginning to liftoff</a:t>
            </a:r>
          </a:p>
        </p:txBody>
      </p:sp>
      <p:sp>
        <p:nvSpPr>
          <p:cNvPr id="9" name="Text Box 27"/>
          <p:cNvSpPr txBox="1">
            <a:spLocks noChangeArrowheads="1"/>
          </p:cNvSpPr>
          <p:nvPr/>
        </p:nvSpPr>
        <p:spPr bwMode="auto">
          <a:xfrm>
            <a:off x="2269246" y="6303326"/>
            <a:ext cx="2409071" cy="461651"/>
          </a:xfrm>
          <a:prstGeom prst="rect">
            <a:avLst/>
          </a:prstGeom>
          <a:noFill/>
          <a:ln w="9525" algn="ctr">
            <a:noFill/>
            <a:miter lim="800000"/>
            <a:headEnd/>
            <a:tailEnd/>
          </a:ln>
        </p:spPr>
        <p:txBody>
          <a:bodyPr wrap="square" lIns="91427" tIns="45713" rIns="91427" bIns="45713">
            <a:spAutoFit/>
          </a:bodyPr>
          <a:lstStyle/>
          <a:p>
            <a:pPr algn="ctr"/>
            <a:r>
              <a:rPr lang="en-US" sz="1200" dirty="0"/>
              <a:t>Stage 2: Wheatstone bridge structures beginning to be revealed</a:t>
            </a:r>
          </a:p>
        </p:txBody>
      </p:sp>
      <p:sp>
        <p:nvSpPr>
          <p:cNvPr id="10" name="Text Box 28"/>
          <p:cNvSpPr txBox="1">
            <a:spLocks noChangeArrowheads="1"/>
          </p:cNvSpPr>
          <p:nvPr/>
        </p:nvSpPr>
        <p:spPr bwMode="auto">
          <a:xfrm>
            <a:off x="4720366" y="6305551"/>
            <a:ext cx="1925638" cy="457200"/>
          </a:xfrm>
          <a:prstGeom prst="rect">
            <a:avLst/>
          </a:prstGeom>
          <a:noFill/>
          <a:ln w="9525" algn="ctr">
            <a:noFill/>
            <a:miter lim="800000"/>
            <a:headEnd/>
            <a:tailEnd/>
          </a:ln>
        </p:spPr>
        <p:txBody>
          <a:bodyPr lIns="91427" tIns="45713" rIns="91427" bIns="45713">
            <a:spAutoFit/>
          </a:bodyPr>
          <a:lstStyle/>
          <a:p>
            <a:pPr algn="ctr"/>
            <a:r>
              <a:rPr lang="en-US" sz="1200" dirty="0"/>
              <a:t>Stage 3: Chrome/Gold liftoff complete</a:t>
            </a:r>
          </a:p>
        </p:txBody>
      </p:sp>
      <p:sp>
        <p:nvSpPr>
          <p:cNvPr id="11" name="Text Box 32"/>
          <p:cNvSpPr txBox="1">
            <a:spLocks noChangeArrowheads="1"/>
          </p:cNvSpPr>
          <p:nvPr/>
        </p:nvSpPr>
        <p:spPr bwMode="auto">
          <a:xfrm>
            <a:off x="6964330" y="6388365"/>
            <a:ext cx="2120272" cy="461651"/>
          </a:xfrm>
          <a:prstGeom prst="rect">
            <a:avLst/>
          </a:prstGeom>
          <a:noFill/>
          <a:ln w="9525" algn="ctr">
            <a:noFill/>
            <a:miter lim="800000"/>
            <a:headEnd/>
            <a:tailEnd/>
          </a:ln>
        </p:spPr>
        <p:txBody>
          <a:bodyPr wrap="square" lIns="91427" tIns="45713" rIns="91427" bIns="45713">
            <a:spAutoFit/>
          </a:bodyPr>
          <a:lstStyle/>
          <a:p>
            <a:pPr algn="ctr"/>
            <a:r>
              <a:rPr lang="en-US" sz="1200" dirty="0"/>
              <a:t>Microscope photo of Wheatstone bridge after liftoff</a:t>
            </a:r>
          </a:p>
        </p:txBody>
      </p:sp>
      <p:pic>
        <p:nvPicPr>
          <p:cNvPr id="13" name="Picture 20" descr="chipLiftOff1_14.png"/>
          <p:cNvPicPr>
            <a:picLocks noChangeAspect="1"/>
          </p:cNvPicPr>
          <p:nvPr/>
        </p:nvPicPr>
        <p:blipFill>
          <a:blip r:embed="rId6"/>
          <a:srcRect/>
          <a:stretch>
            <a:fillRect/>
          </a:stretch>
        </p:blipFill>
        <p:spPr bwMode="auto">
          <a:xfrm>
            <a:off x="7012467" y="4314825"/>
            <a:ext cx="1990725" cy="1944687"/>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8261498" y="212651"/>
            <a:ext cx="772969" cy="369332"/>
          </a:xfrm>
          <a:prstGeom prst="rect">
            <a:avLst/>
          </a:prstGeom>
          <a:noFill/>
        </p:spPr>
        <p:txBody>
          <a:bodyPr wrap="none" rtlCol="0">
            <a:spAutoFit/>
          </a:bodyPr>
          <a:lstStyle/>
          <a:p>
            <a:r>
              <a:rPr lang="en-US" dirty="0" smtClean="0"/>
              <a:t>Step 8</a:t>
            </a:r>
            <a:endParaRPr lang="en-US" dirty="0"/>
          </a:p>
        </p:txBody>
      </p:sp>
      <p:pic>
        <p:nvPicPr>
          <p:cNvPr id="1026" name="Picture 2" descr="lift-off-process"/>
          <p:cNvPicPr>
            <a:picLocks noChangeAspect="1" noChangeArrowheads="1"/>
          </p:cNvPicPr>
          <p:nvPr/>
        </p:nvPicPr>
        <p:blipFill>
          <a:blip r:embed="rId7"/>
          <a:srcRect/>
          <a:stretch>
            <a:fillRect/>
          </a:stretch>
        </p:blipFill>
        <p:spPr bwMode="auto">
          <a:xfrm>
            <a:off x="3863795" y="1690576"/>
            <a:ext cx="5034770" cy="2339163"/>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LOR Strip</a:t>
            </a:r>
            <a:endParaRPr lang="en-US" dirty="0"/>
          </a:p>
        </p:txBody>
      </p:sp>
      <p:sp>
        <p:nvSpPr>
          <p:cNvPr id="3" name="Text Box 5"/>
          <p:cNvSpPr txBox="1">
            <a:spLocks noChangeArrowheads="1"/>
          </p:cNvSpPr>
          <p:nvPr/>
        </p:nvSpPr>
        <p:spPr bwMode="auto">
          <a:xfrm>
            <a:off x="31899" y="1593893"/>
            <a:ext cx="6248400" cy="1200314"/>
          </a:xfrm>
          <a:prstGeom prst="rect">
            <a:avLst/>
          </a:prstGeom>
          <a:ln>
            <a:headEnd/>
            <a:tailEnd/>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lIns="91427" tIns="45713" rIns="91427" bIns="45713">
            <a:spAutoFit/>
          </a:bodyPr>
          <a:lstStyle/>
          <a:p>
            <a:r>
              <a:rPr lang="en-US" b="1" u="sng" dirty="0"/>
              <a:t>Process Description and Parameters</a:t>
            </a:r>
          </a:p>
          <a:p>
            <a:r>
              <a:rPr lang="en-US" dirty="0"/>
              <a:t>Wafers are now submerged in </a:t>
            </a:r>
            <a:r>
              <a:rPr lang="en-US" dirty="0" smtClean="0"/>
              <a:t>develop solution to </a:t>
            </a:r>
            <a:r>
              <a:rPr lang="en-US" dirty="0"/>
              <a:t>strip the LOR.</a:t>
            </a:r>
            <a:r>
              <a:rPr lang="en-US" i="1" dirty="0"/>
              <a:t> </a:t>
            </a:r>
          </a:p>
          <a:p>
            <a:r>
              <a:rPr lang="en-US" i="1" dirty="0"/>
              <a:t>Chemicals Used: </a:t>
            </a:r>
            <a:r>
              <a:rPr lang="en-US" i="1" dirty="0" smtClean="0"/>
              <a:t>Develop solution at </a:t>
            </a:r>
            <a:r>
              <a:rPr lang="en-US" i="1" dirty="0"/>
              <a:t>room temperature</a:t>
            </a:r>
            <a:endParaRPr lang="en-US" dirty="0"/>
          </a:p>
          <a:p>
            <a:r>
              <a:rPr lang="en-US" i="1" dirty="0"/>
              <a:t>Process Time: Approximately </a:t>
            </a:r>
            <a:r>
              <a:rPr lang="en-US" b="1" i="1" dirty="0"/>
              <a:t>2 minutes</a:t>
            </a:r>
          </a:p>
        </p:txBody>
      </p:sp>
      <p:pic>
        <p:nvPicPr>
          <p:cNvPr id="4" name="Picture 15" descr="LOR_Strip1_22.png"/>
          <p:cNvPicPr>
            <a:picLocks noChangeAspect="1"/>
          </p:cNvPicPr>
          <p:nvPr/>
        </p:nvPicPr>
        <p:blipFill>
          <a:blip r:embed="rId3"/>
          <a:srcRect/>
          <a:stretch>
            <a:fillRect/>
          </a:stretch>
        </p:blipFill>
        <p:spPr bwMode="auto">
          <a:xfrm>
            <a:off x="31899" y="3318717"/>
            <a:ext cx="7366000" cy="3379788"/>
          </a:xfrm>
          <a:prstGeom prst="rect">
            <a:avLst/>
          </a:prstGeom>
          <a:ln>
            <a:noFill/>
          </a:ln>
          <a:effectLst>
            <a:outerShdw blurRad="292100" dist="139700" dir="2700000" algn="tl" rotWithShape="0">
              <a:srgbClr val="333333">
                <a:alpha val="65000"/>
              </a:srgbClr>
            </a:outerShdw>
          </a:effectLst>
        </p:spPr>
      </p:pic>
      <p:pic>
        <p:nvPicPr>
          <p:cNvPr id="5" name="Picture 16" descr="Oct_20_MTTC_2005 EKC_830_Organic_Photoresist_Stripper-1"/>
          <p:cNvPicPr>
            <a:picLocks noChangeAspect="1" noChangeArrowheads="1"/>
          </p:cNvPicPr>
          <p:nvPr/>
        </p:nvPicPr>
        <p:blipFill>
          <a:blip r:embed="rId4"/>
          <a:srcRect/>
          <a:stretch>
            <a:fillRect/>
          </a:stretch>
        </p:blipFill>
        <p:spPr bwMode="auto">
          <a:xfrm>
            <a:off x="6425909" y="1600192"/>
            <a:ext cx="2590800" cy="3429000"/>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8261498" y="212651"/>
            <a:ext cx="772969" cy="369332"/>
          </a:xfrm>
          <a:prstGeom prst="rect">
            <a:avLst/>
          </a:prstGeom>
          <a:noFill/>
        </p:spPr>
        <p:txBody>
          <a:bodyPr wrap="none" rtlCol="0">
            <a:spAutoFit/>
          </a:bodyPr>
          <a:lstStyle/>
          <a:p>
            <a:r>
              <a:rPr lang="en-US" dirty="0" smtClean="0"/>
              <a:t>Step 9</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KOH Etch</a:t>
            </a:r>
            <a:endParaRPr lang="en-US" dirty="0"/>
          </a:p>
        </p:txBody>
      </p:sp>
      <p:pic>
        <p:nvPicPr>
          <p:cNvPr id="4" name="Picture 12" descr="2005_119"/>
          <p:cNvPicPr>
            <a:picLocks noChangeAspect="1" noChangeArrowheads="1"/>
          </p:cNvPicPr>
          <p:nvPr/>
        </p:nvPicPr>
        <p:blipFill>
          <a:blip r:embed="rId3" cstate="print"/>
          <a:srcRect/>
          <a:stretch>
            <a:fillRect/>
          </a:stretch>
        </p:blipFill>
        <p:spPr bwMode="auto">
          <a:xfrm>
            <a:off x="38100" y="4681375"/>
            <a:ext cx="2489200" cy="1973263"/>
          </a:xfrm>
          <a:prstGeom prst="rect">
            <a:avLst/>
          </a:prstGeom>
          <a:ln>
            <a:noFill/>
          </a:ln>
          <a:effectLst>
            <a:outerShdw blurRad="292100" dist="139700" dir="2700000" algn="tl" rotWithShape="0">
              <a:srgbClr val="333333">
                <a:alpha val="65000"/>
              </a:srgbClr>
            </a:outerShdw>
          </a:effectLst>
        </p:spPr>
      </p:pic>
      <p:sp>
        <p:nvSpPr>
          <p:cNvPr id="5" name="Rectangle 13"/>
          <p:cNvSpPr>
            <a:spLocks noChangeArrowheads="1"/>
          </p:cNvSpPr>
          <p:nvPr/>
        </p:nvSpPr>
        <p:spPr bwMode="auto">
          <a:xfrm>
            <a:off x="44301" y="4675835"/>
            <a:ext cx="349102" cy="400110"/>
          </a:xfrm>
          <a:prstGeom prst="rect">
            <a:avLst/>
          </a:prstGeom>
          <a:solidFill>
            <a:schemeClr val="bg1"/>
          </a:solidFill>
          <a:ln w="9525" algn="ctr">
            <a:solidFill>
              <a:schemeClr val="tx1"/>
            </a:solidFill>
            <a:miter lim="800000"/>
            <a:headEnd/>
            <a:tailEnd/>
          </a:ln>
        </p:spPr>
        <p:txBody>
          <a:bodyPr wrap="square" anchor="ctr">
            <a:spAutoFit/>
          </a:bodyPr>
          <a:lstStyle/>
          <a:p>
            <a:pPr algn="ctr"/>
            <a:r>
              <a:rPr lang="en-US" sz="2000" dirty="0"/>
              <a:t>1</a:t>
            </a:r>
          </a:p>
        </p:txBody>
      </p:sp>
      <p:pic>
        <p:nvPicPr>
          <p:cNvPr id="6" name="Picture 32" descr="KOH etch finished - resistors blown outward"/>
          <p:cNvPicPr>
            <a:picLocks noChangeAspect="1" noChangeArrowheads="1"/>
          </p:cNvPicPr>
          <p:nvPr/>
        </p:nvPicPr>
        <p:blipFill>
          <a:blip r:embed="rId4"/>
          <a:srcRect t="12973" r="24127" b="-1262"/>
          <a:stretch>
            <a:fillRect/>
          </a:stretch>
        </p:blipFill>
        <p:spPr bwMode="auto">
          <a:xfrm>
            <a:off x="4678000" y="4820712"/>
            <a:ext cx="1782762" cy="1555750"/>
          </a:xfrm>
          <a:prstGeom prst="rect">
            <a:avLst/>
          </a:prstGeom>
          <a:ln>
            <a:noFill/>
          </a:ln>
          <a:effectLst>
            <a:outerShdw blurRad="292100" dist="139700" dir="2700000" algn="tl" rotWithShape="0">
              <a:srgbClr val="333333">
                <a:alpha val="65000"/>
              </a:srgbClr>
            </a:outerShdw>
          </a:effectLst>
        </p:spPr>
      </p:pic>
      <p:sp>
        <p:nvSpPr>
          <p:cNvPr id="7" name="Rectangle 34"/>
          <p:cNvSpPr>
            <a:spLocks noChangeArrowheads="1"/>
          </p:cNvSpPr>
          <p:nvPr/>
        </p:nvSpPr>
        <p:spPr bwMode="auto">
          <a:xfrm>
            <a:off x="2883282" y="4560213"/>
            <a:ext cx="1473200" cy="274638"/>
          </a:xfrm>
          <a:prstGeom prst="rect">
            <a:avLst/>
          </a:prstGeom>
          <a:noFill/>
          <a:ln w="9525" algn="ctr">
            <a:noFill/>
            <a:miter lim="800000"/>
            <a:headEnd/>
            <a:tailEnd/>
          </a:ln>
        </p:spPr>
        <p:txBody>
          <a:bodyPr>
            <a:spAutoFit/>
          </a:bodyPr>
          <a:lstStyle/>
          <a:p>
            <a:r>
              <a:rPr lang="en-US" sz="1200" b="1" dirty="0">
                <a:solidFill>
                  <a:schemeClr val="tx1"/>
                </a:solidFill>
              </a:rPr>
              <a:t>Good KOH Etch</a:t>
            </a:r>
          </a:p>
        </p:txBody>
      </p:sp>
      <p:sp>
        <p:nvSpPr>
          <p:cNvPr id="8" name="Rectangle 35"/>
          <p:cNvSpPr>
            <a:spLocks noChangeArrowheads="1"/>
          </p:cNvSpPr>
          <p:nvPr/>
        </p:nvSpPr>
        <p:spPr bwMode="auto">
          <a:xfrm>
            <a:off x="4924146" y="4551647"/>
            <a:ext cx="1346200" cy="274638"/>
          </a:xfrm>
          <a:prstGeom prst="rect">
            <a:avLst/>
          </a:prstGeom>
          <a:noFill/>
          <a:ln w="9525" algn="ctr">
            <a:noFill/>
            <a:miter lim="800000"/>
            <a:headEnd/>
            <a:tailEnd/>
          </a:ln>
        </p:spPr>
        <p:txBody>
          <a:bodyPr>
            <a:spAutoFit/>
          </a:bodyPr>
          <a:lstStyle/>
          <a:p>
            <a:r>
              <a:rPr lang="en-US" sz="1200" b="1" dirty="0">
                <a:solidFill>
                  <a:schemeClr val="tx1"/>
                </a:solidFill>
              </a:rPr>
              <a:t>Bad KOH Etch</a:t>
            </a:r>
          </a:p>
        </p:txBody>
      </p:sp>
      <p:sp>
        <p:nvSpPr>
          <p:cNvPr id="9" name="Rectangle 36"/>
          <p:cNvSpPr>
            <a:spLocks noChangeArrowheads="1"/>
          </p:cNvSpPr>
          <p:nvPr/>
        </p:nvSpPr>
        <p:spPr bwMode="auto">
          <a:xfrm>
            <a:off x="2577290" y="6543480"/>
            <a:ext cx="2171700" cy="274638"/>
          </a:xfrm>
          <a:prstGeom prst="rect">
            <a:avLst/>
          </a:prstGeom>
          <a:noFill/>
          <a:ln w="9525" algn="ctr">
            <a:noFill/>
            <a:miter lim="800000"/>
            <a:headEnd/>
            <a:tailEnd/>
          </a:ln>
        </p:spPr>
        <p:txBody>
          <a:bodyPr>
            <a:spAutoFit/>
          </a:bodyPr>
          <a:lstStyle/>
          <a:p>
            <a:r>
              <a:rPr lang="en-US" sz="1200" b="1" dirty="0">
                <a:solidFill>
                  <a:schemeClr val="tx1"/>
                </a:solidFill>
              </a:rPr>
              <a:t>Silicon Nitride Membrane</a:t>
            </a:r>
          </a:p>
        </p:txBody>
      </p:sp>
      <p:sp>
        <p:nvSpPr>
          <p:cNvPr id="10" name="Rectangle 38"/>
          <p:cNvSpPr>
            <a:spLocks noChangeArrowheads="1"/>
          </p:cNvSpPr>
          <p:nvPr/>
        </p:nvSpPr>
        <p:spPr bwMode="auto">
          <a:xfrm>
            <a:off x="4616087" y="6395512"/>
            <a:ext cx="2200275" cy="457200"/>
          </a:xfrm>
          <a:prstGeom prst="rect">
            <a:avLst/>
          </a:prstGeom>
          <a:noFill/>
          <a:ln w="9525" algn="ctr">
            <a:noFill/>
            <a:miter lim="800000"/>
            <a:headEnd/>
            <a:tailEnd/>
          </a:ln>
        </p:spPr>
        <p:txBody>
          <a:bodyPr>
            <a:spAutoFit/>
          </a:bodyPr>
          <a:lstStyle/>
          <a:p>
            <a:r>
              <a:rPr lang="en-US" sz="1200" b="1">
                <a:solidFill>
                  <a:schemeClr val="tx1"/>
                </a:solidFill>
              </a:rPr>
              <a:t>Blown Silicon Nitride Membrane due to over etch</a:t>
            </a:r>
          </a:p>
        </p:txBody>
      </p:sp>
      <p:sp>
        <p:nvSpPr>
          <p:cNvPr id="11" name="Line 39"/>
          <p:cNvSpPr>
            <a:spLocks noChangeShapeType="1"/>
          </p:cNvSpPr>
          <p:nvPr/>
        </p:nvSpPr>
        <p:spPr bwMode="auto">
          <a:xfrm flipH="1" flipV="1">
            <a:off x="5622562" y="5582712"/>
            <a:ext cx="723900" cy="977900"/>
          </a:xfrm>
          <a:prstGeom prst="line">
            <a:avLst/>
          </a:prstGeom>
          <a:noFill/>
          <a:ln w="9525">
            <a:solidFill>
              <a:schemeClr val="tx1"/>
            </a:solidFill>
            <a:round/>
            <a:headEnd/>
            <a:tailEnd type="triangle" w="med" len="med"/>
          </a:ln>
        </p:spPr>
        <p:txBody>
          <a:bodyPr>
            <a:spAutoFit/>
          </a:bodyPr>
          <a:lstStyle/>
          <a:p>
            <a:endParaRPr lang="en-US"/>
          </a:p>
        </p:txBody>
      </p:sp>
      <p:pic>
        <p:nvPicPr>
          <p:cNvPr id="12" name="Picture 40"/>
          <p:cNvPicPr>
            <a:picLocks noChangeAspect="1" noChangeArrowheads="1"/>
          </p:cNvPicPr>
          <p:nvPr/>
        </p:nvPicPr>
        <p:blipFill>
          <a:blip r:embed="rId5" cstate="print"/>
          <a:srcRect l="18942" t="1762" r="14537" b="20558"/>
          <a:stretch>
            <a:fillRect/>
          </a:stretch>
        </p:blipFill>
        <p:spPr bwMode="auto">
          <a:xfrm>
            <a:off x="6818792" y="4657056"/>
            <a:ext cx="1028107" cy="899958"/>
          </a:xfrm>
          <a:prstGeom prst="rect">
            <a:avLst/>
          </a:prstGeom>
          <a:ln>
            <a:noFill/>
          </a:ln>
          <a:effectLst>
            <a:outerShdw blurRad="292100" dist="139700" dir="2700000" algn="tl" rotWithShape="0">
              <a:srgbClr val="333333">
                <a:alpha val="65000"/>
              </a:srgbClr>
            </a:outerShdw>
          </a:effectLst>
        </p:spPr>
      </p:pic>
      <p:pic>
        <p:nvPicPr>
          <p:cNvPr id="13" name="Picture 41"/>
          <p:cNvPicPr>
            <a:picLocks noChangeAspect="1" noChangeArrowheads="1"/>
          </p:cNvPicPr>
          <p:nvPr/>
        </p:nvPicPr>
        <p:blipFill>
          <a:blip r:embed="rId6" cstate="print"/>
          <a:srcRect l="18028" t="14592" r="30261" b="13734"/>
          <a:stretch>
            <a:fillRect/>
          </a:stretch>
        </p:blipFill>
        <p:spPr bwMode="auto">
          <a:xfrm>
            <a:off x="6811963" y="5682725"/>
            <a:ext cx="1034865" cy="1076678"/>
          </a:xfrm>
          <a:prstGeom prst="rect">
            <a:avLst/>
          </a:prstGeom>
          <a:ln>
            <a:noFill/>
          </a:ln>
          <a:effectLst>
            <a:outerShdw blurRad="292100" dist="139700" dir="2700000" algn="tl" rotWithShape="0">
              <a:srgbClr val="333333">
                <a:alpha val="65000"/>
              </a:srgbClr>
            </a:outerShdw>
          </a:effectLst>
        </p:spPr>
      </p:pic>
      <p:sp>
        <p:nvSpPr>
          <p:cNvPr id="14" name="Rectangle 42"/>
          <p:cNvSpPr>
            <a:spLocks noChangeArrowheads="1"/>
          </p:cNvSpPr>
          <p:nvPr/>
        </p:nvSpPr>
        <p:spPr bwMode="auto">
          <a:xfrm>
            <a:off x="7896225" y="4655612"/>
            <a:ext cx="1247775" cy="457200"/>
          </a:xfrm>
          <a:prstGeom prst="rect">
            <a:avLst/>
          </a:prstGeom>
          <a:noFill/>
          <a:ln w="9525" algn="ctr">
            <a:noFill/>
            <a:miter lim="800000"/>
            <a:headEnd/>
            <a:tailEnd/>
          </a:ln>
        </p:spPr>
        <p:txBody>
          <a:bodyPr>
            <a:spAutoFit/>
          </a:bodyPr>
          <a:lstStyle/>
          <a:p>
            <a:r>
              <a:rPr lang="en-US" sz="1200" b="1" dirty="0" smtClean="0"/>
              <a:t>c</a:t>
            </a:r>
            <a:r>
              <a:rPr lang="en-US" sz="1200" b="1" dirty="0" smtClean="0">
                <a:solidFill>
                  <a:schemeClr val="tx1"/>
                </a:solidFill>
              </a:rPr>
              <a:t>avity pattern </a:t>
            </a:r>
            <a:r>
              <a:rPr lang="en-US" sz="1200" b="1" dirty="0">
                <a:solidFill>
                  <a:schemeClr val="tx1"/>
                </a:solidFill>
              </a:rPr>
              <a:t>before KOH</a:t>
            </a:r>
          </a:p>
        </p:txBody>
      </p:sp>
      <p:sp>
        <p:nvSpPr>
          <p:cNvPr id="15" name="Rectangle 43"/>
          <p:cNvSpPr>
            <a:spLocks noChangeArrowheads="1"/>
          </p:cNvSpPr>
          <p:nvPr/>
        </p:nvSpPr>
        <p:spPr bwMode="auto">
          <a:xfrm>
            <a:off x="7917492" y="5722412"/>
            <a:ext cx="1247774" cy="830997"/>
          </a:xfrm>
          <a:prstGeom prst="rect">
            <a:avLst/>
          </a:prstGeom>
          <a:noFill/>
          <a:ln w="9525" algn="ctr">
            <a:noFill/>
            <a:miter lim="800000"/>
            <a:headEnd/>
            <a:tailEnd/>
          </a:ln>
        </p:spPr>
        <p:txBody>
          <a:bodyPr wrap="square">
            <a:spAutoFit/>
          </a:bodyPr>
          <a:lstStyle/>
          <a:p>
            <a:r>
              <a:rPr lang="en-US" sz="1200" b="1" dirty="0"/>
              <a:t>cavity </a:t>
            </a:r>
            <a:r>
              <a:rPr lang="en-US" sz="1200" b="1" dirty="0" smtClean="0"/>
              <a:t>during KOH </a:t>
            </a:r>
            <a:r>
              <a:rPr lang="en-US" sz="1200" b="1" dirty="0"/>
              <a:t>shows </a:t>
            </a:r>
            <a:r>
              <a:rPr lang="en-US" sz="1200" b="1" dirty="0" smtClean="0"/>
              <a:t>silicon nitride pattern</a:t>
            </a:r>
            <a:r>
              <a:rPr lang="en-US" sz="1200" dirty="0" smtClean="0"/>
              <a:t> </a:t>
            </a:r>
            <a:endParaRPr lang="en-US" sz="1200" dirty="0"/>
          </a:p>
        </p:txBody>
      </p:sp>
      <p:pic>
        <p:nvPicPr>
          <p:cNvPr id="17" name="Picture 23" descr="chip01_08.png"/>
          <p:cNvPicPr>
            <a:picLocks noChangeAspect="1"/>
          </p:cNvPicPr>
          <p:nvPr/>
        </p:nvPicPr>
        <p:blipFill>
          <a:blip r:embed="rId7"/>
          <a:srcRect/>
          <a:stretch>
            <a:fillRect/>
          </a:stretch>
        </p:blipFill>
        <p:spPr bwMode="auto">
          <a:xfrm>
            <a:off x="2730137" y="4827393"/>
            <a:ext cx="1717675" cy="1677987"/>
          </a:xfrm>
          <a:prstGeom prst="rect">
            <a:avLst/>
          </a:prstGeom>
          <a:ln>
            <a:noFill/>
          </a:ln>
          <a:effectLst>
            <a:outerShdw blurRad="292100" dist="139700" dir="2700000" algn="tl" rotWithShape="0">
              <a:srgbClr val="333333">
                <a:alpha val="65000"/>
              </a:srgbClr>
            </a:outerShdw>
          </a:effectLst>
        </p:spPr>
      </p:pic>
      <p:sp>
        <p:nvSpPr>
          <p:cNvPr id="18" name="Line 37"/>
          <p:cNvSpPr>
            <a:spLocks noChangeShapeType="1"/>
          </p:cNvSpPr>
          <p:nvPr/>
        </p:nvSpPr>
        <p:spPr bwMode="auto">
          <a:xfrm flipV="1">
            <a:off x="3060700" y="5836712"/>
            <a:ext cx="431800" cy="812800"/>
          </a:xfrm>
          <a:prstGeom prst="line">
            <a:avLst/>
          </a:prstGeom>
          <a:noFill/>
          <a:ln w="9525">
            <a:solidFill>
              <a:schemeClr val="tx1"/>
            </a:solidFill>
            <a:round/>
            <a:headEnd/>
            <a:tailEnd type="triangle" w="med" len="med"/>
          </a:ln>
        </p:spPr>
        <p:txBody>
          <a:bodyPr>
            <a:spAutoFit/>
          </a:bodyPr>
          <a:lstStyle/>
          <a:p>
            <a:endParaRPr lang="en-US"/>
          </a:p>
        </p:txBody>
      </p:sp>
      <p:sp>
        <p:nvSpPr>
          <p:cNvPr id="19" name="Text Box 45"/>
          <p:cNvSpPr txBox="1">
            <a:spLocks noChangeArrowheads="1"/>
          </p:cNvSpPr>
          <p:nvPr/>
        </p:nvSpPr>
        <p:spPr bwMode="auto">
          <a:xfrm>
            <a:off x="65567" y="2748730"/>
            <a:ext cx="8940210" cy="1569646"/>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600" b="1" u="sng" dirty="0"/>
              <a:t>KOH Etch Parameters</a:t>
            </a:r>
            <a:r>
              <a:rPr lang="en-US" sz="1600" b="1" dirty="0"/>
              <a:t> :</a:t>
            </a:r>
          </a:p>
          <a:p>
            <a:pPr marL="342900" indent="-342900">
              <a:buFont typeface="+mj-lt"/>
              <a:buAutoNum type="arabicPeriod"/>
            </a:pPr>
            <a:r>
              <a:rPr lang="en-US" sz="1600" i="1" dirty="0"/>
              <a:t>Place wafers in a Teflon boat and place very gently into a </a:t>
            </a:r>
            <a:r>
              <a:rPr lang="en-US" sz="1600" b="1" i="1" dirty="0"/>
              <a:t>105</a:t>
            </a:r>
            <a:r>
              <a:rPr lang="en-US" sz="1600" b="1" i="1" dirty="0">
                <a:cs typeface="Arial" charset="0"/>
              </a:rPr>
              <a:t>ºC</a:t>
            </a:r>
            <a:r>
              <a:rPr lang="en-US" sz="1600" i="1" dirty="0"/>
              <a:t> KOH bath,</a:t>
            </a:r>
            <a:r>
              <a:rPr lang="en-US" sz="1600" b="1" i="1" dirty="0">
                <a:cs typeface="Arial" charset="0"/>
              </a:rPr>
              <a:t> process for 2 hours</a:t>
            </a:r>
          </a:p>
          <a:p>
            <a:pPr marL="342900" indent="-342900">
              <a:buFontTx/>
              <a:buAutoNum type="arabicPeriod"/>
            </a:pPr>
            <a:r>
              <a:rPr lang="en-US" sz="1600" i="1" dirty="0">
                <a:cs typeface="Arial" charset="0"/>
              </a:rPr>
              <a:t>Reduce the temperature to </a:t>
            </a:r>
            <a:r>
              <a:rPr lang="en-US" sz="1600" b="1" i="1" dirty="0">
                <a:cs typeface="Arial" charset="0"/>
              </a:rPr>
              <a:t>95ºC and leave for 90 minutes</a:t>
            </a:r>
          </a:p>
          <a:p>
            <a:pPr marL="342900" indent="-342900">
              <a:buFontTx/>
              <a:buAutoNum type="arabicPeriod"/>
            </a:pPr>
            <a:r>
              <a:rPr lang="en-US" sz="1600" i="1" dirty="0">
                <a:cs typeface="Arial" charset="0"/>
              </a:rPr>
              <a:t>Reduce the temperature to </a:t>
            </a:r>
            <a:r>
              <a:rPr lang="en-US" sz="1600" b="1" i="1" dirty="0">
                <a:cs typeface="Arial" charset="0"/>
              </a:rPr>
              <a:t>80ºC for approximately</a:t>
            </a:r>
            <a:r>
              <a:rPr lang="en-US" sz="1600" i="1" dirty="0">
                <a:cs typeface="Arial" charset="0"/>
              </a:rPr>
              <a:t> </a:t>
            </a:r>
            <a:r>
              <a:rPr lang="en-US" sz="1600" b="1" i="1" dirty="0">
                <a:cs typeface="Arial" charset="0"/>
              </a:rPr>
              <a:t>45 minutes</a:t>
            </a:r>
            <a:r>
              <a:rPr lang="en-US" sz="1600" i="1" dirty="0">
                <a:cs typeface="Arial" charset="0"/>
              </a:rPr>
              <a:t>, or until etch is complete</a:t>
            </a:r>
          </a:p>
          <a:p>
            <a:pPr marL="342900" indent="-342900">
              <a:buFontTx/>
              <a:buAutoNum type="arabicPeriod"/>
            </a:pPr>
            <a:r>
              <a:rPr lang="en-US" sz="1600" i="1" dirty="0">
                <a:cs typeface="Arial" charset="0"/>
              </a:rPr>
              <a:t>Place wafers in QDR then blow dry with nitrogen</a:t>
            </a:r>
          </a:p>
          <a:p>
            <a:pPr marL="342900" indent="-342900"/>
            <a:r>
              <a:rPr lang="en-US" sz="1600" i="1" dirty="0"/>
              <a:t>Chemicals Used: KOH, IPA, nitrogen</a:t>
            </a:r>
            <a:endParaRPr lang="en-US" sz="1600" dirty="0"/>
          </a:p>
        </p:txBody>
      </p:sp>
      <p:pic>
        <p:nvPicPr>
          <p:cNvPr id="20" name="Picture 12" descr="Nov_3_MTTC_2005%20PPE"/>
          <p:cNvPicPr>
            <a:picLocks noChangeAspect="1" noChangeArrowheads="1"/>
          </p:cNvPicPr>
          <p:nvPr/>
        </p:nvPicPr>
        <p:blipFill>
          <a:blip r:embed="rId8" cstate="print"/>
          <a:srcRect/>
          <a:stretch>
            <a:fillRect/>
          </a:stretch>
        </p:blipFill>
        <p:spPr bwMode="auto">
          <a:xfrm>
            <a:off x="8091374" y="2767020"/>
            <a:ext cx="703754" cy="1507274"/>
          </a:xfrm>
          <a:prstGeom prst="rect">
            <a:avLst/>
          </a:prstGeom>
          <a:ln>
            <a:noFill/>
          </a:ln>
          <a:effectLst>
            <a:outerShdw blurRad="292100" dist="139700" dir="2700000" algn="tl" rotWithShape="0">
              <a:srgbClr val="333333">
                <a:alpha val="65000"/>
              </a:srgbClr>
            </a:outerShdw>
          </a:effectLst>
        </p:spPr>
      </p:pic>
      <p:sp>
        <p:nvSpPr>
          <p:cNvPr id="21" name="TextBox 20"/>
          <p:cNvSpPr txBox="1"/>
          <p:nvPr/>
        </p:nvSpPr>
        <p:spPr>
          <a:xfrm>
            <a:off x="8261498" y="212651"/>
            <a:ext cx="888385" cy="369332"/>
          </a:xfrm>
          <a:prstGeom prst="rect">
            <a:avLst/>
          </a:prstGeom>
          <a:noFill/>
        </p:spPr>
        <p:txBody>
          <a:bodyPr wrap="none" rtlCol="0">
            <a:spAutoFit/>
          </a:bodyPr>
          <a:lstStyle/>
          <a:p>
            <a:r>
              <a:rPr lang="en-US" dirty="0" smtClean="0"/>
              <a:t>Step 10</a:t>
            </a:r>
            <a:endParaRPr lang="en-US" dirty="0"/>
          </a:p>
        </p:txBody>
      </p:sp>
      <p:sp>
        <p:nvSpPr>
          <p:cNvPr id="22" name="Text Box 6"/>
          <p:cNvSpPr txBox="1">
            <a:spLocks noChangeArrowheads="1"/>
          </p:cNvSpPr>
          <p:nvPr/>
        </p:nvSpPr>
        <p:spPr bwMode="auto">
          <a:xfrm>
            <a:off x="74431" y="1584033"/>
            <a:ext cx="8923079" cy="1077204"/>
          </a:xfrm>
          <a:prstGeom prst="rect">
            <a:avLst/>
          </a:prstGeom>
          <a:ln w="12700">
            <a:solidFill>
              <a:schemeClr val="tx1"/>
            </a:solidFill>
            <a:headEnd/>
            <a:tailEnd/>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lIns="91427" tIns="45713" rIns="91427" bIns="45713">
            <a:spAutoFit/>
          </a:bodyPr>
          <a:lstStyle/>
          <a:p>
            <a:pPr marL="342900" indent="-342900"/>
            <a:r>
              <a:rPr lang="en-US" sz="1600" b="1" u="sng" dirty="0"/>
              <a:t>Process Description and Parameters</a:t>
            </a:r>
            <a:r>
              <a:rPr lang="en-US" sz="1600" b="1" dirty="0"/>
              <a:t> </a:t>
            </a:r>
            <a:r>
              <a:rPr lang="en-US" sz="1600" b="1" dirty="0" smtClean="0"/>
              <a:t>: Performed at a Wet Bench, USE ACID GEAR PPE</a:t>
            </a:r>
            <a:endParaRPr lang="en-US" sz="1600" b="1" dirty="0"/>
          </a:p>
          <a:p>
            <a:r>
              <a:rPr lang="en-US" sz="1600" dirty="0"/>
              <a:t>Wafers are now </a:t>
            </a:r>
            <a:r>
              <a:rPr lang="en-US" sz="1600" dirty="0" smtClean="0"/>
              <a:t>submerged in a heated Potassium Hydroxide (KOH) bath.  The silicon nitride acts as a hard mask and the exposed silicon etches </a:t>
            </a:r>
            <a:r>
              <a:rPr lang="en-US" sz="1600" dirty="0" err="1" smtClean="0"/>
              <a:t>anisotropically</a:t>
            </a:r>
            <a:r>
              <a:rPr lang="en-US" sz="1600" dirty="0" smtClean="0"/>
              <a:t> following the crystal planes.  At the end of the etch, the wafers will be fragile since the bulk of the Si is removed.  </a:t>
            </a:r>
            <a:endParaRPr lang="en-US" sz="16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Testing and Probing</a:t>
            </a:r>
            <a:endParaRPr lang="en-US" dirty="0"/>
          </a:p>
        </p:txBody>
      </p:sp>
      <p:sp>
        <p:nvSpPr>
          <p:cNvPr id="3" name="Text Box 6"/>
          <p:cNvSpPr txBox="1">
            <a:spLocks noChangeArrowheads="1"/>
          </p:cNvSpPr>
          <p:nvPr/>
        </p:nvSpPr>
        <p:spPr bwMode="auto">
          <a:xfrm>
            <a:off x="29534" y="1588018"/>
            <a:ext cx="8923079" cy="738650"/>
          </a:xfrm>
          <a:prstGeom prst="rect">
            <a:avLst/>
          </a:prstGeom>
          <a:ln>
            <a:headEnd/>
            <a:tailEnd/>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lIns="91427" tIns="45713" rIns="91427" bIns="45713">
            <a:spAutoFit/>
          </a:bodyPr>
          <a:lstStyle/>
          <a:p>
            <a:pPr marL="342900" indent="-342900"/>
            <a:r>
              <a:rPr lang="en-US" sz="1400" b="1" u="sng" dirty="0"/>
              <a:t>Process Description and Parameters</a:t>
            </a:r>
            <a:r>
              <a:rPr lang="en-US" sz="1400" b="1" dirty="0"/>
              <a:t> </a:t>
            </a:r>
          </a:p>
          <a:p>
            <a:pPr marL="342900" indent="-342900"/>
            <a:r>
              <a:rPr lang="en-US" sz="1400" dirty="0"/>
              <a:t>Wafers are now placed on a probing station.  A power supply is used to apply a voltage, causing the membrane </a:t>
            </a:r>
          </a:p>
          <a:p>
            <a:pPr marL="342900" indent="-342900"/>
            <a:r>
              <a:rPr lang="en-US" sz="1400" dirty="0"/>
              <a:t>to deflect.  </a:t>
            </a:r>
          </a:p>
        </p:txBody>
      </p:sp>
      <p:pic>
        <p:nvPicPr>
          <p:cNvPr id="4" name="Picture 4"/>
          <p:cNvPicPr>
            <a:picLocks noChangeAspect="1" noChangeArrowheads="1"/>
          </p:cNvPicPr>
          <p:nvPr/>
        </p:nvPicPr>
        <p:blipFill>
          <a:blip r:embed="rId3"/>
          <a:srcRect l="4892" b="12045"/>
          <a:stretch>
            <a:fillRect/>
          </a:stretch>
        </p:blipFill>
        <p:spPr bwMode="auto">
          <a:xfrm>
            <a:off x="145016" y="4406358"/>
            <a:ext cx="2384425" cy="1652588"/>
          </a:xfrm>
          <a:prstGeom prst="rect">
            <a:avLst/>
          </a:prstGeom>
          <a:ln>
            <a:noFill/>
          </a:ln>
          <a:effectLst>
            <a:outerShdw blurRad="292100" dist="139700" dir="2700000" algn="tl" rotWithShape="0">
              <a:srgbClr val="333333">
                <a:alpha val="65000"/>
              </a:srgbClr>
            </a:outerShdw>
          </a:effectLst>
        </p:spPr>
      </p:pic>
      <p:pic>
        <p:nvPicPr>
          <p:cNvPr id="5" name="Picture 14"/>
          <p:cNvPicPr>
            <a:picLocks noChangeAspect="1" noChangeArrowheads="1"/>
          </p:cNvPicPr>
          <p:nvPr/>
        </p:nvPicPr>
        <p:blipFill>
          <a:blip r:embed="rId4" cstate="print"/>
          <a:srcRect l="24529" t="20784" r="27850" b="14651"/>
          <a:stretch>
            <a:fillRect/>
          </a:stretch>
        </p:blipFill>
        <p:spPr bwMode="auto">
          <a:xfrm>
            <a:off x="3261631" y="4706330"/>
            <a:ext cx="1788836" cy="1818913"/>
          </a:xfrm>
          <a:prstGeom prst="rect">
            <a:avLst/>
          </a:prstGeom>
          <a:ln>
            <a:noFill/>
          </a:ln>
          <a:effectLst>
            <a:outerShdw blurRad="292100" dist="139700" dir="2700000" algn="tl" rotWithShape="0">
              <a:srgbClr val="333333">
                <a:alpha val="65000"/>
              </a:srgbClr>
            </a:outerShdw>
          </a:effectLst>
        </p:spPr>
      </p:pic>
      <p:sp>
        <p:nvSpPr>
          <p:cNvPr id="6" name="Rectangle 15"/>
          <p:cNvSpPr>
            <a:spLocks noChangeArrowheads="1"/>
          </p:cNvSpPr>
          <p:nvPr/>
        </p:nvSpPr>
        <p:spPr bwMode="auto">
          <a:xfrm>
            <a:off x="42532" y="6220957"/>
            <a:ext cx="2541181" cy="461665"/>
          </a:xfrm>
          <a:prstGeom prst="rect">
            <a:avLst/>
          </a:prstGeom>
          <a:noFill/>
          <a:ln w="9525" algn="ctr">
            <a:noFill/>
            <a:miter lim="800000"/>
            <a:headEnd/>
            <a:tailEnd/>
          </a:ln>
        </p:spPr>
        <p:txBody>
          <a:bodyPr wrap="square">
            <a:spAutoFit/>
          </a:bodyPr>
          <a:lstStyle/>
          <a:p>
            <a:r>
              <a:rPr lang="en-US" sz="1200" b="1">
                <a:solidFill>
                  <a:schemeClr val="tx1"/>
                </a:solidFill>
              </a:rPr>
              <a:t>Pressure Sensor wafer on probing station</a:t>
            </a:r>
          </a:p>
        </p:txBody>
      </p:sp>
      <p:sp>
        <p:nvSpPr>
          <p:cNvPr id="7" name="Rectangle 16"/>
          <p:cNvSpPr>
            <a:spLocks noChangeArrowheads="1"/>
          </p:cNvSpPr>
          <p:nvPr/>
        </p:nvSpPr>
        <p:spPr bwMode="auto">
          <a:xfrm>
            <a:off x="2873746" y="6598721"/>
            <a:ext cx="2603500" cy="274638"/>
          </a:xfrm>
          <a:prstGeom prst="rect">
            <a:avLst/>
          </a:prstGeom>
          <a:noFill/>
          <a:ln w="9525" algn="ctr">
            <a:noFill/>
            <a:miter lim="800000"/>
            <a:headEnd/>
            <a:tailEnd/>
          </a:ln>
        </p:spPr>
        <p:txBody>
          <a:bodyPr>
            <a:spAutoFit/>
          </a:bodyPr>
          <a:lstStyle/>
          <a:p>
            <a:r>
              <a:rPr lang="en-US" sz="1200" b="1" dirty="0">
                <a:solidFill>
                  <a:schemeClr val="tx1"/>
                </a:solidFill>
              </a:rPr>
              <a:t>Probe on the Wheatstone Bridge</a:t>
            </a:r>
          </a:p>
        </p:txBody>
      </p:sp>
      <p:pic>
        <p:nvPicPr>
          <p:cNvPr id="8" name="Picture 17"/>
          <p:cNvPicPr>
            <a:picLocks noChangeAspect="1" noChangeArrowheads="1"/>
          </p:cNvPicPr>
          <p:nvPr/>
        </p:nvPicPr>
        <p:blipFill>
          <a:blip r:embed="rId5"/>
          <a:srcRect/>
          <a:stretch>
            <a:fillRect/>
          </a:stretch>
        </p:blipFill>
        <p:spPr bwMode="auto">
          <a:xfrm>
            <a:off x="6225942" y="4242052"/>
            <a:ext cx="2641600" cy="1981200"/>
          </a:xfrm>
          <a:prstGeom prst="rect">
            <a:avLst/>
          </a:prstGeom>
          <a:ln>
            <a:noFill/>
          </a:ln>
          <a:effectLst>
            <a:outerShdw blurRad="292100" dist="139700" dir="2700000" algn="tl" rotWithShape="0">
              <a:srgbClr val="333333">
                <a:alpha val="65000"/>
              </a:srgbClr>
            </a:outerShdw>
          </a:effectLst>
        </p:spPr>
      </p:pic>
      <p:sp>
        <p:nvSpPr>
          <p:cNvPr id="9" name="Rectangle 18"/>
          <p:cNvSpPr>
            <a:spLocks noChangeArrowheads="1"/>
          </p:cNvSpPr>
          <p:nvPr/>
        </p:nvSpPr>
        <p:spPr bwMode="auto">
          <a:xfrm>
            <a:off x="6213540" y="6328181"/>
            <a:ext cx="2717800" cy="274638"/>
          </a:xfrm>
          <a:prstGeom prst="rect">
            <a:avLst/>
          </a:prstGeom>
          <a:noFill/>
          <a:ln w="9525" algn="ctr">
            <a:noFill/>
            <a:miter lim="800000"/>
            <a:headEnd/>
            <a:tailEnd/>
          </a:ln>
        </p:spPr>
        <p:txBody>
          <a:bodyPr>
            <a:spAutoFit/>
          </a:bodyPr>
          <a:lstStyle/>
          <a:p>
            <a:r>
              <a:rPr lang="en-US" sz="1200" b="1" dirty="0">
                <a:solidFill>
                  <a:schemeClr val="tx1"/>
                </a:solidFill>
              </a:rPr>
              <a:t>Probing station and power supply</a:t>
            </a:r>
          </a:p>
        </p:txBody>
      </p:sp>
      <p:pic>
        <p:nvPicPr>
          <p:cNvPr id="10" name="Picture 19"/>
          <p:cNvPicPr>
            <a:picLocks noChangeAspect="1" noChangeArrowheads="1"/>
          </p:cNvPicPr>
          <p:nvPr/>
        </p:nvPicPr>
        <p:blipFill>
          <a:blip r:embed="rId6"/>
          <a:srcRect/>
          <a:stretch>
            <a:fillRect/>
          </a:stretch>
        </p:blipFill>
        <p:spPr bwMode="auto">
          <a:xfrm>
            <a:off x="2760663" y="2434849"/>
            <a:ext cx="2789237" cy="2087562"/>
          </a:xfrm>
          <a:prstGeom prst="rect">
            <a:avLst/>
          </a:prstGeom>
          <a:ln>
            <a:noFill/>
          </a:ln>
          <a:effectLst>
            <a:outerShdw blurRad="292100" dist="139700" dir="2700000" algn="tl" rotWithShape="0">
              <a:srgbClr val="333333">
                <a:alpha val="65000"/>
              </a:srgbClr>
            </a:outerShdw>
          </a:effectLst>
        </p:spPr>
      </p:pic>
      <p:sp>
        <p:nvSpPr>
          <p:cNvPr id="11" name="Rectangle 20"/>
          <p:cNvSpPr>
            <a:spLocks noChangeArrowheads="1"/>
          </p:cNvSpPr>
          <p:nvPr/>
        </p:nvSpPr>
        <p:spPr bwMode="auto">
          <a:xfrm>
            <a:off x="1592240" y="2443746"/>
            <a:ext cx="1129710" cy="461665"/>
          </a:xfrm>
          <a:prstGeom prst="rect">
            <a:avLst/>
          </a:prstGeom>
          <a:noFill/>
          <a:ln w="9525" algn="ctr">
            <a:noFill/>
            <a:miter lim="800000"/>
            <a:headEnd/>
            <a:tailEnd/>
          </a:ln>
        </p:spPr>
        <p:txBody>
          <a:bodyPr wrap="square">
            <a:spAutoFit/>
          </a:bodyPr>
          <a:lstStyle/>
          <a:p>
            <a:pPr algn="r"/>
            <a:r>
              <a:rPr lang="en-US" sz="1200" b="1" dirty="0">
                <a:solidFill>
                  <a:schemeClr val="tx1"/>
                </a:solidFill>
              </a:rPr>
              <a:t>Final Product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371600" y="2743200"/>
            <a:ext cx="7123113" cy="3657600"/>
          </a:xfrm>
        </p:spPr>
        <p:txBody>
          <a:bodyPr>
            <a:normAutofit fontScale="92500" lnSpcReduction="20000"/>
          </a:bodyPr>
          <a:lstStyle/>
          <a:p>
            <a:pPr algn="ctr"/>
            <a:r>
              <a:rPr lang="en-US" sz="2000" dirty="0" smtClean="0"/>
              <a:t>Copyright © by the Southwest Center for Microsystems Education and The Regents of the University of New Mexico.</a:t>
            </a:r>
          </a:p>
          <a:p>
            <a:pPr algn="ctr"/>
            <a:r>
              <a:rPr lang="en-US" sz="2000" dirty="0" smtClean="0"/>
              <a:t>Southwest Center for Microsystems Education (SCME)</a:t>
            </a:r>
          </a:p>
          <a:p>
            <a:pPr algn="ctr"/>
            <a:r>
              <a:rPr lang="en-US" sz="2000" dirty="0" smtClean="0"/>
              <a:t>800 Bradbury SE, Suite 235</a:t>
            </a:r>
          </a:p>
          <a:p>
            <a:pPr algn="ctr"/>
            <a:r>
              <a:rPr lang="en-US" sz="2000" dirty="0" smtClean="0"/>
              <a:t>Albuquerque, NM  87106-4346</a:t>
            </a:r>
          </a:p>
          <a:p>
            <a:pPr algn="ctr"/>
            <a:r>
              <a:rPr lang="en-US" sz="2000" dirty="0" smtClean="0"/>
              <a:t>Phone:  505-272-7150</a:t>
            </a:r>
          </a:p>
          <a:p>
            <a:pPr algn="ctr"/>
            <a:r>
              <a:rPr lang="en-US" sz="2000" dirty="0" smtClean="0"/>
              <a:t>Website:  </a:t>
            </a:r>
            <a:r>
              <a:rPr lang="en-US" sz="2000" u="sng" dirty="0" smtClean="0">
                <a:hlinkClick r:id="rId3"/>
              </a:rPr>
              <a:t>www.scme-nm.org</a:t>
            </a:r>
            <a:r>
              <a:rPr lang="en-US" sz="2000" dirty="0" smtClean="0"/>
              <a:t> </a:t>
            </a:r>
          </a:p>
          <a:p>
            <a:pPr algn="ctr"/>
            <a:endParaRPr lang="en-US" sz="2000" dirty="0" smtClean="0"/>
          </a:p>
          <a:p>
            <a:r>
              <a:rPr lang="en-US" sz="2000" i="1" dirty="0" smtClean="0"/>
              <a:t>The work presented was funded in part by the National Science Foundation Advanced Technology Education program, Department of Undergraduate Education grants: 0830384, 0402651, </a:t>
            </a:r>
            <a:r>
              <a:rPr lang="en-US" sz="2000" i="1" dirty="0"/>
              <a:t>1205138</a:t>
            </a:r>
            <a:r>
              <a:rPr lang="en-US" sz="2000" i="1" dirty="0" smtClean="0"/>
              <a:t>.</a:t>
            </a:r>
          </a:p>
          <a:p>
            <a:endParaRPr lang="en-US" dirty="0"/>
          </a:p>
        </p:txBody>
      </p:sp>
      <p:sp>
        <p:nvSpPr>
          <p:cNvPr id="3" name="Title 2"/>
          <p:cNvSpPr>
            <a:spLocks noGrp="1"/>
          </p:cNvSpPr>
          <p:nvPr>
            <p:ph type="title"/>
          </p:nvPr>
        </p:nvSpPr>
        <p:spPr/>
        <p:txBody>
          <a:bodyPr/>
          <a:lstStyle/>
          <a:p>
            <a:r>
              <a:rPr lang="en-US" dirty="0" smtClean="0"/>
              <a:t>Acknowledgements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98345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Bare Silicon</a:t>
            </a:r>
            <a:endParaRPr lang="en-US" dirty="0"/>
          </a:p>
        </p:txBody>
      </p:sp>
      <p:sp>
        <p:nvSpPr>
          <p:cNvPr id="7" name="Text Box 6"/>
          <p:cNvSpPr txBox="1">
            <a:spLocks noChangeArrowheads="1"/>
          </p:cNvSpPr>
          <p:nvPr/>
        </p:nvSpPr>
        <p:spPr bwMode="auto">
          <a:xfrm>
            <a:off x="57299" y="1620028"/>
            <a:ext cx="2728433" cy="2462198"/>
          </a:xfrm>
          <a:prstGeom prst="rect">
            <a:avLst/>
          </a:prstGeom>
          <a:solidFill>
            <a:schemeClr val="accent2">
              <a:lumMod val="20000"/>
              <a:lumOff val="80000"/>
            </a:schemeClr>
          </a:solidFill>
          <a:ln>
            <a:headEnd/>
            <a:tailEnd/>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lIns="91427" tIns="45713" rIns="91427" bIns="45713">
            <a:spAutoFit/>
          </a:bodyPr>
          <a:lstStyle/>
          <a:p>
            <a:r>
              <a:rPr lang="en-US" sz="1400" b="1" u="sng" dirty="0"/>
              <a:t>Description and </a:t>
            </a:r>
            <a:r>
              <a:rPr lang="en-US" sz="1400" b="1" u="sng" dirty="0" smtClean="0"/>
              <a:t>Parameters:</a:t>
            </a:r>
          </a:p>
          <a:p>
            <a:r>
              <a:rPr lang="en-US" sz="1400" i="1" dirty="0" smtClean="0"/>
              <a:t>Standard </a:t>
            </a:r>
            <a:r>
              <a:rPr lang="en-US" sz="1400" i="1" dirty="0"/>
              <a:t>150mm </a:t>
            </a:r>
            <a:r>
              <a:rPr lang="en-US" sz="1400" i="1" dirty="0" err="1"/>
              <a:t>monocrystalline</a:t>
            </a:r>
            <a:r>
              <a:rPr lang="en-US" sz="1400" i="1" dirty="0"/>
              <a:t> silicon wafer having &lt;100&gt; crystal </a:t>
            </a:r>
            <a:r>
              <a:rPr lang="en-US" sz="1400" i="1" dirty="0" smtClean="0"/>
              <a:t>orientation</a:t>
            </a:r>
          </a:p>
          <a:p>
            <a:endParaRPr lang="en-US" sz="1400" i="1" dirty="0" smtClean="0"/>
          </a:p>
          <a:p>
            <a:r>
              <a:rPr lang="en-US" sz="1400" b="1" i="1" dirty="0" smtClean="0">
                <a:solidFill>
                  <a:schemeClr val="tx1"/>
                </a:solidFill>
              </a:rPr>
              <a:t>Thickness</a:t>
            </a:r>
            <a:r>
              <a:rPr lang="en-US" sz="1400" i="1" dirty="0">
                <a:solidFill>
                  <a:schemeClr val="tx1"/>
                </a:solidFill>
              </a:rPr>
              <a:t>: 675+/- 25 µm</a:t>
            </a:r>
          </a:p>
          <a:p>
            <a:r>
              <a:rPr lang="en-US" sz="1400" b="1" i="1" dirty="0" err="1">
                <a:solidFill>
                  <a:schemeClr val="tx1"/>
                </a:solidFill>
                <a:sym typeface="Symbol" pitchFamily="18" charset="2"/>
              </a:rPr>
              <a:t>Dopant</a:t>
            </a:r>
            <a:r>
              <a:rPr lang="en-US" sz="1400" i="1" dirty="0">
                <a:solidFill>
                  <a:schemeClr val="tx1"/>
                </a:solidFill>
                <a:sym typeface="Symbol" pitchFamily="18" charset="2"/>
              </a:rPr>
              <a:t> (</a:t>
            </a:r>
            <a:r>
              <a:rPr lang="en-US" sz="1400" dirty="0">
                <a:sym typeface="Symbol" pitchFamily="18" charset="2"/>
              </a:rPr>
              <a:t>An intentional impurity to alter the resistivity)</a:t>
            </a:r>
            <a:r>
              <a:rPr lang="en-US" sz="1400" i="1" dirty="0">
                <a:solidFill>
                  <a:schemeClr val="tx1"/>
                </a:solidFill>
                <a:sym typeface="Symbol" pitchFamily="18" charset="2"/>
              </a:rPr>
              <a:t>: </a:t>
            </a:r>
            <a:r>
              <a:rPr lang="en-US" sz="1400" i="1" dirty="0" smtClean="0">
                <a:solidFill>
                  <a:schemeClr val="tx1"/>
                </a:solidFill>
                <a:sym typeface="Symbol" pitchFamily="18" charset="2"/>
              </a:rPr>
              <a:t>Boron</a:t>
            </a:r>
          </a:p>
          <a:p>
            <a:r>
              <a:rPr lang="en-US" sz="1400" b="1" i="1" dirty="0" smtClean="0">
                <a:solidFill>
                  <a:schemeClr val="tx1"/>
                </a:solidFill>
                <a:sym typeface="Symbol" pitchFamily="18" charset="2"/>
              </a:rPr>
              <a:t>Resistivity</a:t>
            </a:r>
            <a:r>
              <a:rPr lang="en-US" sz="1400" i="1" dirty="0" smtClean="0">
                <a:solidFill>
                  <a:schemeClr val="tx1"/>
                </a:solidFill>
                <a:sym typeface="Symbol" pitchFamily="18" charset="2"/>
              </a:rPr>
              <a:t> </a:t>
            </a:r>
            <a:r>
              <a:rPr lang="en-US" sz="1400" i="1" dirty="0">
                <a:solidFill>
                  <a:schemeClr val="tx1"/>
                </a:solidFill>
                <a:sym typeface="Symbol" pitchFamily="18" charset="2"/>
              </a:rPr>
              <a:t>(</a:t>
            </a:r>
            <a:r>
              <a:rPr lang="en-US" sz="1400" dirty="0">
                <a:sym typeface="Symbol" pitchFamily="18" charset="2"/>
              </a:rPr>
              <a:t>The resistance to current flow and movement of electrons in the silicon): </a:t>
            </a:r>
            <a:r>
              <a:rPr lang="en-US" sz="1400" i="1" dirty="0">
                <a:solidFill>
                  <a:schemeClr val="tx1"/>
                </a:solidFill>
              </a:rPr>
              <a:t>20 </a:t>
            </a:r>
            <a:r>
              <a:rPr lang="en-US" sz="1400" i="1" dirty="0">
                <a:solidFill>
                  <a:schemeClr val="tx1"/>
                </a:solidFill>
                <a:sym typeface="Symbol" pitchFamily="18" charset="2"/>
              </a:rPr>
              <a:t>-cm</a:t>
            </a:r>
            <a:r>
              <a:rPr lang="en-US" sz="1400" dirty="0">
                <a:sym typeface="Symbol" pitchFamily="18" charset="2"/>
              </a:rPr>
              <a:t> </a:t>
            </a:r>
          </a:p>
        </p:txBody>
      </p:sp>
      <p:pic>
        <p:nvPicPr>
          <p:cNvPr id="9" name="Picture 12" descr="ingotsliced"/>
          <p:cNvPicPr>
            <a:picLocks noChangeAspect="1" noChangeArrowheads="1"/>
          </p:cNvPicPr>
          <p:nvPr/>
        </p:nvPicPr>
        <p:blipFill>
          <a:blip r:embed="rId3"/>
          <a:srcRect/>
          <a:stretch>
            <a:fillRect/>
          </a:stretch>
        </p:blipFill>
        <p:spPr bwMode="auto">
          <a:xfrm>
            <a:off x="387200" y="4458698"/>
            <a:ext cx="2095500" cy="2220912"/>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8261498" y="212651"/>
            <a:ext cx="772969" cy="369332"/>
          </a:xfrm>
          <a:prstGeom prst="rect">
            <a:avLst/>
          </a:prstGeom>
          <a:noFill/>
        </p:spPr>
        <p:txBody>
          <a:bodyPr wrap="none" rtlCol="0">
            <a:spAutoFit/>
          </a:bodyPr>
          <a:lstStyle/>
          <a:p>
            <a:r>
              <a:rPr lang="en-US" dirty="0" smtClean="0"/>
              <a:t>Step 1</a:t>
            </a:r>
            <a:endParaRPr lang="en-US"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14517" y="1978921"/>
            <a:ext cx="5979006" cy="394809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Silicon Nitride Deposition</a:t>
            </a:r>
            <a:endParaRPr lang="en-US" dirty="0"/>
          </a:p>
        </p:txBody>
      </p:sp>
      <p:sp>
        <p:nvSpPr>
          <p:cNvPr id="5" name="Text Box 10"/>
          <p:cNvSpPr txBox="1">
            <a:spLocks noChangeArrowheads="1"/>
          </p:cNvSpPr>
          <p:nvPr/>
        </p:nvSpPr>
        <p:spPr bwMode="auto">
          <a:xfrm>
            <a:off x="110464" y="1709738"/>
            <a:ext cx="2728433" cy="954093"/>
          </a:xfrm>
          <a:prstGeom prst="rect">
            <a:avLst/>
          </a:prstGeom>
          <a:solidFill>
            <a:schemeClr val="accent2">
              <a:lumMod val="20000"/>
              <a:lumOff val="80000"/>
            </a:schemeClr>
          </a:solidFill>
          <a:ln>
            <a:headEnd/>
            <a:tailEnd/>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lIns="91427" tIns="45713" rIns="91427" bIns="45713">
            <a:spAutoFit/>
          </a:bodyPr>
          <a:lstStyle/>
          <a:p>
            <a:r>
              <a:rPr lang="en-US" sz="1400" b="1" u="sng" dirty="0"/>
              <a:t>Description and </a:t>
            </a:r>
            <a:r>
              <a:rPr lang="en-US" sz="1400" b="1" u="sng" dirty="0" smtClean="0"/>
              <a:t>Parameters:</a:t>
            </a:r>
            <a:endParaRPr lang="en-US" sz="1400" b="1" u="sng" dirty="0"/>
          </a:p>
          <a:p>
            <a:r>
              <a:rPr lang="en-US" sz="1400" i="1" dirty="0" smtClean="0"/>
              <a:t>LPCVD </a:t>
            </a:r>
            <a:r>
              <a:rPr lang="en-US" sz="1400" i="1" dirty="0"/>
              <a:t>deposited     </a:t>
            </a:r>
            <a:endParaRPr lang="en-US" sz="1400" i="1" dirty="0" smtClean="0"/>
          </a:p>
          <a:p>
            <a:r>
              <a:rPr lang="en-US" sz="1400" i="1" dirty="0" smtClean="0"/>
              <a:t>1 </a:t>
            </a:r>
            <a:r>
              <a:rPr lang="en-US" sz="1400" i="1" dirty="0">
                <a:solidFill>
                  <a:schemeClr val="tx1"/>
                </a:solidFill>
              </a:rPr>
              <a:t>µm low stress silicon </a:t>
            </a:r>
            <a:r>
              <a:rPr lang="en-US" sz="1400" i="1" dirty="0" smtClean="0">
                <a:solidFill>
                  <a:schemeClr val="tx1"/>
                </a:solidFill>
              </a:rPr>
              <a:t>nitride on both sides of wafer</a:t>
            </a:r>
            <a:endParaRPr lang="en-US" sz="1400" dirty="0">
              <a:sym typeface="Symbol" pitchFamily="18" charset="2"/>
            </a:endParaRPr>
          </a:p>
        </p:txBody>
      </p:sp>
      <p:pic>
        <p:nvPicPr>
          <p:cNvPr id="7" name="Picture 21" descr="NitrideCoatedSilicon01_14.png"/>
          <p:cNvPicPr>
            <a:picLocks noChangeAspect="1"/>
          </p:cNvPicPr>
          <p:nvPr/>
        </p:nvPicPr>
        <p:blipFill>
          <a:blip r:embed="rId3"/>
          <a:srcRect/>
          <a:stretch>
            <a:fillRect/>
          </a:stretch>
        </p:blipFill>
        <p:spPr bwMode="auto">
          <a:xfrm>
            <a:off x="2956917" y="1679575"/>
            <a:ext cx="6059487" cy="3892550"/>
          </a:xfrm>
          <a:prstGeom prst="rect">
            <a:avLst/>
          </a:prstGeom>
          <a:ln>
            <a:noFill/>
          </a:ln>
          <a:effectLst>
            <a:outerShdw blurRad="292100" dist="139700" dir="2700000" algn="tl" rotWithShape="0">
              <a:srgbClr val="333333">
                <a:alpha val="65000"/>
              </a:srgbClr>
            </a:outerShdw>
          </a:effectLst>
        </p:spPr>
      </p:pic>
      <p:pic>
        <p:nvPicPr>
          <p:cNvPr id="10" name="Picture 9" descr="SiNiMembrane.jpg"/>
          <p:cNvPicPr>
            <a:picLocks noChangeAspect="1"/>
          </p:cNvPicPr>
          <p:nvPr/>
        </p:nvPicPr>
        <p:blipFill>
          <a:blip r:embed="rId4"/>
          <a:stretch>
            <a:fillRect/>
          </a:stretch>
        </p:blipFill>
        <p:spPr>
          <a:xfrm>
            <a:off x="538601" y="2816102"/>
            <a:ext cx="1840992" cy="2036064"/>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8261498" y="212651"/>
            <a:ext cx="772969" cy="369332"/>
          </a:xfrm>
          <a:prstGeom prst="rect">
            <a:avLst/>
          </a:prstGeom>
          <a:noFill/>
        </p:spPr>
        <p:txBody>
          <a:bodyPr wrap="none" rtlCol="0">
            <a:spAutoFit/>
          </a:bodyPr>
          <a:lstStyle/>
          <a:p>
            <a:r>
              <a:rPr lang="en-US" dirty="0" smtClean="0"/>
              <a:t>Step 2</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Photolithography - Coat</a:t>
            </a:r>
            <a:endParaRPr lang="en-US" dirty="0"/>
          </a:p>
        </p:txBody>
      </p:sp>
      <p:sp>
        <p:nvSpPr>
          <p:cNvPr id="5" name="Text Box 6"/>
          <p:cNvSpPr txBox="1">
            <a:spLocks noChangeArrowheads="1"/>
          </p:cNvSpPr>
          <p:nvPr/>
        </p:nvSpPr>
        <p:spPr bwMode="auto">
          <a:xfrm>
            <a:off x="25400" y="2269982"/>
            <a:ext cx="8991009" cy="2246755"/>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u="sng" dirty="0"/>
              <a:t>Coat </a:t>
            </a:r>
            <a:r>
              <a:rPr lang="en-US" sz="1400" b="1" u="sng" dirty="0" smtClean="0"/>
              <a:t>Parameters</a:t>
            </a:r>
            <a:r>
              <a:rPr lang="en-US" sz="1400" b="1" u="sng" dirty="0"/>
              <a:t>: </a:t>
            </a:r>
          </a:p>
          <a:p>
            <a:pPr marL="342900" indent="-342900">
              <a:buFontTx/>
              <a:buAutoNum type="arabicPeriod"/>
            </a:pPr>
            <a:r>
              <a:rPr lang="en-US" sz="1400" i="1" dirty="0" err="1"/>
              <a:t>Frontside</a:t>
            </a:r>
            <a:r>
              <a:rPr lang="en-US" sz="1400" i="1" dirty="0"/>
              <a:t> coat - Carefully </a:t>
            </a:r>
            <a:r>
              <a:rPr lang="en-US" sz="1400" i="1" dirty="0" smtClean="0"/>
              <a:t>center </a:t>
            </a:r>
            <a:r>
              <a:rPr lang="en-US" sz="1400" i="1" dirty="0"/>
              <a:t>wafer on vacuum chuck</a:t>
            </a:r>
          </a:p>
          <a:p>
            <a:pPr marL="342900" indent="-342900">
              <a:buFontTx/>
              <a:buAutoNum type="arabicPeriod"/>
            </a:pPr>
            <a:r>
              <a:rPr lang="en-US" sz="1400" i="1" dirty="0"/>
              <a:t>Bake wafer for 2 minutes at 110ºC / Cool wafer on metal table to bring wafer back to room temp</a:t>
            </a:r>
          </a:p>
          <a:p>
            <a:pPr marL="342900" indent="-342900">
              <a:buFontTx/>
              <a:buAutoNum type="arabicPeriod"/>
            </a:pPr>
            <a:r>
              <a:rPr lang="en-US" sz="1400" i="1" dirty="0"/>
              <a:t>Dispense HMDS w/pipette/Spin (HMDS is a primer to allow photoresist to stick to the wafer)</a:t>
            </a:r>
          </a:p>
          <a:p>
            <a:pPr marL="342900" indent="-342900">
              <a:buFontTx/>
              <a:buAutoNum type="arabicPeriod"/>
            </a:pPr>
            <a:r>
              <a:rPr lang="en-US" sz="1400" i="1" dirty="0"/>
              <a:t>Dispense photoresist (AZ9260) w/pipette/Spin</a:t>
            </a:r>
          </a:p>
          <a:p>
            <a:pPr marL="342900" indent="-342900">
              <a:buFontTx/>
              <a:buAutoNum type="arabicPeriod"/>
            </a:pPr>
            <a:r>
              <a:rPr lang="en-US" sz="1400" i="1" dirty="0"/>
              <a:t>Backside coat - Carefully align and center wafer on vacuum chuck </a:t>
            </a:r>
          </a:p>
          <a:p>
            <a:pPr marL="342900" indent="-342900">
              <a:buFontTx/>
              <a:buAutoNum type="arabicPeriod"/>
            </a:pPr>
            <a:r>
              <a:rPr lang="en-US" sz="1400" i="1" dirty="0"/>
              <a:t>Dispense HMDS w/pipette/Spin </a:t>
            </a:r>
          </a:p>
          <a:p>
            <a:pPr marL="342900" indent="-342900">
              <a:buFontTx/>
              <a:buAutoNum type="arabicPeriod"/>
            </a:pPr>
            <a:r>
              <a:rPr lang="en-US" sz="1400" i="1" dirty="0"/>
              <a:t>Dispense photoresist (AZ9260) w/pipette/Spin</a:t>
            </a:r>
          </a:p>
          <a:p>
            <a:pPr marL="342900" indent="-342900">
              <a:buFontTx/>
              <a:buAutoNum type="arabicPeriod"/>
            </a:pPr>
            <a:r>
              <a:rPr lang="en-US" sz="1400" i="1" dirty="0"/>
              <a:t>Bake wafer for </a:t>
            </a:r>
            <a:r>
              <a:rPr lang="en-US" sz="1400" b="1" i="1" dirty="0"/>
              <a:t>2 minutes at 110ºC</a:t>
            </a:r>
            <a:r>
              <a:rPr lang="en-US" sz="1400" i="1" dirty="0"/>
              <a:t> to cure and remove solvents / Cool wafer on metal table to bring wafer back to room temp</a:t>
            </a:r>
          </a:p>
        </p:txBody>
      </p:sp>
      <p:sp>
        <p:nvSpPr>
          <p:cNvPr id="7" name="Text Box 10"/>
          <p:cNvSpPr txBox="1">
            <a:spLocks noChangeArrowheads="1"/>
          </p:cNvSpPr>
          <p:nvPr/>
        </p:nvSpPr>
        <p:spPr bwMode="auto">
          <a:xfrm>
            <a:off x="25399" y="1577385"/>
            <a:ext cx="8980377" cy="641700"/>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a:lnSpc>
                <a:spcPct val="85000"/>
              </a:lnSpc>
            </a:pPr>
            <a:r>
              <a:rPr lang="en-US" sz="1400" b="1" u="sng" dirty="0"/>
              <a:t>Process Description:</a:t>
            </a:r>
            <a:r>
              <a:rPr lang="en-US" sz="1400" b="1" dirty="0"/>
              <a:t> </a:t>
            </a:r>
            <a:endParaRPr lang="en-US" sz="1400" b="1" dirty="0" smtClean="0"/>
          </a:p>
          <a:p>
            <a:pPr>
              <a:lnSpc>
                <a:spcPct val="85000"/>
              </a:lnSpc>
            </a:pPr>
            <a:r>
              <a:rPr lang="en-US" sz="1400" dirty="0" smtClean="0"/>
              <a:t>Pattern </a:t>
            </a:r>
            <a:r>
              <a:rPr lang="en-US" sz="1400" dirty="0"/>
              <a:t>the backside of the wafer with a </a:t>
            </a:r>
            <a:r>
              <a:rPr lang="en-US" sz="1400" dirty="0" err="1"/>
              <a:t>photoresist</a:t>
            </a:r>
            <a:r>
              <a:rPr lang="en-US" sz="1400" dirty="0"/>
              <a:t> window to expose the </a:t>
            </a:r>
            <a:r>
              <a:rPr lang="en-US" sz="1400" dirty="0" smtClean="0"/>
              <a:t>silicon.</a:t>
            </a:r>
            <a:endParaRPr lang="en-US" sz="1400" dirty="0"/>
          </a:p>
          <a:p>
            <a:pPr>
              <a:lnSpc>
                <a:spcPct val="85000"/>
              </a:lnSpc>
            </a:pPr>
            <a:r>
              <a:rPr lang="en-US" sz="1400" dirty="0"/>
              <a:t>This step will coat the </a:t>
            </a:r>
            <a:r>
              <a:rPr lang="en-US" sz="1400" dirty="0" err="1"/>
              <a:t>frontside</a:t>
            </a:r>
            <a:r>
              <a:rPr lang="en-US" sz="1400" dirty="0"/>
              <a:t> of the wafer first for protection against scratches, then the backside of the wafer.</a:t>
            </a:r>
          </a:p>
        </p:txBody>
      </p:sp>
      <p:pic>
        <p:nvPicPr>
          <p:cNvPr id="11" name="Picture 20"/>
          <p:cNvPicPr>
            <a:picLocks noChangeAspect="1" noChangeArrowheads="1"/>
          </p:cNvPicPr>
          <p:nvPr/>
        </p:nvPicPr>
        <p:blipFill>
          <a:blip r:embed="rId3" cstate="print"/>
          <a:srcRect/>
          <a:stretch>
            <a:fillRect/>
          </a:stretch>
        </p:blipFill>
        <p:spPr bwMode="auto">
          <a:xfrm>
            <a:off x="2900481" y="4603809"/>
            <a:ext cx="1969239" cy="2084158"/>
          </a:xfrm>
          <a:prstGeom prst="rect">
            <a:avLst/>
          </a:prstGeom>
          <a:ln>
            <a:noFill/>
          </a:ln>
          <a:effectLst/>
        </p:spPr>
      </p:pic>
      <p:pic>
        <p:nvPicPr>
          <p:cNvPr id="13" name="Picture 27"/>
          <p:cNvPicPr>
            <a:picLocks noChangeAspect="1" noChangeArrowheads="1"/>
          </p:cNvPicPr>
          <p:nvPr/>
        </p:nvPicPr>
        <p:blipFill>
          <a:blip r:embed="rId4" cstate="print"/>
          <a:srcRect t="21617" r="49820" b="28085"/>
          <a:stretch>
            <a:fillRect/>
          </a:stretch>
        </p:blipFill>
        <p:spPr bwMode="auto">
          <a:xfrm>
            <a:off x="5184172" y="4589414"/>
            <a:ext cx="2026736" cy="2112949"/>
          </a:xfrm>
          <a:prstGeom prst="rect">
            <a:avLst/>
          </a:prstGeom>
          <a:ln>
            <a:noFill/>
          </a:ln>
          <a:effectLst>
            <a:outerShdw blurRad="292100" dist="139700" dir="2700000" algn="tl" rotWithShape="0">
              <a:srgbClr val="333333">
                <a:alpha val="65000"/>
              </a:srgbClr>
            </a:outerShdw>
          </a:effectLst>
        </p:spPr>
      </p:pic>
      <p:pic>
        <p:nvPicPr>
          <p:cNvPr id="14" name="Picture 29"/>
          <p:cNvPicPr>
            <a:picLocks noChangeAspect="1" noChangeArrowheads="1"/>
          </p:cNvPicPr>
          <p:nvPr/>
        </p:nvPicPr>
        <p:blipFill>
          <a:blip r:embed="rId5" cstate="print"/>
          <a:srcRect l="5954" r="27907"/>
          <a:stretch>
            <a:fillRect/>
          </a:stretch>
        </p:blipFill>
        <p:spPr bwMode="auto">
          <a:xfrm>
            <a:off x="7474710" y="4591753"/>
            <a:ext cx="1566061" cy="2108270"/>
          </a:xfrm>
          <a:prstGeom prst="rect">
            <a:avLst/>
          </a:prstGeom>
          <a:ln>
            <a:noFill/>
          </a:ln>
          <a:effectLst>
            <a:outerShdw blurRad="292100" dist="139700" dir="2700000" algn="tl" rotWithShape="0">
              <a:srgbClr val="333333">
                <a:alpha val="65000"/>
              </a:srgbClr>
            </a:outerShdw>
          </a:effectLst>
        </p:spPr>
      </p:pic>
      <p:sp>
        <p:nvSpPr>
          <p:cNvPr id="15" name="Rectangle 30"/>
          <p:cNvSpPr>
            <a:spLocks noChangeArrowheads="1"/>
          </p:cNvSpPr>
          <p:nvPr/>
        </p:nvSpPr>
        <p:spPr bwMode="auto">
          <a:xfrm>
            <a:off x="5186925" y="4596214"/>
            <a:ext cx="501507" cy="307777"/>
          </a:xfrm>
          <a:prstGeom prst="rect">
            <a:avLst/>
          </a:prstGeom>
          <a:solidFill>
            <a:schemeClr val="bg1"/>
          </a:solidFill>
          <a:ln w="9525" algn="ctr">
            <a:solidFill>
              <a:schemeClr val="tx1"/>
            </a:solidFill>
            <a:miter lim="800000"/>
            <a:headEnd/>
            <a:tailEnd/>
          </a:ln>
        </p:spPr>
        <p:txBody>
          <a:bodyPr wrap="square" anchor="ctr">
            <a:spAutoFit/>
          </a:bodyPr>
          <a:lstStyle/>
          <a:p>
            <a:pPr algn="ctr"/>
            <a:r>
              <a:rPr lang="en-US" sz="1400" b="1" dirty="0" smtClean="0"/>
              <a:t>3,6</a:t>
            </a:r>
            <a:endParaRPr lang="en-US" sz="1400" b="1" dirty="0"/>
          </a:p>
        </p:txBody>
      </p:sp>
      <p:sp>
        <p:nvSpPr>
          <p:cNvPr id="16" name="Rectangle 31"/>
          <p:cNvSpPr>
            <a:spLocks noChangeArrowheads="1"/>
          </p:cNvSpPr>
          <p:nvPr/>
        </p:nvSpPr>
        <p:spPr bwMode="auto">
          <a:xfrm>
            <a:off x="2901809" y="4600338"/>
            <a:ext cx="479351" cy="314325"/>
          </a:xfrm>
          <a:prstGeom prst="rect">
            <a:avLst/>
          </a:prstGeom>
          <a:solidFill>
            <a:schemeClr val="bg1"/>
          </a:solidFill>
          <a:ln w="9525" algn="ctr">
            <a:solidFill>
              <a:schemeClr val="tx1"/>
            </a:solidFill>
            <a:miter lim="800000"/>
            <a:headEnd/>
            <a:tailEnd/>
          </a:ln>
        </p:spPr>
        <p:txBody>
          <a:bodyPr wrap="square" anchor="ctr">
            <a:spAutoFit/>
          </a:bodyPr>
          <a:lstStyle/>
          <a:p>
            <a:pPr algn="ctr"/>
            <a:r>
              <a:rPr lang="en-US" sz="1400" b="1" dirty="0" smtClean="0"/>
              <a:t>2,8</a:t>
            </a:r>
            <a:endParaRPr lang="en-US" sz="1400" b="1" dirty="0"/>
          </a:p>
        </p:txBody>
      </p:sp>
      <p:pic>
        <p:nvPicPr>
          <p:cNvPr id="17" name="Picture 32"/>
          <p:cNvPicPr>
            <a:picLocks noChangeAspect="1" noChangeArrowheads="1"/>
          </p:cNvPicPr>
          <p:nvPr/>
        </p:nvPicPr>
        <p:blipFill>
          <a:blip r:embed="rId6"/>
          <a:srcRect l="5713" t="29268" r="22208"/>
          <a:stretch>
            <a:fillRect/>
          </a:stretch>
        </p:blipFill>
        <p:spPr bwMode="auto">
          <a:xfrm>
            <a:off x="63499" y="4593936"/>
            <a:ext cx="2460941" cy="2103904"/>
          </a:xfrm>
          <a:prstGeom prst="rect">
            <a:avLst/>
          </a:prstGeom>
          <a:ln>
            <a:noFill/>
          </a:ln>
          <a:effectLst/>
        </p:spPr>
      </p:pic>
      <p:sp>
        <p:nvSpPr>
          <p:cNvPr id="19" name="Rectangle 31"/>
          <p:cNvSpPr>
            <a:spLocks noChangeArrowheads="1"/>
          </p:cNvSpPr>
          <p:nvPr/>
        </p:nvSpPr>
        <p:spPr bwMode="auto">
          <a:xfrm>
            <a:off x="66449" y="4593242"/>
            <a:ext cx="518337" cy="307777"/>
          </a:xfrm>
          <a:prstGeom prst="rect">
            <a:avLst/>
          </a:prstGeom>
          <a:solidFill>
            <a:schemeClr val="bg1"/>
          </a:solidFill>
          <a:ln w="9525" algn="ctr">
            <a:solidFill>
              <a:schemeClr val="tx1"/>
            </a:solidFill>
            <a:miter lim="800000"/>
            <a:headEnd/>
            <a:tailEnd/>
          </a:ln>
        </p:spPr>
        <p:txBody>
          <a:bodyPr wrap="square" anchor="ctr">
            <a:spAutoFit/>
          </a:bodyPr>
          <a:lstStyle/>
          <a:p>
            <a:pPr algn="ctr"/>
            <a:r>
              <a:rPr lang="en-US" sz="1400" b="1" dirty="0" smtClean="0"/>
              <a:t>1,5</a:t>
            </a:r>
            <a:endParaRPr lang="en-US" sz="1400" b="1" dirty="0"/>
          </a:p>
        </p:txBody>
      </p:sp>
      <p:sp>
        <p:nvSpPr>
          <p:cNvPr id="12" name="Rectangle 25"/>
          <p:cNvSpPr>
            <a:spLocks noChangeArrowheads="1"/>
          </p:cNvSpPr>
          <p:nvPr/>
        </p:nvSpPr>
        <p:spPr bwMode="auto">
          <a:xfrm>
            <a:off x="7474410" y="4596204"/>
            <a:ext cx="574453" cy="314325"/>
          </a:xfrm>
          <a:prstGeom prst="rect">
            <a:avLst/>
          </a:prstGeom>
          <a:solidFill>
            <a:schemeClr val="bg1"/>
          </a:solidFill>
          <a:ln w="9525" algn="ctr">
            <a:solidFill>
              <a:schemeClr val="tx1"/>
            </a:solidFill>
            <a:miter lim="800000"/>
            <a:headEnd/>
            <a:tailEnd/>
          </a:ln>
        </p:spPr>
        <p:txBody>
          <a:bodyPr wrap="square" anchor="ctr">
            <a:spAutoFit/>
          </a:bodyPr>
          <a:lstStyle/>
          <a:p>
            <a:pPr algn="ctr"/>
            <a:r>
              <a:rPr lang="en-US" sz="1400" b="1" dirty="0" smtClean="0"/>
              <a:t>4,7</a:t>
            </a:r>
            <a:endParaRPr lang="en-US" sz="1400" b="1" dirty="0"/>
          </a:p>
        </p:txBody>
      </p:sp>
      <p:sp>
        <p:nvSpPr>
          <p:cNvPr id="18" name="TextBox 17"/>
          <p:cNvSpPr txBox="1"/>
          <p:nvPr/>
        </p:nvSpPr>
        <p:spPr>
          <a:xfrm>
            <a:off x="8261498" y="212651"/>
            <a:ext cx="870751" cy="369332"/>
          </a:xfrm>
          <a:prstGeom prst="rect">
            <a:avLst/>
          </a:prstGeom>
          <a:noFill/>
        </p:spPr>
        <p:txBody>
          <a:bodyPr wrap="none" rtlCol="0">
            <a:spAutoFit/>
          </a:bodyPr>
          <a:lstStyle/>
          <a:p>
            <a:r>
              <a:rPr lang="en-US" dirty="0" smtClean="0"/>
              <a:t>Step 3a</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Backside Photolithography - Expose</a:t>
            </a:r>
            <a:endParaRPr lang="en-US" dirty="0"/>
          </a:p>
        </p:txBody>
      </p:sp>
      <p:pic>
        <p:nvPicPr>
          <p:cNvPr id="4" name="Picture 15"/>
          <p:cNvPicPr>
            <a:picLocks noChangeAspect="1" noChangeArrowheads="1"/>
          </p:cNvPicPr>
          <p:nvPr/>
        </p:nvPicPr>
        <p:blipFill>
          <a:blip r:embed="rId3"/>
          <a:srcRect l="46175" r="21530" b="22052"/>
          <a:stretch>
            <a:fillRect/>
          </a:stretch>
        </p:blipFill>
        <p:spPr bwMode="auto">
          <a:xfrm>
            <a:off x="6720367" y="4238061"/>
            <a:ext cx="2387600" cy="2371725"/>
          </a:xfrm>
          <a:prstGeom prst="rect">
            <a:avLst/>
          </a:prstGeom>
          <a:ln>
            <a:noFill/>
          </a:ln>
          <a:effectLst>
            <a:outerShdw blurRad="292100" dist="139700" dir="2700000" algn="tl" rotWithShape="0">
              <a:srgbClr val="333333">
                <a:alpha val="65000"/>
              </a:srgbClr>
            </a:outerShdw>
          </a:effectLst>
        </p:spPr>
      </p:pic>
      <p:pic>
        <p:nvPicPr>
          <p:cNvPr id="5" name="Picture 16"/>
          <p:cNvPicPr>
            <a:picLocks noChangeAspect="1" noChangeArrowheads="1"/>
          </p:cNvPicPr>
          <p:nvPr/>
        </p:nvPicPr>
        <p:blipFill>
          <a:blip r:embed="rId4"/>
          <a:srcRect l="24039" t="7561" r="15063" b="20792"/>
          <a:stretch>
            <a:fillRect/>
          </a:stretch>
        </p:blipFill>
        <p:spPr bwMode="auto">
          <a:xfrm>
            <a:off x="52867" y="4226949"/>
            <a:ext cx="3001963" cy="2395537"/>
          </a:xfrm>
          <a:prstGeom prst="rect">
            <a:avLst/>
          </a:prstGeom>
          <a:ln>
            <a:noFill/>
          </a:ln>
          <a:effectLst>
            <a:outerShdw blurRad="292100" dist="139700" dir="2700000" algn="tl" rotWithShape="0">
              <a:srgbClr val="333333">
                <a:alpha val="65000"/>
              </a:srgbClr>
            </a:outerShdw>
          </a:effectLst>
        </p:spPr>
      </p:pic>
      <p:pic>
        <p:nvPicPr>
          <p:cNvPr id="6" name="Picture 13"/>
          <p:cNvPicPr>
            <a:picLocks noChangeAspect="1" noChangeArrowheads="1"/>
          </p:cNvPicPr>
          <p:nvPr/>
        </p:nvPicPr>
        <p:blipFill>
          <a:blip r:embed="rId5"/>
          <a:srcRect/>
          <a:stretch>
            <a:fillRect/>
          </a:stretch>
        </p:blipFill>
        <p:spPr bwMode="auto">
          <a:xfrm>
            <a:off x="3113567" y="4247586"/>
            <a:ext cx="3562350" cy="2376488"/>
          </a:xfrm>
          <a:prstGeom prst="rect">
            <a:avLst/>
          </a:prstGeom>
          <a:ln>
            <a:noFill/>
          </a:ln>
          <a:effectLst>
            <a:outerShdw blurRad="292100" dist="139700" dir="2700000" algn="tl" rotWithShape="0">
              <a:srgbClr val="333333">
                <a:alpha val="65000"/>
              </a:srgbClr>
            </a:outerShdw>
          </a:effectLst>
        </p:spPr>
      </p:pic>
      <p:sp>
        <p:nvSpPr>
          <p:cNvPr id="7" name="Rectangle 4"/>
          <p:cNvSpPr>
            <a:spLocks noChangeArrowheads="1"/>
          </p:cNvSpPr>
          <p:nvPr/>
        </p:nvSpPr>
        <p:spPr bwMode="auto">
          <a:xfrm>
            <a:off x="2652233" y="4234886"/>
            <a:ext cx="393700" cy="406400"/>
          </a:xfrm>
          <a:prstGeom prst="rect">
            <a:avLst/>
          </a:prstGeom>
          <a:solidFill>
            <a:schemeClr val="bg1"/>
          </a:solidFill>
          <a:ln w="9525" algn="ctr">
            <a:solidFill>
              <a:schemeClr val="tx1"/>
            </a:solidFill>
            <a:miter lim="800000"/>
            <a:headEnd/>
            <a:tailEnd/>
          </a:ln>
        </p:spPr>
        <p:txBody>
          <a:bodyPr anchor="ctr">
            <a:spAutoFit/>
          </a:bodyPr>
          <a:lstStyle/>
          <a:p>
            <a:pPr algn="ctr"/>
            <a:r>
              <a:rPr lang="en-US" sz="2000"/>
              <a:t>1</a:t>
            </a:r>
          </a:p>
        </p:txBody>
      </p:sp>
      <p:sp>
        <p:nvSpPr>
          <p:cNvPr id="8" name="Rectangle 18"/>
          <p:cNvSpPr>
            <a:spLocks noChangeArrowheads="1"/>
          </p:cNvSpPr>
          <p:nvPr/>
        </p:nvSpPr>
        <p:spPr bwMode="auto">
          <a:xfrm>
            <a:off x="6271733" y="4241087"/>
            <a:ext cx="393700" cy="406400"/>
          </a:xfrm>
          <a:prstGeom prst="rect">
            <a:avLst/>
          </a:prstGeom>
          <a:solidFill>
            <a:schemeClr val="bg1"/>
          </a:solidFill>
          <a:ln w="9525" algn="ctr">
            <a:solidFill>
              <a:schemeClr val="tx1"/>
            </a:solidFill>
            <a:miter lim="800000"/>
            <a:headEnd/>
            <a:tailEnd/>
          </a:ln>
        </p:spPr>
        <p:txBody>
          <a:bodyPr anchor="ctr">
            <a:spAutoFit/>
          </a:bodyPr>
          <a:lstStyle/>
          <a:p>
            <a:pPr algn="ctr"/>
            <a:r>
              <a:rPr lang="en-US" sz="2000"/>
              <a:t>2</a:t>
            </a:r>
          </a:p>
        </p:txBody>
      </p:sp>
      <p:sp>
        <p:nvSpPr>
          <p:cNvPr id="9" name="Rectangle 19"/>
          <p:cNvSpPr>
            <a:spLocks noChangeArrowheads="1"/>
          </p:cNvSpPr>
          <p:nvPr/>
        </p:nvSpPr>
        <p:spPr bwMode="auto">
          <a:xfrm>
            <a:off x="8710133" y="4247586"/>
            <a:ext cx="393700" cy="406400"/>
          </a:xfrm>
          <a:prstGeom prst="rect">
            <a:avLst/>
          </a:prstGeom>
          <a:solidFill>
            <a:schemeClr val="bg1"/>
          </a:solidFill>
          <a:ln w="9525" algn="ctr">
            <a:solidFill>
              <a:schemeClr val="tx1"/>
            </a:solidFill>
            <a:miter lim="800000"/>
            <a:headEnd/>
            <a:tailEnd/>
          </a:ln>
        </p:spPr>
        <p:txBody>
          <a:bodyPr anchor="ctr">
            <a:spAutoFit/>
          </a:bodyPr>
          <a:lstStyle/>
          <a:p>
            <a:pPr algn="ctr"/>
            <a:r>
              <a:rPr lang="en-US" sz="2000"/>
              <a:t>3</a:t>
            </a:r>
          </a:p>
        </p:txBody>
      </p:sp>
      <p:sp>
        <p:nvSpPr>
          <p:cNvPr id="10" name="Text Box 22"/>
          <p:cNvSpPr txBox="1">
            <a:spLocks noChangeArrowheads="1"/>
          </p:cNvSpPr>
          <p:nvPr/>
        </p:nvSpPr>
        <p:spPr bwMode="auto">
          <a:xfrm>
            <a:off x="25401" y="2431687"/>
            <a:ext cx="6396664" cy="1169537"/>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dirty="0"/>
              <a:t>Expose </a:t>
            </a:r>
            <a:r>
              <a:rPr lang="en-US" sz="1400" b="1" dirty="0" smtClean="0"/>
              <a:t>Parameters</a:t>
            </a:r>
            <a:r>
              <a:rPr lang="en-US" sz="1400" b="1" dirty="0"/>
              <a:t>: </a:t>
            </a:r>
          </a:p>
          <a:p>
            <a:pPr marL="342900" indent="-342900">
              <a:buFontTx/>
              <a:buAutoNum type="arabicPeriod"/>
            </a:pPr>
            <a:r>
              <a:rPr lang="en-US" sz="1400" i="1" dirty="0">
                <a:solidFill>
                  <a:schemeClr val="tx1"/>
                </a:solidFill>
              </a:rPr>
              <a:t>Load Mask Into Holding Tray and slide the tray into the Karl </a:t>
            </a:r>
            <a:r>
              <a:rPr lang="en-US" sz="1400" i="1" dirty="0" err="1">
                <a:solidFill>
                  <a:schemeClr val="tx1"/>
                </a:solidFill>
              </a:rPr>
              <a:t>Suss</a:t>
            </a:r>
            <a:r>
              <a:rPr lang="en-US" sz="1400" i="1" dirty="0">
                <a:solidFill>
                  <a:schemeClr val="tx1"/>
                </a:solidFill>
              </a:rPr>
              <a:t> alignment system</a:t>
            </a:r>
          </a:p>
          <a:p>
            <a:pPr marL="342900" indent="-342900">
              <a:buFontTx/>
              <a:buAutoNum type="arabicPeriod"/>
            </a:pPr>
            <a:r>
              <a:rPr lang="en-US" sz="1400" i="1" dirty="0">
                <a:solidFill>
                  <a:schemeClr val="tx1"/>
                </a:solidFill>
              </a:rPr>
              <a:t>Load Wafer Into </a:t>
            </a:r>
            <a:r>
              <a:rPr lang="en-US" sz="1400" i="1" dirty="0"/>
              <a:t>Karl </a:t>
            </a:r>
            <a:r>
              <a:rPr lang="en-US" sz="1400" i="1" dirty="0" err="1"/>
              <a:t>Suss</a:t>
            </a:r>
            <a:r>
              <a:rPr lang="en-US" sz="1400" i="1" dirty="0"/>
              <a:t> </a:t>
            </a:r>
            <a:r>
              <a:rPr lang="en-US" sz="1400" i="1" dirty="0">
                <a:solidFill>
                  <a:schemeClr val="tx1"/>
                </a:solidFill>
              </a:rPr>
              <a:t>Contact Aligner</a:t>
            </a:r>
          </a:p>
          <a:p>
            <a:pPr marL="342900" indent="-342900">
              <a:buFontTx/>
              <a:buAutoNum type="arabicPeriod"/>
            </a:pPr>
            <a:r>
              <a:rPr lang="en-US" sz="1400" i="1" dirty="0"/>
              <a:t>Expose wafer to UV light for approximately </a:t>
            </a:r>
            <a:r>
              <a:rPr lang="en-US" sz="1400" b="1" i="1" dirty="0"/>
              <a:t>300 </a:t>
            </a:r>
            <a:r>
              <a:rPr lang="en-US" sz="1400" b="1" i="1" dirty="0" smtClean="0"/>
              <a:t>seconds</a:t>
            </a:r>
          </a:p>
          <a:p>
            <a:pPr marL="342900" indent="-342900"/>
            <a:endParaRPr lang="en-US" sz="1400" b="1" i="1" dirty="0"/>
          </a:p>
        </p:txBody>
      </p:sp>
      <p:sp>
        <p:nvSpPr>
          <p:cNvPr id="11" name="Text Box 24"/>
          <p:cNvSpPr txBox="1">
            <a:spLocks noChangeArrowheads="1"/>
          </p:cNvSpPr>
          <p:nvPr/>
        </p:nvSpPr>
        <p:spPr bwMode="auto">
          <a:xfrm>
            <a:off x="25400" y="1605889"/>
            <a:ext cx="8969744" cy="738650"/>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r>
              <a:rPr lang="en-US" sz="1400" b="1" u="sng" dirty="0"/>
              <a:t>Process Description:</a:t>
            </a:r>
            <a:r>
              <a:rPr lang="en-US" sz="1400" b="1" dirty="0"/>
              <a:t> </a:t>
            </a:r>
            <a:endParaRPr lang="en-US" sz="1400" b="1" dirty="0" smtClean="0"/>
          </a:p>
          <a:p>
            <a:r>
              <a:rPr lang="en-US" sz="1400" dirty="0" smtClean="0"/>
              <a:t>Pattern </a:t>
            </a:r>
            <a:r>
              <a:rPr lang="en-US" sz="1400" dirty="0"/>
              <a:t>the backside of the wafer with a window to expose the </a:t>
            </a:r>
            <a:r>
              <a:rPr lang="en-US" sz="1400" dirty="0" smtClean="0"/>
              <a:t>silicon.</a:t>
            </a:r>
            <a:endParaRPr lang="en-US" sz="1400" dirty="0"/>
          </a:p>
          <a:p>
            <a:r>
              <a:rPr lang="en-US" sz="1400" dirty="0"/>
              <a:t>The </a:t>
            </a:r>
            <a:r>
              <a:rPr lang="en-US" sz="1400" dirty="0" err="1"/>
              <a:t>photoresist</a:t>
            </a:r>
            <a:r>
              <a:rPr lang="en-US" sz="1400" dirty="0"/>
              <a:t> will become soluble when exposed to the ultraviolet light.  The mask contains the window pattern.</a:t>
            </a:r>
          </a:p>
        </p:txBody>
      </p:sp>
      <p:sp>
        <p:nvSpPr>
          <p:cNvPr id="12" name="TextBox 11"/>
          <p:cNvSpPr txBox="1"/>
          <p:nvPr/>
        </p:nvSpPr>
        <p:spPr>
          <a:xfrm>
            <a:off x="8261498" y="212651"/>
            <a:ext cx="888385" cy="369332"/>
          </a:xfrm>
          <a:prstGeom prst="rect">
            <a:avLst/>
          </a:prstGeom>
          <a:noFill/>
        </p:spPr>
        <p:txBody>
          <a:bodyPr wrap="none" rtlCol="0">
            <a:spAutoFit/>
          </a:bodyPr>
          <a:lstStyle/>
          <a:p>
            <a:r>
              <a:rPr lang="en-US" dirty="0" smtClean="0"/>
              <a:t>Step 3b</a:t>
            </a:r>
            <a:endParaRPr lang="en-US" dirty="0"/>
          </a:p>
        </p:txBody>
      </p:sp>
      <p:pic>
        <p:nvPicPr>
          <p:cNvPr id="1026" name="Picture 2" descr="Dark Field Membrane Mask 1"/>
          <p:cNvPicPr>
            <a:picLocks noChangeAspect="1" noChangeArrowheads="1"/>
          </p:cNvPicPr>
          <p:nvPr/>
        </p:nvPicPr>
        <p:blipFill>
          <a:blip r:embed="rId6" cstate="print"/>
          <a:srcRect l="13499" r="12250" b="12195"/>
          <a:stretch>
            <a:fillRect/>
          </a:stretch>
        </p:blipFill>
        <p:spPr bwMode="auto">
          <a:xfrm>
            <a:off x="7070032" y="2434860"/>
            <a:ext cx="1980730" cy="1626780"/>
          </a:xfrm>
          <a:prstGeom prst="rect">
            <a:avLst/>
          </a:prstGeom>
          <a:ln>
            <a:noFill/>
          </a:ln>
          <a:effectLst>
            <a:outerShdw blurRad="292100" dist="139700" dir="2700000" algn="tl" rotWithShape="0">
              <a:srgbClr val="333333">
                <a:alpha val="65000"/>
              </a:srgbClr>
            </a:outerShdw>
          </a:effectLst>
        </p:spPr>
      </p:pic>
      <p:sp>
        <p:nvSpPr>
          <p:cNvPr id="13" name="TextBox 12"/>
          <p:cNvSpPr txBox="1"/>
          <p:nvPr/>
        </p:nvSpPr>
        <p:spPr>
          <a:xfrm>
            <a:off x="5592693" y="3646993"/>
            <a:ext cx="1410964" cy="369332"/>
          </a:xfrm>
          <a:prstGeom prst="rect">
            <a:avLst/>
          </a:prstGeom>
          <a:noFill/>
        </p:spPr>
        <p:txBody>
          <a:bodyPr wrap="none" rtlCol="0">
            <a:spAutoFit/>
          </a:bodyPr>
          <a:lstStyle/>
          <a:p>
            <a:r>
              <a:rPr lang="en-US" dirty="0" smtClean="0"/>
              <a:t>Mask Pattern</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Backside Photolithography - Develop</a:t>
            </a:r>
            <a:endParaRPr lang="en-US" dirty="0"/>
          </a:p>
        </p:txBody>
      </p:sp>
      <p:sp>
        <p:nvSpPr>
          <p:cNvPr id="5" name="Text Box 11"/>
          <p:cNvSpPr txBox="1">
            <a:spLocks noChangeArrowheads="1"/>
          </p:cNvSpPr>
          <p:nvPr/>
        </p:nvSpPr>
        <p:spPr bwMode="auto">
          <a:xfrm>
            <a:off x="21266" y="2412941"/>
            <a:ext cx="8070111" cy="1877423"/>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dirty="0"/>
              <a:t>Develop </a:t>
            </a:r>
            <a:r>
              <a:rPr lang="en-US" sz="1400" b="1" dirty="0" smtClean="0"/>
              <a:t>Parameters</a:t>
            </a:r>
            <a:r>
              <a:rPr lang="en-US" sz="1400" b="1" dirty="0"/>
              <a:t>: </a:t>
            </a:r>
            <a:r>
              <a:rPr lang="en-US" sz="1400" b="1" dirty="0" smtClean="0"/>
              <a:t> Performed </a:t>
            </a:r>
            <a:r>
              <a:rPr lang="en-US" sz="1400" b="1" dirty="0"/>
              <a:t>at Caustic Wet Bench, USE ACID GEAR</a:t>
            </a:r>
          </a:p>
          <a:p>
            <a:pPr marL="342900" indent="-342900">
              <a:buFontTx/>
              <a:buAutoNum type="arabicPeriod"/>
            </a:pPr>
            <a:r>
              <a:rPr lang="en-US" sz="1400" i="1" dirty="0"/>
              <a:t>Place exposed wafer in last slot of white Teflon boat (closest to H bar)</a:t>
            </a:r>
          </a:p>
          <a:p>
            <a:pPr marL="342900" indent="-342900">
              <a:buFontTx/>
              <a:buAutoNum type="arabicPeriod"/>
            </a:pPr>
            <a:r>
              <a:rPr lang="en-US" sz="1400" i="1" dirty="0"/>
              <a:t>Pour develop solution into container and insert boat so entire wafer is submerged</a:t>
            </a:r>
          </a:p>
          <a:p>
            <a:pPr marL="342900" indent="-342900">
              <a:buFontTx/>
              <a:buAutoNum type="arabicPeriod"/>
            </a:pPr>
            <a:r>
              <a:rPr lang="en-US" sz="1400" i="1" dirty="0"/>
              <a:t>Allow wafers to develop for </a:t>
            </a:r>
            <a:r>
              <a:rPr lang="en-US" sz="1400" b="1" i="1" dirty="0"/>
              <a:t>10 minutes</a:t>
            </a:r>
          </a:p>
          <a:p>
            <a:pPr marL="342900" indent="-342900">
              <a:buFontTx/>
              <a:buAutoNum type="arabicPeriod"/>
            </a:pPr>
            <a:r>
              <a:rPr lang="en-US" sz="1400" i="1" dirty="0"/>
              <a:t>Remove boat from develop solution </a:t>
            </a:r>
          </a:p>
          <a:p>
            <a:pPr marL="342900" indent="-342900">
              <a:buFontTx/>
              <a:buAutoNum type="arabicPeriod"/>
            </a:pPr>
            <a:r>
              <a:rPr lang="en-US" sz="1400" i="1" dirty="0"/>
              <a:t>Place in QDR (Quick Dump Rinse) and Rinse 5X</a:t>
            </a:r>
          </a:p>
          <a:p>
            <a:pPr marL="342900" indent="-342900">
              <a:buFontTx/>
              <a:buAutoNum type="arabicPeriod"/>
            </a:pPr>
            <a:r>
              <a:rPr lang="en-US" sz="1400" i="1" dirty="0"/>
              <a:t>Place entire boat into SRD (Spin Rinse Dryer) (H-bar in first) until unit reaches </a:t>
            </a:r>
            <a:r>
              <a:rPr lang="en-US" sz="1400" b="1" i="1" dirty="0"/>
              <a:t>15M</a:t>
            </a:r>
            <a:r>
              <a:rPr lang="el-GR" sz="1400" b="1" i="1" dirty="0"/>
              <a:t>Ω</a:t>
            </a:r>
            <a:endParaRPr lang="en-US" sz="1400" b="1" i="1" dirty="0"/>
          </a:p>
          <a:p>
            <a:pPr marL="342900" indent="-342900">
              <a:buFontTx/>
              <a:buAutoNum type="arabicPeriod"/>
            </a:pPr>
            <a:r>
              <a:rPr lang="en-US" sz="1400" i="1" dirty="0"/>
              <a:t>Do a microscopic inspection to check for defects</a:t>
            </a:r>
          </a:p>
        </p:txBody>
      </p:sp>
      <p:pic>
        <p:nvPicPr>
          <p:cNvPr id="6" name="Picture 12" descr="Nov_3_MTTC_2005%20PPE"/>
          <p:cNvPicPr>
            <a:picLocks noChangeAspect="1" noChangeArrowheads="1"/>
          </p:cNvPicPr>
          <p:nvPr/>
        </p:nvPicPr>
        <p:blipFill>
          <a:blip r:embed="rId3"/>
          <a:srcRect/>
          <a:stretch>
            <a:fillRect/>
          </a:stretch>
        </p:blipFill>
        <p:spPr bwMode="auto">
          <a:xfrm>
            <a:off x="8165809" y="2405503"/>
            <a:ext cx="828675" cy="1774825"/>
          </a:xfrm>
          <a:prstGeom prst="rect">
            <a:avLst/>
          </a:prstGeom>
          <a:ln>
            <a:noFill/>
          </a:ln>
          <a:effectLst>
            <a:outerShdw blurRad="292100" dist="139700" dir="2700000" algn="tl" rotWithShape="0">
              <a:srgbClr val="333333">
                <a:alpha val="65000"/>
              </a:srgbClr>
            </a:outerShdw>
          </a:effectLst>
        </p:spPr>
      </p:pic>
      <p:pic>
        <p:nvPicPr>
          <p:cNvPr id="7" name="Picture 13" descr="teflonboat"/>
          <p:cNvPicPr>
            <a:picLocks noChangeAspect="1" noChangeArrowheads="1"/>
          </p:cNvPicPr>
          <p:nvPr/>
        </p:nvPicPr>
        <p:blipFill>
          <a:blip r:embed="rId4"/>
          <a:srcRect r="37787"/>
          <a:stretch>
            <a:fillRect/>
          </a:stretch>
        </p:blipFill>
        <p:spPr bwMode="auto">
          <a:xfrm>
            <a:off x="68223" y="4503761"/>
            <a:ext cx="1528458" cy="2141589"/>
          </a:xfrm>
          <a:prstGeom prst="rect">
            <a:avLst/>
          </a:prstGeom>
          <a:ln>
            <a:noFill/>
          </a:ln>
          <a:effectLst>
            <a:outerShdw blurRad="292100" dist="139700" dir="2700000" algn="tl" rotWithShape="0">
              <a:srgbClr val="333333">
                <a:alpha val="65000"/>
              </a:srgbClr>
            </a:outerShdw>
          </a:effectLst>
        </p:spPr>
      </p:pic>
      <p:pic>
        <p:nvPicPr>
          <p:cNvPr id="8" name="Picture 15" descr="2005_126"/>
          <p:cNvPicPr>
            <a:picLocks noChangeAspect="1" noChangeArrowheads="1"/>
          </p:cNvPicPr>
          <p:nvPr/>
        </p:nvPicPr>
        <p:blipFill>
          <a:blip r:embed="rId5"/>
          <a:srcRect/>
          <a:stretch>
            <a:fillRect/>
          </a:stretch>
        </p:blipFill>
        <p:spPr bwMode="auto">
          <a:xfrm>
            <a:off x="1796186" y="4503760"/>
            <a:ext cx="2855452" cy="2141589"/>
          </a:xfrm>
          <a:prstGeom prst="rect">
            <a:avLst/>
          </a:prstGeom>
          <a:ln>
            <a:noFill/>
          </a:ln>
          <a:effectLst>
            <a:outerShdw blurRad="292100" dist="139700" dir="2700000" algn="tl" rotWithShape="0">
              <a:srgbClr val="333333">
                <a:alpha val="65000"/>
              </a:srgbClr>
            </a:outerShdw>
          </a:effectLst>
        </p:spPr>
      </p:pic>
      <p:pic>
        <p:nvPicPr>
          <p:cNvPr id="9" name="Picture 16" descr="Nov_3_MTTC_2005%20Video%20Microscope"/>
          <p:cNvPicPr>
            <a:picLocks noChangeAspect="1" noChangeArrowheads="1"/>
          </p:cNvPicPr>
          <p:nvPr/>
        </p:nvPicPr>
        <p:blipFill>
          <a:blip r:embed="rId6"/>
          <a:srcRect/>
          <a:stretch>
            <a:fillRect/>
          </a:stretch>
        </p:blipFill>
        <p:spPr bwMode="auto">
          <a:xfrm>
            <a:off x="7192054" y="4558208"/>
            <a:ext cx="1860685" cy="1983705"/>
          </a:xfrm>
          <a:prstGeom prst="rect">
            <a:avLst/>
          </a:prstGeom>
          <a:ln>
            <a:noFill/>
          </a:ln>
          <a:effectLst>
            <a:outerShdw blurRad="292100" dist="139700" dir="2700000" algn="tl" rotWithShape="0">
              <a:srgbClr val="333333">
                <a:alpha val="65000"/>
              </a:srgbClr>
            </a:outerShdw>
          </a:effectLst>
        </p:spPr>
      </p:pic>
      <p:pic>
        <p:nvPicPr>
          <p:cNvPr id="10" name="Picture 17" descr="2005_120"/>
          <p:cNvPicPr>
            <a:picLocks noChangeAspect="1" noChangeArrowheads="1"/>
          </p:cNvPicPr>
          <p:nvPr/>
        </p:nvPicPr>
        <p:blipFill>
          <a:blip r:embed="rId7"/>
          <a:srcRect/>
          <a:stretch>
            <a:fillRect/>
          </a:stretch>
        </p:blipFill>
        <p:spPr bwMode="auto">
          <a:xfrm>
            <a:off x="4801300" y="4503760"/>
            <a:ext cx="2232740" cy="2029557"/>
          </a:xfrm>
          <a:prstGeom prst="rect">
            <a:avLst/>
          </a:prstGeom>
          <a:ln>
            <a:noFill/>
          </a:ln>
          <a:effectLst>
            <a:outerShdw blurRad="292100" dist="139700" dir="2700000" algn="tl" rotWithShape="0">
              <a:srgbClr val="333333">
                <a:alpha val="65000"/>
              </a:srgbClr>
            </a:outerShdw>
          </a:effectLst>
        </p:spPr>
      </p:pic>
      <p:sp>
        <p:nvSpPr>
          <p:cNvPr id="11" name="Rectangle 18"/>
          <p:cNvSpPr>
            <a:spLocks noChangeArrowheads="1"/>
          </p:cNvSpPr>
          <p:nvPr/>
        </p:nvSpPr>
        <p:spPr bwMode="auto">
          <a:xfrm>
            <a:off x="68223" y="4497254"/>
            <a:ext cx="393700" cy="406400"/>
          </a:xfrm>
          <a:prstGeom prst="rect">
            <a:avLst/>
          </a:prstGeom>
          <a:solidFill>
            <a:schemeClr val="bg1"/>
          </a:solidFill>
          <a:ln w="9525" algn="ctr">
            <a:solidFill>
              <a:schemeClr val="tx1"/>
            </a:solidFill>
            <a:miter lim="800000"/>
            <a:headEnd/>
            <a:tailEnd/>
          </a:ln>
        </p:spPr>
        <p:txBody>
          <a:bodyPr anchor="ctr">
            <a:spAutoFit/>
          </a:bodyPr>
          <a:lstStyle/>
          <a:p>
            <a:pPr algn="ctr"/>
            <a:r>
              <a:rPr lang="en-US" sz="2000"/>
              <a:t>1</a:t>
            </a:r>
          </a:p>
        </p:txBody>
      </p:sp>
      <p:sp>
        <p:nvSpPr>
          <p:cNvPr id="12" name="Rectangle 21"/>
          <p:cNvSpPr>
            <a:spLocks noChangeArrowheads="1"/>
          </p:cNvSpPr>
          <p:nvPr/>
        </p:nvSpPr>
        <p:spPr bwMode="auto">
          <a:xfrm>
            <a:off x="4251727" y="4503761"/>
            <a:ext cx="393700" cy="406400"/>
          </a:xfrm>
          <a:prstGeom prst="rect">
            <a:avLst/>
          </a:prstGeom>
          <a:solidFill>
            <a:schemeClr val="bg1"/>
          </a:solidFill>
          <a:ln w="9525" algn="ctr">
            <a:solidFill>
              <a:schemeClr val="tx1"/>
            </a:solidFill>
            <a:miter lim="800000"/>
            <a:headEnd/>
            <a:tailEnd/>
          </a:ln>
        </p:spPr>
        <p:txBody>
          <a:bodyPr anchor="ctr">
            <a:spAutoFit/>
          </a:bodyPr>
          <a:lstStyle/>
          <a:p>
            <a:pPr algn="ctr"/>
            <a:r>
              <a:rPr lang="en-US" sz="2000" dirty="0" smtClean="0"/>
              <a:t>5</a:t>
            </a:r>
            <a:endParaRPr lang="en-US" sz="2000" dirty="0"/>
          </a:p>
        </p:txBody>
      </p:sp>
      <p:sp>
        <p:nvSpPr>
          <p:cNvPr id="13" name="Rectangle 22"/>
          <p:cNvSpPr>
            <a:spLocks noChangeArrowheads="1"/>
          </p:cNvSpPr>
          <p:nvPr/>
        </p:nvSpPr>
        <p:spPr bwMode="auto">
          <a:xfrm>
            <a:off x="6597498" y="4539512"/>
            <a:ext cx="393700" cy="406400"/>
          </a:xfrm>
          <a:prstGeom prst="rect">
            <a:avLst/>
          </a:prstGeom>
          <a:solidFill>
            <a:schemeClr val="bg1"/>
          </a:solidFill>
          <a:ln w="9525" algn="ctr">
            <a:solidFill>
              <a:schemeClr val="tx1"/>
            </a:solidFill>
            <a:miter lim="800000"/>
            <a:headEnd/>
            <a:tailEnd/>
          </a:ln>
        </p:spPr>
        <p:txBody>
          <a:bodyPr anchor="ctr">
            <a:spAutoFit/>
          </a:bodyPr>
          <a:lstStyle/>
          <a:p>
            <a:pPr algn="ctr"/>
            <a:r>
              <a:rPr lang="en-US" sz="2000" dirty="0"/>
              <a:t>6</a:t>
            </a:r>
          </a:p>
        </p:txBody>
      </p:sp>
      <p:sp>
        <p:nvSpPr>
          <p:cNvPr id="14" name="Rectangle 23"/>
          <p:cNvSpPr>
            <a:spLocks noChangeArrowheads="1"/>
          </p:cNvSpPr>
          <p:nvPr/>
        </p:nvSpPr>
        <p:spPr bwMode="auto">
          <a:xfrm>
            <a:off x="7192054" y="6126917"/>
            <a:ext cx="393700" cy="406400"/>
          </a:xfrm>
          <a:prstGeom prst="rect">
            <a:avLst/>
          </a:prstGeom>
          <a:solidFill>
            <a:schemeClr val="bg1"/>
          </a:solidFill>
          <a:ln w="9525" algn="ctr">
            <a:solidFill>
              <a:schemeClr val="tx1"/>
            </a:solidFill>
            <a:miter lim="800000"/>
            <a:headEnd/>
            <a:tailEnd/>
          </a:ln>
        </p:spPr>
        <p:txBody>
          <a:bodyPr anchor="ctr">
            <a:spAutoFit/>
          </a:bodyPr>
          <a:lstStyle/>
          <a:p>
            <a:pPr algn="ctr"/>
            <a:r>
              <a:rPr lang="en-US" sz="2000" dirty="0"/>
              <a:t>7</a:t>
            </a:r>
          </a:p>
        </p:txBody>
      </p:sp>
      <p:sp>
        <p:nvSpPr>
          <p:cNvPr id="18" name="Text Box 26"/>
          <p:cNvSpPr txBox="1">
            <a:spLocks noChangeArrowheads="1"/>
          </p:cNvSpPr>
          <p:nvPr/>
        </p:nvSpPr>
        <p:spPr bwMode="auto">
          <a:xfrm>
            <a:off x="21266" y="1598910"/>
            <a:ext cx="8952613" cy="738650"/>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r>
              <a:rPr lang="en-US" sz="1400" b="1" u="sng" dirty="0"/>
              <a:t>Process Description:</a:t>
            </a:r>
            <a:r>
              <a:rPr lang="en-US" sz="1400" b="1" dirty="0"/>
              <a:t> </a:t>
            </a:r>
            <a:endParaRPr lang="en-US" sz="1400" b="1" dirty="0" smtClean="0"/>
          </a:p>
          <a:p>
            <a:r>
              <a:rPr lang="en-US" sz="1400" dirty="0"/>
              <a:t>Develops the exposed photoresist to open the windows and expose the silicon for a subsequent etch. </a:t>
            </a:r>
          </a:p>
          <a:p>
            <a:r>
              <a:rPr lang="en-US" sz="1400" dirty="0"/>
              <a:t>The developer is AZ400K 1:4 potassium based solution</a:t>
            </a:r>
          </a:p>
        </p:txBody>
      </p:sp>
      <p:cxnSp>
        <p:nvCxnSpPr>
          <p:cNvPr id="20" name="Straight Arrow Connector 19"/>
          <p:cNvCxnSpPr/>
          <p:nvPr/>
        </p:nvCxnSpPr>
        <p:spPr>
          <a:xfrm>
            <a:off x="6220050" y="2519916"/>
            <a:ext cx="1998921" cy="1063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261498" y="212651"/>
            <a:ext cx="873957" cy="369332"/>
          </a:xfrm>
          <a:prstGeom prst="rect">
            <a:avLst/>
          </a:prstGeom>
          <a:noFill/>
        </p:spPr>
        <p:txBody>
          <a:bodyPr wrap="none" rtlCol="0">
            <a:spAutoFit/>
          </a:bodyPr>
          <a:lstStyle/>
          <a:p>
            <a:r>
              <a:rPr lang="en-US" dirty="0" smtClean="0"/>
              <a:t>Step 3c</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Backside Etch – RIE</a:t>
            </a:r>
            <a:endParaRPr lang="en-US" dirty="0"/>
          </a:p>
        </p:txBody>
      </p:sp>
      <p:pic>
        <p:nvPicPr>
          <p:cNvPr id="5" name="Picture 15"/>
          <p:cNvPicPr>
            <a:picLocks noChangeAspect="1" noChangeArrowheads="1"/>
          </p:cNvPicPr>
          <p:nvPr/>
        </p:nvPicPr>
        <p:blipFill>
          <a:blip r:embed="rId3"/>
          <a:srcRect/>
          <a:stretch>
            <a:fillRect/>
          </a:stretch>
        </p:blipFill>
        <p:spPr bwMode="auto">
          <a:xfrm>
            <a:off x="4885912" y="3851579"/>
            <a:ext cx="3896877" cy="2921366"/>
          </a:xfrm>
          <a:prstGeom prst="rect">
            <a:avLst/>
          </a:prstGeom>
          <a:ln>
            <a:noFill/>
          </a:ln>
          <a:effectLst>
            <a:outerShdw blurRad="292100" dist="139700" dir="2700000" algn="tl" rotWithShape="0">
              <a:srgbClr val="333333">
                <a:alpha val="65000"/>
              </a:srgbClr>
            </a:outerShdw>
          </a:effectLst>
        </p:spPr>
      </p:pic>
      <p:pic>
        <p:nvPicPr>
          <p:cNvPr id="6" name="Picture 17"/>
          <p:cNvPicPr>
            <a:picLocks noChangeAspect="1" noChangeArrowheads="1"/>
          </p:cNvPicPr>
          <p:nvPr/>
        </p:nvPicPr>
        <p:blipFill>
          <a:blip r:embed="rId4"/>
          <a:srcRect l="11745" t="13788" r="11488" b="15829"/>
          <a:stretch>
            <a:fillRect/>
          </a:stretch>
        </p:blipFill>
        <p:spPr bwMode="auto">
          <a:xfrm>
            <a:off x="152733" y="3859624"/>
            <a:ext cx="4206782" cy="2892056"/>
          </a:xfrm>
          <a:prstGeom prst="rect">
            <a:avLst/>
          </a:prstGeom>
          <a:ln>
            <a:noFill/>
          </a:ln>
          <a:effectLst>
            <a:outerShdw blurRad="292100" dist="139700" dir="2700000" algn="tl" rotWithShape="0">
              <a:srgbClr val="333333">
                <a:alpha val="65000"/>
              </a:srgbClr>
            </a:outerShdw>
          </a:effectLst>
        </p:spPr>
      </p:pic>
      <p:sp>
        <p:nvSpPr>
          <p:cNvPr id="7" name="Text Box 19"/>
          <p:cNvSpPr txBox="1">
            <a:spLocks noChangeArrowheads="1"/>
          </p:cNvSpPr>
          <p:nvPr/>
        </p:nvSpPr>
        <p:spPr bwMode="auto">
          <a:xfrm>
            <a:off x="38100" y="1608533"/>
            <a:ext cx="8861351" cy="1169537"/>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u="sng" dirty="0"/>
              <a:t>Process </a:t>
            </a:r>
            <a:r>
              <a:rPr lang="en-US" sz="1400" b="1" u="sng" dirty="0" smtClean="0"/>
              <a:t>Description:</a:t>
            </a:r>
          </a:p>
          <a:p>
            <a:pPr marL="342900" indent="-342900"/>
            <a:r>
              <a:rPr lang="en-US" sz="1400" dirty="0" smtClean="0"/>
              <a:t>This </a:t>
            </a:r>
            <a:r>
              <a:rPr lang="en-US" sz="1400" dirty="0"/>
              <a:t>step uses a plasma etcher to etch </a:t>
            </a:r>
            <a:r>
              <a:rPr lang="en-US" sz="1400" dirty="0" smtClean="0"/>
              <a:t>the backside </a:t>
            </a:r>
            <a:r>
              <a:rPr lang="en-US" sz="1400" dirty="0"/>
              <a:t>silicon nitride layer through the open resist windows, exposing the</a:t>
            </a:r>
          </a:p>
          <a:p>
            <a:pPr marL="342900" indent="-342900"/>
            <a:r>
              <a:rPr lang="en-US" sz="1400" dirty="0"/>
              <a:t>underlying </a:t>
            </a:r>
            <a:r>
              <a:rPr lang="en-US" sz="1400" dirty="0" err="1"/>
              <a:t>monocrystalline</a:t>
            </a:r>
            <a:r>
              <a:rPr lang="en-US" sz="1400" dirty="0"/>
              <a:t> silicon wafer.</a:t>
            </a:r>
            <a:r>
              <a:rPr lang="en-US" sz="1400" i="1" dirty="0"/>
              <a:t>  </a:t>
            </a:r>
            <a:r>
              <a:rPr lang="en-US" sz="1400" dirty="0"/>
              <a:t>The March Reactive Ion Etcher (RIE) is used for a very highly selective</a:t>
            </a:r>
          </a:p>
          <a:p>
            <a:pPr marL="342900" indent="-342900"/>
            <a:r>
              <a:rPr lang="en-US" sz="1400" dirty="0"/>
              <a:t>etch. </a:t>
            </a:r>
            <a:r>
              <a:rPr lang="en-US" sz="1400" dirty="0" smtClean="0"/>
              <a:t> The </a:t>
            </a:r>
            <a:r>
              <a:rPr lang="en-US" sz="1400" dirty="0"/>
              <a:t>RIE </a:t>
            </a:r>
            <a:r>
              <a:rPr lang="en-US" sz="1400" dirty="0" smtClean="0"/>
              <a:t>uses</a:t>
            </a:r>
            <a:r>
              <a:rPr lang="en-US" sz="1400" dirty="0" smtClean="0">
                <a:solidFill>
                  <a:schemeClr val="tx1"/>
                </a:solidFill>
              </a:rPr>
              <a:t>13.56 </a:t>
            </a:r>
            <a:r>
              <a:rPr lang="en-US" sz="1400" dirty="0">
                <a:solidFill>
                  <a:schemeClr val="tx1"/>
                </a:solidFill>
              </a:rPr>
              <a:t>MHz (RF) to energize the plasma.  The positive ions </a:t>
            </a:r>
            <a:r>
              <a:rPr lang="en-US" sz="1400" dirty="0" smtClean="0">
                <a:solidFill>
                  <a:schemeClr val="tx1"/>
                </a:solidFill>
              </a:rPr>
              <a:t>bombard the wafer’s surface to create</a:t>
            </a:r>
            <a:endParaRPr lang="en-US" sz="1400" dirty="0">
              <a:solidFill>
                <a:schemeClr val="tx1"/>
              </a:solidFill>
            </a:endParaRPr>
          </a:p>
          <a:p>
            <a:pPr marL="342900" indent="-342900"/>
            <a:r>
              <a:rPr lang="en-US" sz="1400" dirty="0">
                <a:solidFill>
                  <a:schemeClr val="tx1"/>
                </a:solidFill>
              </a:rPr>
              <a:t>openings in the silicon nitride layer using this dry </a:t>
            </a:r>
            <a:r>
              <a:rPr lang="en-US" sz="1400" dirty="0" smtClean="0">
                <a:solidFill>
                  <a:schemeClr val="tx1"/>
                </a:solidFill>
              </a:rPr>
              <a:t>etching </a:t>
            </a:r>
            <a:r>
              <a:rPr lang="en-US" sz="1400" dirty="0">
                <a:solidFill>
                  <a:schemeClr val="tx1"/>
                </a:solidFill>
              </a:rPr>
              <a:t>technique</a:t>
            </a:r>
            <a:r>
              <a:rPr lang="en-US" sz="1400" dirty="0" smtClean="0">
                <a:solidFill>
                  <a:schemeClr val="tx1"/>
                </a:solidFill>
              </a:rPr>
              <a:t>.</a:t>
            </a:r>
          </a:p>
        </p:txBody>
      </p:sp>
      <p:sp>
        <p:nvSpPr>
          <p:cNvPr id="8" name="Text Box 19"/>
          <p:cNvSpPr txBox="1">
            <a:spLocks noChangeArrowheads="1"/>
          </p:cNvSpPr>
          <p:nvPr/>
        </p:nvSpPr>
        <p:spPr bwMode="auto">
          <a:xfrm>
            <a:off x="41639" y="2838893"/>
            <a:ext cx="8861351" cy="954093"/>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pPr marL="342900" indent="-342900"/>
            <a:r>
              <a:rPr lang="en-US" sz="1400" b="1" u="sng" dirty="0" smtClean="0"/>
              <a:t>RIE Parameters:</a:t>
            </a:r>
            <a:endParaRPr lang="en-US" sz="1400" dirty="0">
              <a:solidFill>
                <a:schemeClr val="tx1"/>
              </a:solidFill>
            </a:endParaRPr>
          </a:p>
          <a:p>
            <a:pPr marL="342900" indent="-342900">
              <a:buFontTx/>
              <a:buChar char="•"/>
            </a:pPr>
            <a:r>
              <a:rPr lang="en-US" sz="1400" i="1" dirty="0"/>
              <a:t>Place wafer in the RIE for </a:t>
            </a:r>
            <a:r>
              <a:rPr lang="en-US" sz="1400" b="1" i="1" dirty="0"/>
              <a:t>300 seconds</a:t>
            </a:r>
          </a:p>
          <a:p>
            <a:pPr marL="342900" indent="-342900">
              <a:buFontTx/>
              <a:buChar char="•"/>
            </a:pPr>
            <a:r>
              <a:rPr lang="en-US" sz="1400" i="1" dirty="0"/>
              <a:t>Turn wafer 180</a:t>
            </a:r>
            <a:r>
              <a:rPr lang="en-US" sz="1400" i="1" dirty="0">
                <a:cs typeface="Arial" charset="0"/>
              </a:rPr>
              <a:t>º and etch for another </a:t>
            </a:r>
            <a:r>
              <a:rPr lang="en-US" sz="1400" b="1" i="1" dirty="0">
                <a:cs typeface="Arial" charset="0"/>
              </a:rPr>
              <a:t>300 seconds</a:t>
            </a:r>
            <a:r>
              <a:rPr lang="en-US" sz="1400" dirty="0">
                <a:cs typeface="Arial" charset="0"/>
              </a:rPr>
              <a:t>, this insures a uniform etch</a:t>
            </a:r>
          </a:p>
          <a:p>
            <a:pPr marL="342900" indent="-342900">
              <a:buFontTx/>
              <a:buChar char="•"/>
            </a:pPr>
            <a:r>
              <a:rPr lang="en-US" sz="1400" i="1" dirty="0"/>
              <a:t>Remove wafer</a:t>
            </a:r>
          </a:p>
        </p:txBody>
      </p:sp>
      <p:sp>
        <p:nvSpPr>
          <p:cNvPr id="9" name="TextBox 8"/>
          <p:cNvSpPr txBox="1"/>
          <p:nvPr/>
        </p:nvSpPr>
        <p:spPr>
          <a:xfrm>
            <a:off x="8261498" y="212651"/>
            <a:ext cx="772969" cy="369332"/>
          </a:xfrm>
          <a:prstGeom prst="rect">
            <a:avLst/>
          </a:prstGeom>
          <a:noFill/>
        </p:spPr>
        <p:txBody>
          <a:bodyPr wrap="none" rtlCol="0">
            <a:spAutoFit/>
          </a:bodyPr>
          <a:lstStyle/>
          <a:p>
            <a:r>
              <a:rPr lang="en-US" dirty="0" smtClean="0"/>
              <a:t>Step 4</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Backside </a:t>
            </a:r>
            <a:r>
              <a:rPr lang="en-US" dirty="0" err="1" smtClean="0"/>
              <a:t>Photoresist</a:t>
            </a:r>
            <a:r>
              <a:rPr lang="en-US" dirty="0" smtClean="0"/>
              <a:t> Strip</a:t>
            </a:r>
            <a:endParaRPr lang="en-US" dirty="0"/>
          </a:p>
        </p:txBody>
      </p:sp>
      <p:sp>
        <p:nvSpPr>
          <p:cNvPr id="5" name="Text Box 6"/>
          <p:cNvSpPr txBox="1">
            <a:spLocks noChangeArrowheads="1"/>
          </p:cNvSpPr>
          <p:nvPr/>
        </p:nvSpPr>
        <p:spPr bwMode="auto">
          <a:xfrm>
            <a:off x="25400" y="1594815"/>
            <a:ext cx="7693837" cy="1169537"/>
          </a:xfrm>
          <a:prstGeom prst="rect">
            <a:avLst/>
          </a:prstGeom>
          <a:solidFill>
            <a:schemeClr val="accent2">
              <a:lumMod val="40000"/>
              <a:lumOff val="6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r>
              <a:rPr lang="en-US" sz="1400" b="1" u="sng" dirty="0" smtClean="0"/>
              <a:t>Process Description:</a:t>
            </a:r>
            <a:endParaRPr lang="en-US" sz="1400" b="1" u="sng" dirty="0"/>
          </a:p>
          <a:p>
            <a:r>
              <a:rPr lang="en-US" sz="1400" dirty="0"/>
              <a:t>The wafers are placed in a Piranha bath.  Piranha is a mixture of H</a:t>
            </a:r>
            <a:r>
              <a:rPr lang="en-US" sz="1400" baseline="-25000" dirty="0"/>
              <a:t>2</a:t>
            </a:r>
            <a:r>
              <a:rPr lang="en-US" sz="1400" dirty="0"/>
              <a:t>SO</a:t>
            </a:r>
            <a:r>
              <a:rPr lang="en-US" sz="1400" baseline="-25000" dirty="0"/>
              <a:t>4</a:t>
            </a:r>
            <a:r>
              <a:rPr lang="en-US" sz="1400" dirty="0"/>
              <a:t>/ H</a:t>
            </a:r>
            <a:r>
              <a:rPr lang="en-US" sz="1400" baseline="-25000" dirty="0"/>
              <a:t>2</a:t>
            </a:r>
            <a:r>
              <a:rPr lang="en-US" sz="1400" dirty="0"/>
              <a:t>O</a:t>
            </a:r>
            <a:r>
              <a:rPr lang="en-US" sz="1400" baseline="-25000" dirty="0"/>
              <a:t>2</a:t>
            </a:r>
            <a:r>
              <a:rPr lang="en-US" sz="1400" dirty="0"/>
              <a:t>.  This chemical solution aggressively removes photoresist.  Extreme care should be taken when using a Piranha solution.  The acid will interact with skin very quickly.  Be sure to use the appropriate personal protective equipment (PPE) when performing the photoresist strip. </a:t>
            </a:r>
          </a:p>
        </p:txBody>
      </p:sp>
      <p:pic>
        <p:nvPicPr>
          <p:cNvPr id="9" name="Picture 13" descr="Nov_3_MTTC_2005%20PPE"/>
          <p:cNvPicPr>
            <a:picLocks noChangeAspect="1" noChangeArrowheads="1"/>
          </p:cNvPicPr>
          <p:nvPr/>
        </p:nvPicPr>
        <p:blipFill>
          <a:blip r:embed="rId3"/>
          <a:srcRect/>
          <a:stretch>
            <a:fillRect/>
          </a:stretch>
        </p:blipFill>
        <p:spPr bwMode="auto">
          <a:xfrm>
            <a:off x="7911807" y="1605204"/>
            <a:ext cx="955675" cy="2046287"/>
          </a:xfrm>
          <a:prstGeom prst="rect">
            <a:avLst/>
          </a:prstGeom>
          <a:ln>
            <a:noFill/>
          </a:ln>
          <a:effectLst>
            <a:outerShdw blurRad="292100" dist="139700" dir="2700000" algn="tl" rotWithShape="0">
              <a:srgbClr val="333333">
                <a:alpha val="65000"/>
              </a:srgbClr>
            </a:outerShdw>
          </a:effectLst>
        </p:spPr>
      </p:pic>
      <p:sp>
        <p:nvSpPr>
          <p:cNvPr id="11" name="Text Box 6"/>
          <p:cNvSpPr txBox="1">
            <a:spLocks noChangeArrowheads="1"/>
          </p:cNvSpPr>
          <p:nvPr/>
        </p:nvSpPr>
        <p:spPr bwMode="auto">
          <a:xfrm>
            <a:off x="21266" y="2842368"/>
            <a:ext cx="7693837" cy="2031311"/>
          </a:xfrm>
          <a:prstGeom prst="rect">
            <a:avLst/>
          </a:prstGeom>
          <a:solidFill>
            <a:schemeClr val="accent2">
              <a:lumMod val="20000"/>
              <a:lumOff val="8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square" lIns="91427" tIns="45713" rIns="91427" bIns="45713">
            <a:spAutoFit/>
          </a:bodyPr>
          <a:lstStyle/>
          <a:p>
            <a:r>
              <a:rPr lang="en-US" b="1" u="sng" dirty="0"/>
              <a:t>Photoresist Strip Parameters: </a:t>
            </a:r>
            <a:r>
              <a:rPr lang="en-US" b="1" dirty="0"/>
              <a:t> USE ACID GEAR</a:t>
            </a:r>
            <a:endParaRPr lang="en-US" b="1" u="sng" dirty="0"/>
          </a:p>
          <a:p>
            <a:r>
              <a:rPr lang="en-US" dirty="0"/>
              <a:t>Piranha Clean Mixture (</a:t>
            </a:r>
            <a:r>
              <a:rPr lang="en-US" b="1" dirty="0"/>
              <a:t>Heated to 100ºC</a:t>
            </a:r>
            <a:r>
              <a:rPr lang="en-US" dirty="0"/>
              <a:t>)</a:t>
            </a:r>
          </a:p>
          <a:p>
            <a:pPr lvl="1"/>
            <a:r>
              <a:rPr lang="en-US" dirty="0"/>
              <a:t>4.5 gallons of Sulfuric Acid</a:t>
            </a:r>
          </a:p>
          <a:p>
            <a:pPr lvl="1"/>
            <a:r>
              <a:rPr lang="en-US" dirty="0"/>
              <a:t>200 mL Hydrogen Peroxide</a:t>
            </a:r>
          </a:p>
          <a:p>
            <a:r>
              <a:rPr lang="en-US" b="1" dirty="0"/>
              <a:t>Always add Peroxide to the Acid!!!!!</a:t>
            </a:r>
          </a:p>
          <a:p>
            <a:r>
              <a:rPr lang="en-US" i="1" dirty="0"/>
              <a:t>Chemicals Used: </a:t>
            </a:r>
            <a:r>
              <a:rPr lang="en-US" dirty="0"/>
              <a:t>H</a:t>
            </a:r>
            <a:r>
              <a:rPr lang="en-US" baseline="-25000" dirty="0"/>
              <a:t>2</a:t>
            </a:r>
            <a:r>
              <a:rPr lang="en-US" dirty="0"/>
              <a:t>SO</a:t>
            </a:r>
            <a:r>
              <a:rPr lang="en-US" baseline="-25000" dirty="0"/>
              <a:t>4</a:t>
            </a:r>
            <a:r>
              <a:rPr lang="en-US" dirty="0"/>
              <a:t>/ H</a:t>
            </a:r>
            <a:r>
              <a:rPr lang="en-US" baseline="-25000" dirty="0"/>
              <a:t>2</a:t>
            </a:r>
            <a:r>
              <a:rPr lang="en-US" dirty="0"/>
              <a:t>O</a:t>
            </a:r>
            <a:r>
              <a:rPr lang="en-US" baseline="-25000" dirty="0"/>
              <a:t>2</a:t>
            </a:r>
          </a:p>
          <a:p>
            <a:r>
              <a:rPr lang="en-US" i="1" dirty="0"/>
              <a:t>Process Time: </a:t>
            </a:r>
            <a:r>
              <a:rPr lang="en-US" b="1" i="1" dirty="0"/>
              <a:t>15 minutes</a:t>
            </a:r>
          </a:p>
        </p:txBody>
      </p:sp>
      <p:pic>
        <p:nvPicPr>
          <p:cNvPr id="10" name="Picture 17" descr="Pouring_Pirana-A"/>
          <p:cNvPicPr>
            <a:picLocks noChangeAspect="1" noChangeArrowheads="1"/>
          </p:cNvPicPr>
          <p:nvPr/>
        </p:nvPicPr>
        <p:blipFill>
          <a:blip r:embed="rId4"/>
          <a:srcRect r="21834"/>
          <a:stretch>
            <a:fillRect/>
          </a:stretch>
        </p:blipFill>
        <p:spPr bwMode="auto">
          <a:xfrm>
            <a:off x="4347428" y="3858024"/>
            <a:ext cx="3025697" cy="2903148"/>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8261498" y="212651"/>
            <a:ext cx="772969" cy="369332"/>
          </a:xfrm>
          <a:prstGeom prst="rect">
            <a:avLst/>
          </a:prstGeom>
          <a:noFill/>
        </p:spPr>
        <p:txBody>
          <a:bodyPr wrap="none" rtlCol="0">
            <a:spAutoFit/>
          </a:bodyPr>
          <a:lstStyle/>
          <a:p>
            <a:r>
              <a:rPr lang="en-US" dirty="0" smtClean="0"/>
              <a:t>Step 5</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scme">
  <a:themeElements>
    <a:clrScheme name="Custom 13">
      <a:dk1>
        <a:srgbClr val="8A3C12"/>
      </a:dk1>
      <a:lt1>
        <a:srgbClr val="FFF2CB"/>
      </a:lt1>
      <a:dk2>
        <a:srgbClr val="732423"/>
      </a:dk2>
      <a:lt2>
        <a:srgbClr val="D4D4D6"/>
      </a:lt2>
      <a:accent1>
        <a:srgbClr val="9A302F"/>
      </a:accent1>
      <a:accent2>
        <a:srgbClr val="FFD558"/>
      </a:accent2>
      <a:accent3>
        <a:srgbClr val="E66C7D"/>
      </a:accent3>
      <a:accent4>
        <a:srgbClr val="6BB76D"/>
      </a:accent4>
      <a:accent5>
        <a:srgbClr val="E88651"/>
      </a:accent5>
      <a:accent6>
        <a:srgbClr val="C64847"/>
      </a:accent6>
      <a:hlink>
        <a:srgbClr val="2F75FF"/>
      </a:hlink>
      <a:folHlink>
        <a:srgbClr val="680000"/>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scme</Template>
  <TotalTime>642</TotalTime>
  <Words>1501</Words>
  <Application>Microsoft Office PowerPoint</Application>
  <PresentationFormat>On-screen Show (4:3)</PresentationFormat>
  <Paragraphs>199</Paragraphs>
  <Slides>18</Slides>
  <Notes>17</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scme</vt:lpstr>
      <vt:lpstr>MTTC Pressure Sensor Process</vt:lpstr>
      <vt:lpstr>PowerPoint Presentation</vt:lpstr>
      <vt:lpstr>Bare Silicon</vt:lpstr>
      <vt:lpstr>Silicon Nitride Deposition</vt:lpstr>
      <vt:lpstr>Photolithography - Coat</vt:lpstr>
      <vt:lpstr>Backside Photolithography - Expose</vt:lpstr>
      <vt:lpstr>Backside Photolithography - Develop</vt:lpstr>
      <vt:lpstr>Backside Etch – RIE</vt:lpstr>
      <vt:lpstr>Backside Photoresist Strip</vt:lpstr>
      <vt:lpstr>Frontside Photolithography - Coat</vt:lpstr>
      <vt:lpstr>Frontside Photolithography - Expose</vt:lpstr>
      <vt:lpstr>Frontside Photolithography - Develop</vt:lpstr>
      <vt:lpstr>Metal Deposition</vt:lpstr>
      <vt:lpstr>Metal Liftoff</vt:lpstr>
      <vt:lpstr>LOR Strip</vt:lpstr>
      <vt:lpstr>KOH Etch</vt:lpstr>
      <vt:lpstr>Testing and Probing</vt:lpstr>
      <vt:lpstr>Acknowledgements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Barb Lopez</dc:creator>
  <cp:lastModifiedBy>mj</cp:lastModifiedBy>
  <cp:revision>89</cp:revision>
  <dcterms:created xsi:type="dcterms:W3CDTF">2009-03-07T23:18:37Z</dcterms:created>
  <dcterms:modified xsi:type="dcterms:W3CDTF">2014-10-08T17:28:06Z</dcterms:modified>
</cp:coreProperties>
</file>