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7.xml" ContentType="application/vnd.openxmlformats-officedocument.presentationml.tags+xml"/>
  <Override PartName="/ppt/notesSlides/notesSlide19.xml" ContentType="application/vnd.openxmlformats-officedocument.presentationml.notesSlide+xml"/>
  <Override PartName="/ppt/tags/tag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6"/>
  </p:notesMasterIdLst>
  <p:handoutMasterIdLst>
    <p:handoutMasterId r:id="rId27"/>
  </p:handoutMasterIdLst>
  <p:sldIdLst>
    <p:sldId id="260" r:id="rId2"/>
    <p:sldId id="261" r:id="rId3"/>
    <p:sldId id="262" r:id="rId4"/>
    <p:sldId id="263" r:id="rId5"/>
    <p:sldId id="282" r:id="rId6"/>
    <p:sldId id="268" r:id="rId7"/>
    <p:sldId id="267" r:id="rId8"/>
    <p:sldId id="269" r:id="rId9"/>
    <p:sldId id="270" r:id="rId10"/>
    <p:sldId id="271" r:id="rId11"/>
    <p:sldId id="272" r:id="rId12"/>
    <p:sldId id="273" r:id="rId13"/>
    <p:sldId id="274" r:id="rId14"/>
    <p:sldId id="275" r:id="rId15"/>
    <p:sldId id="276" r:id="rId16"/>
    <p:sldId id="278" r:id="rId17"/>
    <p:sldId id="279" r:id="rId18"/>
    <p:sldId id="284" r:id="rId19"/>
    <p:sldId id="280" r:id="rId20"/>
    <p:sldId id="277" r:id="rId21"/>
    <p:sldId id="266" r:id="rId22"/>
    <p:sldId id="281" r:id="rId23"/>
    <p:sldId id="264" r:id="rId24"/>
    <p:sldId id="26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30" d="100"/>
          <a:sy n="130" d="100"/>
        </p:scale>
        <p:origin x="-1840" y="-9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8/23/17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2044315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8/23/17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95162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45178"/>
            <a:ext cx="239871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1.xml"/><Relationship Id="rId5" Type="http://schemas.openxmlformats.org/officeDocument/2006/relationships/image" Target="../media/image8.png"/><Relationship Id="rId1" Type="http://schemas.openxmlformats.org/officeDocument/2006/relationships/tags" Target="../tags/tag3.xml"/><Relationship Id="rId2"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9.jpe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1.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3.emf"/><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11.jpeg"/><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5.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6.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Overview of DNA</a:t>
            </a:r>
            <a:endParaRPr lang="en-US" dirty="0"/>
          </a:p>
        </p:txBody>
      </p:sp>
      <p:sp>
        <p:nvSpPr>
          <p:cNvPr id="5" name="Subtitle 4"/>
          <p:cNvSpPr>
            <a:spLocks noGrp="1"/>
          </p:cNvSpPr>
          <p:nvPr>
            <p:ph type="subTitle" idx="1"/>
          </p:nvPr>
        </p:nvSpPr>
        <p:spPr/>
        <p:txBody>
          <a:bodyPr/>
          <a:lstStyle/>
          <a:p>
            <a:r>
              <a:rPr lang="en-US" dirty="0" smtClean="0"/>
              <a:t>Overview of DNA Learning Module</a:t>
            </a:r>
            <a:endParaRPr lang="en-US" dirty="0"/>
          </a:p>
        </p:txBody>
      </p:sp>
      <p:pic>
        <p:nvPicPr>
          <p:cNvPr id="7" name="Picture 6" descr="DNA_Moleculeppt-title.jpg"/>
          <p:cNvPicPr>
            <a:picLocks noChangeAspect="1"/>
          </p:cNvPicPr>
          <p:nvPr/>
        </p:nvPicPr>
        <p:blipFill>
          <a:blip r:embed="rId3"/>
          <a:stretch>
            <a:fillRect/>
          </a:stretch>
        </p:blipFill>
        <p:spPr>
          <a:xfrm>
            <a:off x="3119718" y="2491844"/>
            <a:ext cx="3307976" cy="308454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Exploration</a:t>
            </a:r>
            <a:endParaRPr lang="en-US" dirty="0"/>
          </a:p>
        </p:txBody>
      </p:sp>
      <p:sp>
        <p:nvSpPr>
          <p:cNvPr id="3" name="Content Placeholder 2"/>
          <p:cNvSpPr>
            <a:spLocks noGrp="1"/>
          </p:cNvSpPr>
          <p:nvPr>
            <p:ph sz="quarter" idx="1"/>
          </p:nvPr>
        </p:nvSpPr>
        <p:spPr/>
        <p:txBody>
          <a:bodyPr/>
          <a:lstStyle/>
          <a:p>
            <a:pPr marL="0" indent="0">
              <a:buNone/>
            </a:pPr>
            <a:r>
              <a:rPr lang="en-US" sz="2600" dirty="0" smtClean="0"/>
              <a:t>During the 1920's, scientists had resolved that chromosomes were composed of both DNA and protein. </a:t>
            </a:r>
          </a:p>
          <a:p>
            <a:pPr marL="0" indent="0">
              <a:buNone/>
            </a:pPr>
            <a:r>
              <a:rPr lang="en-US" sz="2600" dirty="0" smtClean="0"/>
              <a:t>It remained to be resolved which of these molecules (DNA or protein) constituted the genetic material of the cell.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Exploration of DNA</a:t>
            </a:r>
            <a:endParaRPr lang="en-US" dirty="0"/>
          </a:p>
        </p:txBody>
      </p:sp>
      <p:sp>
        <p:nvSpPr>
          <p:cNvPr id="3" name="Content Placeholder 2"/>
          <p:cNvSpPr>
            <a:spLocks noGrp="1"/>
          </p:cNvSpPr>
          <p:nvPr>
            <p:ph sz="quarter" idx="1"/>
          </p:nvPr>
        </p:nvSpPr>
        <p:spPr>
          <a:xfrm>
            <a:off x="612649" y="1600200"/>
            <a:ext cx="4497233" cy="4495800"/>
          </a:xfrm>
        </p:spPr>
        <p:txBody>
          <a:bodyPr>
            <a:noAutofit/>
          </a:bodyPr>
          <a:lstStyle/>
          <a:p>
            <a:pPr marL="0" indent="0">
              <a:buNone/>
            </a:pPr>
            <a:r>
              <a:rPr lang="en-US" sz="2600" dirty="0" smtClean="0"/>
              <a:t>In 1928, scientists discovered that a "chemical" from one type of bacteria was capable of transforming another bacterium from a non-virulent to virulent type. </a:t>
            </a:r>
          </a:p>
          <a:p>
            <a:pPr marL="0" indent="0">
              <a:buNone/>
            </a:pPr>
            <a:r>
              <a:rPr lang="en-US" sz="2600" dirty="0" smtClean="0"/>
              <a:t>In 1952, Hershey and Chase's experiments demonstrated that the chemical was DNA. </a:t>
            </a:r>
          </a:p>
          <a:p>
            <a:pPr>
              <a:buNone/>
            </a:pPr>
            <a:endParaRPr lang="en-US" sz="2600" dirty="0"/>
          </a:p>
        </p:txBody>
      </p:sp>
      <p:pic>
        <p:nvPicPr>
          <p:cNvPr id="4" name="Picture 5" descr="hershey-and-chase-ppt"/>
          <p:cNvPicPr>
            <a:picLocks noChangeAspect="1" noChangeArrowheads="1"/>
          </p:cNvPicPr>
          <p:nvPr>
            <p:custDataLst>
              <p:tags r:id="rId1"/>
            </p:custDataLst>
          </p:nvPr>
        </p:nvPicPr>
        <p:blipFill>
          <a:blip r:embed="rId5"/>
          <a:srcRect/>
          <a:stretch>
            <a:fillRect/>
          </a:stretch>
        </p:blipFill>
        <p:spPr bwMode="auto">
          <a:xfrm>
            <a:off x="5163671" y="1780801"/>
            <a:ext cx="3698874" cy="2986644"/>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432613" y="5089805"/>
            <a:ext cx="3415926" cy="612988"/>
          </a:xfrm>
          <a:prstGeom prst="rect">
            <a:avLst/>
          </a:prstGeom>
          <a:noFill/>
          <a:ln w="9525" algn="ctr">
            <a:noFill/>
            <a:miter lim="800000"/>
            <a:headEnd/>
            <a:tailEnd/>
          </a:ln>
        </p:spPr>
        <p:txBody>
          <a:bodyPr wrap="square">
            <a:spAutoFit/>
          </a:bodyPr>
          <a:lstStyle/>
          <a:p>
            <a:pPr algn="r">
              <a:spcBef>
                <a:spcPct val="0"/>
              </a:spcBef>
              <a:spcAft>
                <a:spcPts val="100"/>
              </a:spcAft>
            </a:pPr>
            <a:r>
              <a:rPr lang="en-US" sz="1100" b="1" i="1" dirty="0"/>
              <a:t>Martha Chase and Alfred Hershey (1963</a:t>
            </a:r>
            <a:r>
              <a:rPr lang="en-US" sz="1100" b="1" i="1" dirty="0" smtClean="0"/>
              <a:t>)</a:t>
            </a:r>
          </a:p>
          <a:p>
            <a:pPr algn="r">
              <a:spcBef>
                <a:spcPct val="0"/>
              </a:spcBef>
              <a:spcAft>
                <a:spcPts val="100"/>
              </a:spcAft>
            </a:pPr>
            <a:r>
              <a:rPr lang="en-US" sz="1100" b="1" i="1" dirty="0" smtClean="0"/>
              <a:t>[Photo by:  Karl </a:t>
            </a:r>
            <a:r>
              <a:rPr lang="en-US" sz="1100" b="1" i="1" dirty="0" err="1" smtClean="0"/>
              <a:t>Maramorosch</a:t>
            </a:r>
            <a:r>
              <a:rPr lang="en-US" sz="1100" b="1" i="1" dirty="0" smtClean="0"/>
              <a:t>.  Printed with permission.]</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Hershey-Chase Blender Experiments</a:t>
            </a:r>
            <a:endParaRPr lang="en-US" dirty="0"/>
          </a:p>
        </p:txBody>
      </p:sp>
      <p:sp>
        <p:nvSpPr>
          <p:cNvPr id="3" name="Content Placeholder 2"/>
          <p:cNvSpPr>
            <a:spLocks noGrp="1"/>
          </p:cNvSpPr>
          <p:nvPr>
            <p:ph sz="quarter" idx="1"/>
          </p:nvPr>
        </p:nvSpPr>
        <p:spPr>
          <a:xfrm>
            <a:off x="612648" y="1600199"/>
            <a:ext cx="3919011" cy="4961965"/>
          </a:xfrm>
        </p:spPr>
        <p:txBody>
          <a:bodyPr>
            <a:noAutofit/>
          </a:bodyPr>
          <a:lstStyle/>
          <a:p>
            <a:pPr marL="0" indent="0">
              <a:buNone/>
            </a:pPr>
            <a:r>
              <a:rPr lang="en-US" sz="2000" dirty="0" smtClean="0"/>
              <a:t>Hershey and Chase used </a:t>
            </a:r>
            <a:r>
              <a:rPr lang="en-US" sz="2000" baseline="30000" dirty="0" smtClean="0"/>
              <a:t>32</a:t>
            </a:r>
            <a:r>
              <a:rPr lang="en-US" sz="2000" dirty="0" smtClean="0"/>
              <a:t>P- or </a:t>
            </a:r>
            <a:r>
              <a:rPr lang="en-US" sz="2000" baseline="30000" dirty="0" smtClean="0"/>
              <a:t>35</a:t>
            </a:r>
            <a:r>
              <a:rPr lang="en-US" sz="2000" dirty="0" smtClean="0"/>
              <a:t>S-labeled T2 </a:t>
            </a:r>
            <a:r>
              <a:rPr lang="en-US" sz="2000" dirty="0" err="1" smtClean="0"/>
              <a:t>bacteriophage</a:t>
            </a:r>
            <a:r>
              <a:rPr lang="en-US" sz="2000" dirty="0" smtClean="0"/>
              <a:t> in separate experiments to infect bacteria and follow the radioactive material through a productive infectious cycle.  </a:t>
            </a:r>
          </a:p>
          <a:p>
            <a:pPr marL="0" indent="0">
              <a:buNone/>
            </a:pPr>
            <a:r>
              <a:rPr lang="en-US" sz="2000" dirty="0" smtClean="0"/>
              <a:t>Their findings ruled out protein as the genetic material and supported the role of DNA as the carrier of genetic information.</a:t>
            </a:r>
            <a:endParaRPr lang="en-US" sz="2000" dirty="0"/>
          </a:p>
        </p:txBody>
      </p:sp>
      <p:sp>
        <p:nvSpPr>
          <p:cNvPr id="5" name="CaptionText"/>
          <p:cNvSpPr txBox="1">
            <a:spLocks noChangeArrowheads="1"/>
          </p:cNvSpPr>
          <p:nvPr>
            <p:custDataLst>
              <p:tags r:id="rId1"/>
            </p:custDataLst>
          </p:nvPr>
        </p:nvSpPr>
        <p:spPr bwMode="auto">
          <a:xfrm>
            <a:off x="6187141" y="5452129"/>
            <a:ext cx="2768600" cy="260350"/>
          </a:xfrm>
          <a:prstGeom prst="rect">
            <a:avLst/>
          </a:prstGeom>
          <a:noFill/>
          <a:ln w="9525" algn="ctr">
            <a:noFill/>
            <a:miter lim="800000"/>
            <a:headEnd/>
            <a:tailEnd/>
          </a:ln>
        </p:spPr>
        <p:txBody>
          <a:bodyPr>
            <a:spAutoFit/>
          </a:bodyPr>
          <a:lstStyle/>
          <a:p>
            <a:pPr algn="r">
              <a:spcBef>
                <a:spcPct val="0"/>
              </a:spcBef>
              <a:spcAft>
                <a:spcPts val="100"/>
              </a:spcAft>
            </a:pPr>
            <a:r>
              <a:rPr lang="en-US" sz="1100" b="1" i="1" dirty="0"/>
              <a:t>Hershey-Chase Blender Experiments</a:t>
            </a:r>
          </a:p>
        </p:txBody>
      </p:sp>
      <p:pic>
        <p:nvPicPr>
          <p:cNvPr id="6" name="Picture 5" descr="hershey-chase-blender-ppt.jpg"/>
          <p:cNvPicPr>
            <a:picLocks noChangeAspect="1"/>
          </p:cNvPicPr>
          <p:nvPr/>
        </p:nvPicPr>
        <p:blipFill>
          <a:blip r:embed="rId4"/>
          <a:stretch>
            <a:fillRect/>
          </a:stretch>
        </p:blipFill>
        <p:spPr>
          <a:xfrm>
            <a:off x="4522894" y="1707777"/>
            <a:ext cx="4513531" cy="353657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Chargaff’s Rule</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a:lnSpc>
                <a:spcPct val="120000"/>
              </a:lnSpc>
              <a:buNone/>
            </a:pPr>
            <a:r>
              <a:rPr lang="en-US" sz="3100" dirty="0" smtClean="0"/>
              <a:t>Early studies demonstrated that DNA was chemically composed of a repeating structure of the sugar </a:t>
            </a:r>
            <a:r>
              <a:rPr lang="en-US" sz="3100" dirty="0" err="1" smtClean="0"/>
              <a:t>deoxyribose</a:t>
            </a:r>
            <a:r>
              <a:rPr lang="en-US" sz="3100" dirty="0" smtClean="0"/>
              <a:t> linked to phosphate and four nitrogenous bases (adenine, thymine, cytosine and </a:t>
            </a:r>
            <a:r>
              <a:rPr lang="en-US" sz="3100" dirty="0" err="1" smtClean="0"/>
              <a:t>guanosine</a:t>
            </a:r>
            <a:r>
              <a:rPr lang="en-US" sz="3100" dirty="0" smtClean="0"/>
              <a:t>). </a:t>
            </a:r>
          </a:p>
          <a:p>
            <a:pPr marL="0" indent="0">
              <a:lnSpc>
                <a:spcPct val="120000"/>
              </a:lnSpc>
              <a:buNone/>
            </a:pPr>
            <a:r>
              <a:rPr lang="en-US" sz="3100" dirty="0" smtClean="0"/>
              <a:t>In 1950, Chargaff examined the nitrogenous base content and determined that the content of adenine equaled the content of thymine, and the content of </a:t>
            </a:r>
            <a:r>
              <a:rPr lang="en-US" sz="3100" dirty="0" err="1" smtClean="0"/>
              <a:t>guanosine</a:t>
            </a:r>
            <a:r>
              <a:rPr lang="en-US" sz="3100" dirty="0" smtClean="0"/>
              <a:t> equaled the content of cytosine. </a:t>
            </a:r>
          </a:p>
          <a:p>
            <a:pPr marL="0" indent="0">
              <a:lnSpc>
                <a:spcPct val="120000"/>
              </a:lnSpc>
              <a:buNone/>
            </a:pPr>
            <a:r>
              <a:rPr lang="en-US" sz="3100" dirty="0" smtClean="0"/>
              <a:t>This relationship became known as </a:t>
            </a:r>
            <a:r>
              <a:rPr lang="en-US" sz="3100" b="1" dirty="0" smtClean="0"/>
              <a:t>Chargaff's Rule</a:t>
            </a:r>
            <a:r>
              <a:rPr lang="en-US" sz="3100" dirty="0" smtClean="0"/>
              <a:t>.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Features</a:t>
            </a:r>
            <a:endParaRPr lang="en-US" dirty="0"/>
          </a:p>
        </p:txBody>
      </p:sp>
      <p:sp>
        <p:nvSpPr>
          <p:cNvPr id="3" name="Content Placeholder 2"/>
          <p:cNvSpPr>
            <a:spLocks noGrp="1"/>
          </p:cNvSpPr>
          <p:nvPr>
            <p:ph sz="quarter" idx="1"/>
          </p:nvPr>
        </p:nvSpPr>
        <p:spPr>
          <a:xfrm>
            <a:off x="612648" y="1600200"/>
            <a:ext cx="8153400" cy="1183341"/>
          </a:xfrm>
        </p:spPr>
        <p:txBody>
          <a:bodyPr>
            <a:noAutofit/>
          </a:bodyPr>
          <a:lstStyle/>
          <a:p>
            <a:pPr marL="0" indent="0">
              <a:buNone/>
            </a:pPr>
            <a:r>
              <a:rPr lang="en-US" sz="2000" dirty="0" smtClean="0"/>
              <a:t>In 1953, the structure of DNA was described using the chemical description of the molecule in conjunction with the X-ray crystallography data from Rosalind Franklin and Maurice Wilkins.  </a:t>
            </a:r>
          </a:p>
          <a:p>
            <a:pPr>
              <a:buNone/>
            </a:pPr>
            <a:endParaRPr lang="en-US" sz="2000" dirty="0"/>
          </a:p>
        </p:txBody>
      </p:sp>
      <p:sp>
        <p:nvSpPr>
          <p:cNvPr id="4" name="TextBox 3"/>
          <p:cNvSpPr txBox="1"/>
          <p:nvPr/>
        </p:nvSpPr>
        <p:spPr>
          <a:xfrm>
            <a:off x="605117" y="2720928"/>
            <a:ext cx="5002305" cy="3724096"/>
          </a:xfrm>
          <a:prstGeom prst="rect">
            <a:avLst/>
          </a:prstGeom>
          <a:noFill/>
        </p:spPr>
        <p:txBody>
          <a:bodyPr wrap="square" rtlCol="0">
            <a:spAutoFit/>
          </a:bodyPr>
          <a:lstStyle/>
          <a:p>
            <a:pPr>
              <a:lnSpc>
                <a:spcPct val="120000"/>
              </a:lnSpc>
            </a:pPr>
            <a:r>
              <a:rPr lang="en-US" sz="2000" u="sng" dirty="0" smtClean="0">
                <a:latin typeface="Arial" pitchFamily="34" charset="0"/>
                <a:cs typeface="Arial" pitchFamily="34" charset="0"/>
              </a:rPr>
              <a:t>Four key features</a:t>
            </a:r>
            <a:r>
              <a:rPr lang="en-US" sz="2000" dirty="0" smtClean="0">
                <a:latin typeface="Arial" pitchFamily="34" charset="0"/>
                <a:cs typeface="Arial" pitchFamily="34" charset="0"/>
              </a:rPr>
              <a:t> were noted: </a:t>
            </a:r>
          </a:p>
          <a:p>
            <a:pPr marL="514350" indent="-514350">
              <a:lnSpc>
                <a:spcPct val="120000"/>
              </a:lnSpc>
              <a:buClr>
                <a:schemeClr val="tx1"/>
              </a:buClr>
              <a:buSzPct val="100000"/>
              <a:buFont typeface="+mj-lt"/>
              <a:buAutoNum type="arabicParenR"/>
            </a:pPr>
            <a:r>
              <a:rPr lang="en-US" sz="2000" dirty="0" smtClean="0">
                <a:latin typeface="Arial" pitchFamily="34" charset="0"/>
                <a:cs typeface="Arial" pitchFamily="34" charset="0"/>
              </a:rPr>
              <a:t>DNA structure is a double-stranded (</a:t>
            </a:r>
            <a:r>
              <a:rPr lang="en-US" sz="2000" dirty="0" err="1" smtClean="0">
                <a:latin typeface="Arial" pitchFamily="34" charset="0"/>
                <a:cs typeface="Arial" pitchFamily="34" charset="0"/>
              </a:rPr>
              <a:t>ds</a:t>
            </a:r>
            <a:r>
              <a:rPr lang="en-US" sz="2000" dirty="0" smtClean="0">
                <a:latin typeface="Arial" pitchFamily="34" charset="0"/>
                <a:cs typeface="Arial" pitchFamily="34" charset="0"/>
              </a:rPr>
              <a:t>) helix </a:t>
            </a:r>
          </a:p>
          <a:p>
            <a:pPr marL="514350" indent="-514350">
              <a:lnSpc>
                <a:spcPct val="120000"/>
              </a:lnSpc>
              <a:buClr>
                <a:schemeClr val="tx1"/>
              </a:buClr>
              <a:buSzPct val="100000"/>
              <a:buFont typeface="+mj-lt"/>
              <a:buAutoNum type="arabicParenR"/>
            </a:pPr>
            <a:r>
              <a:rPr lang="en-US" sz="2000" dirty="0" smtClean="0">
                <a:latin typeface="Arial" pitchFamily="34" charset="0"/>
                <a:cs typeface="Arial" pitchFamily="34" charset="0"/>
              </a:rPr>
              <a:t>The molecule exhibits a uniform diameter </a:t>
            </a:r>
          </a:p>
          <a:p>
            <a:pPr marL="514350" indent="-514350">
              <a:lnSpc>
                <a:spcPct val="120000"/>
              </a:lnSpc>
              <a:buClr>
                <a:schemeClr val="tx1"/>
              </a:buClr>
              <a:buSzPct val="100000"/>
              <a:buFont typeface="+mj-lt"/>
              <a:buAutoNum type="arabicParenR"/>
            </a:pPr>
            <a:r>
              <a:rPr lang="en-US" sz="2000" dirty="0" smtClean="0">
                <a:latin typeface="Arial" pitchFamily="34" charset="0"/>
                <a:cs typeface="Arial" pitchFamily="34" charset="0"/>
              </a:rPr>
              <a:t>The molecule is right-handed</a:t>
            </a:r>
          </a:p>
          <a:p>
            <a:pPr marL="514350" indent="-514350">
              <a:lnSpc>
                <a:spcPct val="120000"/>
              </a:lnSpc>
              <a:buClr>
                <a:schemeClr val="tx1"/>
              </a:buClr>
              <a:buSzPct val="100000"/>
              <a:buFont typeface="+mj-lt"/>
              <a:buAutoNum type="arabicParenR"/>
            </a:pPr>
            <a:r>
              <a:rPr lang="en-US" sz="2000" dirty="0" smtClean="0">
                <a:latin typeface="Arial" pitchFamily="34" charset="0"/>
                <a:cs typeface="Arial" pitchFamily="34" charset="0"/>
              </a:rPr>
              <a:t>The two strands are anti-parallel and demonstrate complementary base-pairing (fulfilling Chargaff's Rule). </a:t>
            </a:r>
          </a:p>
          <a:p>
            <a:endParaRPr lang="en-US" sz="2000" dirty="0">
              <a:latin typeface="Arial" pitchFamily="34" charset="0"/>
              <a:cs typeface="Arial" pitchFamily="34" charset="0"/>
            </a:endParaRPr>
          </a:p>
        </p:txBody>
      </p:sp>
      <p:pic>
        <p:nvPicPr>
          <p:cNvPr id="5" name="Picture 4" descr="dnastructure-pairs.png"/>
          <p:cNvPicPr>
            <a:picLocks noChangeAspect="1"/>
          </p:cNvPicPr>
          <p:nvPr/>
        </p:nvPicPr>
        <p:blipFill>
          <a:blip r:embed="rId3"/>
          <a:stretch>
            <a:fillRect/>
          </a:stretch>
        </p:blipFill>
        <p:spPr>
          <a:xfrm>
            <a:off x="5607424" y="2770094"/>
            <a:ext cx="3227294" cy="3227294"/>
          </a:xfrm>
          <a:prstGeom prst="rect">
            <a:avLst/>
          </a:prstGeom>
          <a:ln>
            <a:solidFill>
              <a:schemeClr val="tx1"/>
            </a:solidFill>
          </a:ln>
          <a:effectLst>
            <a:outerShdw blurRad="292100" dist="139700" dir="2700000" algn="tl" rotWithShape="0">
              <a:srgbClr val="333333">
                <a:alpha val="65000"/>
              </a:srgbClr>
            </a:outerShdw>
          </a:effectLst>
        </p:spPr>
      </p:pic>
      <p:sp>
        <p:nvSpPr>
          <p:cNvPr id="3074" name="Text Box 2"/>
          <p:cNvSpPr txBox="1">
            <a:spLocks noChangeArrowheads="1"/>
          </p:cNvSpPr>
          <p:nvPr/>
        </p:nvSpPr>
        <p:spPr bwMode="auto">
          <a:xfrm>
            <a:off x="5551394" y="6233458"/>
            <a:ext cx="29908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smtClean="0">
                <a:ln>
                  <a:noFill/>
                </a:ln>
                <a:solidFill>
                  <a:schemeClr val="tx1"/>
                </a:solidFill>
                <a:effectLst/>
                <a:latin typeface="Calibri" pitchFamily="34" charset="0"/>
              </a:rPr>
              <a:t>Double-strand DNA showing Base Pairing</a:t>
            </a:r>
            <a:endParaRPr kumimoji="0" lang="en-US" sz="1800" b="1"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 Pairing of DNA</a:t>
            </a:r>
            <a:endParaRPr lang="en-US" dirty="0"/>
          </a:p>
        </p:txBody>
      </p:sp>
      <p:sp>
        <p:nvSpPr>
          <p:cNvPr id="3" name="Content Placeholder 2"/>
          <p:cNvSpPr>
            <a:spLocks noGrp="1"/>
          </p:cNvSpPr>
          <p:nvPr>
            <p:ph sz="quarter" idx="1"/>
          </p:nvPr>
        </p:nvSpPr>
        <p:spPr>
          <a:xfrm>
            <a:off x="800908" y="1680882"/>
            <a:ext cx="3663516" cy="5177118"/>
          </a:xfrm>
        </p:spPr>
        <p:txBody>
          <a:bodyPr>
            <a:normAutofit/>
          </a:bodyPr>
          <a:lstStyle/>
          <a:p>
            <a:pPr marL="0" indent="0">
              <a:buNone/>
            </a:pPr>
            <a:r>
              <a:rPr lang="en-US" sz="2600" dirty="0" smtClean="0"/>
              <a:t>The base pairing provides a model for the precise replication of the DNA molecule. The genetic information in the molecule is stored in the linear sequence of the base pairs.</a:t>
            </a:r>
          </a:p>
          <a:p>
            <a:pPr>
              <a:buNone/>
            </a:pPr>
            <a:endParaRPr lang="en-US" sz="2600" dirty="0"/>
          </a:p>
        </p:txBody>
      </p:sp>
      <p:sp>
        <p:nvSpPr>
          <p:cNvPr id="5" name="CaptionText"/>
          <p:cNvSpPr txBox="1">
            <a:spLocks noChangeArrowheads="1"/>
          </p:cNvSpPr>
          <p:nvPr>
            <p:custDataLst>
              <p:tags r:id="rId1"/>
            </p:custDataLst>
          </p:nvPr>
        </p:nvSpPr>
        <p:spPr bwMode="auto">
          <a:xfrm>
            <a:off x="5952005" y="5446059"/>
            <a:ext cx="2855819" cy="261610"/>
          </a:xfrm>
          <a:prstGeom prst="rect">
            <a:avLst/>
          </a:prstGeom>
          <a:noFill/>
          <a:ln w="9525" algn="ctr">
            <a:noFill/>
            <a:miter lim="800000"/>
            <a:headEnd/>
            <a:tailEnd/>
          </a:ln>
        </p:spPr>
        <p:txBody>
          <a:bodyPr wrap="square">
            <a:spAutoFit/>
          </a:bodyPr>
          <a:lstStyle/>
          <a:p>
            <a:pPr>
              <a:spcBef>
                <a:spcPct val="0"/>
              </a:spcBef>
              <a:spcAft>
                <a:spcPts val="100"/>
              </a:spcAft>
            </a:pPr>
            <a:r>
              <a:rPr lang="en-US" sz="1100" b="1" i="1" dirty="0"/>
              <a:t>Double-strand DNA showing Base Pairing</a:t>
            </a:r>
          </a:p>
        </p:txBody>
      </p:sp>
      <p:pic>
        <p:nvPicPr>
          <p:cNvPr id="6" name="Picture 5" descr="DNA_DoubleHelix_ppt.jpg"/>
          <p:cNvPicPr>
            <a:picLocks noChangeAspect="1"/>
          </p:cNvPicPr>
          <p:nvPr/>
        </p:nvPicPr>
        <p:blipFill>
          <a:blip r:embed="rId4"/>
          <a:stretch>
            <a:fillRect/>
          </a:stretch>
        </p:blipFill>
        <p:spPr>
          <a:xfrm>
            <a:off x="4572000" y="1680883"/>
            <a:ext cx="4346238" cy="36933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Replication</a:t>
            </a:r>
            <a:endParaRPr lang="en-US" dirty="0"/>
          </a:p>
        </p:txBody>
      </p:sp>
      <p:sp>
        <p:nvSpPr>
          <p:cNvPr id="3" name="Content Placeholder 2"/>
          <p:cNvSpPr>
            <a:spLocks noGrp="1"/>
          </p:cNvSpPr>
          <p:nvPr>
            <p:ph sz="quarter" idx="1"/>
          </p:nvPr>
        </p:nvSpPr>
        <p:spPr/>
        <p:txBody>
          <a:bodyPr>
            <a:normAutofit/>
          </a:bodyPr>
          <a:lstStyle/>
          <a:p>
            <a:pPr marL="457200" indent="-457200">
              <a:buClr>
                <a:schemeClr val="tx1"/>
              </a:buClr>
            </a:pPr>
            <a:r>
              <a:rPr lang="en-US" sz="2400" dirty="0" smtClean="0"/>
              <a:t>In 1957, </a:t>
            </a:r>
            <a:r>
              <a:rPr lang="en-US" sz="2400" dirty="0" err="1" smtClean="0"/>
              <a:t>Messelson</a:t>
            </a:r>
            <a:r>
              <a:rPr lang="en-US" sz="2400" dirty="0" smtClean="0"/>
              <a:t> and Stahl demonstrated that a double helix DNA molecule separated into two single strands can be replicated with each strand serving as a template on which its complementary strand is assembled.  </a:t>
            </a:r>
          </a:p>
          <a:p>
            <a:pPr marL="457200" lvl="1" indent="-457200">
              <a:buClr>
                <a:schemeClr val="tx1"/>
              </a:buClr>
              <a:buFont typeface="Wingdings" pitchFamily="2" charset="2"/>
              <a:buChar char="v"/>
            </a:pPr>
            <a:r>
              <a:rPr lang="en-US" sz="2400" dirty="0" smtClean="0"/>
              <a:t>DNA replication is a challenging process insuring the correct copying of the genetic information from the original DNA molecule to its replications. </a:t>
            </a:r>
          </a:p>
          <a:p>
            <a:pPr marL="514350" lvl="1" indent="-514350">
              <a:buClr>
                <a:schemeClr val="tx1"/>
              </a:buClr>
              <a:buFont typeface="Wingdings" pitchFamily="2" charset="2"/>
              <a:buChar char="v"/>
            </a:pPr>
            <a:r>
              <a:rPr lang="en-US" dirty="0" smtClean="0"/>
              <a:t>DNA replication involves numerous enzymes and proteins.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Replication – Two Basic Steps</a:t>
            </a:r>
            <a:endParaRPr lang="en-US" dirty="0"/>
          </a:p>
        </p:txBody>
      </p:sp>
      <p:sp>
        <p:nvSpPr>
          <p:cNvPr id="3" name="Content Placeholder 2"/>
          <p:cNvSpPr>
            <a:spLocks noGrp="1"/>
          </p:cNvSpPr>
          <p:nvPr>
            <p:ph sz="quarter" idx="1"/>
          </p:nvPr>
        </p:nvSpPr>
        <p:spPr>
          <a:xfrm>
            <a:off x="612648" y="4894729"/>
            <a:ext cx="8153400" cy="1801905"/>
          </a:xfrm>
        </p:spPr>
        <p:txBody>
          <a:bodyPr>
            <a:normAutofit/>
          </a:bodyPr>
          <a:lstStyle/>
          <a:p>
            <a:pPr marL="457200" indent="-457200">
              <a:buClr>
                <a:schemeClr val="tx1"/>
              </a:buClr>
              <a:buSzPct val="70000"/>
            </a:pPr>
            <a:r>
              <a:rPr lang="en-US" sz="2400" dirty="0" smtClean="0"/>
              <a:t>The </a:t>
            </a:r>
            <a:r>
              <a:rPr lang="en-US" sz="2400" dirty="0"/>
              <a:t>DNA helix is unwound at the site of replication</a:t>
            </a:r>
          </a:p>
          <a:p>
            <a:pPr marL="457200" indent="-457200">
              <a:buClr>
                <a:schemeClr val="tx1"/>
              </a:buClr>
              <a:buSzPct val="70000"/>
            </a:pPr>
            <a:r>
              <a:rPr lang="en-US" sz="2400" dirty="0" smtClean="0"/>
              <a:t>New nucleotides are linked by covalent bonding to each growing new strand only at the 3' end which contains a free hydroxyl group. </a:t>
            </a:r>
          </a:p>
          <a:p>
            <a:pPr>
              <a:buNone/>
            </a:pPr>
            <a:endParaRPr lang="en-US" dirty="0"/>
          </a:p>
        </p:txBody>
      </p:sp>
      <p:pic>
        <p:nvPicPr>
          <p:cNvPr id="5" name="Picture 4" descr="DNA_replication.jpg"/>
          <p:cNvPicPr>
            <a:picLocks noChangeAspect="1"/>
          </p:cNvPicPr>
          <p:nvPr/>
        </p:nvPicPr>
        <p:blipFill>
          <a:blip r:embed="rId3"/>
          <a:stretch>
            <a:fillRect/>
          </a:stretch>
        </p:blipFill>
        <p:spPr>
          <a:xfrm>
            <a:off x="1573307" y="1613439"/>
            <a:ext cx="6185645" cy="305671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Replication</a:t>
            </a:r>
            <a:endParaRPr lang="en-US" dirty="0"/>
          </a:p>
        </p:txBody>
      </p:sp>
      <p:sp>
        <p:nvSpPr>
          <p:cNvPr id="3" name="Content Placeholder 2"/>
          <p:cNvSpPr>
            <a:spLocks noGrp="1"/>
          </p:cNvSpPr>
          <p:nvPr>
            <p:ph sz="quarter" idx="1"/>
          </p:nvPr>
        </p:nvSpPr>
        <p:spPr>
          <a:xfrm>
            <a:off x="612648" y="1506071"/>
            <a:ext cx="3663517" cy="3630706"/>
          </a:xfrm>
        </p:spPr>
        <p:txBody>
          <a:bodyPr>
            <a:noAutofit/>
          </a:bodyPr>
          <a:lstStyle/>
          <a:p>
            <a:pPr marL="0" indent="0">
              <a:spcBef>
                <a:spcPts val="0"/>
              </a:spcBef>
              <a:spcAft>
                <a:spcPts val="600"/>
              </a:spcAft>
              <a:buNone/>
            </a:pPr>
            <a:r>
              <a:rPr lang="en-US" sz="1800" dirty="0" smtClean="0"/>
              <a:t>Replication begins at an origin of replication (</a:t>
            </a:r>
            <a:r>
              <a:rPr lang="en-US" sz="1800" dirty="0" err="1" smtClean="0"/>
              <a:t>ori</a:t>
            </a:r>
            <a:r>
              <a:rPr lang="en-US" sz="1800" dirty="0" smtClean="0"/>
              <a:t>).  </a:t>
            </a:r>
          </a:p>
          <a:p>
            <a:pPr lvl="0">
              <a:spcBef>
                <a:spcPts val="0"/>
              </a:spcBef>
              <a:spcAft>
                <a:spcPts val="600"/>
              </a:spcAft>
              <a:buClr>
                <a:schemeClr val="tx1"/>
              </a:buClr>
              <a:buSzPct val="100000"/>
            </a:pPr>
            <a:r>
              <a:rPr lang="en-US" sz="1800" dirty="0" smtClean="0"/>
              <a:t>The hydrogen bonds that bind the base pairs are broken allowing the double helix to split or divide. </a:t>
            </a:r>
          </a:p>
          <a:p>
            <a:pPr lvl="0">
              <a:spcBef>
                <a:spcPts val="0"/>
              </a:spcBef>
              <a:spcAft>
                <a:spcPts val="600"/>
              </a:spcAft>
              <a:buClr>
                <a:schemeClr val="tx1"/>
              </a:buClr>
              <a:buSzPct val="100000"/>
            </a:pPr>
            <a:r>
              <a:rPr lang="en-US" sz="1800" dirty="0" smtClean="0"/>
              <a:t>A molecule of a DNA polymerase binds to one strand of the DNA and moves along the strand using it as a template for assembling a leading strand of nucleotides and reforming a double helix.</a:t>
            </a:r>
          </a:p>
        </p:txBody>
      </p:sp>
      <p:pic>
        <p:nvPicPr>
          <p:cNvPr id="5" name="Picture 4" descr="DNA_replication.jpg"/>
          <p:cNvPicPr>
            <a:picLocks noChangeAspect="1"/>
          </p:cNvPicPr>
          <p:nvPr/>
        </p:nvPicPr>
        <p:blipFill>
          <a:blip r:embed="rId3"/>
          <a:stretch>
            <a:fillRect/>
          </a:stretch>
        </p:blipFill>
        <p:spPr>
          <a:xfrm>
            <a:off x="4206385" y="2070638"/>
            <a:ext cx="4789695" cy="2366892"/>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537882" y="5264113"/>
            <a:ext cx="8310283" cy="1277273"/>
          </a:xfrm>
          <a:prstGeom prst="rect">
            <a:avLst/>
          </a:prstGeom>
        </p:spPr>
        <p:txBody>
          <a:bodyPr wrap="square">
            <a:spAutoFit/>
          </a:bodyPr>
          <a:lstStyle/>
          <a:p>
            <a:pPr marL="342900" lvl="0" indent="-342900">
              <a:spcAft>
                <a:spcPts val="600"/>
              </a:spcAft>
              <a:buFont typeface="Wingdings" pitchFamily="2" charset="2"/>
              <a:buChar char="v"/>
            </a:pPr>
            <a:r>
              <a:rPr lang="en-US" dirty="0" smtClean="0">
                <a:latin typeface="Arial" pitchFamily="34" charset="0"/>
                <a:cs typeface="Arial" pitchFamily="34" charset="0"/>
              </a:rPr>
              <a:t>A molecule of a second type of DNA polymerase binds to the other template strand as the double helix opens. This molecule must synthesize discontinuous segments of </a:t>
            </a:r>
            <a:r>
              <a:rPr lang="en-US" dirty="0" err="1" smtClean="0">
                <a:latin typeface="Arial" pitchFamily="34" charset="0"/>
                <a:cs typeface="Arial" pitchFamily="34" charset="0"/>
              </a:rPr>
              <a:t>polynucleotides</a:t>
            </a:r>
            <a:r>
              <a:rPr lang="en-US" dirty="0" smtClean="0">
                <a:latin typeface="Arial" pitchFamily="34" charset="0"/>
                <a:cs typeface="Arial" pitchFamily="34" charset="0"/>
              </a:rPr>
              <a:t> (called </a:t>
            </a:r>
            <a:r>
              <a:rPr lang="en-US" u="sng" dirty="0" smtClean="0">
                <a:latin typeface="Arial" pitchFamily="34" charset="0"/>
                <a:cs typeface="Arial" pitchFamily="34" charset="0"/>
              </a:rPr>
              <a:t>Okazaki</a:t>
            </a:r>
            <a:r>
              <a:rPr lang="en-US" dirty="0" smtClean="0">
                <a:latin typeface="Arial" pitchFamily="34" charset="0"/>
                <a:cs typeface="Arial" pitchFamily="34" charset="0"/>
              </a:rPr>
              <a:t> fragments). </a:t>
            </a:r>
          </a:p>
          <a:p>
            <a:pPr marL="342900" lvl="0" indent="-342900">
              <a:spcAft>
                <a:spcPts val="600"/>
              </a:spcAft>
              <a:buFont typeface="Wingdings" pitchFamily="2" charset="2"/>
              <a:buChar char="v"/>
            </a:pPr>
            <a:r>
              <a:rPr lang="en-US" dirty="0" smtClean="0">
                <a:latin typeface="Arial" pitchFamily="34" charset="0"/>
                <a:cs typeface="Arial" pitchFamily="34" charset="0"/>
              </a:rPr>
              <a:t>Another enzyme, stitches these together into the </a:t>
            </a:r>
            <a:r>
              <a:rPr lang="en-US" u="sng" dirty="0" smtClean="0">
                <a:latin typeface="Arial" pitchFamily="34" charset="0"/>
                <a:cs typeface="Arial" pitchFamily="34" charset="0"/>
              </a:rPr>
              <a:t>lagging strand</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Replication Primer</a:t>
            </a:r>
            <a:endParaRPr lang="en-US" dirty="0"/>
          </a:p>
        </p:txBody>
      </p:sp>
      <p:sp>
        <p:nvSpPr>
          <p:cNvPr id="3" name="Content Placeholder 2"/>
          <p:cNvSpPr>
            <a:spLocks noGrp="1"/>
          </p:cNvSpPr>
          <p:nvPr>
            <p:ph sz="quarter" idx="1"/>
          </p:nvPr>
        </p:nvSpPr>
        <p:spPr>
          <a:xfrm>
            <a:off x="612648" y="1600200"/>
            <a:ext cx="4994776" cy="4854388"/>
          </a:xfrm>
        </p:spPr>
        <p:txBody>
          <a:bodyPr>
            <a:normAutofit fontScale="77500" lnSpcReduction="20000"/>
          </a:bodyPr>
          <a:lstStyle/>
          <a:p>
            <a:pPr marL="0" indent="0">
              <a:lnSpc>
                <a:spcPct val="120000"/>
              </a:lnSpc>
              <a:buNone/>
            </a:pPr>
            <a:r>
              <a:rPr lang="en-US" sz="3200" dirty="0" smtClean="0"/>
              <a:t>DNA replication requires a primer. The primer is a short stretch of Ribonucleic acid (RNA) synthesized by the enzyme, </a:t>
            </a:r>
            <a:r>
              <a:rPr lang="en-US" sz="3200" dirty="0" err="1" smtClean="0"/>
              <a:t>primase</a:t>
            </a:r>
            <a:r>
              <a:rPr lang="en-US" sz="3200" dirty="0" smtClean="0"/>
              <a:t>. In later replication steps, the RNA primer is removed and filled in with DNA. </a:t>
            </a:r>
          </a:p>
          <a:p>
            <a:pPr marL="0" indent="0">
              <a:lnSpc>
                <a:spcPct val="120000"/>
              </a:lnSpc>
              <a:buNone/>
            </a:pPr>
            <a:r>
              <a:rPr lang="en-US" sz="3200" dirty="0" smtClean="0"/>
              <a:t>Cells contain several DNA polymerases. One is involved in chromosome replication, and others are involved in primer removal and DNA repair.</a:t>
            </a:r>
          </a:p>
          <a:p>
            <a:pPr>
              <a:buNone/>
            </a:pPr>
            <a:endParaRPr lang="en-US" dirty="0"/>
          </a:p>
        </p:txBody>
      </p:sp>
      <p:sp>
        <p:nvSpPr>
          <p:cNvPr id="5" name="CaptionText"/>
          <p:cNvSpPr txBox="1">
            <a:spLocks noChangeArrowheads="1"/>
          </p:cNvSpPr>
          <p:nvPr>
            <p:custDataLst>
              <p:tags r:id="rId1"/>
            </p:custDataLst>
          </p:nvPr>
        </p:nvSpPr>
        <p:spPr bwMode="auto">
          <a:xfrm>
            <a:off x="5943600" y="5184495"/>
            <a:ext cx="2902417" cy="612988"/>
          </a:xfrm>
          <a:prstGeom prst="rect">
            <a:avLst/>
          </a:prstGeom>
          <a:noFill/>
          <a:ln w="9525" algn="ctr">
            <a:noFill/>
            <a:miter lim="800000"/>
            <a:headEnd/>
            <a:tailEnd/>
          </a:ln>
        </p:spPr>
        <p:txBody>
          <a:bodyPr wrap="square">
            <a:spAutoFit/>
          </a:bodyPr>
          <a:lstStyle/>
          <a:p>
            <a:pPr algn="r">
              <a:spcBef>
                <a:spcPct val="0"/>
              </a:spcBef>
              <a:spcAft>
                <a:spcPts val="100"/>
              </a:spcAft>
            </a:pPr>
            <a:r>
              <a:rPr lang="en-US" sz="1100" b="1" i="1" dirty="0"/>
              <a:t>DNA </a:t>
            </a:r>
            <a:r>
              <a:rPr lang="en-US" sz="1100" b="1" i="1" dirty="0" smtClean="0"/>
              <a:t>Polymerase</a:t>
            </a:r>
          </a:p>
          <a:p>
            <a:pPr algn="r">
              <a:spcBef>
                <a:spcPct val="0"/>
              </a:spcBef>
              <a:spcAft>
                <a:spcPts val="100"/>
              </a:spcAft>
            </a:pPr>
            <a:r>
              <a:rPr lang="en-US" sz="1100" b="1" i="1" dirty="0" smtClean="0"/>
              <a:t>[Image courtesy of Magnus </a:t>
            </a:r>
            <a:r>
              <a:rPr lang="en-US" sz="1100" b="1" i="1" dirty="0" err="1" smtClean="0"/>
              <a:t>Manske</a:t>
            </a:r>
            <a:r>
              <a:rPr lang="en-US" sz="1100" b="1" i="1" dirty="0" smtClean="0"/>
              <a:t>: English Wikipedia Project]</a:t>
            </a:r>
            <a:endParaRPr lang="en-US" sz="1100" b="1" i="1" dirty="0"/>
          </a:p>
        </p:txBody>
      </p:sp>
      <p:pic>
        <p:nvPicPr>
          <p:cNvPr id="4098" name="Picture 2"/>
          <p:cNvPicPr>
            <a:picLocks noChangeAspect="1" noChangeArrowheads="1"/>
          </p:cNvPicPr>
          <p:nvPr/>
        </p:nvPicPr>
        <p:blipFill>
          <a:blip r:embed="rId4"/>
          <a:srcRect/>
          <a:stretch>
            <a:fillRect/>
          </a:stretch>
        </p:blipFill>
        <p:spPr bwMode="auto">
          <a:xfrm>
            <a:off x="5889812" y="1730469"/>
            <a:ext cx="2993745" cy="3180158"/>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dirty="0" smtClean="0"/>
              <a:t>This unit provides an overview of DNA (Deoxyribonucleic acid), its role as genetic material, its molecular components and structure, and DNA replication.  </a:t>
            </a:r>
          </a:p>
          <a:p>
            <a:r>
              <a:rPr lang="en-US" dirty="0" smtClean="0"/>
              <a:t>This information is necessary to better understand the role of </a:t>
            </a:r>
            <a:r>
              <a:rPr lang="en-US" dirty="0" err="1" smtClean="0"/>
              <a:t>microelectromechanical</a:t>
            </a:r>
            <a:r>
              <a:rPr lang="en-US" dirty="0" smtClean="0"/>
              <a:t> systems (MEMS) in DNA analysis, disease diagnostics, and gene therapy.</a:t>
            </a:r>
          </a:p>
          <a:p>
            <a:endParaRPr lang="en-US" dirty="0"/>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sz="quarter" idx="1"/>
          </p:nvPr>
        </p:nvSpPr>
        <p:spPr>
          <a:xfrm>
            <a:off x="612649" y="1600199"/>
            <a:ext cx="3703858" cy="5096436"/>
          </a:xfrm>
        </p:spPr>
        <p:txBody>
          <a:bodyPr>
            <a:normAutofit fontScale="92500" lnSpcReduction="20000"/>
          </a:bodyPr>
          <a:lstStyle/>
          <a:p>
            <a:pPr marL="0" lvl="0" indent="0">
              <a:lnSpc>
                <a:spcPct val="110000"/>
              </a:lnSpc>
              <a:buNone/>
            </a:pPr>
            <a:r>
              <a:rPr lang="en-US" sz="2400" dirty="0" smtClean="0"/>
              <a:t>Reference the figure </a:t>
            </a:r>
            <a:r>
              <a:rPr lang="en-US" sz="2100" i="1" dirty="0" smtClean="0"/>
              <a:t>Double Strand DNA showing Base Pairing.</a:t>
            </a:r>
            <a:r>
              <a:rPr lang="en-US" sz="2100" dirty="0" smtClean="0"/>
              <a:t>  </a:t>
            </a:r>
            <a:endParaRPr lang="en-US" sz="2400" dirty="0" smtClean="0"/>
          </a:p>
          <a:p>
            <a:pPr marL="0" lvl="0" indent="0">
              <a:lnSpc>
                <a:spcPct val="110000"/>
              </a:lnSpc>
              <a:buNone/>
            </a:pPr>
            <a:r>
              <a:rPr lang="en-US" sz="2400" i="1" dirty="0" smtClean="0">
                <a:solidFill>
                  <a:srgbClr val="002060"/>
                </a:solidFill>
              </a:rPr>
              <a:t>Based on this figure, what is the charge on a molecule of DNA?  Explain your answer.</a:t>
            </a:r>
          </a:p>
          <a:p>
            <a:pPr marL="0" indent="0">
              <a:lnSpc>
                <a:spcPct val="110000"/>
              </a:lnSpc>
              <a:buNone/>
            </a:pPr>
            <a:r>
              <a:rPr lang="en-US" sz="2400" i="1" dirty="0" smtClean="0">
                <a:solidFill>
                  <a:srgbClr val="002060"/>
                </a:solidFill>
              </a:rPr>
              <a:t> </a:t>
            </a:r>
          </a:p>
          <a:p>
            <a:pPr marL="0" lvl="0" indent="0">
              <a:lnSpc>
                <a:spcPct val="110000"/>
              </a:lnSpc>
              <a:buNone/>
            </a:pPr>
            <a:r>
              <a:rPr lang="en-US" sz="2400" dirty="0" smtClean="0"/>
              <a:t>The rungs of the ladder are composed of the paired nitrogenous bases.  </a:t>
            </a:r>
            <a:r>
              <a:rPr lang="en-US" sz="2400" i="1" dirty="0" smtClean="0">
                <a:solidFill>
                  <a:srgbClr val="002060"/>
                </a:solidFill>
              </a:rPr>
              <a:t>What interactions hold the bases together?   </a:t>
            </a:r>
          </a:p>
          <a:p>
            <a:pPr marL="0" lvl="0" indent="0">
              <a:lnSpc>
                <a:spcPct val="110000"/>
              </a:lnSpc>
              <a:buNone/>
            </a:pPr>
            <a:r>
              <a:rPr lang="en-US" sz="2400" i="1" dirty="0" smtClean="0">
                <a:solidFill>
                  <a:srgbClr val="002060"/>
                </a:solidFill>
              </a:rPr>
              <a:t>What implications does this have for unzipping the two strands of DNA?</a:t>
            </a:r>
          </a:p>
          <a:p>
            <a:pPr marL="514350" indent="-514350">
              <a:buClr>
                <a:schemeClr val="tx1"/>
              </a:buClr>
              <a:buSzPct val="100000"/>
              <a:buNone/>
            </a:pPr>
            <a:endParaRPr lang="en-US" sz="2600" i="1" dirty="0"/>
          </a:p>
        </p:txBody>
      </p:sp>
      <p:sp>
        <p:nvSpPr>
          <p:cNvPr id="5" name="CaptionText"/>
          <p:cNvSpPr txBox="1">
            <a:spLocks noChangeArrowheads="1"/>
          </p:cNvSpPr>
          <p:nvPr>
            <p:custDataLst>
              <p:tags r:id="rId1"/>
            </p:custDataLst>
          </p:nvPr>
        </p:nvSpPr>
        <p:spPr bwMode="auto">
          <a:xfrm>
            <a:off x="5904194" y="5878513"/>
            <a:ext cx="3019425" cy="260350"/>
          </a:xfrm>
          <a:prstGeom prst="rect">
            <a:avLst/>
          </a:prstGeom>
          <a:noFill/>
          <a:ln w="9525" algn="ctr">
            <a:noFill/>
            <a:miter lim="800000"/>
            <a:headEnd/>
            <a:tailEnd/>
          </a:ln>
        </p:spPr>
        <p:txBody>
          <a:bodyPr>
            <a:spAutoFit/>
          </a:bodyPr>
          <a:lstStyle/>
          <a:p>
            <a:pPr algn="r">
              <a:spcBef>
                <a:spcPct val="0"/>
              </a:spcBef>
              <a:spcAft>
                <a:spcPts val="100"/>
              </a:spcAft>
            </a:pPr>
            <a:r>
              <a:rPr lang="en-US" sz="1100" b="1" i="1" dirty="0"/>
              <a:t>Double Strand DNA showing Base Pairing</a:t>
            </a:r>
          </a:p>
        </p:txBody>
      </p:sp>
      <p:pic>
        <p:nvPicPr>
          <p:cNvPr id="6" name="Picture 5" descr="DNA_DoubleHelix_ppt.jpg"/>
          <p:cNvPicPr>
            <a:picLocks noChangeAspect="1"/>
          </p:cNvPicPr>
          <p:nvPr/>
        </p:nvPicPr>
        <p:blipFill>
          <a:blip r:embed="rId4"/>
          <a:stretch>
            <a:fillRect/>
          </a:stretch>
        </p:blipFill>
        <p:spPr>
          <a:xfrm>
            <a:off x="4262718" y="1613646"/>
            <a:ext cx="4881282" cy="414807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r>
              <a:rPr lang="en-US" dirty="0" smtClean="0">
                <a:solidFill>
                  <a:schemeClr val="tx1"/>
                </a:solidFill>
              </a:rPr>
              <a:t>DNA is the genetic material with the genetic information stored in the linear array of nitrogenous bases. </a:t>
            </a:r>
          </a:p>
          <a:p>
            <a:r>
              <a:rPr lang="en-US" dirty="0" smtClean="0">
                <a:solidFill>
                  <a:schemeClr val="tx1"/>
                </a:solidFill>
              </a:rPr>
              <a:t>The DNA molecule is composed of the sugar </a:t>
            </a:r>
            <a:r>
              <a:rPr lang="en-US" dirty="0" err="1" smtClean="0">
                <a:solidFill>
                  <a:schemeClr val="tx1"/>
                </a:solidFill>
              </a:rPr>
              <a:t>deoxyribose</a:t>
            </a:r>
            <a:r>
              <a:rPr lang="en-US" dirty="0" smtClean="0">
                <a:solidFill>
                  <a:schemeClr val="tx1"/>
                </a:solidFill>
              </a:rPr>
              <a:t>, phosphate groups, and the nitrogenous bases. </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92500"/>
          </a:bodyPr>
          <a:lstStyle/>
          <a:p>
            <a:r>
              <a:rPr lang="en-US" dirty="0" smtClean="0">
                <a:solidFill>
                  <a:schemeClr val="tx1"/>
                </a:solidFill>
              </a:rPr>
              <a:t>The molecular structure is a double-stranded helix with the sugar and phosphate groups forming the ladder and the nitrogenous bases forming the steps of the ladder. </a:t>
            </a:r>
          </a:p>
          <a:p>
            <a:r>
              <a:rPr lang="en-US" dirty="0" smtClean="0">
                <a:solidFill>
                  <a:schemeClr val="tx1"/>
                </a:solidFill>
              </a:rPr>
              <a:t>DNA replication is a complex process that requires many enzymes and proteins, and follows a semi-conservative model for replication.</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199"/>
            <a:ext cx="7436224" cy="3845859"/>
          </a:xfrm>
        </p:spPr>
        <p:txBody>
          <a:bodyPr>
            <a:normAutofit fontScale="85000" lnSpcReduction="10000"/>
          </a:bodyPr>
          <a:lstStyle/>
          <a:p>
            <a:pPr algn="ctr"/>
            <a:r>
              <a:rPr lang="en-US" sz="1800" dirty="0"/>
              <a:t>Made possible through grants from the National Science Foundation Department of Undergraduate Education #0830384, 0902411, and 1205138.</a:t>
            </a:r>
          </a:p>
          <a:p>
            <a:pPr algn="ctr"/>
            <a:r>
              <a:rPr lang="en-US" sz="1800" dirty="0"/>
              <a:t> </a:t>
            </a:r>
          </a:p>
          <a:p>
            <a:pPr algn="ctr"/>
            <a:r>
              <a:rPr lang="en-US" sz="1800" dirty="0"/>
              <a:t>Any opinions, findings and conclusions or recommendations expressed in this material are those of the authors and creators, and do not necessarily reflect the views of the National Science Foundation.</a:t>
            </a:r>
          </a:p>
          <a:p>
            <a:pPr algn="ctr"/>
            <a:r>
              <a:rPr lang="en-US" sz="1800" b="1" dirty="0"/>
              <a:t> </a:t>
            </a:r>
            <a:endParaRPr lang="en-US" sz="1800" dirty="0"/>
          </a:p>
          <a:p>
            <a:pPr algn="ctr"/>
            <a:r>
              <a:rPr lang="en-US" sz="1800" dirty="0"/>
              <a:t>Southwest Center for Microsystems Education (SCME) NSF ATE Center</a:t>
            </a:r>
          </a:p>
          <a:p>
            <a:pPr algn="ctr"/>
            <a:r>
              <a:rPr lang="en-US" sz="1800" dirty="0"/>
              <a:t>© </a:t>
            </a:r>
            <a:r>
              <a:rPr lang="en-US" sz="1800" dirty="0" smtClean="0"/>
              <a:t>2010 </a:t>
            </a:r>
            <a:r>
              <a:rPr lang="en-US" sz="1800" dirty="0"/>
              <a:t>Regents of the University of New Mexico</a:t>
            </a:r>
          </a:p>
          <a:p>
            <a:pPr algn="ctr"/>
            <a:r>
              <a:rPr lang="en-US" sz="1800" dirty="0"/>
              <a:t> </a:t>
            </a:r>
          </a:p>
          <a:p>
            <a:pPr algn="ctr"/>
            <a:r>
              <a:rPr lang="en-US" sz="1800" dirty="0"/>
              <a:t>Content is protected by the CC Attribution Non-Commercial Share Alike license.</a:t>
            </a:r>
          </a:p>
          <a:p>
            <a:pPr algn="ctr"/>
            <a:r>
              <a:rPr lang="en-US" sz="1800" dirty="0"/>
              <a:t> </a:t>
            </a:r>
          </a:p>
          <a:p>
            <a:pPr algn="ctr"/>
            <a:r>
              <a:rPr lang="en-US" sz="1800" dirty="0"/>
              <a:t>Website:  </a:t>
            </a:r>
            <a:r>
              <a:rPr lang="en-US" sz="1800" u="sng" dirty="0">
                <a:hlinkClick r:id="rId3"/>
              </a:rPr>
              <a:t>www.scme-nm.org</a:t>
            </a:r>
            <a:endParaRPr lang="en-US" sz="1800" dirty="0"/>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78153" y="6418385"/>
            <a:ext cx="1316633" cy="261610"/>
          </a:xfrm>
          <a:prstGeom prst="rect">
            <a:avLst/>
          </a:prstGeom>
          <a:noFill/>
        </p:spPr>
        <p:txBody>
          <a:bodyPr wrap="none" rtlCol="0">
            <a:spAutoFit/>
          </a:bodyPr>
          <a:lstStyle/>
          <a:p>
            <a:r>
              <a:rPr lang="en-US" sz="1100" i="1" dirty="0" smtClean="0"/>
              <a:t>Revised August 2017</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508000" lvl="1" indent="-508000">
              <a:buFont typeface="Wingdings" pitchFamily="2" charset="2"/>
              <a:buChar char="v"/>
            </a:pPr>
            <a:r>
              <a:rPr lang="en-US" sz="2600" dirty="0" smtClean="0">
                <a:solidFill>
                  <a:schemeClr val="tx1"/>
                </a:solidFill>
              </a:rPr>
              <a:t>Evaluate the role of DNA as genetic material</a:t>
            </a:r>
          </a:p>
          <a:p>
            <a:pPr marL="508000" lvl="1" indent="-508000">
              <a:buFont typeface="Wingdings" pitchFamily="2" charset="2"/>
              <a:buChar char="v"/>
            </a:pPr>
            <a:r>
              <a:rPr lang="en-US" sz="2600" dirty="0" smtClean="0">
                <a:solidFill>
                  <a:schemeClr val="tx1"/>
                </a:solidFill>
              </a:rPr>
              <a:t>Describe the molecular components of DNA</a:t>
            </a:r>
          </a:p>
          <a:p>
            <a:pPr marL="508000" lvl="1" indent="-508000">
              <a:buFont typeface="Wingdings" pitchFamily="2" charset="2"/>
              <a:buChar char="v"/>
            </a:pPr>
            <a:r>
              <a:rPr lang="en-US" sz="2600" dirty="0" smtClean="0">
                <a:solidFill>
                  <a:schemeClr val="tx1"/>
                </a:solidFill>
              </a:rPr>
              <a:t>Describe the structure and replication of DNA</a:t>
            </a:r>
          </a:p>
          <a:p>
            <a:pPr>
              <a:buFont typeface="Wingdings" pitchFamily="2" charset="2"/>
              <a:buChar char="v"/>
            </a:pPr>
            <a:endParaRPr lang="en-US" sz="2600"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200"/>
            <a:ext cx="4403105" cy="4983480"/>
          </a:xfrm>
        </p:spPr>
        <p:txBody>
          <a:bodyPr>
            <a:normAutofit lnSpcReduction="10000"/>
          </a:bodyPr>
          <a:lstStyle/>
          <a:p>
            <a:pPr marL="514350" indent="-457200">
              <a:lnSpc>
                <a:spcPct val="120000"/>
              </a:lnSpc>
              <a:buClr>
                <a:schemeClr val="tx1"/>
              </a:buClr>
            </a:pPr>
            <a:r>
              <a:rPr lang="en-US" sz="2600" dirty="0" smtClean="0"/>
              <a:t>Deoxyribonucleic acid (DNA) is a long polymeric molecule found in most cells that functions as the carrier of genetic information. </a:t>
            </a:r>
          </a:p>
          <a:p>
            <a:pPr marL="514350" indent="-457200">
              <a:lnSpc>
                <a:spcPct val="120000"/>
              </a:lnSpc>
              <a:buClr>
                <a:schemeClr val="tx1"/>
              </a:buClr>
            </a:pPr>
            <a:r>
              <a:rPr lang="en-US" sz="2600" dirty="0" smtClean="0"/>
              <a:t>The information carried in the linear sequence of base pairs in DNA defines an organism. </a:t>
            </a:r>
            <a:r>
              <a:rPr lang="en-US" sz="1800" i="1" dirty="0" smtClean="0"/>
              <a:t>(see graphic)</a:t>
            </a:r>
            <a:endParaRPr lang="en-US" sz="2600" dirty="0" smtClean="0"/>
          </a:p>
          <a:p>
            <a:pPr>
              <a:buNone/>
            </a:pPr>
            <a:endParaRPr lang="en-US" sz="2600" dirty="0"/>
          </a:p>
        </p:txBody>
      </p:sp>
      <p:sp>
        <p:nvSpPr>
          <p:cNvPr id="5" name="CaptionText"/>
          <p:cNvSpPr txBox="1">
            <a:spLocks noChangeArrowheads="1"/>
          </p:cNvSpPr>
          <p:nvPr>
            <p:custDataLst>
              <p:tags r:id="rId1"/>
            </p:custDataLst>
          </p:nvPr>
        </p:nvSpPr>
        <p:spPr bwMode="auto">
          <a:xfrm>
            <a:off x="6387951" y="5451401"/>
            <a:ext cx="2528888" cy="600164"/>
          </a:xfrm>
          <a:prstGeom prst="rect">
            <a:avLst/>
          </a:prstGeom>
          <a:noFill/>
          <a:ln w="9525" algn="ctr">
            <a:noFill/>
            <a:miter lim="800000"/>
            <a:headEnd/>
            <a:tailEnd/>
          </a:ln>
        </p:spPr>
        <p:txBody>
          <a:bodyPr>
            <a:spAutoFit/>
          </a:bodyPr>
          <a:lstStyle/>
          <a:p>
            <a:pPr algn="r"/>
            <a:r>
              <a:rPr lang="en-US" sz="1100" b="1" i="1" dirty="0" smtClean="0"/>
              <a:t>Base Pairs Structure of DNA </a:t>
            </a:r>
          </a:p>
          <a:p>
            <a:pPr algn="r"/>
            <a:r>
              <a:rPr lang="en-US" sz="1100" b="1" i="1" dirty="0" smtClean="0"/>
              <a:t>[Image source:  U.S. National Library of Medicine]</a:t>
            </a:r>
            <a:endParaRPr lang="en-US" sz="1100" b="1" i="1" dirty="0"/>
          </a:p>
        </p:txBody>
      </p:sp>
      <p:pic>
        <p:nvPicPr>
          <p:cNvPr id="1026" name="Picture 2"/>
          <p:cNvPicPr>
            <a:picLocks noChangeAspect="1" noChangeArrowheads="1"/>
          </p:cNvPicPr>
          <p:nvPr/>
        </p:nvPicPr>
        <p:blipFill>
          <a:blip r:embed="rId4"/>
          <a:srcRect b="4477"/>
          <a:stretch>
            <a:fillRect/>
          </a:stretch>
        </p:blipFill>
        <p:spPr bwMode="auto">
          <a:xfrm>
            <a:off x="5332671" y="1766046"/>
            <a:ext cx="3613196" cy="3451412"/>
          </a:xfrm>
          <a:prstGeom prst="rect">
            <a:avLst/>
          </a:prstGeom>
          <a:ln>
            <a:solidFill>
              <a:srgbClr val="C00000"/>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200"/>
            <a:ext cx="3986246" cy="4983480"/>
          </a:xfrm>
        </p:spPr>
        <p:txBody>
          <a:bodyPr>
            <a:noAutofit/>
          </a:bodyPr>
          <a:lstStyle/>
          <a:p>
            <a:pPr marL="53975" indent="3175">
              <a:buNone/>
            </a:pPr>
            <a:r>
              <a:rPr lang="en-US" sz="2200" dirty="0" smtClean="0"/>
              <a:t>Changes in the linear sequence (mutations or polymorphisms) explain differences between individuals and diagnose diseases such as cancer. </a:t>
            </a:r>
          </a:p>
          <a:p>
            <a:pPr marL="53975" indent="3175">
              <a:buNone/>
            </a:pPr>
            <a:r>
              <a:rPr lang="en-US" sz="2200" dirty="0" smtClean="0"/>
              <a:t>Causes of mutations:  </a:t>
            </a:r>
          </a:p>
          <a:p>
            <a:pPr marL="282575" indent="-279400">
              <a:buClr>
                <a:schemeClr val="tx1"/>
              </a:buClr>
              <a:buSzPct val="100000"/>
              <a:tabLst>
                <a:tab pos="349250" algn="l"/>
              </a:tabLst>
            </a:pPr>
            <a:r>
              <a:rPr lang="en-US" sz="2200" dirty="0" smtClean="0"/>
              <a:t>mistakes in DNA replication during cell division</a:t>
            </a:r>
          </a:p>
          <a:p>
            <a:pPr marL="0" indent="3175">
              <a:buClr>
                <a:schemeClr val="tx1"/>
              </a:buClr>
              <a:buSzPct val="100000"/>
              <a:tabLst>
                <a:tab pos="349250" algn="l"/>
              </a:tabLst>
            </a:pPr>
            <a:r>
              <a:rPr lang="en-US" sz="2200" dirty="0" smtClean="0"/>
              <a:t>radiation</a:t>
            </a:r>
          </a:p>
          <a:p>
            <a:pPr marL="0" indent="3175">
              <a:buClr>
                <a:schemeClr val="tx1"/>
              </a:buClr>
              <a:buSzPct val="100000"/>
              <a:tabLst>
                <a:tab pos="349250" algn="l"/>
              </a:tabLst>
            </a:pPr>
            <a:r>
              <a:rPr lang="en-US" sz="2200" dirty="0" smtClean="0"/>
              <a:t>chemical exposure</a:t>
            </a:r>
          </a:p>
          <a:p>
            <a:pPr marL="0" indent="3175">
              <a:buClr>
                <a:schemeClr val="tx1"/>
              </a:buClr>
              <a:buSzPct val="100000"/>
              <a:tabLst>
                <a:tab pos="349250" algn="l"/>
              </a:tabLst>
            </a:pPr>
            <a:r>
              <a:rPr lang="en-US" sz="2200" dirty="0" smtClean="0"/>
              <a:t>ultraviolet (UV) light </a:t>
            </a:r>
          </a:p>
          <a:p>
            <a:pPr>
              <a:buNone/>
            </a:pPr>
            <a:endParaRPr lang="en-US" sz="2200" dirty="0"/>
          </a:p>
        </p:txBody>
      </p:sp>
      <p:sp>
        <p:nvSpPr>
          <p:cNvPr id="5" name="CaptionText"/>
          <p:cNvSpPr txBox="1">
            <a:spLocks noChangeArrowheads="1"/>
          </p:cNvSpPr>
          <p:nvPr>
            <p:custDataLst>
              <p:tags r:id="rId1"/>
            </p:custDataLst>
          </p:nvPr>
        </p:nvSpPr>
        <p:spPr bwMode="auto">
          <a:xfrm>
            <a:off x="4101353" y="5263142"/>
            <a:ext cx="4882721" cy="938719"/>
          </a:xfrm>
          <a:prstGeom prst="rect">
            <a:avLst/>
          </a:prstGeom>
          <a:noFill/>
          <a:ln w="9525" algn="ctr">
            <a:noFill/>
            <a:miter lim="800000"/>
            <a:headEnd/>
            <a:tailEnd/>
          </a:ln>
        </p:spPr>
        <p:txBody>
          <a:bodyPr wrap="square">
            <a:spAutoFit/>
          </a:bodyPr>
          <a:lstStyle/>
          <a:p>
            <a:pPr algn="r"/>
            <a:r>
              <a:rPr lang="en-US" sz="1100" b="1" i="1" u="sng" dirty="0" smtClean="0"/>
              <a:t>Mutation formation</a:t>
            </a:r>
            <a:r>
              <a:rPr lang="en-US" sz="1100" b="1" i="1" dirty="0" smtClean="0"/>
              <a:t>:  Ultraviolet (UV) photons harm the DNA molecules of living organisms in different ways. In one common damage event, adjacent bases bond with each other, instead of across the “ladder.” This makes a bulge, and the distorted DNA molecule does not function properly. </a:t>
            </a:r>
            <a:endParaRPr lang="en-US" sz="1100" b="1" dirty="0" smtClean="0"/>
          </a:p>
          <a:p>
            <a:pPr algn="r"/>
            <a:r>
              <a:rPr lang="en-US" sz="1100" b="1" i="1" dirty="0" smtClean="0"/>
              <a:t>(Illustration by David Herring)[Image courtesy of Earth Observatory, NASA]</a:t>
            </a:r>
            <a:endParaRPr lang="en-US" sz="1100" b="1" dirty="0"/>
          </a:p>
        </p:txBody>
      </p:sp>
      <p:pic>
        <p:nvPicPr>
          <p:cNvPr id="2050" name="Picture 2"/>
          <p:cNvPicPr>
            <a:picLocks noChangeAspect="1" noChangeArrowheads="1"/>
          </p:cNvPicPr>
          <p:nvPr/>
        </p:nvPicPr>
        <p:blipFill>
          <a:blip r:embed="rId4"/>
          <a:srcRect/>
          <a:stretch>
            <a:fillRect/>
          </a:stretch>
        </p:blipFill>
        <p:spPr bwMode="auto">
          <a:xfrm>
            <a:off x="4595171" y="1707776"/>
            <a:ext cx="4340960" cy="3348317"/>
          </a:xfrm>
          <a:prstGeom prst="rect">
            <a:avLst/>
          </a:prstGeom>
          <a:ln>
            <a:solidFill>
              <a:srgbClr val="C00000"/>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Analysis and Microtechnology</a:t>
            </a:r>
            <a:endParaRPr lang="en-US" dirty="0"/>
          </a:p>
        </p:txBody>
      </p:sp>
      <p:sp>
        <p:nvSpPr>
          <p:cNvPr id="3" name="Content Placeholder 2"/>
          <p:cNvSpPr>
            <a:spLocks noGrp="1"/>
          </p:cNvSpPr>
          <p:nvPr>
            <p:ph sz="quarter" idx="1"/>
          </p:nvPr>
        </p:nvSpPr>
        <p:spPr>
          <a:xfrm>
            <a:off x="612648" y="1600200"/>
            <a:ext cx="8153400" cy="4746812"/>
          </a:xfrm>
        </p:spPr>
        <p:txBody>
          <a:bodyPr>
            <a:normAutofit/>
          </a:bodyPr>
          <a:lstStyle/>
          <a:p>
            <a:pPr marL="0" indent="0">
              <a:buNone/>
            </a:pPr>
            <a:r>
              <a:rPr lang="en-US" sz="2400" dirty="0" smtClean="0"/>
              <a:t>The application of microtechnology has helped in the analysis of the DNA molecule.  </a:t>
            </a:r>
          </a:p>
          <a:p>
            <a:pPr marL="508000" lvl="1" indent="-508000">
              <a:buFont typeface="Wingdings" pitchFamily="2" charset="2"/>
              <a:buChar char="v"/>
            </a:pPr>
            <a:r>
              <a:rPr lang="en-US" sz="2400" dirty="0" smtClean="0"/>
              <a:t>Polymerase chain reaction (PCR)</a:t>
            </a:r>
          </a:p>
          <a:p>
            <a:pPr marL="508000" lvl="1" indent="-508000">
              <a:buFont typeface="Wingdings" pitchFamily="2" charset="2"/>
              <a:buChar char="v"/>
            </a:pPr>
            <a:r>
              <a:rPr lang="en-US" sz="2400" dirty="0" smtClean="0"/>
              <a:t>Sanger </a:t>
            </a:r>
            <a:r>
              <a:rPr lang="en-US" sz="2400" dirty="0" err="1" smtClean="0"/>
              <a:t>dideoxy</a:t>
            </a:r>
            <a:r>
              <a:rPr lang="en-US" sz="2400" dirty="0" smtClean="0"/>
              <a:t> method of DNA sequencing</a:t>
            </a:r>
          </a:p>
          <a:p>
            <a:pPr marL="508000" lvl="1" indent="-508000">
              <a:buFont typeface="Wingdings" pitchFamily="2" charset="2"/>
              <a:buChar char="v"/>
            </a:pPr>
            <a:r>
              <a:rPr lang="en-US" sz="2400" dirty="0" smtClean="0"/>
              <a:t>DNA probes in DNA microarrays</a:t>
            </a:r>
          </a:p>
          <a:p>
            <a:pPr marL="508000" lvl="1" indent="-508000">
              <a:buFont typeface="Wingdings" pitchFamily="2" charset="2"/>
              <a:buChar char="v"/>
            </a:pPr>
            <a:r>
              <a:rPr lang="en-US" sz="2400" dirty="0" smtClean="0"/>
              <a:t>Single nucleotide polymorphisms (SNPs) in forensics</a:t>
            </a:r>
          </a:p>
          <a:p>
            <a:pPr marL="0" lvl="1" indent="0">
              <a:buNone/>
            </a:pPr>
            <a:r>
              <a:rPr lang="en-US" sz="2400" dirty="0" smtClean="0"/>
              <a:t>Fields that can benefit from the DNA and microtechnology partnership: </a:t>
            </a:r>
          </a:p>
          <a:p>
            <a:pPr marL="508000" lvl="1" indent="-508000">
              <a:buFont typeface="Wingdings" pitchFamily="2" charset="2"/>
              <a:buChar char="v"/>
            </a:pPr>
            <a:r>
              <a:rPr lang="en-US" sz="2400" dirty="0" smtClean="0"/>
              <a:t>Energy sources and environmental screening</a:t>
            </a:r>
          </a:p>
          <a:p>
            <a:pPr marL="508000" lvl="1" indent="-508000">
              <a:buFont typeface="Wingdings" pitchFamily="2" charset="2"/>
              <a:buChar char="v"/>
            </a:pPr>
            <a:r>
              <a:rPr lang="en-US" sz="2400" dirty="0" smtClean="0"/>
              <a:t>Agriculture and  livestock breeding </a:t>
            </a:r>
          </a:p>
          <a:p>
            <a:pPr marL="508000" lvl="1" indent="-508000">
              <a:buFont typeface="Wingdings" pitchFamily="2" charset="2"/>
              <a:buChar char="v"/>
            </a:pPr>
            <a:r>
              <a:rPr lang="en-US" sz="2400" dirty="0" smtClean="0"/>
              <a:t>Risk assessment.</a:t>
            </a:r>
          </a:p>
          <a:p>
            <a:pPr>
              <a:buNone/>
            </a:pP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DNA in Biomedical</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Applications of DNA in the medical field:</a:t>
            </a:r>
          </a:p>
          <a:p>
            <a:pPr marL="508000" lvl="1" indent="-508000">
              <a:buFont typeface="Wingdings" pitchFamily="2" charset="2"/>
              <a:buChar char="v"/>
            </a:pPr>
            <a:r>
              <a:rPr lang="en-US" dirty="0" smtClean="0"/>
              <a:t>Improve diagnosis of a disease</a:t>
            </a:r>
          </a:p>
          <a:p>
            <a:pPr marL="508000" lvl="1" indent="-508000">
              <a:buFont typeface="Wingdings" pitchFamily="2" charset="2"/>
              <a:buChar char="v"/>
            </a:pPr>
            <a:r>
              <a:rPr lang="en-US" dirty="0" smtClean="0"/>
              <a:t>Execute rational drug design</a:t>
            </a:r>
          </a:p>
          <a:p>
            <a:pPr marL="508000" lvl="1" indent="-508000">
              <a:buFont typeface="Wingdings" pitchFamily="2" charset="2"/>
              <a:buChar char="v"/>
            </a:pPr>
            <a:r>
              <a:rPr lang="en-US" dirty="0" smtClean="0"/>
              <a:t>Create custom drugs</a:t>
            </a:r>
          </a:p>
          <a:p>
            <a:pPr marL="508000" lvl="1" indent="-508000">
              <a:buFont typeface="Wingdings" pitchFamily="2" charset="2"/>
              <a:buChar char="v"/>
            </a:pPr>
            <a:r>
              <a:rPr lang="en-US" dirty="0" smtClean="0"/>
              <a:t>Utilizing DNA in gene therapy</a:t>
            </a:r>
          </a:p>
          <a:p>
            <a:pPr marL="508000" lvl="1" indent="-508000">
              <a:buFont typeface="Wingdings" pitchFamily="2" charset="2"/>
              <a:buChar char="v"/>
            </a:pPr>
            <a:r>
              <a:rPr lang="en-US" dirty="0" smtClean="0"/>
              <a:t>Improve monitoring and disease therapy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Genome Project</a:t>
            </a:r>
            <a:endParaRPr lang="en-US" dirty="0"/>
          </a:p>
        </p:txBody>
      </p:sp>
      <p:sp>
        <p:nvSpPr>
          <p:cNvPr id="3" name="Content Placeholder 2"/>
          <p:cNvSpPr>
            <a:spLocks noGrp="1"/>
          </p:cNvSpPr>
          <p:nvPr>
            <p:ph sz="quarter" idx="1"/>
          </p:nvPr>
        </p:nvSpPr>
        <p:spPr/>
        <p:txBody>
          <a:bodyPr>
            <a:noAutofit/>
          </a:bodyPr>
          <a:lstStyle/>
          <a:p>
            <a:pPr marL="0" indent="0">
              <a:lnSpc>
                <a:spcPct val="120000"/>
              </a:lnSpc>
              <a:buNone/>
            </a:pPr>
            <a:r>
              <a:rPr lang="en-US" sz="2600" dirty="0" smtClean="0"/>
              <a:t>In 2003, the Human Genome Project completed sequencing the entire human genome. The project sequenced the 3 billion base pairs that make up the human genome and identified all of the sequences of DNA that encoded genes. </a:t>
            </a:r>
          </a:p>
          <a:p>
            <a:pPr marL="0" indent="0">
              <a:lnSpc>
                <a:spcPct val="120000"/>
              </a:lnSpc>
              <a:buNone/>
            </a:pPr>
            <a:r>
              <a:rPr lang="en-US" sz="2600" dirty="0" smtClean="0"/>
              <a:t>The project information and technologies were transferred to the private sector. One transfer application involves diagnosing and predicting disease and disease susceptibility.  This has led and will lead to many diagnostic aids.</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from The Human Genome Project</a:t>
            </a:r>
            <a:endParaRPr lang="en-US" dirty="0"/>
          </a:p>
        </p:txBody>
      </p:sp>
      <p:sp>
        <p:nvSpPr>
          <p:cNvPr id="3" name="Content Placeholder 2"/>
          <p:cNvSpPr>
            <a:spLocks noGrp="1"/>
          </p:cNvSpPr>
          <p:nvPr>
            <p:ph sz="quarter" idx="1"/>
          </p:nvPr>
        </p:nvSpPr>
        <p:spPr>
          <a:xfrm>
            <a:off x="612648" y="1600199"/>
            <a:ext cx="3945905" cy="5015753"/>
          </a:xfrm>
        </p:spPr>
        <p:txBody>
          <a:bodyPr>
            <a:normAutofit fontScale="92500" lnSpcReduction="10000"/>
          </a:bodyPr>
          <a:lstStyle/>
          <a:p>
            <a:pPr marL="0" indent="0">
              <a:lnSpc>
                <a:spcPct val="110000"/>
              </a:lnSpc>
              <a:buNone/>
            </a:pPr>
            <a:r>
              <a:rPr lang="en-US" sz="2600" dirty="0" smtClean="0"/>
              <a:t>Another outcome of the project was the finding that the human genome encodes approximately 20-25,000 genes. </a:t>
            </a:r>
          </a:p>
          <a:p>
            <a:pPr marL="0" indent="0">
              <a:lnSpc>
                <a:spcPct val="110000"/>
              </a:lnSpc>
              <a:buNone/>
            </a:pPr>
            <a:r>
              <a:rPr lang="en-US" sz="2600" dirty="0" smtClean="0"/>
              <a:t>The sequence data from this finding was able to be stored in databases because the information stored DNA is digital and two-dimensional.  The rungs are base pairs of A-T, T-A, G-C, C-G. </a:t>
            </a:r>
            <a:r>
              <a:rPr lang="en-US" sz="1700" i="1" dirty="0" smtClean="0"/>
              <a:t>(see graphic)</a:t>
            </a:r>
            <a:endParaRPr lang="en-US" sz="2600" dirty="0" smtClean="0"/>
          </a:p>
          <a:p>
            <a:pPr>
              <a:buNone/>
            </a:pPr>
            <a:endParaRPr lang="en-US" sz="2600" dirty="0"/>
          </a:p>
        </p:txBody>
      </p:sp>
      <p:pic>
        <p:nvPicPr>
          <p:cNvPr id="4" name="Picture 3" descr="dnastructure-pairs.jpg"/>
          <p:cNvPicPr>
            <a:picLocks noChangeAspect="1"/>
          </p:cNvPicPr>
          <p:nvPr/>
        </p:nvPicPr>
        <p:blipFill>
          <a:blip r:embed="rId3"/>
          <a:stretch>
            <a:fillRect/>
          </a:stretch>
        </p:blipFill>
        <p:spPr>
          <a:xfrm>
            <a:off x="4748306" y="1643530"/>
            <a:ext cx="4192494" cy="4192494"/>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175</TotalTime>
  <Words>1432</Words>
  <Application>Microsoft Macintosh PowerPoint</Application>
  <PresentationFormat>On-screen Show (4:3)</PresentationFormat>
  <Paragraphs>142</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scme3</vt:lpstr>
      <vt:lpstr>Overview of DNA</vt:lpstr>
      <vt:lpstr>Unit Overview</vt:lpstr>
      <vt:lpstr>Objectives</vt:lpstr>
      <vt:lpstr>Introduction</vt:lpstr>
      <vt:lpstr>Introduction</vt:lpstr>
      <vt:lpstr>DNA Analysis and Microtechnology</vt:lpstr>
      <vt:lpstr>Applications of DNA in Biomedical</vt:lpstr>
      <vt:lpstr>The Human Genome Project</vt:lpstr>
      <vt:lpstr>Data from The Human Genome Project</vt:lpstr>
      <vt:lpstr>DNA Exploration</vt:lpstr>
      <vt:lpstr>Further Exploration of DNA</vt:lpstr>
      <vt:lpstr>Hershey-Chase Blender Experiments</vt:lpstr>
      <vt:lpstr>Chargaff’s Rule</vt:lpstr>
      <vt:lpstr>DNA Features</vt:lpstr>
      <vt:lpstr>Base Pairing of DNA</vt:lpstr>
      <vt:lpstr>DNA Replication</vt:lpstr>
      <vt:lpstr>DNA Replication – Two Basic Steps</vt:lpstr>
      <vt:lpstr>DNA Replication</vt:lpstr>
      <vt:lpstr>Replication Primer</vt:lpstr>
      <vt:lpstr>Review</vt:lpstr>
      <vt:lpstr>Summary</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55</cp:revision>
  <dcterms:created xsi:type="dcterms:W3CDTF">2009-02-19T02:08:16Z</dcterms:created>
  <dcterms:modified xsi:type="dcterms:W3CDTF">2017-08-23T20:52:12Z</dcterms:modified>
</cp:coreProperties>
</file>