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28"/>
  </p:notesMasterIdLst>
  <p:handoutMasterIdLst>
    <p:handoutMasterId r:id="rId29"/>
  </p:handoutMasterIdLst>
  <p:sldIdLst>
    <p:sldId id="260" r:id="rId2"/>
    <p:sldId id="261" r:id="rId3"/>
    <p:sldId id="262" r:id="rId4"/>
    <p:sldId id="285" r:id="rId5"/>
    <p:sldId id="287" r:id="rId6"/>
    <p:sldId id="267" r:id="rId7"/>
    <p:sldId id="263" r:id="rId8"/>
    <p:sldId id="268" r:id="rId9"/>
    <p:sldId id="269" r:id="rId10"/>
    <p:sldId id="270" r:id="rId11"/>
    <p:sldId id="271" r:id="rId12"/>
    <p:sldId id="272" r:id="rId13"/>
    <p:sldId id="273" r:id="rId14"/>
    <p:sldId id="274" r:id="rId15"/>
    <p:sldId id="275" r:id="rId16"/>
    <p:sldId id="276" r:id="rId17"/>
    <p:sldId id="278" r:id="rId18"/>
    <p:sldId id="277" r:id="rId19"/>
    <p:sldId id="279" r:id="rId20"/>
    <p:sldId id="280" r:id="rId21"/>
    <p:sldId id="281" r:id="rId22"/>
    <p:sldId id="282" r:id="rId23"/>
    <p:sldId id="283" r:id="rId24"/>
    <p:sldId id="284" r:id="rId25"/>
    <p:sldId id="266" r:id="rId26"/>
    <p:sldId id="265"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03" d="100"/>
          <a:sy n="103" d="100"/>
        </p:scale>
        <p:origin x="-720" y="6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5/26/17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5319820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5/26/17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28193858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cstate="print"/>
          <a:stretch>
            <a:fillRect/>
          </a:stretch>
        </p:blipFill>
        <p:spPr>
          <a:xfrm>
            <a:off x="0" y="6036267"/>
            <a:ext cx="237744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4" name="TextBox 3"/>
          <p:cNvSpPr txBox="1"/>
          <p:nvPr userDrawn="1"/>
        </p:nvSpPr>
        <p:spPr>
          <a:xfrm>
            <a:off x="0" y="6488668"/>
            <a:ext cx="1156086" cy="261610"/>
          </a:xfrm>
          <a:prstGeom prst="rect">
            <a:avLst/>
          </a:prstGeom>
          <a:noFill/>
        </p:spPr>
        <p:txBody>
          <a:bodyPr wrap="none" rtlCol="0">
            <a:spAutoFit/>
          </a:bodyPr>
          <a:lstStyle/>
          <a:p>
            <a:r>
              <a:rPr lang="en-US" sz="1100" i="1" dirty="0" smtClean="0"/>
              <a:t>Revised </a:t>
            </a:r>
            <a:r>
              <a:rPr lang="en-US" sz="1100" i="1" baseline="0" dirty="0" smtClean="0"/>
              <a:t> Jan 2011</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0.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1.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hyperlink" Target="http://www.scme-nm.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6.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Units of weights and measures</a:t>
            </a:r>
            <a:endParaRPr lang="en-US" dirty="0"/>
          </a:p>
        </p:txBody>
      </p:sp>
      <p:sp>
        <p:nvSpPr>
          <p:cNvPr id="5" name="Subtitle 4"/>
          <p:cNvSpPr>
            <a:spLocks noGrp="1"/>
          </p:cNvSpPr>
          <p:nvPr>
            <p:ph type="subTitle" idx="1"/>
          </p:nvPr>
        </p:nvSpPr>
        <p:spPr/>
        <p:txBody>
          <a:bodyPr/>
          <a:lstStyle/>
          <a:p>
            <a:r>
              <a:rPr lang="en-US" dirty="0" smtClean="0"/>
              <a:t>Weights and Measures </a:t>
            </a:r>
            <a:r>
              <a:rPr lang="en-US" dirty="0" smtClean="0"/>
              <a:t>Learning Module</a:t>
            </a:r>
            <a:endParaRPr lang="en-US" dirty="0"/>
          </a:p>
        </p:txBody>
      </p:sp>
      <p:pic>
        <p:nvPicPr>
          <p:cNvPr id="8" name="Picture 7" descr="Units_ppt_title.jpg"/>
          <p:cNvPicPr>
            <a:picLocks noChangeAspect="1"/>
          </p:cNvPicPr>
          <p:nvPr/>
        </p:nvPicPr>
        <p:blipFill>
          <a:blip r:embed="rId3" cstate="print"/>
          <a:stretch>
            <a:fillRect/>
          </a:stretch>
        </p:blipFill>
        <p:spPr>
          <a:xfrm>
            <a:off x="3059431" y="2255520"/>
            <a:ext cx="3593446" cy="355092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of the US and UK</a:t>
            </a:r>
            <a:endParaRPr lang="en-US" dirty="0"/>
          </a:p>
        </p:txBody>
      </p:sp>
      <p:sp>
        <p:nvSpPr>
          <p:cNvPr id="3" name="Content Placeholder 2"/>
          <p:cNvSpPr>
            <a:spLocks noGrp="1"/>
          </p:cNvSpPr>
          <p:nvPr>
            <p:ph sz="quarter" idx="1"/>
          </p:nvPr>
        </p:nvSpPr>
        <p:spPr>
          <a:xfrm>
            <a:off x="612648" y="1600200"/>
            <a:ext cx="3898392" cy="4495800"/>
          </a:xfrm>
        </p:spPr>
        <p:txBody>
          <a:bodyPr>
            <a:normAutofit fontScale="62500" lnSpcReduction="20000"/>
          </a:bodyPr>
          <a:lstStyle/>
          <a:p>
            <a:pPr marL="0" indent="0">
              <a:lnSpc>
                <a:spcPct val="120000"/>
              </a:lnSpc>
              <a:buNone/>
            </a:pPr>
            <a:r>
              <a:rPr lang="en-US" sz="3200" dirty="0" smtClean="0"/>
              <a:t>Through the years each country, the United States (US) and the United Kingdom (UK) working independently, continued to develop their respective standards for weights and measures.  As a result, the differences between these two systems increased.  </a:t>
            </a:r>
          </a:p>
          <a:p>
            <a:pPr marL="0" indent="0">
              <a:lnSpc>
                <a:spcPct val="120000"/>
              </a:lnSpc>
              <a:buNone/>
            </a:pPr>
            <a:r>
              <a:rPr lang="en-US" sz="3200" dirty="0" smtClean="0"/>
              <a:t>An example – </a:t>
            </a:r>
          </a:p>
          <a:p>
            <a:pPr marL="0" indent="0">
              <a:lnSpc>
                <a:spcPct val="120000"/>
              </a:lnSpc>
              <a:buNone/>
            </a:pPr>
            <a:r>
              <a:rPr lang="en-US" sz="3200" dirty="0" smtClean="0"/>
              <a:t>the US pint is defined as 16 ounces and the UK pint as 20 ounces. </a:t>
            </a:r>
          </a:p>
          <a:p>
            <a:pPr>
              <a:buNone/>
            </a:pPr>
            <a:endParaRPr lang="en-US" dirty="0"/>
          </a:p>
        </p:txBody>
      </p:sp>
      <p:pic>
        <p:nvPicPr>
          <p:cNvPr id="5" name="Picture 4" descr="ounces4_06_ppt.jpg"/>
          <p:cNvPicPr>
            <a:picLocks noChangeAspect="1"/>
          </p:cNvPicPr>
          <p:nvPr/>
        </p:nvPicPr>
        <p:blipFill>
          <a:blip r:embed="rId3" cstate="print"/>
          <a:stretch>
            <a:fillRect/>
          </a:stretch>
        </p:blipFill>
        <p:spPr>
          <a:xfrm>
            <a:off x="4696952" y="1769110"/>
            <a:ext cx="4261628" cy="324485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Origin of the Metric System</a:t>
            </a:r>
            <a:endParaRPr lang="en-US" dirty="0"/>
          </a:p>
        </p:txBody>
      </p:sp>
      <p:sp>
        <p:nvSpPr>
          <p:cNvPr id="3" name="Content Placeholder 2"/>
          <p:cNvSpPr>
            <a:spLocks noGrp="1"/>
          </p:cNvSpPr>
          <p:nvPr>
            <p:ph sz="quarter" idx="1"/>
          </p:nvPr>
        </p:nvSpPr>
        <p:spPr>
          <a:xfrm>
            <a:off x="612648" y="1600200"/>
            <a:ext cx="8153400" cy="4800600"/>
          </a:xfrm>
        </p:spPr>
        <p:txBody>
          <a:bodyPr>
            <a:normAutofit fontScale="85000" lnSpcReduction="20000"/>
          </a:bodyPr>
          <a:lstStyle/>
          <a:p>
            <a:pPr marL="0" indent="0">
              <a:lnSpc>
                <a:spcPct val="110000"/>
              </a:lnSpc>
              <a:buNone/>
            </a:pPr>
            <a:r>
              <a:rPr lang="en-US" sz="2800" dirty="0" smtClean="0"/>
              <a:t>To complicate matters more, </a:t>
            </a:r>
          </a:p>
          <a:p>
            <a:pPr marL="514350" indent="-514350">
              <a:lnSpc>
                <a:spcPct val="110000"/>
              </a:lnSpc>
              <a:buClr>
                <a:schemeClr val="tx1"/>
              </a:buClr>
            </a:pPr>
            <a:r>
              <a:rPr lang="en-US" sz="2800" dirty="0" smtClean="0"/>
              <a:t>in 1790 the French Academy of Sciences was charged by the National Assembly of France to "deduce an invariable standard for all of the measures and all weights.“</a:t>
            </a:r>
          </a:p>
          <a:p>
            <a:pPr marL="514350" indent="-514350">
              <a:lnSpc>
                <a:spcPct val="110000"/>
              </a:lnSpc>
              <a:buClr>
                <a:schemeClr val="tx1"/>
              </a:buClr>
            </a:pPr>
            <a:r>
              <a:rPr lang="en-US" sz="2800" dirty="0" smtClean="0"/>
              <a:t>The outcome was the metric system. </a:t>
            </a:r>
          </a:p>
          <a:p>
            <a:pPr marL="0" indent="0">
              <a:lnSpc>
                <a:spcPct val="110000"/>
              </a:lnSpc>
              <a:buNone/>
            </a:pPr>
            <a:r>
              <a:rPr lang="en-US" sz="2800" dirty="0" smtClean="0"/>
              <a:t>The metric system attempted to reduce the existing conflicting and confusing units of measure to a few fundamental units.  </a:t>
            </a:r>
          </a:p>
          <a:p>
            <a:pPr marL="0" indent="0">
              <a:lnSpc>
                <a:spcPct val="110000"/>
              </a:lnSpc>
              <a:buNone/>
            </a:pPr>
            <a:r>
              <a:rPr lang="en-US" sz="2800" dirty="0" smtClean="0"/>
              <a:t>Common multipliers (powers of 10) were developed to enable each unit to be expressed in larger and smaller quantities.</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the Meter</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In Paris on May 20, 1875, an agreement referred to as the Treaty of the Meter was signed by 17 nations.  Fifty-one nations have since signed this treaty, including all the major industrialized countries as well as the United States.</a:t>
            </a:r>
          </a:p>
          <a:p>
            <a:pPr marL="0" indent="0">
              <a:buNone/>
            </a:pPr>
            <a:r>
              <a:rPr lang="en-US" sz="2400" dirty="0" smtClean="0"/>
              <a:t>Two of the major outcomes of the Treaty of the Meter were</a:t>
            </a:r>
          </a:p>
          <a:p>
            <a:pPr marL="457200" indent="-457200">
              <a:buClr>
                <a:schemeClr val="tx1"/>
              </a:buClr>
              <a:buSzPct val="78000"/>
            </a:pPr>
            <a:r>
              <a:rPr lang="en-US" sz="2400" dirty="0" smtClean="0"/>
              <a:t>the formation of the General Conference on Weights and Measures (CGPM), an intergovernmental treaty organization, and </a:t>
            </a:r>
          </a:p>
          <a:p>
            <a:pPr marL="457200" indent="-457200">
              <a:buClr>
                <a:schemeClr val="tx1"/>
              </a:buClr>
              <a:buSzPct val="78000"/>
            </a:pPr>
            <a:r>
              <a:rPr lang="en-US" sz="2400" dirty="0" smtClean="0"/>
              <a:t>the creation of the International Bureau of Weights and Measures (BIPM).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International System of Units (SI)</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At the 9</a:t>
            </a:r>
            <a:r>
              <a:rPr lang="en-US" sz="2600" baseline="30000" dirty="0" smtClean="0"/>
              <a:t>th</a:t>
            </a:r>
            <a:r>
              <a:rPr lang="en-US" sz="2600" dirty="0" smtClean="0"/>
              <a:t> CGPM conference in 1948, the BIPM was instructed to conduct an international measurement requirements study of the scientific, technical, and educational communities.  </a:t>
            </a:r>
          </a:p>
          <a:p>
            <a:pPr marL="0" indent="0">
              <a:buNone/>
            </a:pPr>
            <a:r>
              <a:rPr lang="en-US" sz="2600" dirty="0" smtClean="0"/>
              <a:t>The data from this study led to the adoption of the metric system as the International System of Units or </a:t>
            </a:r>
            <a:r>
              <a:rPr lang="en-US" sz="2600" dirty="0" err="1" smtClean="0"/>
              <a:t>Système</a:t>
            </a:r>
            <a:r>
              <a:rPr lang="en-US" sz="2600" dirty="0" smtClean="0"/>
              <a:t> International </a:t>
            </a:r>
            <a:r>
              <a:rPr lang="en-US" sz="2600" dirty="0" err="1" smtClean="0"/>
              <a:t>d'Unités</a:t>
            </a:r>
            <a:r>
              <a:rPr lang="en-US" sz="2600" dirty="0" smtClean="0"/>
              <a:t> (commonly referred to as </a:t>
            </a:r>
            <a:r>
              <a:rPr lang="en-US" sz="2600" i="1" dirty="0" smtClean="0"/>
              <a:t>SI</a:t>
            </a:r>
            <a:r>
              <a:rPr lang="en-US" sz="2600" dirty="0" smtClean="0"/>
              <a:t>) at the 11</a:t>
            </a:r>
            <a:r>
              <a:rPr lang="en-US" sz="2600" baseline="30000" dirty="0" smtClean="0"/>
              <a:t>th</a:t>
            </a:r>
            <a:r>
              <a:rPr lang="en-US" sz="2600" dirty="0" smtClean="0"/>
              <a:t> CGPM conference in 1960. </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 Base Units of the SI</a:t>
            </a:r>
            <a:endParaRPr lang="en-US" dirty="0"/>
          </a:p>
        </p:txBody>
      </p:sp>
      <p:sp>
        <p:nvSpPr>
          <p:cNvPr id="3" name="Content Placeholder 2"/>
          <p:cNvSpPr>
            <a:spLocks noGrp="1"/>
          </p:cNvSpPr>
          <p:nvPr>
            <p:ph sz="quarter" idx="1"/>
          </p:nvPr>
        </p:nvSpPr>
        <p:spPr>
          <a:xfrm>
            <a:off x="612648" y="1600200"/>
            <a:ext cx="8153400" cy="1615440"/>
          </a:xfrm>
        </p:spPr>
        <p:txBody>
          <a:bodyPr>
            <a:normAutofit/>
          </a:bodyPr>
          <a:lstStyle/>
          <a:p>
            <a:pPr marL="0" indent="0">
              <a:buNone/>
            </a:pPr>
            <a:r>
              <a:rPr lang="en-US" sz="2400" dirty="0" smtClean="0"/>
              <a:t>The SI replaces all traditional units of measurement (except for those used for time) with seven base units for seven physical quantities assumed to be mutually independent. </a:t>
            </a:r>
          </a:p>
          <a:p>
            <a:pPr>
              <a:buNone/>
            </a:pPr>
            <a:endParaRPr lang="en-US" sz="2000" dirty="0"/>
          </a:p>
        </p:txBody>
      </p:sp>
      <p:graphicFrame>
        <p:nvGraphicFramePr>
          <p:cNvPr id="4" name="Group 106"/>
          <p:cNvGraphicFramePr>
            <a:graphicFrameLocks noGrp="1"/>
          </p:cNvGraphicFramePr>
          <p:nvPr/>
        </p:nvGraphicFramePr>
        <p:xfrm>
          <a:off x="690880" y="3429000"/>
          <a:ext cx="8128000" cy="2682240"/>
        </p:xfrm>
        <a:graphic>
          <a:graphicData uri="http://schemas.openxmlformats.org/drawingml/2006/table">
            <a:tbl>
              <a:tblPr/>
              <a:tblGrid>
                <a:gridCol w="3402013"/>
                <a:gridCol w="2613025"/>
                <a:gridCol w="2112962"/>
              </a:tblGrid>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rPr>
                        <a:t>Physical Quantity</a:t>
                      </a:r>
                      <a:endParaRPr kumimoji="0" lang="en-US" sz="16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rPr>
                        <a:t>Unit of Measure</a:t>
                      </a:r>
                      <a:endParaRPr kumimoji="0"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chemeClr val="tx1"/>
                          </a:solidFill>
                          <a:effectLst/>
                          <a:latin typeface="Times New Roman" pitchFamily="18" charset="0"/>
                        </a:rPr>
                        <a:t>Unit Symbol</a:t>
                      </a:r>
                      <a:endParaRPr kumimoji="0" lang="en-US" sz="16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length</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meter</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m</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mass</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kilogram</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k</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temperature (absolute)</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kelvin</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K</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amount of substance</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mole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mol</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electric current</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ampere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A</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luminous intensity</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candela</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cd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time</a:t>
                      </a:r>
                      <a:endParaRPr kumimoji="0" lang="en-US" sz="16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chemeClr val="tx1"/>
                          </a:solidFill>
                          <a:effectLst/>
                          <a:latin typeface="Times New Roman" pitchFamily="18" charset="0"/>
                        </a:rPr>
                        <a:t>second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dirty="0" smtClean="0">
                          <a:ln>
                            <a:noFill/>
                          </a:ln>
                          <a:solidFill>
                            <a:schemeClr val="tx1"/>
                          </a:solidFill>
                          <a:effectLst/>
                          <a:latin typeface="Times New Roman" pitchFamily="18" charset="0"/>
                        </a:rPr>
                        <a:t>s</a:t>
                      </a:r>
                      <a:endParaRPr kumimoji="0" lang="en-US" sz="16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Derived Quantities</a:t>
            </a:r>
            <a:endParaRPr lang="en-US" dirty="0"/>
          </a:p>
        </p:txBody>
      </p:sp>
      <p:sp>
        <p:nvSpPr>
          <p:cNvPr id="3" name="Content Placeholder 2"/>
          <p:cNvSpPr>
            <a:spLocks noGrp="1"/>
          </p:cNvSpPr>
          <p:nvPr>
            <p:ph sz="quarter" idx="1"/>
          </p:nvPr>
        </p:nvSpPr>
        <p:spPr>
          <a:xfrm>
            <a:off x="612648" y="1600200"/>
            <a:ext cx="8153400" cy="1356360"/>
          </a:xfrm>
        </p:spPr>
        <p:txBody>
          <a:bodyPr>
            <a:normAutofit/>
          </a:bodyPr>
          <a:lstStyle/>
          <a:p>
            <a:pPr>
              <a:buNone/>
            </a:pPr>
            <a:r>
              <a:rPr lang="en-US" sz="2000" dirty="0" smtClean="0"/>
              <a:t>SI units derived from algebraic equations and the seven SI base units. </a:t>
            </a:r>
          </a:p>
        </p:txBody>
      </p:sp>
      <p:graphicFrame>
        <p:nvGraphicFramePr>
          <p:cNvPr id="4" name="Group 154"/>
          <p:cNvGraphicFramePr>
            <a:graphicFrameLocks noGrp="1"/>
          </p:cNvGraphicFramePr>
          <p:nvPr/>
        </p:nvGraphicFramePr>
        <p:xfrm>
          <a:off x="508000" y="2237740"/>
          <a:ext cx="8128000" cy="4023360"/>
        </p:xfrm>
        <a:graphic>
          <a:graphicData uri="http://schemas.openxmlformats.org/drawingml/2006/table">
            <a:tbl>
              <a:tblPr/>
              <a:tblGrid>
                <a:gridCol w="3968750"/>
                <a:gridCol w="3028950"/>
                <a:gridCol w="1130300"/>
              </a:tblGrid>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Derived quantity</a:t>
                      </a:r>
                      <a:endParaRPr kumimoji="0" lang="en-US" sz="1600" b="1"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Name</a:t>
                      </a:r>
                      <a:endParaRPr kumimoji="0" lang="en-US" sz="1600" b="1"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Symbol</a:t>
                      </a:r>
                      <a:endParaRPr kumimoji="0" lang="en-US" sz="1600" b="1"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area</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square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t>
                      </a:r>
                      <a:r>
                        <a:rPr kumimoji="0" lang="en-US" sz="1600" b="0" i="0" u="none" strike="noStrike" cap="none" normalizeH="0" baseline="30000" smtClean="0">
                          <a:ln>
                            <a:noFill/>
                          </a:ln>
                          <a:solidFill>
                            <a:srgbClr val="A50021"/>
                          </a:solidFill>
                          <a:effectLst/>
                          <a:latin typeface="Times New Roman" pitchFamily="18"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volume</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cubic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t>
                      </a:r>
                      <a:r>
                        <a:rPr kumimoji="0" lang="en-US" sz="1600" b="0" i="0" u="none" strike="noStrike" cap="none" normalizeH="0" baseline="30000" smtClean="0">
                          <a:ln>
                            <a:noFill/>
                          </a:ln>
                          <a:solidFill>
                            <a:srgbClr val="A50021"/>
                          </a:solidFill>
                          <a:effectLst/>
                          <a:latin typeface="Times New Roman" pitchFamily="18"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speed, velocity</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meter per second</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m/s</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acceleration</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meter per second squared  </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m/s</a:t>
                      </a:r>
                      <a:r>
                        <a:rPr kumimoji="0" lang="en-US" sz="1600" b="0" i="0" u="none" strike="noStrike" cap="none" normalizeH="0" baseline="30000" smtClean="0">
                          <a:ln>
                            <a:noFill/>
                          </a:ln>
                          <a:solidFill>
                            <a:srgbClr val="A50021"/>
                          </a:solidFill>
                          <a:effectLst/>
                          <a:latin typeface="Times New Roman" pitchFamily="18"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wave number</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reciprocal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t>
                      </a:r>
                      <a:r>
                        <a:rPr kumimoji="0" lang="en-US" sz="1600" b="0" i="0" u="none" strike="noStrike" cap="none" normalizeH="0" baseline="30000" smtClean="0">
                          <a:ln>
                            <a:noFill/>
                          </a:ln>
                          <a:solidFill>
                            <a:srgbClr val="A50021"/>
                          </a:solidFill>
                          <a:effectLst/>
                          <a:latin typeface="Times New Roman" pitchFamily="18" charset="0"/>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mass density</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kilogram per cubic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kg/m</a:t>
                      </a:r>
                      <a:r>
                        <a:rPr kumimoji="0" lang="en-US" sz="1600" b="0" i="0" u="none" strike="noStrike" cap="none" normalizeH="0" baseline="30000" smtClean="0">
                          <a:ln>
                            <a:noFill/>
                          </a:ln>
                          <a:solidFill>
                            <a:srgbClr val="A50021"/>
                          </a:solidFill>
                          <a:effectLst/>
                          <a:latin typeface="Times New Roman" pitchFamily="18"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specific volume</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cubic meter per kilogram</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t>
                      </a:r>
                      <a:r>
                        <a:rPr kumimoji="0" lang="en-US" sz="1600" b="0" i="0" u="none" strike="noStrike" cap="none" normalizeH="0" baseline="30000" smtClean="0">
                          <a:ln>
                            <a:noFill/>
                          </a:ln>
                          <a:solidFill>
                            <a:srgbClr val="A50021"/>
                          </a:solidFill>
                          <a:effectLst/>
                          <a:latin typeface="Times New Roman" pitchFamily="18" charset="0"/>
                        </a:rPr>
                        <a:t>3</a:t>
                      </a:r>
                      <a:r>
                        <a:rPr kumimoji="0" lang="en-US" sz="1600" b="0" i="0" u="none" strike="noStrike" cap="none" normalizeH="0" baseline="0" smtClean="0">
                          <a:ln>
                            <a:noFill/>
                          </a:ln>
                          <a:solidFill>
                            <a:srgbClr val="A50021"/>
                          </a:solidFill>
                          <a:effectLst/>
                          <a:latin typeface="Times New Roman" pitchFamily="18" charset="0"/>
                        </a:rPr>
                        <a:t>/kg</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current density</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ampere per square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A/m</a:t>
                      </a:r>
                      <a:r>
                        <a:rPr kumimoji="0" lang="en-US" sz="1600" b="0" i="0" u="none" strike="noStrike" cap="none" normalizeH="0" baseline="30000" smtClean="0">
                          <a:ln>
                            <a:noFill/>
                          </a:ln>
                          <a:solidFill>
                            <a:srgbClr val="A50021"/>
                          </a:solidFill>
                          <a:effectLst/>
                          <a:latin typeface="Times New Roman" pitchFamily="18"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magnetic field strength  </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ampere per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A/m</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amount-of-substance concentration</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mole per cubic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mol/m</a:t>
                      </a:r>
                      <a:r>
                        <a:rPr kumimoji="0" lang="en-US" sz="1600" b="0" i="0" u="none" strike="noStrike" cap="none" normalizeH="0" baseline="30000" smtClean="0">
                          <a:ln>
                            <a:noFill/>
                          </a:ln>
                          <a:solidFill>
                            <a:srgbClr val="A50021"/>
                          </a:solidFill>
                          <a:effectLst/>
                          <a:latin typeface="Times New Roman" pitchFamily="18" charset="0"/>
                        </a:rPr>
                        <a:t>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luminance</a:t>
                      </a:r>
                      <a:endParaRPr kumimoji="0" lang="en-US" sz="1600" b="0" i="0" u="none" strike="noStrike" cap="none" normalizeH="0" baseline="0" smtClean="0">
                        <a:ln>
                          <a:noFill/>
                        </a:ln>
                        <a:solidFill>
                          <a:srgbClr val="A5002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candela per square meter</a:t>
                      </a:r>
                      <a:endParaRPr kumimoji="0" lang="en-US" sz="1600" b="0" i="0" u="none" strike="noStrike" cap="none" normalizeH="0" baseline="0" smtClean="0">
                        <a:ln>
                          <a:noFill/>
                        </a:ln>
                        <a:solidFill>
                          <a:srgbClr val="A5002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dirty="0" err="1" smtClean="0">
                          <a:ln>
                            <a:noFill/>
                          </a:ln>
                          <a:solidFill>
                            <a:srgbClr val="A50021"/>
                          </a:solidFill>
                          <a:effectLst/>
                          <a:latin typeface="Times New Roman" pitchFamily="18" charset="0"/>
                        </a:rPr>
                        <a:t>cd</a:t>
                      </a:r>
                      <a:r>
                        <a:rPr kumimoji="0" lang="en-US" sz="1600" b="0" i="0" u="none" strike="noStrike" cap="none" normalizeH="0" baseline="0" dirty="0" smtClean="0">
                          <a:ln>
                            <a:noFill/>
                          </a:ln>
                          <a:solidFill>
                            <a:srgbClr val="A50021"/>
                          </a:solidFill>
                          <a:effectLst/>
                          <a:latin typeface="Times New Roman" pitchFamily="18" charset="0"/>
                        </a:rPr>
                        <a:t>/m</a:t>
                      </a:r>
                      <a:r>
                        <a:rPr kumimoji="0" lang="en-US" sz="1600" b="0" i="0" u="none" strike="noStrike" cap="none" normalizeH="0" baseline="30000" dirty="0" smtClean="0">
                          <a:ln>
                            <a:noFill/>
                          </a:ln>
                          <a:solidFill>
                            <a:srgbClr val="A50021"/>
                          </a:solidFill>
                          <a:effectLst/>
                          <a:latin typeface="Times New Roman" pitchFamily="18"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a:t>
            </a:r>
            <a:endParaRPr lang="en-US" dirty="0"/>
          </a:p>
        </p:txBody>
      </p:sp>
      <p:sp>
        <p:nvSpPr>
          <p:cNvPr id="3" name="Content Placeholder 2"/>
          <p:cNvSpPr>
            <a:spLocks noGrp="1"/>
          </p:cNvSpPr>
          <p:nvPr>
            <p:ph sz="quarter" idx="1"/>
          </p:nvPr>
        </p:nvSpPr>
        <p:spPr/>
        <p:txBody>
          <a:bodyPr/>
          <a:lstStyle/>
          <a:p>
            <a:pPr marL="0" indent="0">
              <a:buNone/>
            </a:pPr>
            <a:r>
              <a:rPr lang="en-US" sz="2400" dirty="0" smtClean="0"/>
              <a:t>Write an algebraic equation for each of the following.  Your answer should result in one of the derived units of the SI.  </a:t>
            </a:r>
          </a:p>
          <a:p>
            <a:pPr marL="508000" lvl="1" indent="-508000">
              <a:buFont typeface="Wingdings" pitchFamily="2" charset="2"/>
              <a:buChar char="v"/>
            </a:pPr>
            <a:r>
              <a:rPr lang="en-US" sz="2400" dirty="0" smtClean="0"/>
              <a:t>The volume of a cube 3.5 m x 2 m x 6.3 m  </a:t>
            </a:r>
          </a:p>
          <a:p>
            <a:endParaRPr lang="en-US" sz="2400" dirty="0" smtClean="0"/>
          </a:p>
          <a:p>
            <a:endParaRPr lang="en-US" sz="2400" dirty="0" smtClean="0"/>
          </a:p>
          <a:p>
            <a:pPr marL="508000" lvl="1" indent="-508000">
              <a:buFont typeface="Wingdings" pitchFamily="2" charset="2"/>
              <a:buChar char="v"/>
            </a:pPr>
            <a:r>
              <a:rPr lang="en-US" sz="2400" dirty="0" smtClean="0"/>
              <a:t>The speed of a car that traveled 88 km in 45 minutes</a:t>
            </a:r>
          </a:p>
          <a:p>
            <a:pPr>
              <a:buNone/>
            </a:pPr>
            <a:endParaRPr lang="en-US" sz="2400"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a:t>
            </a:r>
            <a:endParaRPr lang="en-US" dirty="0"/>
          </a:p>
        </p:txBody>
      </p:sp>
      <p:sp>
        <p:nvSpPr>
          <p:cNvPr id="3" name="Content Placeholder 2"/>
          <p:cNvSpPr>
            <a:spLocks noGrp="1"/>
          </p:cNvSpPr>
          <p:nvPr>
            <p:ph sz="quarter" idx="1"/>
          </p:nvPr>
        </p:nvSpPr>
        <p:spPr/>
        <p:txBody>
          <a:bodyPr/>
          <a:lstStyle/>
          <a:p>
            <a:pPr marL="0" indent="0">
              <a:buNone/>
            </a:pPr>
            <a:r>
              <a:rPr lang="en-US" sz="2400" dirty="0" smtClean="0"/>
              <a:t>Write an algebraic equation for each of the following.  Your answer should result in one of the derived units of the SI.  </a:t>
            </a:r>
          </a:p>
          <a:p>
            <a:pPr marL="508000" lvl="1" indent="-508000">
              <a:buFont typeface="Wingdings" pitchFamily="2" charset="2"/>
              <a:buChar char="v"/>
            </a:pPr>
            <a:r>
              <a:rPr lang="en-US" sz="2400" dirty="0" smtClean="0"/>
              <a:t>The volume of a cube 3.5 m x 2 m x 6.3 m  </a:t>
            </a:r>
          </a:p>
          <a:p>
            <a:pPr marL="594360" lvl="2" indent="-320040">
              <a:spcBef>
                <a:spcPts val="700"/>
              </a:spcBef>
              <a:buSzPct val="60000"/>
              <a:buFont typeface="Wingdings" pitchFamily="2" charset="2"/>
              <a:buChar char="q"/>
            </a:pPr>
            <a:r>
              <a:rPr lang="en-US" sz="2100" i="1" dirty="0" smtClean="0">
                <a:solidFill>
                  <a:srgbClr val="002060"/>
                </a:solidFill>
              </a:rPr>
              <a:t>Answer:  3.5 m x 2 m x 6.3 m = 44.1 m</a:t>
            </a:r>
            <a:r>
              <a:rPr lang="en-US" sz="2100" i="1" baseline="30000" dirty="0" smtClean="0">
                <a:solidFill>
                  <a:srgbClr val="002060"/>
                </a:solidFill>
              </a:rPr>
              <a:t>3</a:t>
            </a:r>
            <a:endParaRPr lang="en-US" sz="2100" i="1" dirty="0" smtClean="0">
              <a:solidFill>
                <a:srgbClr val="002060"/>
              </a:solidFill>
            </a:endParaRPr>
          </a:p>
          <a:p>
            <a:endParaRPr lang="en-US" sz="2400" dirty="0" smtClean="0"/>
          </a:p>
          <a:p>
            <a:pPr marL="508000" lvl="1" indent="-508000">
              <a:buFont typeface="Wingdings" pitchFamily="2" charset="2"/>
              <a:buChar char="v"/>
            </a:pPr>
            <a:r>
              <a:rPr lang="en-US" sz="2400" dirty="0" smtClean="0"/>
              <a:t>The average speed of a car that traveled 88 km in 45 minutes in m/s?</a:t>
            </a:r>
          </a:p>
          <a:p>
            <a:pPr marL="782320" lvl="2" indent="-508000">
              <a:buFont typeface="Wingdings" pitchFamily="2" charset="2"/>
              <a:buChar char="q"/>
            </a:pPr>
            <a:r>
              <a:rPr lang="en-US" sz="2100" i="1" dirty="0" smtClean="0">
                <a:solidFill>
                  <a:srgbClr val="002060"/>
                </a:solidFill>
              </a:rPr>
              <a:t>Answer: [ 88 km * (1000 m / 1km)] / [45 minutes *( 60 s/1 minute)] = 32.6 m/s </a:t>
            </a:r>
          </a:p>
          <a:p>
            <a:pPr marL="508000" lvl="1" indent="-508000">
              <a:buFont typeface="Wingdings" pitchFamily="2" charset="2"/>
              <a:buChar char="v"/>
            </a:pPr>
            <a:endParaRPr lang="en-US" sz="2400" dirty="0" smtClean="0"/>
          </a:p>
          <a:p>
            <a:pPr>
              <a:buNone/>
            </a:pPr>
            <a:endParaRPr lang="en-US" sz="2400" dirty="0" smtClean="0"/>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Seven Base Units</a:t>
            </a:r>
            <a:endParaRPr lang="en-US" dirty="0"/>
          </a:p>
        </p:txBody>
      </p:sp>
      <p:sp>
        <p:nvSpPr>
          <p:cNvPr id="3" name="Content Placeholder 2"/>
          <p:cNvSpPr>
            <a:spLocks noGrp="1"/>
          </p:cNvSpPr>
          <p:nvPr>
            <p:ph sz="quarter" idx="1"/>
          </p:nvPr>
        </p:nvSpPr>
        <p:spPr/>
        <p:txBody>
          <a:bodyPr>
            <a:normAutofit/>
          </a:bodyPr>
          <a:lstStyle/>
          <a:p>
            <a:pPr marL="514350" indent="-514350">
              <a:buClr>
                <a:schemeClr val="tx1"/>
              </a:buClr>
            </a:pPr>
            <a:r>
              <a:rPr lang="en-US" sz="2600" dirty="0" smtClean="0"/>
              <a:t>As with most units of measurement, the official definitions for the seven base units of SI have changed through the years.  </a:t>
            </a:r>
          </a:p>
          <a:p>
            <a:pPr marL="514350" indent="-514350">
              <a:buClr>
                <a:schemeClr val="tx1"/>
              </a:buClr>
            </a:pPr>
            <a:r>
              <a:rPr lang="en-US" sz="2600" dirty="0" smtClean="0"/>
              <a:t>The most current definitions are those established by the International Bureau of Weights and Measures (BIPM).  </a:t>
            </a:r>
          </a:p>
          <a:p>
            <a:pPr marL="514350" indent="-514350">
              <a:buClr>
                <a:schemeClr val="tx1"/>
              </a:buClr>
            </a:pPr>
            <a:r>
              <a:rPr lang="en-US" sz="2600" dirty="0" smtClean="0"/>
              <a:t>These definitions and other aspects of SI are updated every four years at the CGPM.</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Meter</a:t>
            </a:r>
            <a:endParaRPr lang="en-US" dirty="0"/>
          </a:p>
        </p:txBody>
      </p:sp>
      <p:sp>
        <p:nvSpPr>
          <p:cNvPr id="3" name="Content Placeholder 2"/>
          <p:cNvSpPr>
            <a:spLocks noGrp="1"/>
          </p:cNvSpPr>
          <p:nvPr>
            <p:ph sz="quarter" idx="1"/>
          </p:nvPr>
        </p:nvSpPr>
        <p:spPr>
          <a:xfrm>
            <a:off x="612648" y="1600200"/>
            <a:ext cx="4218432" cy="3855720"/>
          </a:xfrm>
        </p:spPr>
        <p:txBody>
          <a:bodyPr>
            <a:normAutofit/>
          </a:bodyPr>
          <a:lstStyle/>
          <a:p>
            <a:pPr marL="0" indent="0">
              <a:lnSpc>
                <a:spcPct val="120000"/>
              </a:lnSpc>
              <a:buNone/>
            </a:pPr>
            <a:r>
              <a:rPr lang="en-US" sz="2000" dirty="0" smtClean="0"/>
              <a:t>The meter was originally defined by the French Academy of Science as one ten-millionth (10</a:t>
            </a:r>
            <a:r>
              <a:rPr lang="en-US" sz="2000" baseline="30000" dirty="0" smtClean="0"/>
              <a:t>-7</a:t>
            </a:r>
            <a:r>
              <a:rPr lang="en-US" sz="2000" dirty="0" smtClean="0"/>
              <a:t>) of the distance from the equator to the North Pole. The meridian that was used was the one that goes through Paris.  In 1983 the General Conference on Weights and Measures (CGPM), replaced this definition with the following</a:t>
            </a:r>
            <a:r>
              <a:rPr lang="en-US" sz="2000" dirty="0" smtClean="0"/>
              <a:t>:</a:t>
            </a:r>
            <a:endParaRPr lang="en-US" sz="2000" dirty="0" smtClean="0"/>
          </a:p>
        </p:txBody>
      </p:sp>
      <p:sp>
        <p:nvSpPr>
          <p:cNvPr id="5" name="CaptionText"/>
          <p:cNvSpPr txBox="1">
            <a:spLocks noChangeArrowheads="1"/>
          </p:cNvSpPr>
          <p:nvPr>
            <p:custDataLst>
              <p:tags r:id="rId1"/>
            </p:custDataLst>
          </p:nvPr>
        </p:nvSpPr>
        <p:spPr bwMode="auto">
          <a:xfrm>
            <a:off x="5180330" y="4968558"/>
            <a:ext cx="3724275" cy="260350"/>
          </a:xfrm>
          <a:prstGeom prst="rect">
            <a:avLst/>
          </a:prstGeom>
          <a:noFill/>
          <a:ln w="9525" algn="ctr">
            <a:noFill/>
            <a:miter lim="800000"/>
            <a:headEnd/>
            <a:tailEnd/>
          </a:ln>
          <a:effectLst/>
        </p:spPr>
        <p:txBody>
          <a:bodyPr>
            <a:spAutoFit/>
          </a:bodyPr>
          <a:lstStyle/>
          <a:p>
            <a:pPr algn="r">
              <a:spcBef>
                <a:spcPct val="0"/>
              </a:spcBef>
              <a:spcAft>
                <a:spcPts val="100"/>
              </a:spcAft>
            </a:pPr>
            <a:r>
              <a:rPr lang="en-US" sz="1100" b="1" i="1" dirty="0"/>
              <a:t>Meridian used for the Original Meter Derivation</a:t>
            </a:r>
          </a:p>
        </p:txBody>
      </p:sp>
      <p:pic>
        <p:nvPicPr>
          <p:cNvPr id="6" name="Picture 5" descr="meridian.jpg"/>
          <p:cNvPicPr>
            <a:picLocks noChangeAspect="1"/>
          </p:cNvPicPr>
          <p:nvPr/>
        </p:nvPicPr>
        <p:blipFill>
          <a:blip r:embed="rId4" cstate="print"/>
          <a:stretch>
            <a:fillRect/>
          </a:stretch>
        </p:blipFill>
        <p:spPr>
          <a:xfrm>
            <a:off x="5040086" y="1722120"/>
            <a:ext cx="3860074" cy="3002280"/>
          </a:xfrm>
          <a:prstGeom prst="rect">
            <a:avLst/>
          </a:prstGeom>
          <a:ln>
            <a:solidFill>
              <a:schemeClr val="accent1"/>
            </a:solidFill>
          </a:ln>
          <a:effectLst>
            <a:outerShdw blurRad="292100" dist="139700" dir="2700000" algn="tl" rotWithShape="0">
              <a:srgbClr val="333333">
                <a:alpha val="65000"/>
              </a:srgbClr>
            </a:outerShdw>
          </a:effectLst>
        </p:spPr>
      </p:pic>
      <p:sp>
        <p:nvSpPr>
          <p:cNvPr id="7" name="Rectangle 6"/>
          <p:cNvSpPr/>
          <p:nvPr/>
        </p:nvSpPr>
        <p:spPr>
          <a:xfrm>
            <a:off x="548640" y="5520756"/>
            <a:ext cx="8488680" cy="867482"/>
          </a:xfrm>
          <a:prstGeom prst="rect">
            <a:avLst/>
          </a:prstGeom>
        </p:spPr>
        <p:txBody>
          <a:bodyPr wrap="square">
            <a:spAutoFit/>
          </a:bodyPr>
          <a:lstStyle/>
          <a:p>
            <a:pPr algn="ctr">
              <a:lnSpc>
                <a:spcPct val="120000"/>
              </a:lnSpc>
            </a:pPr>
            <a:r>
              <a:rPr lang="en-US" sz="2200" b="1" i="1" dirty="0" smtClean="0">
                <a:latin typeface="Arial" pitchFamily="34" charset="0"/>
                <a:cs typeface="Arial" pitchFamily="34" charset="0"/>
              </a:rPr>
              <a:t>The meter is the length of the path traveled by light in vacuum during a time interval of 1/299,792,458 of a second.</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376160" cy="3703320"/>
          </a:xfrm>
        </p:spPr>
        <p:txBody>
          <a:bodyPr>
            <a:normAutofit fontScale="70000" lnSpcReduction="20000"/>
          </a:bodyPr>
          <a:lstStyle/>
          <a:p>
            <a:pPr>
              <a:lnSpc>
                <a:spcPct val="120000"/>
              </a:lnSpc>
            </a:pPr>
            <a:r>
              <a:rPr lang="en-US" dirty="0" smtClean="0"/>
              <a:t>This unit provides information on the evolution of the current systems of weights and measures, and an overview of the International Standards of Units (SI) and metric system.  </a:t>
            </a:r>
          </a:p>
          <a:p>
            <a:pPr>
              <a:lnSpc>
                <a:spcPct val="120000"/>
              </a:lnSpc>
            </a:pPr>
            <a:r>
              <a:rPr lang="en-US" dirty="0" smtClean="0"/>
              <a:t>A strong foundation in weights and measure, an understanding of the units used in the metric system, and the ability to convert within the metric system and between systems is fundamental when working in </a:t>
            </a:r>
            <a:r>
              <a:rPr lang="en-US" dirty="0" smtClean="0"/>
              <a:t>micro and nanotechnologies.  </a:t>
            </a:r>
            <a:r>
              <a:rPr lang="en-US" dirty="0" smtClean="0"/>
              <a:t>This information is needed in order to understand how </a:t>
            </a:r>
            <a:r>
              <a:rPr lang="en-US" dirty="0" smtClean="0"/>
              <a:t>MEMS (</a:t>
            </a:r>
            <a:r>
              <a:rPr lang="en-US" dirty="0" err="1" smtClean="0"/>
              <a:t>MicroElectroMechanical</a:t>
            </a:r>
            <a:r>
              <a:rPr lang="en-US" dirty="0" smtClean="0"/>
              <a:t> Systems) </a:t>
            </a:r>
            <a:r>
              <a:rPr lang="en-US" dirty="0" smtClean="0"/>
              <a:t>are used, how they work, how they are made, and how they are designed.</a:t>
            </a: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Kilogram</a:t>
            </a:r>
            <a:endParaRPr lang="en-US" dirty="0"/>
          </a:p>
        </p:txBody>
      </p:sp>
      <p:sp>
        <p:nvSpPr>
          <p:cNvPr id="3" name="Content Placeholder 2"/>
          <p:cNvSpPr>
            <a:spLocks noGrp="1"/>
          </p:cNvSpPr>
          <p:nvPr>
            <p:ph sz="quarter" idx="1"/>
          </p:nvPr>
        </p:nvSpPr>
        <p:spPr>
          <a:xfrm>
            <a:off x="612648" y="1600200"/>
            <a:ext cx="4599432" cy="5074920"/>
          </a:xfrm>
        </p:spPr>
        <p:txBody>
          <a:bodyPr>
            <a:noAutofit/>
          </a:bodyPr>
          <a:lstStyle/>
          <a:p>
            <a:pPr marL="0" indent="0">
              <a:lnSpc>
                <a:spcPct val="120000"/>
              </a:lnSpc>
              <a:buNone/>
            </a:pPr>
            <a:r>
              <a:rPr lang="en-US" sz="2000" dirty="0" smtClean="0"/>
              <a:t>The kilogram was originally defined as “one thousand times the absolute weight of a volume of pure water equal to the cube of the hundredth part of a meter, and at the temperature of melting ice.”  This was later changed to “the mass of a cubic decimeter of water at standard pressure and temperature.”</a:t>
            </a:r>
          </a:p>
          <a:p>
            <a:pPr marL="0" indent="0">
              <a:lnSpc>
                <a:spcPct val="120000"/>
              </a:lnSpc>
              <a:buNone/>
            </a:pPr>
            <a:r>
              <a:rPr lang="en-US" sz="2000" b="1" i="1" dirty="0" smtClean="0"/>
              <a:t>The kilogram is the unit of mass; it is equal to the mass of the international prototype of the kilogram.</a:t>
            </a:r>
          </a:p>
        </p:txBody>
      </p:sp>
      <p:sp>
        <p:nvSpPr>
          <p:cNvPr id="5" name="Rectangle 4"/>
          <p:cNvSpPr/>
          <p:nvPr/>
        </p:nvSpPr>
        <p:spPr>
          <a:xfrm>
            <a:off x="5257800" y="4718596"/>
            <a:ext cx="3672840" cy="1508105"/>
          </a:xfrm>
          <a:prstGeom prst="rect">
            <a:avLst/>
          </a:prstGeom>
        </p:spPr>
        <p:txBody>
          <a:bodyPr wrap="square">
            <a:spAutoFit/>
          </a:bodyPr>
          <a:lstStyle/>
          <a:p>
            <a:pPr algn="r"/>
            <a:r>
              <a:rPr lang="en-US" sz="1100" b="1" i="1" dirty="0" smtClean="0"/>
              <a:t>Facsimile of the International Prototype of  the kilogram</a:t>
            </a:r>
            <a:endParaRPr lang="en-US" sz="1100" b="1" dirty="0" smtClean="0"/>
          </a:p>
          <a:p>
            <a:pPr algn="r"/>
            <a:r>
              <a:rPr lang="en-US" sz="1100" b="1" i="1" dirty="0" smtClean="0"/>
              <a:t>[Photograph is reproduced with permission of the BIPM, which retains full internationally protected copyright.]</a:t>
            </a:r>
            <a:endParaRPr lang="en-US" sz="1100" b="1" dirty="0" smtClean="0"/>
          </a:p>
          <a:p>
            <a:pPr algn="r"/>
            <a:endParaRPr lang="en-US" sz="1100" b="1" i="1" dirty="0" smtClean="0"/>
          </a:p>
          <a:p>
            <a:pPr algn="r"/>
            <a:r>
              <a:rPr lang="en-US" sz="1200" b="1" i="1" dirty="0" smtClean="0"/>
              <a:t>In 1889, the CGPM sanctioned the international prototype of the kilogram, and declared that "This prototype shall hence forth be considered to be the unit of mass." </a:t>
            </a:r>
            <a:endParaRPr lang="en-US" sz="1200" b="1" i="1" dirty="0"/>
          </a:p>
        </p:txBody>
      </p:sp>
      <p:pic>
        <p:nvPicPr>
          <p:cNvPr id="6" name="Picture 5" descr="kilograpm-bipm.jpg"/>
          <p:cNvPicPr>
            <a:picLocks noChangeAspect="1"/>
          </p:cNvPicPr>
          <p:nvPr/>
        </p:nvPicPr>
        <p:blipFill>
          <a:blip r:embed="rId3" cstate="print"/>
          <a:srcRect l="13831" t="38923" r="16590" b="13323"/>
          <a:stretch>
            <a:fillRect/>
          </a:stretch>
        </p:blipFill>
        <p:spPr>
          <a:xfrm>
            <a:off x="5784051" y="1691640"/>
            <a:ext cx="3138498" cy="268224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 Prefixes</a:t>
            </a:r>
            <a:endParaRPr lang="en-US" dirty="0"/>
          </a:p>
        </p:txBody>
      </p:sp>
      <p:graphicFrame>
        <p:nvGraphicFramePr>
          <p:cNvPr id="4" name="Group 272"/>
          <p:cNvGraphicFramePr>
            <a:graphicFrameLocks noGrp="1"/>
          </p:cNvGraphicFramePr>
          <p:nvPr/>
        </p:nvGraphicFramePr>
        <p:xfrm>
          <a:off x="675640" y="1837373"/>
          <a:ext cx="8128000" cy="4693919"/>
        </p:xfrm>
        <a:graphic>
          <a:graphicData uri="http://schemas.openxmlformats.org/drawingml/2006/table">
            <a:tbl>
              <a:tblPr/>
              <a:tblGrid>
                <a:gridCol w="1268413"/>
                <a:gridCol w="1168400"/>
                <a:gridCol w="1431925"/>
                <a:gridCol w="390525"/>
                <a:gridCol w="1266825"/>
                <a:gridCol w="1168400"/>
                <a:gridCol w="1433512"/>
              </a:tblGrid>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Factor</a:t>
                      </a:r>
                      <a:endParaRPr kumimoji="0" lang="en-US" sz="1600" b="1" i="0" u="none" strike="noStrike" cap="none" normalizeH="0" baseline="0" smtClean="0">
                        <a:ln>
                          <a:noFill/>
                        </a:ln>
                        <a:solidFill>
                          <a:srgbClr val="A50021"/>
                        </a:solidFill>
                        <a:effectLst/>
                        <a:latin typeface="Arial"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Name</a:t>
                      </a:r>
                      <a:endParaRPr kumimoji="0" lang="en-US" sz="1600" b="1"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Symbol</a:t>
                      </a:r>
                      <a:endParaRPr kumimoji="0" lang="en-US" sz="1600" b="1"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Factor</a:t>
                      </a:r>
                      <a:endParaRPr kumimoji="0" lang="en-US" sz="1600" b="1"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Name  </a:t>
                      </a:r>
                      <a:endParaRPr kumimoji="0" lang="en-US" sz="1600" b="1"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1" i="0" u="none" strike="noStrike" cap="none" normalizeH="0" baseline="0" smtClean="0">
                          <a:ln>
                            <a:noFill/>
                          </a:ln>
                          <a:solidFill>
                            <a:srgbClr val="A50021"/>
                          </a:solidFill>
                          <a:effectLst/>
                          <a:latin typeface="Times New Roman" pitchFamily="18" charset="0"/>
                        </a:rPr>
                        <a:t>Symbol</a:t>
                      </a:r>
                      <a:endParaRPr kumimoji="0" lang="en-US" sz="1600" b="1"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24</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yotta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Y</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-1</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deci</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D</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21</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zetta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Z</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-2</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centi</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C</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18</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exa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E</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-3</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milli</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15</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peta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P</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-6</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micro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µ</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625">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12</a:t>
                      </a: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tera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T</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10</a:t>
                      </a:r>
                      <a:r>
                        <a:rPr kumimoji="0" lang="en-US" sz="1600" b="0" i="0" u="none" strike="noStrike" cap="none" normalizeH="0" baseline="30000" smtClean="0">
                          <a:ln>
                            <a:noFill/>
                          </a:ln>
                          <a:solidFill>
                            <a:srgbClr val="A50021"/>
                          </a:solidFill>
                          <a:effectLst/>
                          <a:latin typeface="Times New Roman" pitchFamily="18" charset="0"/>
                        </a:rPr>
                        <a:t>-9</a:t>
                      </a: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nano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n-US" sz="1600" b="0" i="0" u="none" strike="noStrike" cap="none" normalizeH="0" baseline="0" smtClean="0">
                          <a:ln>
                            <a:noFill/>
                          </a:ln>
                          <a:solidFill>
                            <a:srgbClr val="A50021"/>
                          </a:solidFill>
                          <a:effectLst/>
                          <a:latin typeface="Times New Roman" pitchFamily="18" charset="0"/>
                        </a:rPr>
                        <a:t>N</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9</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giga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G</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-12</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pico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P</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6</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mega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M</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-15</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femto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F</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3</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kilo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K</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-18</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atto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2</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hecto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H</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-21</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zepto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Z</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8">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1</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deka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Da</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endParaRPr kumimoji="0" lang="en-US" sz="2800" b="0" i="0" u="none" strike="noStrike" cap="none" normalizeH="0" baseline="0" smtClean="0">
                        <a:ln>
                          <a:noFill/>
                        </a:ln>
                        <a:solidFill>
                          <a:srgbClr val="981702"/>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10</a:t>
                      </a:r>
                      <a:r>
                        <a:rPr kumimoji="0" lang="es-ES" sz="1600" b="0" i="0" u="none" strike="noStrike" cap="none" normalizeH="0" baseline="30000" smtClean="0">
                          <a:ln>
                            <a:noFill/>
                          </a:ln>
                          <a:solidFill>
                            <a:srgbClr val="A50021"/>
                          </a:solidFill>
                          <a:effectLst/>
                          <a:latin typeface="Times New Roman" pitchFamily="18" charset="0"/>
                        </a:rPr>
                        <a:t>-24</a:t>
                      </a:r>
                      <a:endParaRPr kumimoji="0" lang="en-US" sz="1600" b="0" i="0" u="none" strike="noStrike" cap="none" normalizeH="0" baseline="30000" smtClean="0">
                        <a:ln>
                          <a:noFill/>
                        </a:ln>
                        <a:solidFill>
                          <a:srgbClr val="A50021"/>
                        </a:solidFill>
                        <a:effectLst/>
                        <a:latin typeface="Times New Roman" pitchFamily="18"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smtClean="0">
                          <a:ln>
                            <a:noFill/>
                          </a:ln>
                          <a:solidFill>
                            <a:srgbClr val="A50021"/>
                          </a:solidFill>
                          <a:effectLst/>
                          <a:latin typeface="Times New Roman" pitchFamily="18" charset="0"/>
                        </a:rPr>
                        <a:t>yocto</a:t>
                      </a:r>
                      <a:endParaRPr kumimoji="0" lang="en-US" sz="1600" b="0" i="0" u="none" strike="noStrike" cap="none" normalizeH="0" baseline="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 typeface="Wingdings" pitchFamily="2" charset="2"/>
                        <a:buNone/>
                        <a:tabLst/>
                      </a:pPr>
                      <a:r>
                        <a:rPr kumimoji="0" lang="es-ES" sz="1600" b="0" i="0" u="none" strike="noStrike" cap="none" normalizeH="0" baseline="0" dirty="0" smtClean="0">
                          <a:ln>
                            <a:noFill/>
                          </a:ln>
                          <a:solidFill>
                            <a:srgbClr val="A50021"/>
                          </a:solidFill>
                          <a:effectLst/>
                          <a:latin typeface="Times New Roman" pitchFamily="18" charset="0"/>
                        </a:rPr>
                        <a:t>Y</a:t>
                      </a:r>
                      <a:endParaRPr kumimoji="0" lang="en-US" sz="1600" b="0" i="0" u="none" strike="noStrike" cap="none" normalizeH="0" baseline="0" dirty="0" smtClean="0">
                        <a:ln>
                          <a:noFill/>
                        </a:ln>
                        <a:solidFill>
                          <a:srgbClr val="A50021"/>
                        </a:solidFill>
                        <a:effectLst/>
                        <a:latin typeface="Arial" charset="0"/>
                      </a:endParaRPr>
                    </a:p>
                  </a:txBody>
                  <a:tcPr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the Prefixes</a:t>
            </a:r>
            <a:endParaRPr lang="en-US" dirty="0"/>
          </a:p>
        </p:txBody>
      </p:sp>
      <p:sp>
        <p:nvSpPr>
          <p:cNvPr id="3" name="Content Placeholder 2"/>
          <p:cNvSpPr>
            <a:spLocks noGrp="1"/>
          </p:cNvSpPr>
          <p:nvPr>
            <p:ph sz="quarter" idx="1"/>
          </p:nvPr>
        </p:nvSpPr>
        <p:spPr/>
        <p:txBody>
          <a:bodyPr>
            <a:noAutofit/>
          </a:bodyPr>
          <a:lstStyle/>
          <a:p>
            <a:pPr>
              <a:buNone/>
            </a:pPr>
            <a:r>
              <a:rPr lang="en-US" sz="2600" dirty="0" smtClean="0"/>
              <a:t>Examples of the prefixes with base units:</a:t>
            </a:r>
          </a:p>
          <a:p>
            <a:pPr lvl="1">
              <a:buFont typeface="Wingdings" pitchFamily="2" charset="2"/>
              <a:buChar char="§"/>
            </a:pPr>
            <a:r>
              <a:rPr lang="en-US" sz="2300" dirty="0" smtClean="0"/>
              <a:t>2000 meters = 2 kilometers or 2 km</a:t>
            </a:r>
          </a:p>
          <a:p>
            <a:pPr lvl="1">
              <a:buFont typeface="Wingdings" pitchFamily="2" charset="2"/>
              <a:buChar char="§"/>
            </a:pPr>
            <a:r>
              <a:rPr lang="en-US" sz="2300" dirty="0" smtClean="0"/>
              <a:t>0.005 meters = 5 millimeters or 5 mm</a:t>
            </a:r>
          </a:p>
          <a:p>
            <a:pPr lvl="1">
              <a:buFont typeface="Wingdings" pitchFamily="2" charset="2"/>
              <a:buChar char="§"/>
            </a:pPr>
            <a:r>
              <a:rPr lang="en-US" sz="2300" dirty="0" smtClean="0"/>
              <a:t>0.025 amperes = 25 </a:t>
            </a:r>
            <a:r>
              <a:rPr lang="en-US" sz="2300" dirty="0" err="1" smtClean="0"/>
              <a:t>milliamperes</a:t>
            </a:r>
            <a:r>
              <a:rPr lang="en-US" sz="2300" dirty="0" smtClean="0"/>
              <a:t> or 25 </a:t>
            </a:r>
            <a:r>
              <a:rPr lang="en-US" sz="2300" dirty="0" err="1" smtClean="0"/>
              <a:t>mA</a:t>
            </a:r>
            <a:endParaRPr lang="en-US" sz="2300" dirty="0" smtClean="0"/>
          </a:p>
          <a:p>
            <a:pPr>
              <a:buNone/>
            </a:pPr>
            <a:endParaRPr lang="en-US" sz="2600" dirty="0" smtClean="0"/>
          </a:p>
          <a:p>
            <a:pPr marL="0" indent="0">
              <a:buNone/>
            </a:pPr>
            <a:r>
              <a:rPr lang="en-US" sz="2600" dirty="0" smtClean="0"/>
              <a:t>Since the kilogram already uses a prefix (kilo), smaller and larger values are based on the gram (10</a:t>
            </a:r>
            <a:r>
              <a:rPr lang="en-US" sz="2600" baseline="30000" dirty="0" smtClean="0"/>
              <a:t>0</a:t>
            </a:r>
            <a:r>
              <a:rPr lang="en-US" sz="2600" dirty="0" smtClean="0"/>
              <a:t>).  </a:t>
            </a:r>
          </a:p>
          <a:p>
            <a:pPr lvl="1">
              <a:buFont typeface="Wingdings" pitchFamily="2" charset="2"/>
              <a:buChar char="§"/>
            </a:pPr>
            <a:r>
              <a:rPr lang="en-US" sz="2300" dirty="0" smtClean="0"/>
              <a:t>0.015 kilograms = 15 x 10</a:t>
            </a:r>
            <a:r>
              <a:rPr lang="en-US" sz="2300" baseline="30000" dirty="0" smtClean="0"/>
              <a:t>-3</a:t>
            </a:r>
            <a:r>
              <a:rPr lang="en-US" sz="2300" dirty="0" smtClean="0"/>
              <a:t> kg = 15 grams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of a Standardized System</a:t>
            </a:r>
            <a:endParaRPr lang="en-US" dirty="0"/>
          </a:p>
        </p:txBody>
      </p:sp>
      <p:sp>
        <p:nvSpPr>
          <p:cNvPr id="3" name="Content Placeholder 2"/>
          <p:cNvSpPr>
            <a:spLocks noGrp="1"/>
          </p:cNvSpPr>
          <p:nvPr>
            <p:ph sz="quarter" idx="1"/>
          </p:nvPr>
        </p:nvSpPr>
        <p:spPr>
          <a:xfrm>
            <a:off x="612648" y="1600200"/>
            <a:ext cx="5178552" cy="4495800"/>
          </a:xfrm>
        </p:spPr>
        <p:txBody>
          <a:bodyPr>
            <a:noAutofit/>
          </a:bodyPr>
          <a:lstStyle/>
          <a:p>
            <a:pPr marL="0" indent="0">
              <a:lnSpc>
                <a:spcPct val="120000"/>
              </a:lnSpc>
              <a:buNone/>
            </a:pPr>
            <a:r>
              <a:rPr lang="en-US" sz="1800" dirty="0" smtClean="0"/>
              <a:t>On September 23, 1999, NASA's Mars Climate Orbiter probe was lost after a 286-day </a:t>
            </a:r>
            <a:r>
              <a:rPr lang="en-US" sz="1800" dirty="0" smtClean="0"/>
              <a:t>journey.  </a:t>
            </a:r>
            <a:r>
              <a:rPr lang="en-US" sz="1800" dirty="0" smtClean="0"/>
              <a:t>Upon its </a:t>
            </a:r>
            <a:r>
              <a:rPr lang="en-US" sz="1800" dirty="0" smtClean="0"/>
              <a:t>approach to Mars, </a:t>
            </a:r>
            <a:r>
              <a:rPr lang="en-US" sz="1800" dirty="0" smtClean="0"/>
              <a:t>the probe fired its engines to move into orbit.  The firing brought it closer than planned to the planet's </a:t>
            </a:r>
            <a:r>
              <a:rPr lang="en-US" sz="1800" dirty="0" smtClean="0"/>
              <a:t>surface preventing the </a:t>
            </a:r>
            <a:r>
              <a:rPr lang="en-US" sz="1800" dirty="0" smtClean="0"/>
              <a:t>Orbiter's engines from functioning properly.  The Orbiter fell deep into the planet's atmosphere and </a:t>
            </a:r>
            <a:r>
              <a:rPr lang="en-US" sz="1800" dirty="0" smtClean="0"/>
              <a:t>is believed to have  burned </a:t>
            </a:r>
            <a:r>
              <a:rPr lang="en-US" sz="1800" dirty="0" smtClean="0"/>
              <a:t>up.</a:t>
            </a:r>
          </a:p>
          <a:p>
            <a:pPr marL="0" indent="0">
              <a:lnSpc>
                <a:spcPct val="120000"/>
              </a:lnSpc>
              <a:buNone/>
            </a:pPr>
            <a:r>
              <a:rPr lang="en-US" sz="1800" dirty="0" smtClean="0"/>
              <a:t>An  investigation found that the loss of the $125 million Orbiter was due to the use of two different units of measurement.  NASA used the metric system.  The team that provided the thruster information used English units. No conversion was made when the data was entered into the computer. </a:t>
            </a:r>
          </a:p>
        </p:txBody>
      </p:sp>
      <p:pic>
        <p:nvPicPr>
          <p:cNvPr id="4" name="Picture 3" descr="orbitor.jpg"/>
          <p:cNvPicPr>
            <a:picLocks noChangeAspect="1"/>
          </p:cNvPicPr>
          <p:nvPr/>
        </p:nvPicPr>
        <p:blipFill>
          <a:blip r:embed="rId3" cstate="print"/>
          <a:stretch>
            <a:fillRect/>
          </a:stretch>
        </p:blipFill>
        <p:spPr>
          <a:xfrm>
            <a:off x="5910072" y="1694688"/>
            <a:ext cx="2993136" cy="2767584"/>
          </a:xfrm>
          <a:prstGeom prst="rect">
            <a:avLst/>
          </a:prstGeom>
          <a:ln>
            <a:noFill/>
          </a:ln>
          <a:effectLst>
            <a:outerShdw blurRad="292100" dist="139700" dir="2700000" algn="tl" rotWithShape="0">
              <a:srgbClr val="333333">
                <a:alpha val="65000"/>
              </a:srgbClr>
            </a:outerShdw>
          </a:effectLst>
        </p:spPr>
      </p:pic>
      <p:sp>
        <p:nvSpPr>
          <p:cNvPr id="55297" name="Rectangle 1"/>
          <p:cNvSpPr>
            <a:spLocks noChangeArrowheads="1"/>
          </p:cNvSpPr>
          <p:nvPr/>
        </p:nvSpPr>
        <p:spPr bwMode="auto">
          <a:xfrm>
            <a:off x="6483281" y="4815840"/>
            <a:ext cx="2371162" cy="43088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effectLst/>
                <a:ea typeface="Times New Roman" pitchFamily="18" charset="0"/>
                <a:cs typeface="Arial" pitchFamily="34" charset="0"/>
              </a:rPr>
              <a:t>Mars Climate Orbiter</a:t>
            </a:r>
            <a:endParaRPr kumimoji="0" lang="en-US" sz="1100" b="1" i="0" u="none" strike="noStrike" cap="none" normalizeH="0" baseline="0" dirty="0" smtClean="0">
              <a:ln>
                <a:noFill/>
              </a:ln>
              <a:effectLst/>
              <a:cs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effectLst/>
                <a:ea typeface="Times New Roman" pitchFamily="18" charset="0"/>
                <a:cs typeface="Arial" pitchFamily="34" charset="0"/>
              </a:rPr>
              <a:t>[Created by and courtesy of NASA]</a:t>
            </a:r>
            <a:endParaRPr kumimoji="0" lang="en-US" sz="1100" b="1" i="0" u="none" strike="noStrike" cap="none" normalizeH="0" baseline="0" dirty="0" smtClean="0">
              <a:ln>
                <a:noFill/>
              </a:ln>
              <a:effectLst/>
              <a:cs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noAutofit/>
          </a:bodyPr>
          <a:lstStyle/>
          <a:p>
            <a:pPr marL="0" indent="0">
              <a:buNone/>
            </a:pPr>
            <a:r>
              <a:rPr lang="en-US" sz="2400" dirty="0" smtClean="0"/>
              <a:t>Other than science and technologies, the US system of weights and measures is still used by the citizens of the United States.  We still drive mph rather than km/hr.  We still weigh ourselves in pounds rather than kilograms.  </a:t>
            </a:r>
          </a:p>
          <a:p>
            <a:pPr marL="0" indent="0">
              <a:buNone/>
            </a:pPr>
            <a:endParaRPr lang="en-US" sz="2400" dirty="0" smtClean="0"/>
          </a:p>
          <a:p>
            <a:pPr marL="0" indent="0">
              <a:buNone/>
            </a:pPr>
            <a:r>
              <a:rPr lang="en-US" sz="2400" i="1" dirty="0" smtClean="0"/>
              <a:t>How do you feel about the United States' conversion to the SI</a:t>
            </a:r>
            <a:r>
              <a:rPr lang="en-US" sz="2400" i="1" dirty="0" smtClean="0"/>
              <a:t>?</a:t>
            </a:r>
          </a:p>
          <a:p>
            <a:pPr marL="0" indent="0">
              <a:buNone/>
            </a:pPr>
            <a:endParaRPr lang="en-US" sz="2400" i="1" dirty="0" smtClean="0"/>
          </a:p>
          <a:p>
            <a:pPr marL="0" indent="0">
              <a:buNone/>
            </a:pPr>
            <a:r>
              <a:rPr lang="en-US" sz="2400" i="1" dirty="0" smtClean="0"/>
              <a:t>What do you see as the biggest road block to converting to the SI?</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fontScale="85000" lnSpcReduction="20000"/>
          </a:bodyPr>
          <a:lstStyle/>
          <a:p>
            <a:pPr marL="514350" indent="-514350">
              <a:buClr>
                <a:schemeClr val="tx1"/>
              </a:buClr>
              <a:buSzPct val="75000"/>
              <a:buFont typeface="Wingdings" pitchFamily="2" charset="2"/>
              <a:buChar char="v"/>
            </a:pPr>
            <a:r>
              <a:rPr lang="en-US" dirty="0" smtClean="0">
                <a:solidFill>
                  <a:schemeClr val="tx1"/>
                </a:solidFill>
              </a:rPr>
              <a:t>Since 3000 BC units of weights and measures have been derived, defined, redefined, replaced and evolved into an international quagmire. </a:t>
            </a:r>
          </a:p>
          <a:p>
            <a:pPr marL="514350" indent="-514350">
              <a:buClr>
                <a:schemeClr val="tx1"/>
              </a:buClr>
              <a:buSzPct val="75000"/>
              <a:buFont typeface="Wingdings" pitchFamily="2" charset="2"/>
              <a:buChar char="v"/>
            </a:pPr>
            <a:r>
              <a:rPr lang="en-US" dirty="0" smtClean="0">
                <a:solidFill>
                  <a:schemeClr val="tx1"/>
                </a:solidFill>
              </a:rPr>
              <a:t>In 1790 the French Academy of Sciences developed the metric system. </a:t>
            </a:r>
          </a:p>
          <a:p>
            <a:pPr marL="514350" indent="-514350">
              <a:buClr>
                <a:schemeClr val="tx1"/>
              </a:buClr>
              <a:buSzPct val="75000"/>
              <a:buFont typeface="Wingdings" pitchFamily="2" charset="2"/>
              <a:buChar char="v"/>
            </a:pPr>
            <a:r>
              <a:rPr lang="en-US" dirty="0" smtClean="0">
                <a:solidFill>
                  <a:schemeClr val="tx1"/>
                </a:solidFill>
              </a:rPr>
              <a:t>In 1960 the General Conference on Weights and Measures (CGPM) declared the modern metric system as the international standard of units (SI). </a:t>
            </a:r>
            <a:endParaRPr lang="en-US"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85000" lnSpcReduction="10000"/>
          </a:bodyPr>
          <a:lstStyle/>
          <a:p>
            <a:pPr algn="ctr"/>
            <a:r>
              <a:rPr lang="en-US" sz="1800" b="1" dirty="0"/>
              <a:t> </a:t>
            </a:r>
            <a:r>
              <a:rPr lang="en-US" sz="1800" dirty="0" smtClean="0"/>
              <a:t>Made </a:t>
            </a:r>
            <a:r>
              <a:rPr lang="en-US" sz="1800" dirty="0"/>
              <a:t>possible through grants from the National Science Foundation Department of Undergraduate Education #0830384, 0902411, and 1205138.</a:t>
            </a:r>
          </a:p>
          <a:p>
            <a:pPr algn="ctr"/>
            <a:r>
              <a:rPr lang="en-US" sz="1800" dirty="0"/>
              <a:t> </a:t>
            </a:r>
          </a:p>
          <a:p>
            <a:pPr algn="ctr"/>
            <a:r>
              <a:rPr lang="en-US" sz="1800" dirty="0"/>
              <a:t>Any opinions, findings and conclusions or recommendations expressed in this material are those of the authors and creators, and do not necessarily reflect the views of the National Science Foundation.</a:t>
            </a:r>
          </a:p>
          <a:p>
            <a:pPr algn="ctr"/>
            <a:r>
              <a:rPr lang="en-US" sz="1800" b="1" dirty="0"/>
              <a:t> </a:t>
            </a:r>
            <a:endParaRPr lang="en-US" sz="1800" dirty="0"/>
          </a:p>
          <a:p>
            <a:pPr algn="ctr"/>
            <a:r>
              <a:rPr lang="en-US" sz="1800" dirty="0"/>
              <a:t>Southwest Center for Microsystems Education (SCME) NSF ATE Center</a:t>
            </a:r>
          </a:p>
          <a:p>
            <a:pPr algn="ctr"/>
            <a:r>
              <a:rPr lang="en-US" sz="1800" dirty="0"/>
              <a:t>© 2009 Regents of the University of New Mexico</a:t>
            </a:r>
          </a:p>
          <a:p>
            <a:pPr algn="ctr"/>
            <a:r>
              <a:rPr lang="en-US" sz="1800" dirty="0"/>
              <a:t> </a:t>
            </a:r>
          </a:p>
          <a:p>
            <a:pPr algn="ctr"/>
            <a:r>
              <a:rPr lang="en-US" sz="1800" dirty="0"/>
              <a:t>Content is protected by the CC Attribution Non-Commercial Share Alike license</a:t>
            </a:r>
            <a:r>
              <a:rPr lang="en-US" sz="1800" dirty="0" smtClean="0"/>
              <a:t>.</a:t>
            </a:r>
            <a:endParaRPr lang="en-US" sz="1800" dirty="0"/>
          </a:p>
          <a:p>
            <a:pPr algn="ctr"/>
            <a:r>
              <a:rPr lang="en-US" sz="1800" dirty="0"/>
              <a:t>Website:  </a:t>
            </a:r>
            <a:r>
              <a:rPr lang="en-US" sz="1800" u="sng" dirty="0">
                <a:hlinkClick r:id="rId3"/>
              </a:rPr>
              <a:t>www.scme-nm.org</a:t>
            </a:r>
            <a:endParaRPr lang="en-US" sz="1800" dirty="0"/>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0" y="6488668"/>
            <a:ext cx="1206082" cy="261610"/>
          </a:xfrm>
          <a:prstGeom prst="rect">
            <a:avLst/>
          </a:prstGeom>
          <a:noFill/>
        </p:spPr>
        <p:txBody>
          <a:bodyPr wrap="none" rtlCol="0">
            <a:spAutoFit/>
          </a:bodyPr>
          <a:lstStyle/>
          <a:p>
            <a:r>
              <a:rPr lang="en-US" sz="1100" i="1" dirty="0" smtClean="0"/>
              <a:t>Revised May 2017</a:t>
            </a:r>
            <a:endParaRPr lang="en-US" sz="1100" i="1"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08000" lvl="1" indent="-508000">
              <a:buFont typeface="Wingdings" pitchFamily="2" charset="2"/>
              <a:buChar char="v"/>
            </a:pPr>
            <a:r>
              <a:rPr lang="en-US" sz="2400" dirty="0" smtClean="0">
                <a:solidFill>
                  <a:schemeClr val="tx1"/>
                </a:solidFill>
              </a:rPr>
              <a:t>State two problems with the systems of weights and measures which led to the development of the metric system.</a:t>
            </a:r>
          </a:p>
          <a:p>
            <a:pPr marL="508000" lvl="1" indent="-508000">
              <a:buFont typeface="Wingdings" pitchFamily="2" charset="2"/>
              <a:buChar char="v"/>
            </a:pPr>
            <a:r>
              <a:rPr lang="en-US" sz="2400" dirty="0" smtClean="0">
                <a:solidFill>
                  <a:schemeClr val="tx1"/>
                </a:solidFill>
              </a:rPr>
              <a:t>Discuss the importance of an international standardized system of weights and measures.</a:t>
            </a:r>
          </a:p>
          <a:p>
            <a:pPr marL="508000" lvl="1" indent="-508000">
              <a:buFont typeface="Wingdings" pitchFamily="2" charset="2"/>
              <a:buChar char="v"/>
            </a:pPr>
            <a:r>
              <a:rPr lang="en-US" sz="2400" dirty="0" smtClean="0">
                <a:solidFill>
                  <a:schemeClr val="tx1"/>
                </a:solidFill>
              </a:rPr>
              <a:t>List the seven basic SI units of physical quantities.</a:t>
            </a:r>
          </a:p>
          <a:p>
            <a:pP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Unit of Weights and Measures?</a:t>
            </a:r>
            <a:endParaRPr lang="en-US" dirty="0"/>
          </a:p>
        </p:txBody>
      </p:sp>
      <p:sp>
        <p:nvSpPr>
          <p:cNvPr id="3" name="Content Placeholder 2"/>
          <p:cNvSpPr>
            <a:spLocks noGrp="1"/>
          </p:cNvSpPr>
          <p:nvPr>
            <p:ph sz="quarter" idx="1"/>
          </p:nvPr>
        </p:nvSpPr>
        <p:spPr/>
        <p:txBody>
          <a:bodyPr/>
          <a:lstStyle/>
          <a:p>
            <a:pPr>
              <a:buNone/>
            </a:pPr>
            <a:r>
              <a:rPr lang="en-US" i="1" dirty="0" smtClean="0">
                <a:solidFill>
                  <a:srgbClr val="002060"/>
                </a:solidFill>
              </a:rPr>
              <a:t>When you think of “units” of weights and measures, what </a:t>
            </a:r>
            <a:r>
              <a:rPr lang="en-US" i="1" dirty="0" smtClean="0">
                <a:solidFill>
                  <a:srgbClr val="002060"/>
                </a:solidFill>
              </a:rPr>
              <a:t>kind of “units” come to mind?</a:t>
            </a:r>
            <a:endParaRPr lang="en-US" i="1" dirty="0" smtClean="0">
              <a:solidFill>
                <a:srgbClr val="002060"/>
              </a:solidFill>
            </a:endParaRPr>
          </a:p>
          <a:p>
            <a:pPr>
              <a:buNone/>
            </a:pPr>
            <a:endParaRPr lang="en-US" i="1"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Unit of Weights and Measure?</a:t>
            </a:r>
            <a:endParaRPr lang="en-US" dirty="0"/>
          </a:p>
        </p:txBody>
      </p:sp>
      <p:sp>
        <p:nvSpPr>
          <p:cNvPr id="3" name="Content Placeholder 2"/>
          <p:cNvSpPr>
            <a:spLocks noGrp="1"/>
          </p:cNvSpPr>
          <p:nvPr>
            <p:ph sz="quarter" idx="1"/>
          </p:nvPr>
        </p:nvSpPr>
        <p:spPr/>
        <p:txBody>
          <a:bodyPr/>
          <a:lstStyle/>
          <a:p>
            <a:pPr>
              <a:buNone/>
            </a:pPr>
            <a:r>
              <a:rPr lang="en-US" i="1" dirty="0" smtClean="0">
                <a:solidFill>
                  <a:srgbClr val="002060"/>
                </a:solidFill>
              </a:rPr>
              <a:t>When you think of “units” of weights and measure, what do you think of?</a:t>
            </a:r>
          </a:p>
          <a:p>
            <a:r>
              <a:rPr lang="en-US" dirty="0" smtClean="0"/>
              <a:t>Feet, miles, meters</a:t>
            </a:r>
          </a:p>
          <a:p>
            <a:r>
              <a:rPr lang="en-US" dirty="0" smtClean="0"/>
              <a:t>Pounds, grams, kilograms</a:t>
            </a:r>
          </a:p>
          <a:p>
            <a:r>
              <a:rPr lang="en-US" dirty="0" smtClean="0"/>
              <a:t>Fahrenheit, </a:t>
            </a:r>
            <a:r>
              <a:rPr lang="en-US" dirty="0" err="1" smtClean="0"/>
              <a:t>centrigrade</a:t>
            </a:r>
            <a:endParaRPr lang="en-US" dirty="0" smtClean="0"/>
          </a:p>
          <a:p>
            <a:r>
              <a:rPr lang="en-US" dirty="0" smtClean="0"/>
              <a:t>Feet per second, miles per hour</a:t>
            </a:r>
          </a:p>
          <a:p>
            <a:r>
              <a:rPr lang="en-US" dirty="0" smtClean="0"/>
              <a:t>Grams per cc</a:t>
            </a:r>
            <a:r>
              <a:rPr lang="en-US" baseline="30000" dirty="0" smtClean="0"/>
              <a:t>3</a:t>
            </a:r>
          </a:p>
          <a:p>
            <a:pPr>
              <a:buNone/>
            </a:pPr>
            <a:r>
              <a:rPr lang="en-US" i="1" dirty="0" smtClean="0">
                <a:solidFill>
                  <a:srgbClr val="002060"/>
                </a:solidFill>
              </a:rPr>
              <a:t>Are all of these units?</a:t>
            </a:r>
            <a:endParaRPr lang="en-US" i="1" dirty="0">
              <a:solidFill>
                <a:srgbClr val="002060"/>
              </a:solidFill>
            </a:endParaRP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612648" y="1600200"/>
            <a:ext cx="4233672" cy="4709160"/>
          </a:xfrm>
        </p:spPr>
        <p:txBody>
          <a:bodyPr>
            <a:normAutofit fontScale="55000" lnSpcReduction="20000"/>
          </a:bodyPr>
          <a:lstStyle/>
          <a:p>
            <a:pPr marL="0" indent="0">
              <a:lnSpc>
                <a:spcPct val="120000"/>
              </a:lnSpc>
              <a:buNone/>
            </a:pPr>
            <a:r>
              <a:rPr lang="en-US" sz="3200" dirty="0" smtClean="0"/>
              <a:t>A unit of measurement is a standardized quantity of a physical property:  length, weight, time, temperature.  Some of the first units </a:t>
            </a:r>
            <a:r>
              <a:rPr lang="en-US" sz="3200" dirty="0" smtClean="0"/>
              <a:t>were </a:t>
            </a:r>
            <a:r>
              <a:rPr lang="en-US" sz="3200" dirty="0" smtClean="0"/>
              <a:t>units of length, many of which were derived from the length of a body part.</a:t>
            </a:r>
          </a:p>
          <a:p>
            <a:pPr marL="0" indent="0">
              <a:lnSpc>
                <a:spcPct val="120000"/>
              </a:lnSpc>
              <a:buNone/>
            </a:pPr>
            <a:r>
              <a:rPr lang="en-US" sz="3200" dirty="0" smtClean="0"/>
              <a:t>Throughout history, the standards for units of weights and measures have continued to </a:t>
            </a:r>
            <a:r>
              <a:rPr lang="en-US" sz="3200" dirty="0" smtClean="0"/>
              <a:t>change creating the </a:t>
            </a:r>
            <a:r>
              <a:rPr lang="en-US" sz="3200" dirty="0" smtClean="0"/>
              <a:t>need for continuous conversion from one standard to another, </a:t>
            </a:r>
            <a:r>
              <a:rPr lang="en-US" sz="3200" dirty="0" smtClean="0"/>
              <a:t>one </a:t>
            </a:r>
            <a:r>
              <a:rPr lang="en-US" sz="3200" dirty="0" smtClean="0"/>
              <a:t>unit to another.  </a:t>
            </a:r>
            <a:endParaRPr lang="en-US" sz="3200" dirty="0" smtClean="0"/>
          </a:p>
          <a:p>
            <a:pPr marL="0" indent="0">
              <a:lnSpc>
                <a:spcPct val="120000"/>
              </a:lnSpc>
              <a:buNone/>
            </a:pPr>
            <a:r>
              <a:rPr lang="en-US" sz="3200" dirty="0" smtClean="0"/>
              <a:t>Today’s a </a:t>
            </a:r>
            <a:r>
              <a:rPr lang="en-US" sz="3200" dirty="0" smtClean="0"/>
              <a:t>global </a:t>
            </a:r>
            <a:r>
              <a:rPr lang="en-US" sz="3200" dirty="0" smtClean="0"/>
              <a:t>standard</a:t>
            </a:r>
            <a:r>
              <a:rPr lang="en-US" sz="3200" dirty="0"/>
              <a:t> </a:t>
            </a:r>
            <a:r>
              <a:rPr lang="en-US" sz="3200" dirty="0" smtClean="0"/>
              <a:t>is </a:t>
            </a:r>
            <a:r>
              <a:rPr lang="en-US" sz="3200" dirty="0" smtClean="0"/>
              <a:t>the </a:t>
            </a:r>
            <a:r>
              <a:rPr lang="en-US" sz="3200" dirty="0" smtClean="0"/>
              <a:t>International System of Units (SI), which is the current metric system. </a:t>
            </a:r>
          </a:p>
          <a:p>
            <a:pPr>
              <a:buNone/>
            </a:pPr>
            <a:endParaRPr lang="en-US" dirty="0"/>
          </a:p>
        </p:txBody>
      </p:sp>
      <p:sp>
        <p:nvSpPr>
          <p:cNvPr id="5" name="Rectangle 4"/>
          <p:cNvSpPr/>
          <p:nvPr/>
        </p:nvSpPr>
        <p:spPr>
          <a:xfrm>
            <a:off x="5151120" y="5559475"/>
            <a:ext cx="3718560" cy="430887"/>
          </a:xfrm>
          <a:prstGeom prst="rect">
            <a:avLst/>
          </a:prstGeom>
        </p:spPr>
        <p:txBody>
          <a:bodyPr wrap="square">
            <a:spAutoFit/>
          </a:bodyPr>
          <a:lstStyle/>
          <a:p>
            <a:pPr algn="r"/>
            <a:r>
              <a:rPr lang="en-US" sz="1100" b="1" i="1" dirty="0" smtClean="0"/>
              <a:t>Units for pressure, weight / mass, distance and temperature</a:t>
            </a:r>
            <a:endParaRPr lang="en-US" sz="1100" b="1" dirty="0"/>
          </a:p>
        </p:txBody>
      </p:sp>
      <p:pic>
        <p:nvPicPr>
          <p:cNvPr id="6" name="Picture 5" descr="Units4_06_ppt.jpg"/>
          <p:cNvPicPr>
            <a:picLocks noChangeAspect="1"/>
          </p:cNvPicPr>
          <p:nvPr/>
        </p:nvPicPr>
        <p:blipFill>
          <a:blip r:embed="rId3" cstate="print"/>
          <a:stretch>
            <a:fillRect/>
          </a:stretch>
        </p:blipFill>
        <p:spPr>
          <a:xfrm>
            <a:off x="4971821" y="1634490"/>
            <a:ext cx="3882618" cy="383667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Units of Weights and Measures</a:t>
            </a:r>
            <a:endParaRPr lang="en-US" dirty="0"/>
          </a:p>
        </p:txBody>
      </p:sp>
      <p:sp>
        <p:nvSpPr>
          <p:cNvPr id="3" name="Content Placeholder 2"/>
          <p:cNvSpPr>
            <a:spLocks noGrp="1"/>
          </p:cNvSpPr>
          <p:nvPr>
            <p:ph sz="quarter" idx="1"/>
          </p:nvPr>
        </p:nvSpPr>
        <p:spPr>
          <a:xfrm>
            <a:off x="582168" y="3825240"/>
            <a:ext cx="8378952" cy="2788920"/>
          </a:xfrm>
        </p:spPr>
        <p:txBody>
          <a:bodyPr>
            <a:noAutofit/>
          </a:bodyPr>
          <a:lstStyle/>
          <a:p>
            <a:pPr marL="0" indent="0">
              <a:buNone/>
            </a:pPr>
            <a:r>
              <a:rPr lang="en-US" sz="2000" dirty="0" smtClean="0"/>
              <a:t>The earliest known units were developed in Egypt around 3000 BC.  One of the first standardized units was the "cubit</a:t>
            </a:r>
            <a:r>
              <a:rPr lang="en-US" sz="2000" dirty="0" smtClean="0"/>
              <a:t>“</a:t>
            </a:r>
            <a:r>
              <a:rPr lang="en-US" sz="2000" i="1" dirty="0" smtClean="0"/>
              <a:t>,</a:t>
            </a:r>
            <a:r>
              <a:rPr lang="en-US" sz="2000" dirty="0" smtClean="0"/>
              <a:t> </a:t>
            </a:r>
            <a:r>
              <a:rPr lang="en-US" sz="2000" dirty="0" smtClean="0"/>
              <a:t>the </a:t>
            </a:r>
            <a:r>
              <a:rPr lang="en-US" sz="2000" dirty="0" smtClean="0"/>
              <a:t>average length </a:t>
            </a:r>
            <a:r>
              <a:rPr lang="en-US" sz="2000" dirty="0" smtClean="0"/>
              <a:t>of </a:t>
            </a:r>
            <a:r>
              <a:rPr lang="en-US" sz="2000" dirty="0" smtClean="0"/>
              <a:t>a person's </a:t>
            </a:r>
            <a:r>
              <a:rPr lang="en-US" sz="2000" dirty="0" smtClean="0"/>
              <a:t>arm from the elbow to the outstretched fingertips (52.3 cm).  </a:t>
            </a:r>
          </a:p>
          <a:p>
            <a:pPr marL="0" indent="0">
              <a:buNone/>
            </a:pPr>
            <a:r>
              <a:rPr lang="en-US" sz="2000" dirty="0" smtClean="0"/>
              <a:t>Grains of wheat and barley were used for weight measurements.  </a:t>
            </a:r>
          </a:p>
          <a:p>
            <a:pPr marL="0" indent="0">
              <a:buNone/>
            </a:pPr>
            <a:r>
              <a:rPr lang="en-US" sz="2000" dirty="0" smtClean="0"/>
              <a:t>Over the centuries, the original units </a:t>
            </a:r>
            <a:r>
              <a:rPr lang="en-US" sz="2000" dirty="0" smtClean="0"/>
              <a:t>have been </a:t>
            </a:r>
            <a:r>
              <a:rPr lang="en-US" sz="2000" dirty="0" smtClean="0"/>
              <a:t>altered by different civilizations.   For example, the original Royal Egyptian cubit was divided into 28 digits. Later it became 24 digits.  The Roman cubit was 16 palms. </a:t>
            </a:r>
          </a:p>
          <a:p>
            <a:pPr>
              <a:buNone/>
            </a:pPr>
            <a:endParaRPr lang="en-US" sz="2000" dirty="0"/>
          </a:p>
        </p:txBody>
      </p:sp>
      <p:sp>
        <p:nvSpPr>
          <p:cNvPr id="32769" name="Rectangle 1"/>
          <p:cNvSpPr>
            <a:spLocks noChangeArrowheads="1"/>
          </p:cNvSpPr>
          <p:nvPr/>
        </p:nvSpPr>
        <p:spPr bwMode="auto">
          <a:xfrm>
            <a:off x="6217920" y="1798320"/>
            <a:ext cx="2545080" cy="6001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smtClean="0">
                <a:ln>
                  <a:noFill/>
                </a:ln>
                <a:effectLst/>
                <a:ea typeface="Times New Roman" pitchFamily="18" charset="0"/>
                <a:cs typeface="Arial" pitchFamily="34" charset="0"/>
              </a:rPr>
              <a:t>The cubit with close-up</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effectLst/>
                <a:ea typeface="Times New Roman" pitchFamily="18" charset="0"/>
                <a:cs typeface="Arial" pitchFamily="34" charset="0"/>
              </a:rPr>
              <a:t>[Photo courtesy of and by Jon </a:t>
            </a:r>
            <a:r>
              <a:rPr kumimoji="0" lang="en-US" sz="1100" b="1" i="1" u="none" strike="noStrike" cap="none" normalizeH="0" baseline="0" dirty="0" err="1" smtClean="0">
                <a:ln>
                  <a:noFill/>
                </a:ln>
                <a:effectLst/>
                <a:ea typeface="Times New Roman" pitchFamily="18" charset="0"/>
                <a:cs typeface="Arial" pitchFamily="34" charset="0"/>
              </a:rPr>
              <a:t>Bodsworth</a:t>
            </a:r>
            <a:r>
              <a:rPr kumimoji="0" lang="en-US" sz="1100" b="1" i="1" u="none" strike="noStrike" cap="none" normalizeH="0" baseline="0" dirty="0" smtClean="0">
                <a:ln>
                  <a:noFill/>
                </a:ln>
                <a:effectLst/>
                <a:ea typeface="Times New Roman" pitchFamily="18" charset="0"/>
                <a:cs typeface="Arial" pitchFamily="34" charset="0"/>
              </a:rPr>
              <a:t>]</a:t>
            </a:r>
            <a:r>
              <a:rPr kumimoji="0" lang="en-US" sz="1100" b="1" i="0" u="none" strike="noStrike" cap="none" normalizeH="0" baseline="0" dirty="0" smtClean="0">
                <a:ln>
                  <a:noFill/>
                </a:ln>
                <a:effectLst/>
                <a:cs typeface="Arial" pitchFamily="34" charset="0"/>
              </a:rPr>
              <a:t> </a:t>
            </a:r>
          </a:p>
        </p:txBody>
      </p:sp>
      <p:pic>
        <p:nvPicPr>
          <p:cNvPr id="6" name="Picture 5" descr="cubits_ppt.jpg"/>
          <p:cNvPicPr>
            <a:picLocks noChangeAspect="1"/>
          </p:cNvPicPr>
          <p:nvPr/>
        </p:nvPicPr>
        <p:blipFill>
          <a:blip r:embed="rId3" cstate="print"/>
          <a:stretch>
            <a:fillRect/>
          </a:stretch>
        </p:blipFill>
        <p:spPr>
          <a:xfrm>
            <a:off x="1127760" y="1539240"/>
            <a:ext cx="4803648" cy="2369247"/>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Commerce and Trade</a:t>
            </a:r>
            <a:endParaRPr lang="en-US" dirty="0"/>
          </a:p>
        </p:txBody>
      </p:sp>
      <p:sp>
        <p:nvSpPr>
          <p:cNvPr id="3" name="Content Placeholder 2"/>
          <p:cNvSpPr>
            <a:spLocks noGrp="1"/>
          </p:cNvSpPr>
          <p:nvPr>
            <p:ph sz="quarter" idx="1"/>
          </p:nvPr>
        </p:nvSpPr>
        <p:spPr>
          <a:xfrm>
            <a:off x="582168" y="4480560"/>
            <a:ext cx="8561832" cy="2270760"/>
          </a:xfrm>
        </p:spPr>
        <p:txBody>
          <a:bodyPr>
            <a:normAutofit/>
          </a:bodyPr>
          <a:lstStyle/>
          <a:p>
            <a:pPr marL="0" indent="0">
              <a:buNone/>
            </a:pPr>
            <a:r>
              <a:rPr lang="en-US" sz="2000" dirty="0" smtClean="0"/>
              <a:t>As commerce and trade spread across countries, it became necessary to have more consistent representation of units.  </a:t>
            </a:r>
          </a:p>
          <a:p>
            <a:pPr marL="0" indent="0">
              <a:buNone/>
            </a:pPr>
            <a:r>
              <a:rPr lang="en-US" sz="2000" dirty="0" smtClean="0"/>
              <a:t>Materials such as stone </a:t>
            </a:r>
            <a:r>
              <a:rPr lang="en-US" sz="2000" i="1" dirty="0" smtClean="0"/>
              <a:t>(above)</a:t>
            </a:r>
            <a:r>
              <a:rPr lang="en-US" sz="2000" dirty="0" smtClean="0"/>
              <a:t> and metal were used to produce exact units of weight and length, creating a standard for the trade market.  </a:t>
            </a:r>
          </a:p>
          <a:p>
            <a:pPr marL="0" indent="0">
              <a:buNone/>
            </a:pPr>
            <a:endParaRPr lang="en-US" sz="2400" dirty="0" smtClean="0"/>
          </a:p>
        </p:txBody>
      </p:sp>
      <p:sp>
        <p:nvSpPr>
          <p:cNvPr id="21505" name="Rectangle 1"/>
          <p:cNvSpPr>
            <a:spLocks noChangeArrowheads="1"/>
          </p:cNvSpPr>
          <p:nvPr/>
        </p:nvSpPr>
        <p:spPr bwMode="auto">
          <a:xfrm>
            <a:off x="1386840" y="3810000"/>
            <a:ext cx="684276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1" u="none" strike="noStrike" cap="none" normalizeH="0" baseline="0" dirty="0" smtClean="0">
                <a:ln>
                  <a:noFill/>
                </a:ln>
                <a:effectLst/>
                <a:ea typeface="Times New Roman" pitchFamily="18" charset="0"/>
                <a:cs typeface="Arial" pitchFamily="34" charset="0"/>
              </a:rPr>
              <a:t>Ancient Stone Weight Standards (6 – 8</a:t>
            </a:r>
            <a:r>
              <a:rPr kumimoji="0" lang="en-US" sz="1200" b="1" i="1" u="none" strike="noStrike" cap="none" normalizeH="0" baseline="30000" dirty="0" smtClean="0">
                <a:ln>
                  <a:noFill/>
                </a:ln>
                <a:effectLst/>
                <a:ea typeface="Times New Roman" pitchFamily="18" charset="0"/>
                <a:cs typeface="Arial" pitchFamily="34" charset="0"/>
              </a:rPr>
              <a:t>th</a:t>
            </a:r>
            <a:r>
              <a:rPr kumimoji="0" lang="en-US" sz="1200" b="1" i="1" u="none" strike="noStrike" cap="none" normalizeH="0" baseline="0" dirty="0" smtClean="0">
                <a:ln>
                  <a:noFill/>
                </a:ln>
                <a:effectLst/>
                <a:ea typeface="Times New Roman" pitchFamily="18" charset="0"/>
                <a:cs typeface="Arial" pitchFamily="34" charset="0"/>
              </a:rPr>
              <a:t> Century</a:t>
            </a:r>
            <a:r>
              <a:rPr kumimoji="0" lang="en-US" sz="1200" b="1" i="1" u="none" strike="noStrike" cap="none" normalizeH="0" dirty="0" smtClean="0">
                <a:ln>
                  <a:noFill/>
                </a:ln>
                <a:effectLst/>
                <a:ea typeface="Times New Roman" pitchFamily="18" charset="0"/>
                <a:cs typeface="Arial" pitchFamily="34" charset="0"/>
              </a:rPr>
              <a:t> BC)</a:t>
            </a:r>
            <a:endParaRPr kumimoji="0" lang="en-US" sz="1200" b="1" i="1" u="none" strike="noStrike" cap="none" normalizeH="0" baseline="0" dirty="0" smtClean="0">
              <a:ln>
                <a:noFill/>
              </a:ln>
              <a:effectLst/>
              <a:ea typeface="Times New Roman" pitchFamily="18" charset="0"/>
              <a:cs typeface="Arial" pitchFamily="34" charset="0"/>
            </a:endParaRPr>
          </a:p>
          <a:p>
            <a:pPr lvl="0" algn="ctr" eaLnBrk="0" fontAlgn="base" hangingPunct="0">
              <a:spcBef>
                <a:spcPct val="0"/>
              </a:spcBef>
              <a:spcAft>
                <a:spcPct val="0"/>
              </a:spcAft>
            </a:pPr>
            <a:r>
              <a:rPr kumimoji="0" lang="en-US" sz="1200" b="1" i="1" u="none" strike="noStrike" cap="none" normalizeH="0" baseline="0" dirty="0" smtClean="0">
                <a:ln>
                  <a:noFill/>
                </a:ln>
                <a:effectLst/>
                <a:ea typeface="Times New Roman" pitchFamily="18" charset="0"/>
                <a:cs typeface="Arial" pitchFamily="34" charset="0"/>
              </a:rPr>
              <a:t>[</a:t>
            </a:r>
            <a:r>
              <a:rPr lang="en-US" sz="1200" dirty="0" smtClean="0"/>
              <a:t>From </a:t>
            </a:r>
            <a:r>
              <a:rPr lang="en-US" sz="1200" i="1" dirty="0" smtClean="0"/>
              <a:t>Materials Evaluation</a:t>
            </a:r>
            <a:r>
              <a:rPr lang="en-US" sz="1200" dirty="0" smtClean="0"/>
              <a:t>, Vol. 64, No. 10. Reprinted with permission of The American Society for Nondestructive Testing, Inc.</a:t>
            </a:r>
            <a:r>
              <a:rPr kumimoji="0" lang="en-US" sz="1200" b="1" i="1" u="none" strike="noStrike" cap="none" normalizeH="0" baseline="0" dirty="0" smtClean="0">
                <a:ln>
                  <a:noFill/>
                </a:ln>
                <a:effectLst/>
                <a:ea typeface="Times New Roman" pitchFamily="18" charset="0"/>
                <a:cs typeface="Arial" pitchFamily="34" charset="0"/>
              </a:rPr>
              <a:t>]</a:t>
            </a:r>
            <a:r>
              <a:rPr kumimoji="0" lang="en-US" sz="900" b="1" i="1" u="none" strike="noStrike" cap="none" normalizeH="0" baseline="0" dirty="0" smtClean="0">
                <a:ln>
                  <a:noFill/>
                </a:ln>
                <a:effectLst/>
                <a:cs typeface="Arial" pitchFamily="34" charset="0"/>
              </a:rPr>
              <a:t> </a:t>
            </a:r>
            <a:endParaRPr kumimoji="0" lang="en-US" sz="1800" b="1" i="1" u="none" strike="noStrike" cap="none" normalizeH="0" baseline="0" dirty="0" smtClean="0">
              <a:ln>
                <a:noFill/>
              </a:ln>
              <a:effectLst/>
              <a:cs typeface="Arial" pitchFamily="34" charset="0"/>
            </a:endParaRPr>
          </a:p>
        </p:txBody>
      </p:sp>
      <p:pic>
        <p:nvPicPr>
          <p:cNvPr id="7" name="Picture 6" descr="oct06basicsfig1.jpg"/>
          <p:cNvPicPr>
            <a:picLocks noChangeAspect="1"/>
          </p:cNvPicPr>
          <p:nvPr/>
        </p:nvPicPr>
        <p:blipFill>
          <a:blip r:embed="rId3" cstate="print"/>
          <a:stretch>
            <a:fillRect/>
          </a:stretch>
        </p:blipFill>
        <p:spPr>
          <a:xfrm>
            <a:off x="1701382" y="1722120"/>
            <a:ext cx="6147218" cy="195344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English Units of Measure</a:t>
            </a:r>
            <a:endParaRPr lang="en-US" dirty="0"/>
          </a:p>
        </p:txBody>
      </p:sp>
      <p:sp>
        <p:nvSpPr>
          <p:cNvPr id="3" name="Content Placeholder 2"/>
          <p:cNvSpPr>
            <a:spLocks noGrp="1"/>
          </p:cNvSpPr>
          <p:nvPr>
            <p:ph sz="quarter" idx="1"/>
          </p:nvPr>
        </p:nvSpPr>
        <p:spPr>
          <a:xfrm>
            <a:off x="582168" y="4236720"/>
            <a:ext cx="8333232" cy="1996440"/>
          </a:xfrm>
        </p:spPr>
        <p:txBody>
          <a:bodyPr>
            <a:noAutofit/>
          </a:bodyPr>
          <a:lstStyle/>
          <a:p>
            <a:pPr marL="0" indent="0">
              <a:lnSpc>
                <a:spcPct val="120000"/>
              </a:lnSpc>
              <a:buNone/>
            </a:pPr>
            <a:r>
              <a:rPr lang="en-US" sz="1800" dirty="0" smtClean="0"/>
              <a:t>The Romans set the "pace" equal to five feet and the mile equal to 1000 paces or 5000 feet. In 1595, the Roman mile was changed 5280 feet.</a:t>
            </a:r>
          </a:p>
          <a:p>
            <a:pPr marL="0" indent="0">
              <a:lnSpc>
                <a:spcPct val="120000"/>
              </a:lnSpc>
              <a:buNone/>
            </a:pPr>
            <a:r>
              <a:rPr lang="en-US" sz="1800" dirty="0" smtClean="0"/>
              <a:t>English </a:t>
            </a:r>
            <a:r>
              <a:rPr lang="en-US" sz="1800" dirty="0" smtClean="0"/>
              <a:t>units of measurement, developed and standardized during the Roman Empire, divided both the foot and the pound into 12 equal parts. Both the Imperial System, used in the United Kingdom, and the US System were derived from the English units of weights and measures.</a:t>
            </a:r>
          </a:p>
        </p:txBody>
      </p:sp>
      <p:pic>
        <p:nvPicPr>
          <p:cNvPr id="5" name="Picture 4" descr="Pace4_06_ppt.jpg"/>
          <p:cNvPicPr>
            <a:picLocks noChangeAspect="1"/>
          </p:cNvPicPr>
          <p:nvPr/>
        </p:nvPicPr>
        <p:blipFill>
          <a:blip r:embed="rId3" cstate="print"/>
          <a:stretch>
            <a:fillRect/>
          </a:stretch>
        </p:blipFill>
        <p:spPr>
          <a:xfrm>
            <a:off x="1965960" y="1600200"/>
            <a:ext cx="5337810" cy="2713141"/>
          </a:xfrm>
          <a:prstGeom prst="rect">
            <a:avLst/>
          </a:prstGeom>
        </p:spPr>
      </p:pic>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8">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200</TotalTime>
  <Words>2085</Words>
  <Application>Microsoft Macintosh PowerPoint</Application>
  <PresentationFormat>On-screen Show (4:3)</PresentationFormat>
  <Paragraphs>276</Paragraphs>
  <Slides>26</Slides>
  <Notes>26</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scme3</vt:lpstr>
      <vt:lpstr>Units of weights and measures</vt:lpstr>
      <vt:lpstr>Unit Overview</vt:lpstr>
      <vt:lpstr>Objectives</vt:lpstr>
      <vt:lpstr>What is a Unit of Weights and Measures?</vt:lpstr>
      <vt:lpstr>What is a Unit of Weights and Measure?</vt:lpstr>
      <vt:lpstr>Introduction</vt:lpstr>
      <vt:lpstr>First Units of Weights and Measures</vt:lpstr>
      <vt:lpstr>Commerce and Trade</vt:lpstr>
      <vt:lpstr>English Units of Measure</vt:lpstr>
      <vt:lpstr>Systems of the US and UK</vt:lpstr>
      <vt:lpstr>The Origin of the Metric System</vt:lpstr>
      <vt:lpstr>Treaty of the Meter</vt:lpstr>
      <vt:lpstr>International System of Units (SI)</vt:lpstr>
      <vt:lpstr>The Seven Base Units of the SI</vt:lpstr>
      <vt:lpstr>Derived Quantities</vt:lpstr>
      <vt:lpstr>Challenge</vt:lpstr>
      <vt:lpstr>Challenge</vt:lpstr>
      <vt:lpstr>Defining the Seven Base Units</vt:lpstr>
      <vt:lpstr>The Meter</vt:lpstr>
      <vt:lpstr>The Kilogram</vt:lpstr>
      <vt:lpstr>SI Prefixes</vt:lpstr>
      <vt:lpstr>Using the Prefixes</vt:lpstr>
      <vt:lpstr>Importance of a Standardized System</vt:lpstr>
      <vt:lpstr>Food For Thought</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59</cp:revision>
  <dcterms:created xsi:type="dcterms:W3CDTF">2009-01-15T02:41:07Z</dcterms:created>
  <dcterms:modified xsi:type="dcterms:W3CDTF">2017-05-26T19:19:42Z</dcterms:modified>
</cp:coreProperties>
</file>