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6"/>
  </p:notesMasterIdLst>
  <p:handoutMasterIdLst>
    <p:handoutMasterId r:id="rId37"/>
  </p:handoutMasterIdLst>
  <p:sldIdLst>
    <p:sldId id="260" r:id="rId2"/>
    <p:sldId id="261" r:id="rId3"/>
    <p:sldId id="262" r:id="rId4"/>
    <p:sldId id="263" r:id="rId5"/>
    <p:sldId id="267" r:id="rId6"/>
    <p:sldId id="268" r:id="rId7"/>
    <p:sldId id="269" r:id="rId8"/>
    <p:sldId id="270" r:id="rId9"/>
    <p:sldId id="271" r:id="rId10"/>
    <p:sldId id="273" r:id="rId11"/>
    <p:sldId id="274" r:id="rId12"/>
    <p:sldId id="275" r:id="rId13"/>
    <p:sldId id="276" r:id="rId14"/>
    <p:sldId id="277" r:id="rId15"/>
    <p:sldId id="278" r:id="rId16"/>
    <p:sldId id="279" r:id="rId17"/>
    <p:sldId id="280" r:id="rId18"/>
    <p:sldId id="281" r:id="rId19"/>
    <p:sldId id="272" r:id="rId20"/>
    <p:sldId id="282" r:id="rId21"/>
    <p:sldId id="283" r:id="rId22"/>
    <p:sldId id="284" r:id="rId23"/>
    <p:sldId id="285" r:id="rId24"/>
    <p:sldId id="287" r:id="rId25"/>
    <p:sldId id="288" r:id="rId26"/>
    <p:sldId id="289" r:id="rId27"/>
    <p:sldId id="286" r:id="rId28"/>
    <p:sldId id="290" r:id="rId29"/>
    <p:sldId id="291" r:id="rId30"/>
    <p:sldId id="292" r:id="rId31"/>
    <p:sldId id="293" r:id="rId32"/>
    <p:sldId id="266" r:id="rId33"/>
    <p:sldId id="264" r:id="rId34"/>
    <p:sldId id="26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00" d="100"/>
          <a:sy n="100" d="100"/>
        </p:scale>
        <p:origin x="-2704" y="-160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8/22/17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893131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8/22/17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1971654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26128"/>
            <a:ext cx="239109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MEMS for environmental and bioterrorism</a:t>
            </a:r>
            <a:endParaRPr lang="en-US" dirty="0"/>
          </a:p>
        </p:txBody>
      </p:sp>
      <p:sp>
        <p:nvSpPr>
          <p:cNvPr id="5" name="Subtitle 4"/>
          <p:cNvSpPr>
            <a:spLocks noGrp="1"/>
          </p:cNvSpPr>
          <p:nvPr>
            <p:ph type="subTitle" idx="1"/>
          </p:nvPr>
        </p:nvSpPr>
        <p:spPr/>
        <p:txBody>
          <a:bodyPr>
            <a:normAutofit fontScale="92500" lnSpcReduction="20000"/>
          </a:bodyPr>
          <a:lstStyle/>
          <a:p>
            <a:r>
              <a:rPr lang="en-US" dirty="0" smtClean="0"/>
              <a:t>MEMS for Environmental and Bioterrorism Learning Module</a:t>
            </a:r>
            <a:endParaRPr lang="en-US" dirty="0"/>
          </a:p>
        </p:txBody>
      </p:sp>
      <p:sp>
        <p:nvSpPr>
          <p:cNvPr id="14337" name="Rectangle 1"/>
          <p:cNvSpPr>
            <a:spLocks noChangeArrowheads="1"/>
          </p:cNvSpPr>
          <p:nvPr/>
        </p:nvSpPr>
        <p:spPr bwMode="auto">
          <a:xfrm>
            <a:off x="312420" y="5223510"/>
            <a:ext cx="2636520"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effectLst/>
                <a:latin typeface="Arial" pitchFamily="34" charset="0"/>
                <a:ea typeface="Times New Roman" pitchFamily="18" charset="0"/>
                <a:cs typeface="Arial" pitchFamily="34" charset="0"/>
              </a:rPr>
              <a:t>Cybernetic Insect </a:t>
            </a:r>
            <a:endParaRPr kumimoji="0" lang="en-US" sz="1100" b="1" i="1" u="none" strike="noStrike" cap="none" normalizeH="0" baseline="0" dirty="0" smtClean="0">
              <a:ln>
                <a:noFill/>
              </a:ln>
              <a:effectLst/>
              <a:latin typeface="Arial" pitchFamily="34" charset="0"/>
              <a:cs typeface="Arial" pitchFamily="34" charset="0"/>
            </a:endParaRPr>
          </a:p>
        </p:txBody>
      </p:sp>
      <p:pic>
        <p:nvPicPr>
          <p:cNvPr id="6" name="Picture 5" descr="Cyborg_Insect_ppt_title.jpg"/>
          <p:cNvPicPr>
            <a:picLocks noChangeAspect="1"/>
          </p:cNvPicPr>
          <p:nvPr/>
        </p:nvPicPr>
        <p:blipFill>
          <a:blip r:embed="rId3"/>
          <a:stretch>
            <a:fillRect/>
          </a:stretch>
        </p:blipFill>
        <p:spPr>
          <a:xfrm>
            <a:off x="2962275" y="2556164"/>
            <a:ext cx="3981450" cy="306012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Marine Environment</a:t>
            </a:r>
            <a:endParaRPr lang="en-US" dirty="0"/>
          </a:p>
        </p:txBody>
      </p:sp>
      <p:sp>
        <p:nvSpPr>
          <p:cNvPr id="3" name="Content Placeholder 2"/>
          <p:cNvSpPr>
            <a:spLocks noGrp="1"/>
          </p:cNvSpPr>
          <p:nvPr>
            <p:ph sz="quarter" idx="1"/>
          </p:nvPr>
        </p:nvSpPr>
        <p:spPr>
          <a:xfrm>
            <a:off x="612648" y="1600200"/>
            <a:ext cx="8153400" cy="5257800"/>
          </a:xfrm>
        </p:spPr>
        <p:txBody>
          <a:bodyPr>
            <a:noAutofit/>
          </a:bodyPr>
          <a:lstStyle/>
          <a:p>
            <a:pPr>
              <a:buClr>
                <a:schemeClr val="tx1"/>
              </a:buClr>
              <a:buNone/>
            </a:pPr>
            <a:r>
              <a:rPr lang="en-US" sz="2200" dirty="0" smtClean="0"/>
              <a:t>Parameters commonly measured in the marine environment are </a:t>
            </a:r>
          </a:p>
          <a:p>
            <a:pPr>
              <a:buClr>
                <a:schemeClr val="tx1"/>
              </a:buClr>
            </a:pPr>
            <a:r>
              <a:rPr lang="en-US" sz="2200" dirty="0" smtClean="0"/>
              <a:t>temperature, </a:t>
            </a:r>
          </a:p>
          <a:p>
            <a:pPr>
              <a:buClr>
                <a:schemeClr val="tx1"/>
              </a:buClr>
            </a:pPr>
            <a:r>
              <a:rPr lang="en-US" sz="2200" dirty="0" smtClean="0"/>
              <a:t>pressure, </a:t>
            </a:r>
          </a:p>
          <a:p>
            <a:pPr>
              <a:buClr>
                <a:schemeClr val="tx1"/>
              </a:buClr>
            </a:pPr>
            <a:r>
              <a:rPr lang="en-US" sz="2200" dirty="0" smtClean="0"/>
              <a:t>light, </a:t>
            </a:r>
          </a:p>
          <a:p>
            <a:pPr>
              <a:buClr>
                <a:schemeClr val="tx1"/>
              </a:buClr>
            </a:pPr>
            <a:r>
              <a:rPr lang="en-US" sz="2200" dirty="0" smtClean="0"/>
              <a:t>tidal and current velocity, </a:t>
            </a:r>
          </a:p>
          <a:p>
            <a:pPr>
              <a:buClr>
                <a:schemeClr val="tx1"/>
              </a:buClr>
            </a:pPr>
            <a:r>
              <a:rPr lang="en-US" sz="2200" dirty="0" smtClean="0"/>
              <a:t>plant pigmentation (chlorophyll in plankton), </a:t>
            </a:r>
          </a:p>
          <a:p>
            <a:pPr>
              <a:buClr>
                <a:schemeClr val="tx1"/>
              </a:buClr>
            </a:pPr>
            <a:r>
              <a:rPr lang="en-US" sz="2200" dirty="0" smtClean="0"/>
              <a:t>pH, </a:t>
            </a:r>
          </a:p>
          <a:p>
            <a:pPr>
              <a:buClr>
                <a:schemeClr val="tx1"/>
              </a:buClr>
            </a:pPr>
            <a:r>
              <a:rPr lang="en-US" sz="2200" dirty="0" smtClean="0"/>
              <a:t>pesticide concentration, and </a:t>
            </a:r>
          </a:p>
          <a:p>
            <a:pPr>
              <a:buClr>
                <a:schemeClr val="tx1"/>
              </a:buClr>
            </a:pPr>
            <a:r>
              <a:rPr lang="en-US" sz="2200" dirty="0" smtClean="0"/>
              <a:t>seabed characteristics such as seismic signals. </a:t>
            </a:r>
          </a:p>
          <a:p>
            <a:pPr marL="0" indent="0">
              <a:buClr>
                <a:schemeClr val="tx1"/>
              </a:buClr>
              <a:buNone/>
            </a:pPr>
            <a:r>
              <a:rPr lang="en-US" sz="2200" dirty="0" smtClean="0"/>
              <a:t>MEMS sensor technology is </a:t>
            </a:r>
            <a:r>
              <a:rPr lang="en-US" sz="2200" dirty="0" smtClean="0"/>
              <a:t>used </a:t>
            </a:r>
            <a:r>
              <a:rPr lang="en-US" sz="2200" dirty="0" smtClean="0"/>
              <a:t>to sense and monitor many of these parameters.  </a:t>
            </a:r>
            <a:endParaRPr lang="en-US" sz="22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Tsunami Warning System</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The objective of a warning system is to continuously monitor the state of the sea surface in near-real time.  This allows for a fast and efficient warning to be issued through the correct channels.  </a:t>
            </a:r>
          </a:p>
          <a:p>
            <a:pPr>
              <a:buNone/>
            </a:pPr>
            <a:r>
              <a:rPr lang="en-US" sz="2600" dirty="0" smtClean="0"/>
              <a:t>A warning system consists of three components: </a:t>
            </a:r>
          </a:p>
          <a:p>
            <a:pPr lvl="1">
              <a:buFont typeface="Wingdings" pitchFamily="2" charset="2"/>
              <a:buChar char="v"/>
            </a:pPr>
            <a:r>
              <a:rPr lang="en-US" dirty="0" smtClean="0"/>
              <a:t>scientific instrumentation</a:t>
            </a:r>
          </a:p>
          <a:p>
            <a:pPr lvl="1">
              <a:buFont typeface="Wingdings" pitchFamily="2" charset="2"/>
              <a:buChar char="v"/>
            </a:pPr>
            <a:r>
              <a:rPr lang="en-US" dirty="0" smtClean="0"/>
              <a:t>communication system </a:t>
            </a:r>
          </a:p>
          <a:p>
            <a:pPr lvl="1">
              <a:buFont typeface="Wingdings" pitchFamily="2" charset="2"/>
              <a:buChar char="v"/>
            </a:pPr>
            <a:r>
              <a:rPr lang="en-US" dirty="0" smtClean="0"/>
              <a:t>warning system </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Tsunami Warning System</a:t>
            </a:r>
            <a:endParaRPr lang="en-US" dirty="0"/>
          </a:p>
        </p:txBody>
      </p:sp>
      <p:sp>
        <p:nvSpPr>
          <p:cNvPr id="3" name="Content Placeholder 2"/>
          <p:cNvSpPr>
            <a:spLocks noGrp="1"/>
          </p:cNvSpPr>
          <p:nvPr>
            <p:ph sz="quarter" idx="1"/>
          </p:nvPr>
        </p:nvSpPr>
        <p:spPr>
          <a:xfrm>
            <a:off x="612648" y="1600200"/>
            <a:ext cx="5163312" cy="4699000"/>
          </a:xfrm>
        </p:spPr>
        <p:txBody>
          <a:bodyPr>
            <a:noAutofit/>
          </a:bodyPr>
          <a:lstStyle/>
          <a:p>
            <a:pPr marL="400050" indent="-400050">
              <a:lnSpc>
                <a:spcPct val="120000"/>
              </a:lnSpc>
              <a:buClr>
                <a:schemeClr val="tx1"/>
              </a:buClr>
              <a:buSzPct val="78000"/>
              <a:tabLst>
                <a:tab pos="400050" algn="l"/>
              </a:tabLst>
            </a:pPr>
            <a:r>
              <a:rPr lang="en-US" sz="1800" dirty="0" smtClean="0"/>
              <a:t>The scientific instrumentation is an assortment of sensors designed to detect various ocean activity. Some sensors target the tsunami wave over different ocean depths by measuring wave height.  </a:t>
            </a:r>
          </a:p>
          <a:p>
            <a:pPr marL="400050" indent="-400050">
              <a:lnSpc>
                <a:spcPct val="120000"/>
              </a:lnSpc>
              <a:buClr>
                <a:schemeClr val="tx1"/>
              </a:buClr>
              <a:buSzPct val="78000"/>
              <a:tabLst>
                <a:tab pos="171450" algn="l"/>
              </a:tabLst>
            </a:pPr>
            <a:r>
              <a:rPr lang="en-US" sz="1800" dirty="0" smtClean="0"/>
              <a:t>Additional sensors detect other environmental factors affecting the sea level (tides, atmospheric pressure, wind).  These factors must be understood and monitored in order to separate their signals from the tsunami wave and other ocean waves.</a:t>
            </a:r>
          </a:p>
          <a:p>
            <a:pPr marL="514350" indent="-514350" algn="r">
              <a:lnSpc>
                <a:spcPct val="120000"/>
              </a:lnSpc>
              <a:buClr>
                <a:schemeClr val="tx1"/>
              </a:buClr>
              <a:buSzPct val="78000"/>
              <a:buNone/>
              <a:tabLst>
                <a:tab pos="171450" algn="l"/>
              </a:tabLst>
            </a:pPr>
            <a:r>
              <a:rPr lang="en-US" sz="1400" i="1" dirty="0" smtClean="0"/>
              <a:t>The graphic illustrates the DART system with </a:t>
            </a:r>
            <a:r>
              <a:rPr lang="en-US" sz="1400" i="1" dirty="0" smtClean="0"/>
              <a:t>a total of 39 sensors in </a:t>
            </a:r>
            <a:r>
              <a:rPr lang="en-US" sz="1400" i="1" dirty="0" smtClean="0"/>
              <a:t>the </a:t>
            </a:r>
            <a:r>
              <a:rPr lang="en-US" sz="1400" i="1" dirty="0" smtClean="0"/>
              <a:t>Pacific, Atlantic, and Mediterranean Oceans.</a:t>
            </a:r>
            <a:endParaRPr lang="en-US" sz="1400" i="1" dirty="0" smtClean="0"/>
          </a:p>
          <a:p>
            <a:pPr marL="514350" indent="-514350">
              <a:lnSpc>
                <a:spcPct val="120000"/>
              </a:lnSpc>
              <a:buClr>
                <a:schemeClr val="tx1"/>
              </a:buClr>
              <a:buSzPct val="78000"/>
            </a:pPr>
            <a:endParaRPr lang="en-US" sz="1800" dirty="0" smtClean="0"/>
          </a:p>
          <a:p>
            <a:pPr marL="457200" indent="-457200">
              <a:buClr>
                <a:schemeClr val="tx1"/>
              </a:buClr>
              <a:buSzPct val="78000"/>
            </a:pPr>
            <a:endParaRPr lang="en-US" sz="1800" dirty="0" smtClean="0"/>
          </a:p>
          <a:p>
            <a:pPr marL="457200" indent="-457200">
              <a:buClr>
                <a:schemeClr val="tx1"/>
              </a:buClr>
              <a:buSzPct val="78000"/>
            </a:pPr>
            <a:endParaRPr lang="en-US" sz="1800" dirty="0"/>
          </a:p>
        </p:txBody>
      </p:sp>
      <p:pic>
        <p:nvPicPr>
          <p:cNvPr id="5" name="Picture 4" descr="dart_mooring.jpg"/>
          <p:cNvPicPr>
            <a:picLocks noChangeAspect="1"/>
          </p:cNvPicPr>
          <p:nvPr/>
        </p:nvPicPr>
        <p:blipFill>
          <a:blip r:embed="rId3"/>
          <a:stretch>
            <a:fillRect/>
          </a:stretch>
        </p:blipFill>
        <p:spPr>
          <a:xfrm>
            <a:off x="6019800" y="1680211"/>
            <a:ext cx="2953702" cy="3633728"/>
          </a:xfrm>
          <a:prstGeom prst="rect">
            <a:avLst/>
          </a:prstGeom>
          <a:ln>
            <a:noFill/>
          </a:ln>
          <a:effectLst>
            <a:outerShdw blurRad="292100" dist="139700" dir="2700000" algn="tl" rotWithShape="0">
              <a:srgbClr val="333333">
                <a:alpha val="65000"/>
              </a:srgbClr>
            </a:outerShdw>
          </a:effectLst>
        </p:spPr>
      </p:pic>
      <p:sp>
        <p:nvSpPr>
          <p:cNvPr id="29699" name="Text Box 3"/>
          <p:cNvSpPr txBox="1">
            <a:spLocks noChangeArrowheads="1"/>
          </p:cNvSpPr>
          <p:nvPr/>
        </p:nvSpPr>
        <p:spPr bwMode="auto">
          <a:xfrm>
            <a:off x="6187440" y="5654040"/>
            <a:ext cx="2743200" cy="4154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ts val="1000"/>
              </a:spcAft>
              <a:buClrTx/>
              <a:buSzTx/>
              <a:buFontTx/>
              <a:buNone/>
              <a:tabLst/>
            </a:pPr>
            <a:r>
              <a:rPr kumimoji="0" lang="en-US" sz="1050" b="1" i="1" u="none" strike="noStrike" cap="none" normalizeH="0" baseline="0" dirty="0" smtClean="0">
                <a:ln>
                  <a:noFill/>
                </a:ln>
                <a:effectLst/>
                <a:latin typeface="Gill Sans MT" pitchFamily="34" charset="0"/>
                <a:cs typeface="Arial" pitchFamily="34" charset="0"/>
              </a:rPr>
              <a:t>Graphic source:  National Oceanic and Atmospheric Administration</a:t>
            </a:r>
            <a:endParaRPr kumimoji="0" lang="en-US" sz="2000" b="1" i="0" u="none" strike="noStrike" cap="none" normalizeH="0" baseline="0" dirty="0" smtClean="0">
              <a:ln>
                <a:noFill/>
              </a:ln>
              <a:effectLst/>
              <a:latin typeface="Gill Sans MT"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It All Ties Together</a:t>
            </a:r>
            <a:endParaRPr lang="en-US" dirty="0"/>
          </a:p>
        </p:txBody>
      </p:sp>
      <p:sp>
        <p:nvSpPr>
          <p:cNvPr id="3" name="Content Placeholder 2"/>
          <p:cNvSpPr>
            <a:spLocks noGrp="1"/>
          </p:cNvSpPr>
          <p:nvPr>
            <p:ph sz="quarter" idx="1"/>
          </p:nvPr>
        </p:nvSpPr>
        <p:spPr>
          <a:xfrm>
            <a:off x="612648" y="1600200"/>
            <a:ext cx="4477512" cy="5013960"/>
          </a:xfrm>
        </p:spPr>
        <p:txBody>
          <a:bodyPr>
            <a:noAutofit/>
          </a:bodyPr>
          <a:lstStyle/>
          <a:p>
            <a:pPr marL="0" indent="0">
              <a:buNone/>
            </a:pPr>
            <a:r>
              <a:rPr lang="en-US" sz="2000" dirty="0" smtClean="0"/>
              <a:t>Once the data from the sensors, Global Navigation Satellite Systems, and tide gauges have been collected, a fast transmission of the data is sent to a processing center.   Radio transmission </a:t>
            </a:r>
            <a:r>
              <a:rPr lang="en-US" sz="2000" dirty="0" smtClean="0"/>
              <a:t>are sent from </a:t>
            </a:r>
            <a:r>
              <a:rPr lang="en-US" sz="2000" dirty="0" smtClean="0"/>
              <a:t>a buoy to a land </a:t>
            </a:r>
            <a:r>
              <a:rPr lang="en-US" sz="2000" dirty="0" smtClean="0"/>
              <a:t>station.  A distance greater </a:t>
            </a:r>
            <a:r>
              <a:rPr lang="en-US" sz="2000" dirty="0" smtClean="0"/>
              <a:t>than about 50 </a:t>
            </a:r>
            <a:r>
              <a:rPr lang="en-US" sz="2000" dirty="0" smtClean="0"/>
              <a:t>km between antennas</a:t>
            </a:r>
            <a:r>
              <a:rPr lang="en-US" sz="2000" dirty="0" smtClean="0"/>
              <a:t> require a satellite link.</a:t>
            </a:r>
            <a:endParaRPr lang="en-US" sz="2000" dirty="0" smtClean="0"/>
          </a:p>
          <a:p>
            <a:pPr marL="0" indent="0">
              <a:buNone/>
            </a:pPr>
            <a:r>
              <a:rPr lang="en-US" sz="2000" dirty="0"/>
              <a:t>P</a:t>
            </a:r>
            <a:r>
              <a:rPr lang="en-US" sz="2000" dirty="0" smtClean="0"/>
              <a:t>rocessing </a:t>
            </a:r>
            <a:r>
              <a:rPr lang="en-US" sz="2000" dirty="0" smtClean="0"/>
              <a:t>centers analyze the incoming data and detect potential sources of </a:t>
            </a:r>
            <a:r>
              <a:rPr lang="en-US" sz="2000" dirty="0" smtClean="0"/>
              <a:t>tsunamis</a:t>
            </a:r>
            <a:r>
              <a:rPr lang="en-US" sz="2000" dirty="0"/>
              <a:t> </a:t>
            </a:r>
            <a:r>
              <a:rPr lang="en-US" sz="2000" dirty="0" smtClean="0"/>
              <a:t>and if a warning is required.</a:t>
            </a:r>
            <a:endParaRPr lang="en-US" sz="2000" dirty="0" smtClean="0"/>
          </a:p>
        </p:txBody>
      </p:sp>
      <p:pic>
        <p:nvPicPr>
          <p:cNvPr id="4" name="Picture 3" descr="dart_mooring.jpg"/>
          <p:cNvPicPr>
            <a:picLocks noChangeAspect="1"/>
          </p:cNvPicPr>
          <p:nvPr/>
        </p:nvPicPr>
        <p:blipFill>
          <a:blip r:embed="rId3"/>
          <a:stretch>
            <a:fillRect/>
          </a:stretch>
        </p:blipFill>
        <p:spPr>
          <a:xfrm>
            <a:off x="5227320" y="1607172"/>
            <a:ext cx="3715702" cy="457116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Tsunami Warning Systems</a:t>
            </a:r>
            <a:endParaRPr lang="en-US" dirty="0"/>
          </a:p>
        </p:txBody>
      </p:sp>
      <p:sp>
        <p:nvSpPr>
          <p:cNvPr id="3" name="Content Placeholder 2"/>
          <p:cNvSpPr>
            <a:spLocks noGrp="1"/>
          </p:cNvSpPr>
          <p:nvPr>
            <p:ph sz="quarter" idx="1"/>
          </p:nvPr>
        </p:nvSpPr>
        <p:spPr/>
        <p:txBody>
          <a:bodyPr>
            <a:noAutofit/>
          </a:bodyPr>
          <a:lstStyle/>
          <a:p>
            <a:pPr marL="0" indent="0">
              <a:lnSpc>
                <a:spcPct val="120000"/>
              </a:lnSpc>
              <a:buNone/>
            </a:pPr>
            <a:r>
              <a:rPr lang="en-US" sz="2400" u="sng" dirty="0" smtClean="0"/>
              <a:t>Deep</a:t>
            </a:r>
            <a:r>
              <a:rPr lang="en-US" sz="2400" u="sng" dirty="0" smtClean="0"/>
              <a:t>-ocean Assessment and Reporting of Tsunamis </a:t>
            </a:r>
            <a:r>
              <a:rPr lang="en-US" sz="2400" dirty="0" smtClean="0"/>
              <a:t>(DART) system of the National Oceanic and Atmospheric Administration (NOAA).  </a:t>
            </a:r>
            <a:r>
              <a:rPr lang="en-US" sz="2400" dirty="0" smtClean="0"/>
              <a:t>As of 2008, 39 sensors/buoys have been placed in the Pacific, Atlantic and Mediterranean Oceans.  </a:t>
            </a:r>
            <a:r>
              <a:rPr lang="en-US" sz="2400" i="1" dirty="0" smtClean="0"/>
              <a:t>(See the previous graphic of the Dart II System)</a:t>
            </a:r>
          </a:p>
          <a:p>
            <a:pPr marL="0" indent="0">
              <a:lnSpc>
                <a:spcPct val="120000"/>
              </a:lnSpc>
              <a:buNone/>
            </a:pPr>
            <a:r>
              <a:rPr lang="en-US" sz="2400" u="sng" dirty="0" smtClean="0"/>
              <a:t>German and Indonesian Tsunami Early Warning System </a:t>
            </a:r>
            <a:r>
              <a:rPr lang="en-US" sz="2400" dirty="0" smtClean="0"/>
              <a:t>(GITEWS) - The GITEWS is focused on the Indian ocean in response to the Indian Ocean tsunamis.  This system was put into operation in November, 2008. </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MEMS Ocean Sensors</a:t>
            </a:r>
            <a:endParaRPr lang="en-US" dirty="0"/>
          </a:p>
        </p:txBody>
      </p:sp>
      <p:sp>
        <p:nvSpPr>
          <p:cNvPr id="3" name="Content Placeholder 2"/>
          <p:cNvSpPr>
            <a:spLocks noGrp="1"/>
          </p:cNvSpPr>
          <p:nvPr>
            <p:ph sz="quarter" idx="1"/>
          </p:nvPr>
        </p:nvSpPr>
        <p:spPr/>
        <p:txBody>
          <a:bodyPr>
            <a:normAutofit fontScale="92500" lnSpcReduction="10000"/>
          </a:bodyPr>
          <a:lstStyle/>
          <a:p>
            <a:pPr>
              <a:lnSpc>
                <a:spcPct val="110000"/>
              </a:lnSpc>
              <a:buNone/>
            </a:pPr>
            <a:r>
              <a:rPr lang="en-US" sz="2600" u="sng" dirty="0" smtClean="0"/>
              <a:t>Temperature Sensors</a:t>
            </a:r>
          </a:p>
          <a:p>
            <a:pPr>
              <a:lnSpc>
                <a:spcPct val="110000"/>
              </a:lnSpc>
              <a:buNone/>
            </a:pPr>
            <a:r>
              <a:rPr lang="en-US" sz="2600" dirty="0" smtClean="0"/>
              <a:t>	Monitoring the ocean's temperature is important because an increase in temperature decreases oxygen concentration.  It also decreases solubility of some minerals and salts.  This is extremely important for aquatic life.</a:t>
            </a:r>
          </a:p>
          <a:p>
            <a:pPr>
              <a:lnSpc>
                <a:spcPct val="110000"/>
              </a:lnSpc>
              <a:buNone/>
            </a:pPr>
            <a:r>
              <a:rPr lang="en-US" sz="2600" u="sng" dirty="0" smtClean="0"/>
              <a:t>Light Sensors</a:t>
            </a:r>
            <a:endParaRPr lang="en-US" sz="2600" dirty="0" smtClean="0"/>
          </a:p>
          <a:p>
            <a:pPr>
              <a:lnSpc>
                <a:spcPct val="110000"/>
              </a:lnSpc>
              <a:buNone/>
            </a:pPr>
            <a:r>
              <a:rPr lang="en-US" sz="2600" dirty="0" smtClean="0"/>
              <a:t>	Decreased light penetration affects algal and marine plant growth.  It also indicates the presence of silt and other light absorbing or reflecting compounds in the water.</a:t>
            </a:r>
            <a:endParaRPr lang="en-US" sz="2600" u="sng"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Attachment Devices for Ocean Sensors</a:t>
            </a:r>
            <a:endParaRPr lang="en-US" dirty="0"/>
          </a:p>
        </p:txBody>
      </p:sp>
      <p:sp>
        <p:nvSpPr>
          <p:cNvPr id="3" name="Content Placeholder 2"/>
          <p:cNvSpPr>
            <a:spLocks noGrp="1"/>
          </p:cNvSpPr>
          <p:nvPr>
            <p:ph sz="quarter" idx="1"/>
          </p:nvPr>
        </p:nvSpPr>
        <p:spPr/>
        <p:txBody>
          <a:bodyPr>
            <a:normAutofit/>
          </a:bodyPr>
          <a:lstStyle/>
          <a:p>
            <a:pPr marL="0" indent="0">
              <a:buClr>
                <a:schemeClr val="tx1"/>
              </a:buClr>
              <a:buNone/>
            </a:pPr>
            <a:r>
              <a:rPr lang="en-US" sz="2600" dirty="0" smtClean="0"/>
              <a:t>MEM devices in the water can be attached to a variety of objects: </a:t>
            </a:r>
          </a:p>
          <a:p>
            <a:pPr>
              <a:buClr>
                <a:schemeClr val="tx1"/>
              </a:buClr>
            </a:pPr>
            <a:r>
              <a:rPr lang="en-US" sz="2600" dirty="0" smtClean="0"/>
              <a:t>ships</a:t>
            </a:r>
          </a:p>
          <a:p>
            <a:pPr>
              <a:buClr>
                <a:schemeClr val="tx1"/>
              </a:buClr>
            </a:pPr>
            <a:r>
              <a:rPr lang="en-US" sz="2600" dirty="0" smtClean="0"/>
              <a:t>floating devices (buoys) </a:t>
            </a:r>
          </a:p>
          <a:p>
            <a:pPr>
              <a:buClr>
                <a:schemeClr val="tx1"/>
              </a:buClr>
            </a:pPr>
            <a:r>
              <a:rPr lang="en-US" sz="2600" dirty="0" smtClean="0"/>
              <a:t>fixed objects such as rigs </a:t>
            </a:r>
          </a:p>
          <a:p>
            <a:pPr>
              <a:buClr>
                <a:schemeClr val="tx1"/>
              </a:buClr>
            </a:pPr>
            <a:r>
              <a:rPr lang="en-US" sz="2600" dirty="0" smtClean="0"/>
              <a:t>anchors on the bottom of the ocean or river </a:t>
            </a:r>
          </a:p>
          <a:p>
            <a:pPr>
              <a:buClr>
                <a:schemeClr val="tx1"/>
              </a:buClr>
            </a:pPr>
            <a:r>
              <a:rPr lang="en-US" sz="2600" dirty="0" smtClean="0"/>
              <a:t>AUVs (automated underwater vehicles)</a:t>
            </a:r>
          </a:p>
          <a:p>
            <a:pPr>
              <a:buClr>
                <a:schemeClr val="tx1"/>
              </a:buClr>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AUVs and Lab-on-a-chip (LOC)</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AUVs are unmanned underwater vehicles for real time monitoring in the oceans.  AUVs can be equipped with "Lab on a Chip (LOC)", a set of sensors developed on a single chip, using MEMS technology.  "Lab on a Chip" devices </a:t>
            </a:r>
            <a:r>
              <a:rPr lang="en-US" sz="2600" dirty="0" smtClean="0"/>
              <a:t>sense </a:t>
            </a:r>
            <a:r>
              <a:rPr lang="en-US" sz="2600" dirty="0" smtClean="0"/>
              <a:t>a large number of chemical pollutants simultaneously.</a:t>
            </a:r>
          </a:p>
          <a:p>
            <a:pPr marL="0" indent="0">
              <a:buNone/>
            </a:pPr>
            <a:endParaRPr lang="en-US" sz="2600" dirty="0"/>
          </a:p>
        </p:txBody>
      </p:sp>
      <p:pic>
        <p:nvPicPr>
          <p:cNvPr id="4" name="Picture 2"/>
          <p:cNvPicPr>
            <a:picLocks noChangeAspect="1" noChangeArrowheads="1"/>
          </p:cNvPicPr>
          <p:nvPr/>
        </p:nvPicPr>
        <p:blipFill>
          <a:blip r:embed="rId2"/>
          <a:srcRect/>
          <a:stretch>
            <a:fillRect/>
          </a:stretch>
        </p:blipFill>
        <p:spPr bwMode="auto">
          <a:xfrm>
            <a:off x="1314450" y="4352925"/>
            <a:ext cx="2857500" cy="173355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4410075" y="4413677"/>
            <a:ext cx="4572000" cy="769441"/>
          </a:xfrm>
          <a:prstGeom prst="rect">
            <a:avLst/>
          </a:prstGeom>
        </p:spPr>
        <p:txBody>
          <a:bodyPr>
            <a:spAutoFit/>
          </a:bodyPr>
          <a:lstStyle/>
          <a:p>
            <a:r>
              <a:rPr lang="en-US" sz="1100" b="1" i="1" dirty="0" smtClean="0"/>
              <a:t>This first generation of miniaturized sensors that will measure the marine environment has been built to withstand conditions in the open ocean. (Image credit: National Oceanography Centre, Southampton)</a:t>
            </a:r>
          </a:p>
          <a:p>
            <a:r>
              <a:rPr lang="en-US" sz="1100" b="1" i="1" dirty="0" err="1" smtClean="0"/>
              <a:t>ScienceDaily</a:t>
            </a:r>
            <a:r>
              <a:rPr lang="en-US" sz="1100" b="1" i="1" dirty="0" smtClean="0"/>
              <a:t>. </a:t>
            </a:r>
            <a:endParaRPr lang="en-US" sz="1100" b="1"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and Land Environments</a:t>
            </a:r>
            <a:endParaRPr lang="en-US" dirty="0"/>
          </a:p>
        </p:txBody>
      </p:sp>
      <p:sp>
        <p:nvSpPr>
          <p:cNvPr id="3" name="Content Placeholder 2"/>
          <p:cNvSpPr>
            <a:spLocks noGrp="1"/>
          </p:cNvSpPr>
          <p:nvPr>
            <p:ph sz="quarter" idx="1"/>
          </p:nvPr>
        </p:nvSpPr>
        <p:spPr/>
        <p:txBody>
          <a:bodyPr>
            <a:normAutofit/>
          </a:bodyPr>
          <a:lstStyle/>
          <a:p>
            <a:pPr>
              <a:buNone/>
            </a:pPr>
            <a:r>
              <a:rPr lang="en-US" sz="2600" u="sng" dirty="0" smtClean="0"/>
              <a:t>Clean Up</a:t>
            </a:r>
          </a:p>
          <a:p>
            <a:pPr marL="514350" indent="-514350">
              <a:buClr>
                <a:schemeClr val="tx1"/>
              </a:buClr>
            </a:pPr>
            <a:r>
              <a:rPr lang="en-US" sz="2600" dirty="0" smtClean="0"/>
              <a:t>MEMS devices (e.g., pressure sensors) can be used to detect oil leakage from pipelines.  </a:t>
            </a:r>
          </a:p>
          <a:p>
            <a:pPr marL="514350" indent="-514350">
              <a:buClr>
                <a:schemeClr val="tx1"/>
              </a:buClr>
            </a:pPr>
            <a:r>
              <a:rPr lang="en-US" sz="2600" dirty="0" smtClean="0"/>
              <a:t>In the case of unfortunate oil spills, they </a:t>
            </a:r>
            <a:r>
              <a:rPr lang="en-US" sz="2600" dirty="0" smtClean="0"/>
              <a:t>sense </a:t>
            </a:r>
            <a:r>
              <a:rPr lang="en-US" sz="2600" dirty="0" smtClean="0"/>
              <a:t>information about the ocean currents to predict how far the oil slick can travel.  This information helps in the clean up planning process.</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Water and Land Environments</a:t>
            </a:r>
            <a:endParaRPr lang="en-US" dirty="0"/>
          </a:p>
        </p:txBody>
      </p:sp>
      <p:sp>
        <p:nvSpPr>
          <p:cNvPr id="3" name="Content Placeholder 2"/>
          <p:cNvSpPr>
            <a:spLocks noGrp="1"/>
          </p:cNvSpPr>
          <p:nvPr>
            <p:ph sz="quarter" idx="1"/>
          </p:nvPr>
        </p:nvSpPr>
        <p:spPr/>
        <p:txBody>
          <a:bodyPr>
            <a:noAutofit/>
          </a:bodyPr>
          <a:lstStyle/>
          <a:p>
            <a:pPr>
              <a:buClr>
                <a:schemeClr val="tx1"/>
              </a:buClr>
              <a:buNone/>
            </a:pPr>
            <a:r>
              <a:rPr lang="en-US" sz="2400" u="sng" dirty="0" smtClean="0"/>
              <a:t>Locating Oil and Gas Reserves</a:t>
            </a:r>
            <a:endParaRPr lang="en-US" sz="2400" dirty="0" smtClean="0"/>
          </a:p>
          <a:p>
            <a:pPr marL="0" indent="0">
              <a:buClr>
                <a:schemeClr val="tx1"/>
              </a:buClr>
              <a:buNone/>
            </a:pPr>
            <a:r>
              <a:rPr lang="en-US" sz="2400" dirty="0" smtClean="0"/>
              <a:t>MEMS geophones and accelerometers can sense the vibrations sent up from the earth’s belly.  </a:t>
            </a:r>
          </a:p>
          <a:p>
            <a:pPr>
              <a:buClr>
                <a:schemeClr val="tx1"/>
              </a:buClr>
            </a:pPr>
            <a:r>
              <a:rPr lang="en-US" sz="2400" dirty="0" smtClean="0"/>
              <a:t>An array of MEMS geophones are planted over a wide area on the seabed.  </a:t>
            </a:r>
          </a:p>
          <a:p>
            <a:pPr>
              <a:buClr>
                <a:schemeClr val="tx1"/>
              </a:buClr>
            </a:pPr>
            <a:r>
              <a:rPr lang="en-US" sz="2400" dirty="0" smtClean="0"/>
              <a:t>Vibrations are intentionally produced on the ground surface.  </a:t>
            </a:r>
          </a:p>
          <a:p>
            <a:pPr>
              <a:buClr>
                <a:schemeClr val="tx1"/>
              </a:buClr>
            </a:pPr>
            <a:r>
              <a:rPr lang="en-US" sz="2400" dirty="0" smtClean="0"/>
              <a:t>MEMS devices measure the reflection of vibrations from different layers in the earth’s belly.  </a:t>
            </a:r>
          </a:p>
          <a:p>
            <a:pPr>
              <a:buClr>
                <a:schemeClr val="tx1"/>
              </a:buClr>
            </a:pPr>
            <a:r>
              <a:rPr lang="en-US" sz="2400" dirty="0" smtClean="0"/>
              <a:t>Readings are used to create a geological map, which indicates the size and location of the oil/gas reservoir.</a:t>
            </a:r>
            <a:endParaRPr lang="en-US" sz="2400" u="sng"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2400" dirty="0" smtClean="0">
                <a:solidFill>
                  <a:schemeClr val="tx1"/>
                </a:solidFill>
              </a:rPr>
              <a:t>This unit introduces you to </a:t>
            </a:r>
            <a:r>
              <a:rPr lang="en-US" sz="2400" dirty="0" smtClean="0">
                <a:solidFill>
                  <a:schemeClr val="tx1"/>
                </a:solidFill>
              </a:rPr>
              <a:t>MEMS (</a:t>
            </a:r>
            <a:r>
              <a:rPr lang="en-US" sz="2400" dirty="0" err="1" smtClean="0">
                <a:solidFill>
                  <a:schemeClr val="tx1"/>
                </a:solidFill>
              </a:rPr>
              <a:t>MicroElectroMechanical</a:t>
            </a:r>
            <a:r>
              <a:rPr lang="en-US" sz="2400" dirty="0" smtClean="0">
                <a:solidFill>
                  <a:schemeClr val="tx1"/>
                </a:solidFill>
              </a:rPr>
              <a:t> Systems) </a:t>
            </a:r>
            <a:r>
              <a:rPr lang="en-US" sz="2400" dirty="0" smtClean="0">
                <a:solidFill>
                  <a:schemeClr val="tx1"/>
                </a:solidFill>
              </a:rPr>
              <a:t>applications for environmental and bioterrorism sensing.  </a:t>
            </a:r>
          </a:p>
          <a:p>
            <a:r>
              <a:rPr lang="en-US" sz="2400" dirty="0" smtClean="0">
                <a:solidFill>
                  <a:schemeClr val="tx1"/>
                </a:solidFill>
              </a:rPr>
              <a:t>You will identify several reasons that such sensing devices are needed, as well as the types of MEMS that are currently used or being tested for such applications.  </a:t>
            </a:r>
          </a:p>
          <a:p>
            <a:endParaRPr lang="en-US" sz="2400"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Hydrophones</a:t>
            </a:r>
            <a:endParaRPr lang="en-US" dirty="0"/>
          </a:p>
        </p:txBody>
      </p:sp>
      <p:sp>
        <p:nvSpPr>
          <p:cNvPr id="3" name="Content Placeholder 2"/>
          <p:cNvSpPr>
            <a:spLocks noGrp="1"/>
          </p:cNvSpPr>
          <p:nvPr>
            <p:ph sz="quarter" idx="1"/>
          </p:nvPr>
        </p:nvSpPr>
        <p:spPr>
          <a:xfrm>
            <a:off x="612648" y="1600200"/>
            <a:ext cx="4883277" cy="4933950"/>
          </a:xfrm>
        </p:spPr>
        <p:txBody>
          <a:bodyPr>
            <a:normAutofit fontScale="77500" lnSpcReduction="20000"/>
          </a:bodyPr>
          <a:lstStyle/>
          <a:p>
            <a:pPr marL="0" indent="0">
              <a:lnSpc>
                <a:spcPct val="120000"/>
              </a:lnSpc>
              <a:buNone/>
            </a:pPr>
            <a:r>
              <a:rPr lang="en-US" sz="2800" dirty="0" smtClean="0"/>
              <a:t>Just as microphones collect sounds in air, hydrophones detect sounds in water. </a:t>
            </a:r>
          </a:p>
          <a:p>
            <a:pPr marL="514350" indent="-514350">
              <a:lnSpc>
                <a:spcPct val="120000"/>
              </a:lnSpc>
              <a:buClr>
                <a:schemeClr val="tx1"/>
              </a:buClr>
            </a:pPr>
            <a:r>
              <a:rPr lang="en-US" sz="2800" dirty="0" smtClean="0"/>
              <a:t>A hydrophone could be anchored to the ocean bottom or dragged behind a ship.  It "hears" the sounds in the water, sounds generated by ships, submarines, ocean waves or marine animals. </a:t>
            </a:r>
          </a:p>
          <a:p>
            <a:pPr marL="514350" indent="-514350">
              <a:lnSpc>
                <a:spcPct val="120000"/>
              </a:lnSpc>
              <a:buClr>
                <a:schemeClr val="tx1"/>
              </a:buClr>
            </a:pPr>
            <a:r>
              <a:rPr lang="en-US" sz="2800" dirty="0" smtClean="0"/>
              <a:t>A hydrophone can "hear" tertiary waves created by earthquakes or any movements within the earth's crust.</a:t>
            </a:r>
          </a:p>
          <a:p>
            <a:pPr>
              <a:buNone/>
            </a:pPr>
            <a:endParaRPr lang="en-US" sz="2600" dirty="0"/>
          </a:p>
        </p:txBody>
      </p:sp>
      <p:pic>
        <p:nvPicPr>
          <p:cNvPr id="1026" name="Picture 2"/>
          <p:cNvPicPr>
            <a:picLocks noChangeAspect="1" noChangeArrowheads="1"/>
          </p:cNvPicPr>
          <p:nvPr/>
        </p:nvPicPr>
        <p:blipFill>
          <a:blip r:embed="rId2"/>
          <a:srcRect/>
          <a:stretch>
            <a:fillRect/>
          </a:stretch>
        </p:blipFill>
        <p:spPr bwMode="auto">
          <a:xfrm>
            <a:off x="5334000" y="1744662"/>
            <a:ext cx="3644900" cy="2621635"/>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7058025" y="4581525"/>
            <a:ext cx="1915909" cy="261610"/>
          </a:xfrm>
          <a:prstGeom prst="rect">
            <a:avLst/>
          </a:prstGeom>
          <a:noFill/>
        </p:spPr>
        <p:txBody>
          <a:bodyPr wrap="none" rtlCol="0">
            <a:spAutoFit/>
          </a:bodyPr>
          <a:lstStyle/>
          <a:p>
            <a:pPr algn="r"/>
            <a:r>
              <a:rPr lang="en-US" sz="1100" b="1" i="1" dirty="0" smtClean="0"/>
              <a:t>Hydrophone Ocean Sensors</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Animal Tags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Tags </a:t>
            </a:r>
            <a:r>
              <a:rPr lang="en-US" sz="2600" dirty="0" smtClean="0"/>
              <a:t>are tiny devices attached to animals like whales and deer.  They provide vital data about the surroundings and about the animal.  </a:t>
            </a:r>
          </a:p>
          <a:p>
            <a:pPr marL="0" indent="0">
              <a:buNone/>
            </a:pPr>
            <a:r>
              <a:rPr lang="en-US" sz="2600" dirty="0" smtClean="0"/>
              <a:t>These tags contain MEMS devices that monitor a pressure, temperature, or sound.  They also work as a camera or radio transmitter for data collection at remote locations.</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Dust</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Smart </a:t>
            </a:r>
            <a:r>
              <a:rPr lang="en-US" sz="2600" dirty="0" smtClean="0"/>
              <a:t>Dust is a network of micro-sized wireless MEMS sensors that communicate with each other through tiny transmitters. </a:t>
            </a:r>
          </a:p>
          <a:p>
            <a:pPr marL="0" indent="0">
              <a:buNone/>
            </a:pPr>
            <a:r>
              <a:rPr lang="en-US" sz="2600" dirty="0" smtClean="0"/>
              <a:t>These wireless sensor networks are being developed to detect and monitor an endless number of parameters like light, temperature, vibrations, and movement. </a:t>
            </a:r>
            <a:endParaRPr lang="en-US" sz="2600" dirty="0" smtClean="0"/>
          </a:p>
          <a:p>
            <a:pPr marL="0" indent="0">
              <a:buNone/>
            </a:pPr>
            <a:r>
              <a:rPr lang="en-US" sz="2600" dirty="0" smtClean="0"/>
              <a:t>Smart dust can be incorporated into roads and bridges or suspended in the atmosphere to evaluate the make of air.</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Dust</a:t>
            </a:r>
            <a:endParaRPr lang="en-US" dirty="0"/>
          </a:p>
        </p:txBody>
      </p:sp>
      <p:sp>
        <p:nvSpPr>
          <p:cNvPr id="3" name="Content Placeholder 2"/>
          <p:cNvSpPr>
            <a:spLocks noGrp="1"/>
          </p:cNvSpPr>
          <p:nvPr>
            <p:ph sz="quarter" idx="1"/>
          </p:nvPr>
        </p:nvSpPr>
        <p:spPr>
          <a:xfrm>
            <a:off x="612649" y="1600200"/>
            <a:ext cx="4149852" cy="4991100"/>
          </a:xfrm>
        </p:spPr>
        <p:txBody>
          <a:bodyPr>
            <a:noAutofit/>
          </a:bodyPr>
          <a:lstStyle/>
          <a:p>
            <a:pPr marL="228600" indent="-228600">
              <a:spcBef>
                <a:spcPts val="600"/>
              </a:spcBef>
              <a:buClr>
                <a:schemeClr val="tx1"/>
              </a:buClr>
              <a:buSzPct val="68000"/>
            </a:pPr>
            <a:r>
              <a:rPr lang="en-US" sz="1800" dirty="0" smtClean="0"/>
              <a:t>Each sensor in the network is called a mote and is the size of a dust </a:t>
            </a:r>
            <a:r>
              <a:rPr lang="en-US" sz="1800" dirty="0" smtClean="0"/>
              <a:t>particle.</a:t>
            </a:r>
            <a:endParaRPr lang="en-US" sz="1800" dirty="0" smtClean="0"/>
          </a:p>
          <a:p>
            <a:pPr marL="228600" indent="-228600">
              <a:spcBef>
                <a:spcPts val="600"/>
              </a:spcBef>
              <a:buClr>
                <a:schemeClr val="tx1"/>
              </a:buClr>
              <a:buSzPct val="68000"/>
            </a:pPr>
            <a:r>
              <a:rPr lang="en-US" sz="1800" dirty="0" smtClean="0"/>
              <a:t>A </a:t>
            </a:r>
            <a:r>
              <a:rPr lang="en-US" sz="1800" dirty="0" smtClean="0"/>
              <a:t>network </a:t>
            </a:r>
            <a:r>
              <a:rPr lang="en-US" sz="1800" dirty="0" smtClean="0"/>
              <a:t>contains several sensors, computing circuits, bidirectional wireless communications technology and a power supply.  </a:t>
            </a:r>
          </a:p>
          <a:p>
            <a:pPr marL="228600" indent="-228600">
              <a:spcBef>
                <a:spcPts val="600"/>
              </a:spcBef>
              <a:buClr>
                <a:schemeClr val="tx1"/>
              </a:buClr>
              <a:buSzPct val="68000"/>
            </a:pPr>
            <a:r>
              <a:rPr lang="en-US" sz="1800" dirty="0" smtClean="0"/>
              <a:t>Motes gather data, run computations and communicate, using two-way band radio, with other motes at distances approaching 1,000 feet.  </a:t>
            </a:r>
            <a:endParaRPr lang="en-US" sz="1800" dirty="0" smtClean="0"/>
          </a:p>
          <a:p>
            <a:pPr marL="228600" indent="-228600">
              <a:spcBef>
                <a:spcPts val="600"/>
              </a:spcBef>
              <a:buClr>
                <a:schemeClr val="tx1"/>
              </a:buClr>
              <a:buSzPct val="68000"/>
            </a:pPr>
            <a:r>
              <a:rPr lang="en-US" sz="1800" dirty="0" smtClean="0"/>
              <a:t>When </a:t>
            </a:r>
            <a:r>
              <a:rPr lang="en-US" sz="1800" dirty="0" smtClean="0"/>
              <a:t>clustered together, motes automatically create highly flexible, low power networks. </a:t>
            </a:r>
          </a:p>
          <a:p>
            <a:pPr>
              <a:buNone/>
            </a:pPr>
            <a:endParaRPr lang="en-US" sz="1800" dirty="0"/>
          </a:p>
        </p:txBody>
      </p:sp>
      <p:pic>
        <p:nvPicPr>
          <p:cNvPr id="4" name="Picture 3"/>
          <p:cNvPicPr>
            <a:picLocks noChangeAspect="1" noChangeArrowheads="1"/>
          </p:cNvPicPr>
          <p:nvPr/>
        </p:nvPicPr>
        <p:blipFill>
          <a:blip r:embed="rId2"/>
          <a:srcRect/>
          <a:stretch>
            <a:fillRect/>
          </a:stretch>
        </p:blipFill>
        <p:spPr bwMode="auto">
          <a:xfrm>
            <a:off x="4759325" y="1724025"/>
            <a:ext cx="4216400" cy="31623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5572195" y="5100251"/>
            <a:ext cx="3385862" cy="938719"/>
          </a:xfrm>
          <a:prstGeom prst="rect">
            <a:avLst/>
          </a:prstGeom>
        </p:spPr>
        <p:txBody>
          <a:bodyPr wrap="none">
            <a:spAutoFit/>
          </a:bodyPr>
          <a:lstStyle/>
          <a:p>
            <a:pPr algn="r"/>
            <a:r>
              <a:rPr lang="en-US" sz="1100" b="1" dirty="0" smtClean="0"/>
              <a:t>Smart Dust mote conceptual diagram</a:t>
            </a:r>
          </a:p>
          <a:p>
            <a:pPr algn="r"/>
            <a:r>
              <a:rPr lang="en-US" sz="1100" b="1" dirty="0" smtClean="0"/>
              <a:t>Project through Berkeley,</a:t>
            </a:r>
          </a:p>
          <a:p>
            <a:pPr algn="r"/>
            <a:r>
              <a:rPr lang="en-US" sz="1100" b="1" dirty="0" smtClean="0"/>
              <a:t>DARPA and </a:t>
            </a:r>
          </a:p>
          <a:p>
            <a:pPr algn="r"/>
            <a:r>
              <a:rPr lang="en-US" sz="1100" b="1" dirty="0" smtClean="0"/>
              <a:t>National Science Foundation</a:t>
            </a:r>
          </a:p>
          <a:p>
            <a:pPr algn="r"/>
            <a:r>
              <a:rPr lang="en-US" sz="1100" b="1" dirty="0" smtClean="0"/>
              <a:t>Brett </a:t>
            </a:r>
            <a:r>
              <a:rPr lang="en-US" sz="1100" b="1" dirty="0" err="1" smtClean="0"/>
              <a:t>Warneke</a:t>
            </a:r>
            <a:r>
              <a:rPr lang="en-US" sz="1100" b="1" dirty="0" smtClean="0"/>
              <a:t>, Mike Scott, and Brian </a:t>
            </a:r>
            <a:r>
              <a:rPr lang="en-US" sz="1100" b="1" dirty="0" err="1" smtClean="0"/>
              <a:t>Leibowitz</a:t>
            </a:r>
            <a:endParaRPr lang="en-US" sz="1100" b="1" dirty="0" smtClean="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Smart Dust</a:t>
            </a:r>
            <a:endParaRPr lang="en-US" dirty="0"/>
          </a:p>
        </p:txBody>
      </p:sp>
      <p:sp>
        <p:nvSpPr>
          <p:cNvPr id="3" name="Content Placeholder 2"/>
          <p:cNvSpPr>
            <a:spLocks noGrp="1"/>
          </p:cNvSpPr>
          <p:nvPr>
            <p:ph sz="quarter" idx="1"/>
          </p:nvPr>
        </p:nvSpPr>
        <p:spPr/>
        <p:txBody>
          <a:bodyPr/>
          <a:lstStyle/>
          <a:p>
            <a:pPr marL="0" indent="0">
              <a:buNone/>
            </a:pPr>
            <a:r>
              <a:rPr lang="en-US" i="1" dirty="0" smtClean="0"/>
              <a:t>What do you think are some possible applications of smart dust?</a:t>
            </a:r>
            <a:endParaRPr lang="en-US" i="1"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t>
            </a:r>
            <a:r>
              <a:rPr lang="en-US" dirty="0" smtClean="0"/>
              <a:t>Environment – the </a:t>
            </a:r>
            <a:r>
              <a:rPr lang="en-US" dirty="0" err="1" smtClean="0"/>
              <a:t>ENose</a:t>
            </a:r>
            <a:endParaRPr lang="en-US" dirty="0"/>
          </a:p>
        </p:txBody>
      </p:sp>
      <p:sp>
        <p:nvSpPr>
          <p:cNvPr id="3" name="Content Placeholder 2"/>
          <p:cNvSpPr>
            <a:spLocks noGrp="1"/>
          </p:cNvSpPr>
          <p:nvPr>
            <p:ph sz="quarter" idx="1"/>
          </p:nvPr>
        </p:nvSpPr>
        <p:spPr/>
        <p:txBody>
          <a:bodyPr>
            <a:normAutofit/>
          </a:bodyPr>
          <a:lstStyle/>
          <a:p>
            <a:r>
              <a:rPr lang="en-US" sz="2600" dirty="0" smtClean="0"/>
              <a:t>One </a:t>
            </a:r>
            <a:r>
              <a:rPr lang="en-US" sz="2600" dirty="0" err="1" smtClean="0"/>
              <a:t>Enose</a:t>
            </a:r>
            <a:r>
              <a:rPr lang="en-US" sz="2600" dirty="0" smtClean="0"/>
              <a:t> (electronic nose) </a:t>
            </a:r>
            <a:r>
              <a:rPr lang="en-US" sz="2600" dirty="0" smtClean="0"/>
              <a:t>senses a </a:t>
            </a:r>
            <a:r>
              <a:rPr lang="en-US" sz="2600" dirty="0" smtClean="0"/>
              <a:t>several gases</a:t>
            </a:r>
            <a:r>
              <a:rPr lang="en-US" sz="2600" dirty="0" smtClean="0"/>
              <a:t>, compound or combination of </a:t>
            </a:r>
            <a:r>
              <a:rPr lang="en-US" sz="2600" dirty="0" smtClean="0"/>
              <a:t>compounds at one time.  </a:t>
            </a:r>
            <a:endParaRPr lang="en-US" sz="2600" dirty="0" smtClean="0"/>
          </a:p>
          <a:p>
            <a:r>
              <a:rPr lang="en-US" sz="2600" dirty="0" smtClean="0"/>
              <a:t>An </a:t>
            </a:r>
            <a:r>
              <a:rPr lang="en-US" sz="2600" dirty="0" err="1" smtClean="0"/>
              <a:t>ENose</a:t>
            </a:r>
            <a:r>
              <a:rPr lang="en-US" sz="2600" dirty="0" smtClean="0"/>
              <a:t> is being </a:t>
            </a:r>
            <a:r>
              <a:rPr lang="en-US" sz="2600" dirty="0" smtClean="0"/>
              <a:t>used </a:t>
            </a:r>
            <a:r>
              <a:rPr lang="en-US" sz="2600" dirty="0" smtClean="0"/>
              <a:t>by NASA </a:t>
            </a:r>
            <a:r>
              <a:rPr lang="en-US" sz="2600" dirty="0" smtClean="0"/>
              <a:t>on </a:t>
            </a:r>
            <a:r>
              <a:rPr lang="en-US" sz="2600" dirty="0" smtClean="0"/>
              <a:t>spacecraft to alert the crew to dangerous leaks such as </a:t>
            </a:r>
            <a:r>
              <a:rPr lang="en-US" sz="2600" dirty="0" smtClean="0"/>
              <a:t>ammonia and to evaluate the quality of the air.</a:t>
            </a:r>
          </a:p>
          <a:p>
            <a:r>
              <a:rPr lang="en-US" sz="2600" dirty="0" smtClean="0"/>
              <a:t>The </a:t>
            </a:r>
            <a:r>
              <a:rPr lang="en-US" sz="2600" dirty="0" err="1" smtClean="0"/>
              <a:t>Enose</a:t>
            </a:r>
            <a:r>
              <a:rPr lang="en-US" sz="2600" dirty="0" smtClean="0"/>
              <a:t> has </a:t>
            </a:r>
            <a:r>
              <a:rPr lang="en-US" sz="2600" dirty="0" smtClean="0"/>
              <a:t>numerous medical, industrial and commercial applications such as environmental monitoring, quality control, food processing and medical diagnosis. </a:t>
            </a:r>
            <a:endParaRPr lang="en-US" sz="2600" u="sng"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ENose</a:t>
            </a:r>
            <a:endParaRPr lang="en-US" dirty="0"/>
          </a:p>
        </p:txBody>
      </p:sp>
      <p:sp>
        <p:nvSpPr>
          <p:cNvPr id="3" name="Content Placeholder 2"/>
          <p:cNvSpPr>
            <a:spLocks noGrp="1"/>
          </p:cNvSpPr>
          <p:nvPr>
            <p:ph sz="quarter" idx="1"/>
          </p:nvPr>
        </p:nvSpPr>
        <p:spPr>
          <a:xfrm>
            <a:off x="4591049" y="1657350"/>
            <a:ext cx="4165473" cy="4924425"/>
          </a:xfrm>
        </p:spPr>
        <p:txBody>
          <a:bodyPr>
            <a:normAutofit/>
          </a:bodyPr>
          <a:lstStyle/>
          <a:p>
            <a:pPr marL="0" indent="0">
              <a:lnSpc>
                <a:spcPct val="120000"/>
              </a:lnSpc>
              <a:buNone/>
            </a:pPr>
            <a:r>
              <a:rPr lang="en-US" dirty="0" smtClean="0"/>
              <a:t>The picture is the </a:t>
            </a:r>
            <a:r>
              <a:rPr lang="en-US" dirty="0" err="1" smtClean="0"/>
              <a:t>ENose</a:t>
            </a:r>
            <a:r>
              <a:rPr lang="en-US" dirty="0" smtClean="0"/>
              <a:t> developed by NASA and </a:t>
            </a:r>
            <a:r>
              <a:rPr lang="en-US" dirty="0" smtClean="0"/>
              <a:t>tested </a:t>
            </a:r>
            <a:r>
              <a:rPr lang="en-US" dirty="0" smtClean="0"/>
              <a:t>on the International Space Station in </a:t>
            </a:r>
            <a:r>
              <a:rPr lang="en-US" dirty="0" smtClean="0"/>
              <a:t>2008</a:t>
            </a:r>
            <a:r>
              <a:rPr lang="en-US" dirty="0" smtClean="0"/>
              <a:t>.  </a:t>
            </a:r>
            <a:r>
              <a:rPr lang="en-US" dirty="0" smtClean="0"/>
              <a:t>Since then its size has shrunk and its applications, expanded.</a:t>
            </a:r>
            <a:endParaRPr lang="en-US" dirty="0"/>
          </a:p>
        </p:txBody>
      </p:sp>
      <p:pic>
        <p:nvPicPr>
          <p:cNvPr id="2050" name="Picture 2" descr="eNose2007-400"/>
          <p:cNvPicPr>
            <a:picLocks noChangeAspect="1" noChangeArrowheads="1"/>
          </p:cNvPicPr>
          <p:nvPr/>
        </p:nvPicPr>
        <p:blipFill>
          <a:blip r:embed="rId2"/>
          <a:srcRect/>
          <a:stretch>
            <a:fillRect/>
          </a:stretch>
        </p:blipFill>
        <p:spPr bwMode="auto">
          <a:xfrm>
            <a:off x="638175" y="1781175"/>
            <a:ext cx="3810000" cy="3181350"/>
          </a:xfrm>
          <a:prstGeom prst="rect">
            <a:avLst/>
          </a:prstGeom>
          <a:ln>
            <a:noFill/>
          </a:ln>
          <a:effectLst>
            <a:outerShdw blurRad="292100" dist="139700" dir="2700000" algn="tl" rotWithShape="0">
              <a:srgbClr val="333333">
                <a:alpha val="65000"/>
              </a:srgbClr>
            </a:outerShdw>
          </a:effectLst>
        </p:spPr>
      </p:pic>
      <p:sp>
        <p:nvSpPr>
          <p:cNvPr id="2051" name="Rectangle 3"/>
          <p:cNvSpPr>
            <a:spLocks noChangeArrowheads="1"/>
          </p:cNvSpPr>
          <p:nvPr/>
        </p:nvSpPr>
        <p:spPr bwMode="auto">
          <a:xfrm>
            <a:off x="619125" y="5133975"/>
            <a:ext cx="394335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effectLst/>
                <a:ea typeface="Times New Roman" pitchFamily="18" charset="0"/>
              </a:rPr>
              <a:t>The </a:t>
            </a:r>
            <a:r>
              <a:rPr kumimoji="0" lang="en-US" sz="1200" b="1" i="1" u="none" strike="noStrike" cap="none" normalizeH="0" baseline="0" dirty="0" err="1" smtClean="0">
                <a:ln>
                  <a:noFill/>
                </a:ln>
                <a:effectLst/>
                <a:ea typeface="Times New Roman" pitchFamily="18" charset="0"/>
              </a:rPr>
              <a:t>ENose</a:t>
            </a:r>
            <a:r>
              <a:rPr kumimoji="0" lang="en-US" sz="1200" b="1" i="1" u="none" strike="noStrike" cap="none" normalizeH="0" baseline="0" dirty="0" smtClean="0">
                <a:ln>
                  <a:noFill/>
                </a:ln>
                <a:effectLst/>
                <a:ea typeface="Times New Roman" pitchFamily="18" charset="0"/>
              </a:rPr>
              <a:t> developed by NASA's Advanced Environmental Monitoring and Control division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1" i="1" u="none" strike="noStrike" cap="none" normalizeH="0" baseline="0" dirty="0" smtClean="0">
                <a:ln>
                  <a:noFill/>
                </a:ln>
                <a:effectLst/>
                <a:ea typeface="Times New Roman" pitchFamily="18" charset="0"/>
              </a:rPr>
              <a:t>[Graphic source:  NASA]</a:t>
            </a:r>
            <a:r>
              <a:rPr kumimoji="0" lang="en-US" sz="900" b="1" i="1" u="none" strike="noStrike" cap="none" normalizeH="0" baseline="0" dirty="0" smtClean="0">
                <a:ln>
                  <a:noFill/>
                </a:ln>
                <a:effectLst/>
              </a:rPr>
              <a:t> </a:t>
            </a:r>
            <a:endParaRPr kumimoji="0" lang="en-US" sz="1800" b="1" i="1" u="none" strike="noStrike" cap="none" normalizeH="0" baseline="0" dirty="0" smtClean="0">
              <a:ln>
                <a:noFill/>
              </a:ln>
              <a:effectLst/>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a:t>
            </a:r>
            <a:r>
              <a:rPr lang="en-US" dirty="0" err="1" smtClean="0"/>
              <a:t>ENose</a:t>
            </a:r>
            <a:r>
              <a:rPr lang="en-US" dirty="0" smtClean="0"/>
              <a:t> Works</a:t>
            </a:r>
            <a:endParaRPr lang="en-US" dirty="0"/>
          </a:p>
        </p:txBody>
      </p:sp>
      <p:sp>
        <p:nvSpPr>
          <p:cNvPr id="3" name="Content Placeholder 2"/>
          <p:cNvSpPr>
            <a:spLocks noGrp="1"/>
          </p:cNvSpPr>
          <p:nvPr>
            <p:ph sz="quarter" idx="1"/>
          </p:nvPr>
        </p:nvSpPr>
        <p:spPr>
          <a:xfrm>
            <a:off x="603122" y="3895726"/>
            <a:ext cx="8331327" cy="2733674"/>
          </a:xfrm>
        </p:spPr>
        <p:txBody>
          <a:bodyPr>
            <a:noAutofit/>
          </a:bodyPr>
          <a:lstStyle/>
          <a:p>
            <a:pPr marL="0" indent="0">
              <a:buNone/>
            </a:pPr>
            <a:r>
              <a:rPr lang="en-US" sz="2600" dirty="0" smtClean="0"/>
              <a:t>The </a:t>
            </a:r>
            <a:r>
              <a:rPr lang="en-US" sz="2600" dirty="0" err="1" smtClean="0"/>
              <a:t>ENose</a:t>
            </a:r>
            <a:r>
              <a:rPr lang="en-US" sz="2600" dirty="0" smtClean="0"/>
              <a:t> uses a collection of 16 different polymer films on a set of electrodes.  The graphic (a) illustrates six films/electrodes.  These films are specially designed to conduct electricity based on its resistance.  A baseline resistance reading is established (a) with no odors (ambient air).  </a:t>
            </a:r>
            <a:endParaRPr lang="en-US" sz="2600" dirty="0"/>
          </a:p>
        </p:txBody>
      </p:sp>
      <p:pic>
        <p:nvPicPr>
          <p:cNvPr id="5122" name="Object 2"/>
          <p:cNvPicPr>
            <a:picLocks noChangeArrowheads="1"/>
          </p:cNvPicPr>
          <p:nvPr/>
        </p:nvPicPr>
        <p:blipFill>
          <a:blip r:embed="rId2"/>
          <a:srcRect l="-624" b="-1071"/>
          <a:stretch>
            <a:fillRect/>
          </a:stretch>
        </p:blipFill>
        <p:spPr bwMode="auto">
          <a:xfrm>
            <a:off x="1562100" y="1600200"/>
            <a:ext cx="6324600" cy="1343026"/>
          </a:xfrm>
          <a:prstGeom prst="rect">
            <a:avLst/>
          </a:prstGeom>
          <a:noFill/>
          <a:ln w="9525">
            <a:noFill/>
            <a:miter lim="800000"/>
            <a:headEnd/>
            <a:tailEnd/>
          </a:ln>
        </p:spPr>
      </p:pic>
      <p:sp>
        <p:nvSpPr>
          <p:cNvPr id="6" name="TextBox 5"/>
          <p:cNvSpPr txBox="1"/>
          <p:nvPr/>
        </p:nvSpPr>
        <p:spPr>
          <a:xfrm>
            <a:off x="2000250" y="3095625"/>
            <a:ext cx="5006499" cy="430887"/>
          </a:xfrm>
          <a:prstGeom prst="rect">
            <a:avLst/>
          </a:prstGeom>
          <a:noFill/>
        </p:spPr>
        <p:txBody>
          <a:bodyPr wrap="none" rtlCol="0">
            <a:spAutoFit/>
          </a:bodyPr>
          <a:lstStyle/>
          <a:p>
            <a:pPr algn="ctr"/>
            <a:r>
              <a:rPr lang="en-US" sz="1100" b="1" i="1" dirty="0" smtClean="0"/>
              <a:t>Six (6) films or electrodes in reference state (no odors)</a:t>
            </a:r>
          </a:p>
          <a:p>
            <a:pPr algn="ctr"/>
            <a:r>
              <a:rPr lang="en-US" sz="1100" b="1" i="1" dirty="0" smtClean="0"/>
              <a:t>[Graphics:  NASA's Advanced Environmental Monitoring and Control division]</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a:t>
            </a:r>
            <a:r>
              <a:rPr lang="en-US" dirty="0" err="1" smtClean="0"/>
              <a:t>ENose</a:t>
            </a:r>
            <a:r>
              <a:rPr lang="en-US" dirty="0" smtClean="0"/>
              <a:t> Works</a:t>
            </a:r>
            <a:endParaRPr lang="en-US" dirty="0"/>
          </a:p>
        </p:txBody>
      </p:sp>
      <p:sp>
        <p:nvSpPr>
          <p:cNvPr id="3" name="Content Placeholder 2"/>
          <p:cNvSpPr>
            <a:spLocks noGrp="1"/>
          </p:cNvSpPr>
          <p:nvPr>
            <p:ph sz="quarter" idx="1"/>
          </p:nvPr>
        </p:nvSpPr>
        <p:spPr>
          <a:xfrm>
            <a:off x="612648" y="3781424"/>
            <a:ext cx="8153400" cy="2314575"/>
          </a:xfrm>
        </p:spPr>
        <p:txBody>
          <a:bodyPr>
            <a:normAutofit/>
          </a:bodyPr>
          <a:lstStyle/>
          <a:p>
            <a:pPr marL="0" indent="0">
              <a:buNone/>
            </a:pPr>
            <a:r>
              <a:rPr lang="en-US" sz="2600" dirty="0" smtClean="0"/>
              <a:t>When a substance -- such as the stray molecules from an ammonia leak -- is absorbed into these films, the films expand slightly (b), changing their resistivity.  The change in resistivity then causes a change in electrode current.</a:t>
            </a:r>
            <a:endParaRPr lang="en-US" sz="2600" dirty="0"/>
          </a:p>
        </p:txBody>
      </p:sp>
      <p:pic>
        <p:nvPicPr>
          <p:cNvPr id="65539" name="Object 9"/>
          <p:cNvPicPr>
            <a:picLocks noChangeArrowheads="1"/>
          </p:cNvPicPr>
          <p:nvPr/>
        </p:nvPicPr>
        <p:blipFill>
          <a:blip r:embed="rId2"/>
          <a:srcRect l="-1563" b="-560"/>
          <a:stretch>
            <a:fillRect/>
          </a:stretch>
        </p:blipFill>
        <p:spPr bwMode="auto">
          <a:xfrm>
            <a:off x="1724025" y="1857375"/>
            <a:ext cx="5943600" cy="1143000"/>
          </a:xfrm>
          <a:prstGeom prst="rect">
            <a:avLst/>
          </a:prstGeom>
          <a:noFill/>
          <a:ln w="9525">
            <a:noFill/>
            <a:miter lim="800000"/>
            <a:headEnd/>
            <a:tailEnd/>
          </a:ln>
        </p:spPr>
      </p:pic>
      <p:sp>
        <p:nvSpPr>
          <p:cNvPr id="6" name="TextBox 5"/>
          <p:cNvSpPr txBox="1"/>
          <p:nvPr/>
        </p:nvSpPr>
        <p:spPr>
          <a:xfrm>
            <a:off x="2000250" y="3095625"/>
            <a:ext cx="5006499" cy="430887"/>
          </a:xfrm>
          <a:prstGeom prst="rect">
            <a:avLst/>
          </a:prstGeom>
          <a:noFill/>
        </p:spPr>
        <p:txBody>
          <a:bodyPr wrap="none" rtlCol="0">
            <a:spAutoFit/>
          </a:bodyPr>
          <a:lstStyle/>
          <a:p>
            <a:pPr algn="ctr"/>
            <a:r>
              <a:rPr lang="en-US" sz="1100" b="1" i="1" dirty="0" smtClean="0"/>
              <a:t>Films reacting to the presence of a odor or gas</a:t>
            </a:r>
          </a:p>
          <a:p>
            <a:pPr algn="ctr"/>
            <a:r>
              <a:rPr lang="en-US" sz="1100" b="1" i="1" dirty="0" smtClean="0"/>
              <a:t>[Graphics:  NASA's Advanced Environmental Monitoring and Control division]</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a:t>
            </a:r>
            <a:r>
              <a:rPr lang="en-US" dirty="0" err="1" smtClean="0"/>
              <a:t>ENose</a:t>
            </a:r>
            <a:r>
              <a:rPr lang="en-US" dirty="0" smtClean="0"/>
              <a:t> Works</a:t>
            </a:r>
            <a:endParaRPr lang="en-US" dirty="0"/>
          </a:p>
        </p:txBody>
      </p:sp>
      <p:sp>
        <p:nvSpPr>
          <p:cNvPr id="3" name="Content Placeholder 2"/>
          <p:cNvSpPr>
            <a:spLocks noGrp="1"/>
          </p:cNvSpPr>
          <p:nvPr>
            <p:ph sz="quarter" idx="1"/>
          </p:nvPr>
        </p:nvSpPr>
        <p:spPr>
          <a:xfrm>
            <a:off x="603123" y="4076701"/>
            <a:ext cx="8153400" cy="2638424"/>
          </a:xfrm>
        </p:spPr>
        <p:txBody>
          <a:bodyPr>
            <a:normAutofit fontScale="77500" lnSpcReduction="20000"/>
          </a:bodyPr>
          <a:lstStyle/>
          <a:p>
            <a:pPr marL="0" indent="0">
              <a:lnSpc>
                <a:spcPct val="120000"/>
              </a:lnSpc>
              <a:buNone/>
            </a:pPr>
            <a:r>
              <a:rPr lang="en-US" dirty="0" smtClean="0"/>
              <a:t>Because each film is made of a different polymer, each reacts to a chemical compound in a slightly different way.  While the changes in resistivity in a single polymer film would not be enough to identify a compound, the varied changes in 16 films produce a distinctive, identifiable pattern for a specific compound.  Graphics (b) and (c) shows two different compounds being sensed.</a:t>
            </a:r>
          </a:p>
          <a:p>
            <a:pPr>
              <a:buNone/>
            </a:pPr>
            <a:endParaRPr lang="en-US" dirty="0"/>
          </a:p>
        </p:txBody>
      </p:sp>
      <p:pic>
        <p:nvPicPr>
          <p:cNvPr id="66563" name="Object 4"/>
          <p:cNvPicPr>
            <a:picLocks noChangeArrowheads="1"/>
          </p:cNvPicPr>
          <p:nvPr/>
        </p:nvPicPr>
        <p:blipFill>
          <a:blip r:embed="rId2"/>
          <a:srcRect l="-624" b="-697"/>
          <a:stretch>
            <a:fillRect/>
          </a:stretch>
        </p:blipFill>
        <p:spPr bwMode="auto">
          <a:xfrm>
            <a:off x="1915231" y="2962275"/>
            <a:ext cx="5847644" cy="1066800"/>
          </a:xfrm>
          <a:prstGeom prst="rect">
            <a:avLst/>
          </a:prstGeom>
          <a:noFill/>
          <a:ln w="9525">
            <a:noFill/>
            <a:miter lim="800000"/>
            <a:headEnd/>
            <a:tailEnd/>
          </a:ln>
        </p:spPr>
      </p:pic>
      <p:pic>
        <p:nvPicPr>
          <p:cNvPr id="6" name="Object 9"/>
          <p:cNvPicPr>
            <a:picLocks noChangeArrowheads="1"/>
          </p:cNvPicPr>
          <p:nvPr/>
        </p:nvPicPr>
        <p:blipFill>
          <a:blip r:embed="rId3"/>
          <a:srcRect l="-1563" b="-560"/>
          <a:stretch>
            <a:fillRect/>
          </a:stretch>
        </p:blipFill>
        <p:spPr bwMode="auto">
          <a:xfrm>
            <a:off x="1895475" y="1666875"/>
            <a:ext cx="5753100" cy="10287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14350" indent="-514350">
              <a:buClr>
                <a:schemeClr val="tx1"/>
              </a:buClr>
              <a:buFont typeface="Wingdings" pitchFamily="2" charset="2"/>
              <a:buChar char="v"/>
            </a:pPr>
            <a:r>
              <a:rPr lang="en-US" dirty="0" smtClean="0">
                <a:solidFill>
                  <a:schemeClr val="tx1"/>
                </a:solidFill>
              </a:rPr>
              <a:t>Discuss at least three ways that MEMS are currently being applied to environmental or bioterrorism sensing.  </a:t>
            </a:r>
          </a:p>
          <a:p>
            <a:pPr marL="514350" indent="-514350">
              <a:buClr>
                <a:schemeClr val="tx1"/>
              </a:buClr>
              <a:buFont typeface="Wingdings" pitchFamily="2" charset="2"/>
              <a:buChar char="v"/>
            </a:pPr>
            <a:r>
              <a:rPr lang="en-US" dirty="0" smtClean="0">
                <a:solidFill>
                  <a:schemeClr val="tx1"/>
                </a:solidFill>
              </a:rPr>
              <a:t>Develop at least two ideas for possible MEMS applications in environmental or bioterrorism sensing.  </a:t>
            </a:r>
          </a:p>
          <a:p>
            <a:pPr marL="514350" indent="-514350">
              <a:buClr>
                <a:schemeClr val="tx1"/>
              </a:buClr>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Cybernetic Insects</a:t>
            </a:r>
            <a:endParaRPr lang="en-US" dirty="0"/>
          </a:p>
        </p:txBody>
      </p:sp>
      <p:sp>
        <p:nvSpPr>
          <p:cNvPr id="3" name="Content Placeholder 2"/>
          <p:cNvSpPr>
            <a:spLocks noGrp="1"/>
          </p:cNvSpPr>
          <p:nvPr>
            <p:ph sz="quarter" idx="1"/>
          </p:nvPr>
        </p:nvSpPr>
        <p:spPr>
          <a:xfrm>
            <a:off x="612648" y="1571625"/>
            <a:ext cx="5207127" cy="4914900"/>
          </a:xfrm>
        </p:spPr>
        <p:txBody>
          <a:bodyPr>
            <a:normAutofit lnSpcReduction="10000"/>
          </a:bodyPr>
          <a:lstStyle/>
          <a:p>
            <a:pPr marL="0" indent="0">
              <a:lnSpc>
                <a:spcPct val="120000"/>
              </a:lnSpc>
              <a:buNone/>
            </a:pPr>
            <a:r>
              <a:rPr lang="en-US" sz="2400" dirty="0" smtClean="0"/>
              <a:t>Research is taking place for the development of </a:t>
            </a:r>
          </a:p>
          <a:p>
            <a:pPr>
              <a:lnSpc>
                <a:spcPct val="120000"/>
              </a:lnSpc>
            </a:pPr>
            <a:r>
              <a:rPr lang="en-US" sz="2400" dirty="0" smtClean="0"/>
              <a:t>cybernetic </a:t>
            </a:r>
            <a:r>
              <a:rPr lang="en-US" sz="2400" dirty="0" smtClean="0"/>
              <a:t>insects </a:t>
            </a:r>
            <a:r>
              <a:rPr lang="en-US" sz="2400" dirty="0" smtClean="0"/>
              <a:t>and</a:t>
            </a:r>
            <a:endParaRPr lang="en-US" sz="2400" dirty="0"/>
          </a:p>
          <a:p>
            <a:pPr>
              <a:lnSpc>
                <a:spcPct val="120000"/>
              </a:lnSpc>
            </a:pPr>
            <a:r>
              <a:rPr lang="en-US" sz="2400" dirty="0"/>
              <a:t>g</a:t>
            </a:r>
            <a:r>
              <a:rPr lang="en-US" sz="2400" dirty="0" smtClean="0"/>
              <a:t>enetically modified insects that mature around an implanted sensor.</a:t>
            </a:r>
          </a:p>
          <a:p>
            <a:pPr marL="0" indent="0">
              <a:lnSpc>
                <a:spcPct val="120000"/>
              </a:lnSpc>
              <a:buNone/>
            </a:pPr>
            <a:r>
              <a:rPr lang="en-US" sz="2400" dirty="0" smtClean="0"/>
              <a:t>Such insects can be used for surveillance </a:t>
            </a:r>
            <a:r>
              <a:rPr lang="en-US" sz="2400" dirty="0" smtClean="0"/>
              <a:t>and reconnaissance micro-air </a:t>
            </a:r>
            <a:r>
              <a:rPr lang="en-US" sz="2400" dirty="0" smtClean="0"/>
              <a:t>vehicles </a:t>
            </a:r>
            <a:r>
              <a:rPr lang="en-US" sz="2400" dirty="0" smtClean="0"/>
              <a:t>(MAVs</a:t>
            </a:r>
            <a:r>
              <a:rPr lang="en-US" sz="2400" dirty="0" smtClean="0"/>
              <a:t>)</a:t>
            </a:r>
            <a:r>
              <a:rPr lang="en-US" sz="2400" dirty="0" smtClean="0"/>
              <a:t>, evaluating air quality, and collecting and evaluating environmental particles.</a:t>
            </a:r>
            <a:r>
              <a:rPr lang="en-US" sz="2400" dirty="0" smtClean="0"/>
              <a:t> </a:t>
            </a:r>
          </a:p>
        </p:txBody>
      </p:sp>
      <p:sp>
        <p:nvSpPr>
          <p:cNvPr id="67588" name="Rectangle 4"/>
          <p:cNvSpPr>
            <a:spLocks noChangeArrowheads="1"/>
          </p:cNvSpPr>
          <p:nvPr/>
        </p:nvSpPr>
        <p:spPr bwMode="auto">
          <a:xfrm>
            <a:off x="5705475" y="4457700"/>
            <a:ext cx="3286125"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effectLst/>
                <a:latin typeface="Arial" pitchFamily="34" charset="0"/>
                <a:ea typeface="Times New Roman" pitchFamily="18" charset="0"/>
              </a:rPr>
              <a:t>Cybernetic Insect </a:t>
            </a:r>
            <a:endParaRPr kumimoji="0" lang="en-US" sz="1100" b="1" i="1" u="none" strike="noStrike" cap="none" normalizeH="0" baseline="0" dirty="0" smtClean="0">
              <a:ln>
                <a:noFill/>
              </a:ln>
              <a:effectLst/>
              <a:latin typeface="Arial" pitchFamily="34" charset="0"/>
            </a:endParaRPr>
          </a:p>
        </p:txBody>
      </p:sp>
      <p:pic>
        <p:nvPicPr>
          <p:cNvPr id="6" name="Picture 5" descr="Cyborg_Insect_ppt.jpg"/>
          <p:cNvPicPr>
            <a:picLocks noChangeAspect="1"/>
          </p:cNvPicPr>
          <p:nvPr/>
        </p:nvPicPr>
        <p:blipFill>
          <a:blip r:embed="rId2"/>
          <a:stretch>
            <a:fillRect/>
          </a:stretch>
        </p:blipFill>
        <p:spPr>
          <a:xfrm>
            <a:off x="5685502" y="1704975"/>
            <a:ext cx="3420398" cy="26289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p:txBody>
          <a:bodyPr>
            <a:normAutofit/>
          </a:bodyPr>
          <a:lstStyle/>
          <a:p>
            <a:pPr>
              <a:buClr>
                <a:schemeClr val="tx1"/>
              </a:buClr>
            </a:pPr>
            <a:r>
              <a:rPr lang="en-US" sz="2600" i="1" dirty="0" smtClean="0"/>
              <a:t>What are some other applications for seismic MEMS sensors?</a:t>
            </a:r>
          </a:p>
          <a:p>
            <a:pPr>
              <a:buClr>
                <a:schemeClr val="tx1"/>
              </a:buClr>
            </a:pPr>
            <a:r>
              <a:rPr lang="en-US" sz="2600" i="1" dirty="0" smtClean="0"/>
              <a:t>What are some applications for the </a:t>
            </a:r>
            <a:r>
              <a:rPr lang="en-US" sz="2600" i="1" dirty="0" err="1" smtClean="0"/>
              <a:t>ENose</a:t>
            </a:r>
            <a:r>
              <a:rPr lang="en-US" sz="2600" i="1" dirty="0" smtClean="0"/>
              <a:t> that were not discussed?</a:t>
            </a:r>
          </a:p>
          <a:p>
            <a:pPr>
              <a:buClr>
                <a:schemeClr val="tx1"/>
              </a:buClr>
            </a:pPr>
            <a:r>
              <a:rPr lang="en-US" sz="2600" i="1" dirty="0" smtClean="0"/>
              <a:t>Name some applications of MEMS sensors that could benefit military personnel.</a:t>
            </a:r>
          </a:p>
          <a:p>
            <a:pPr>
              <a:buClr>
                <a:schemeClr val="tx1"/>
              </a:buClr>
            </a:pPr>
            <a:endParaRPr lang="en-US" sz="2600" i="1"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fontScale="85000" lnSpcReduction="10000"/>
          </a:bodyPr>
          <a:lstStyle/>
          <a:p>
            <a:r>
              <a:rPr lang="en-US" dirty="0" smtClean="0"/>
              <a:t>MEMS technology is used for environmental and bioterrorism sensing based on perceived risk and need</a:t>
            </a:r>
            <a:r>
              <a:rPr lang="en-US" dirty="0" smtClean="0"/>
              <a:t>.</a:t>
            </a:r>
          </a:p>
          <a:p>
            <a:r>
              <a:rPr lang="en-US" dirty="0" smtClean="0"/>
              <a:t>The most </a:t>
            </a:r>
            <a:r>
              <a:rPr lang="en-US" dirty="0" smtClean="0"/>
              <a:t>common sensors are pressure (including flow rate and acoustical), temperature, radiation, chemical, and biological.  </a:t>
            </a:r>
            <a:endParaRPr lang="en-US" dirty="0" smtClean="0"/>
          </a:p>
          <a:p>
            <a:r>
              <a:rPr lang="en-US" dirty="0" smtClean="0"/>
              <a:t>Sensors can </a:t>
            </a:r>
            <a:r>
              <a:rPr lang="en-US" dirty="0" smtClean="0"/>
              <a:t>be coupled together and transmit data via wireless networks to sites where the data is analyzed.</a:t>
            </a:r>
            <a:endParaRPr lang="en-US" dirty="0"/>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85000" lnSpcReduction="20000"/>
          </a:bodyPr>
          <a:lstStyle/>
          <a:p>
            <a:pPr algn="ctr"/>
            <a:r>
              <a:rPr lang="en-US" sz="1600" dirty="0"/>
              <a:t>Made possible through grants from the National Science Foundation Department of Undergraduate Education #0830384, 0902411, and 1205138.</a:t>
            </a:r>
          </a:p>
          <a:p>
            <a:pPr algn="ctr"/>
            <a:r>
              <a:rPr lang="en-US" sz="1600" dirty="0"/>
              <a:t> </a:t>
            </a:r>
          </a:p>
          <a:p>
            <a:pPr algn="ctr"/>
            <a:r>
              <a:rPr lang="en-US" sz="1600" dirty="0"/>
              <a:t>Any opinions, findings and conclusions or recommendations expressed in this material are those of the authors and creators, and do not necessarily reflect the views of the National Science Foundation.</a:t>
            </a:r>
          </a:p>
          <a:p>
            <a:pPr algn="ctr"/>
            <a:r>
              <a:rPr lang="en-US" sz="1600" b="1" dirty="0"/>
              <a:t> </a:t>
            </a:r>
            <a:endParaRPr lang="en-US" sz="1600" dirty="0"/>
          </a:p>
          <a:p>
            <a:pPr algn="ctr"/>
            <a:r>
              <a:rPr lang="en-US" sz="1600" dirty="0"/>
              <a:t>Southwest Center for Microsystems Education (SCME) NSF ATE Center</a:t>
            </a:r>
          </a:p>
          <a:p>
            <a:pPr algn="ctr"/>
            <a:r>
              <a:rPr lang="en-US" sz="1600" dirty="0"/>
              <a:t>© 2009 Regents of the University of New Mexico</a:t>
            </a:r>
          </a:p>
          <a:p>
            <a:pPr algn="ctr"/>
            <a:r>
              <a:rPr lang="en-US" sz="1600" dirty="0"/>
              <a:t> </a:t>
            </a:r>
          </a:p>
          <a:p>
            <a:pPr algn="ctr"/>
            <a:r>
              <a:rPr lang="en-US" sz="1600" dirty="0"/>
              <a:t>Content is protected by the CC Attribution Non-Commercial Share Alike license.</a:t>
            </a:r>
          </a:p>
          <a:p>
            <a:pPr algn="ctr"/>
            <a:r>
              <a:rPr lang="en-US" sz="1600" dirty="0"/>
              <a:t> </a:t>
            </a:r>
          </a:p>
          <a:p>
            <a:pPr algn="ctr"/>
            <a:r>
              <a:rPr lang="en-US" sz="1600" dirty="0"/>
              <a:t>Website:  </a:t>
            </a:r>
            <a:r>
              <a:rPr lang="en-US" sz="1600" u="sng" dirty="0">
                <a:hlinkClick r:id="rId3"/>
              </a:rPr>
              <a:t>www.scme-nm.org</a:t>
            </a:r>
            <a:endParaRPr lang="en-US" sz="1600" dirty="0"/>
          </a:p>
          <a:p>
            <a:pPr algn="ctr"/>
            <a:r>
              <a:rPr lang="en-US" sz="1600" dirty="0"/>
              <a:t> </a:t>
            </a:r>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114300" y="6375400"/>
            <a:ext cx="1472053" cy="276999"/>
          </a:xfrm>
          <a:prstGeom prst="rect">
            <a:avLst/>
          </a:prstGeom>
          <a:noFill/>
        </p:spPr>
        <p:txBody>
          <a:bodyPr wrap="none" rtlCol="0">
            <a:spAutoFit/>
          </a:bodyPr>
          <a:lstStyle/>
          <a:p>
            <a:r>
              <a:rPr lang="en-US" sz="1200" i="1" dirty="0" smtClean="0"/>
              <a:t>Revised August 2017</a:t>
            </a:r>
            <a:endParaRPr lang="en-US" sz="1200"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00199"/>
            <a:ext cx="4386072" cy="5133975"/>
          </a:xfrm>
        </p:spPr>
        <p:txBody>
          <a:bodyPr>
            <a:noAutofit/>
          </a:bodyPr>
          <a:lstStyle/>
          <a:p>
            <a:pPr marL="0" indent="0">
              <a:lnSpc>
                <a:spcPct val="110000"/>
              </a:lnSpc>
              <a:buNone/>
            </a:pPr>
            <a:r>
              <a:rPr lang="en-US" sz="2000" dirty="0" smtClean="0"/>
              <a:t>December 26, 2004, a earthquake of magnitude 9.0 struck the coastal area off northern Sumatra in Indonesia </a:t>
            </a:r>
            <a:r>
              <a:rPr lang="en-US" sz="1400" i="1" dirty="0" smtClean="0"/>
              <a:t>(see graphic).  </a:t>
            </a:r>
            <a:r>
              <a:rPr lang="en-US" sz="2000" dirty="0" smtClean="0"/>
              <a:t>A number of aftershocks occurred, some of magnitude 7.1. </a:t>
            </a:r>
          </a:p>
          <a:p>
            <a:pPr marL="0" indent="0">
              <a:lnSpc>
                <a:spcPct val="110000"/>
              </a:lnSpc>
              <a:buNone/>
            </a:pPr>
            <a:r>
              <a:rPr lang="en-US" sz="2000" dirty="0" smtClean="0"/>
              <a:t>These earthquakes triggered a series of tsunamis in the Indian Ocean affecting Indonesia and neighboring countries in Asia and the east coasts of Africa. All countries suffered serious damage to the coastal areas and small islands. </a:t>
            </a:r>
          </a:p>
        </p:txBody>
      </p:sp>
      <p:pic>
        <p:nvPicPr>
          <p:cNvPr id="6" name="Picture 5" descr="2004_Indonesia_Tsunami_Complete-mj.jpg"/>
          <p:cNvPicPr>
            <a:picLocks noChangeAspect="1"/>
          </p:cNvPicPr>
          <p:nvPr/>
        </p:nvPicPr>
        <p:blipFill>
          <a:blip r:embed="rId3"/>
          <a:stretch>
            <a:fillRect/>
          </a:stretch>
        </p:blipFill>
        <p:spPr>
          <a:xfrm>
            <a:off x="4973320" y="1661160"/>
            <a:ext cx="3987800" cy="4572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Tsunami’s Effect</a:t>
            </a:r>
            <a:endParaRPr lang="en-US" dirty="0"/>
          </a:p>
        </p:txBody>
      </p:sp>
      <p:sp>
        <p:nvSpPr>
          <p:cNvPr id="3" name="Content Placeholder 2"/>
          <p:cNvSpPr>
            <a:spLocks noGrp="1"/>
          </p:cNvSpPr>
          <p:nvPr>
            <p:ph sz="quarter" idx="1"/>
          </p:nvPr>
        </p:nvSpPr>
        <p:spPr>
          <a:xfrm>
            <a:off x="612648" y="1600200"/>
            <a:ext cx="3334512" cy="4495800"/>
          </a:xfrm>
        </p:spPr>
        <p:txBody>
          <a:bodyPr>
            <a:normAutofit fontScale="77500" lnSpcReduction="20000"/>
          </a:bodyPr>
          <a:lstStyle/>
          <a:p>
            <a:pPr marL="0" indent="0">
              <a:lnSpc>
                <a:spcPct val="120000"/>
              </a:lnSpc>
              <a:buNone/>
            </a:pPr>
            <a:r>
              <a:rPr lang="en-US" dirty="0" smtClean="0"/>
              <a:t>While the final death toll will never be known, an estimated 250,000 people in eleven countries perished.</a:t>
            </a:r>
          </a:p>
          <a:p>
            <a:pPr marL="0" indent="0">
              <a:lnSpc>
                <a:spcPct val="120000"/>
              </a:lnSpc>
              <a:buNone/>
            </a:pPr>
            <a:r>
              <a:rPr lang="en-US" dirty="0" smtClean="0"/>
              <a:t>The question that has been asked a thousand times since the tsunamis hit is </a:t>
            </a:r>
          </a:p>
          <a:p>
            <a:pPr marL="0" indent="0">
              <a:lnSpc>
                <a:spcPct val="120000"/>
              </a:lnSpc>
              <a:buNone/>
            </a:pPr>
            <a:r>
              <a:rPr lang="en-US" b="1" i="1" dirty="0" smtClean="0"/>
              <a:t>"Why weren’t people warned?"</a:t>
            </a:r>
          </a:p>
          <a:p>
            <a:pPr>
              <a:buNone/>
            </a:pPr>
            <a:r>
              <a:rPr lang="en-US" dirty="0" smtClean="0"/>
              <a:t> </a:t>
            </a:r>
          </a:p>
          <a:p>
            <a:pPr>
              <a:buNone/>
            </a:pPr>
            <a:endParaRPr lang="en-US" dirty="0"/>
          </a:p>
        </p:txBody>
      </p:sp>
      <p:pic>
        <p:nvPicPr>
          <p:cNvPr id="4" name="Picture 3" descr="tsunami.jpg"/>
          <p:cNvPicPr>
            <a:picLocks noChangeAspect="1"/>
          </p:cNvPicPr>
          <p:nvPr/>
        </p:nvPicPr>
        <p:blipFill>
          <a:blip r:embed="rId3"/>
          <a:stretch>
            <a:fillRect/>
          </a:stretch>
        </p:blipFill>
        <p:spPr>
          <a:xfrm>
            <a:off x="4008120" y="1615440"/>
            <a:ext cx="4964668" cy="392270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Lack of Indian Ocean Warning System</a:t>
            </a:r>
            <a:endParaRPr lang="en-US" dirty="0"/>
          </a:p>
        </p:txBody>
      </p:sp>
      <p:sp>
        <p:nvSpPr>
          <p:cNvPr id="3" name="Content Placeholder 2"/>
          <p:cNvSpPr>
            <a:spLocks noGrp="1"/>
          </p:cNvSpPr>
          <p:nvPr>
            <p:ph sz="quarter" idx="1"/>
          </p:nvPr>
        </p:nvSpPr>
        <p:spPr/>
        <p:txBody>
          <a:bodyPr>
            <a:normAutofit lnSpcReduction="10000"/>
          </a:bodyPr>
          <a:lstStyle/>
          <a:p>
            <a:pPr marL="514350" indent="-514350">
              <a:buClr>
                <a:schemeClr val="tx1"/>
              </a:buClr>
            </a:pPr>
            <a:r>
              <a:rPr lang="en-US" sz="2600" dirty="0" smtClean="0"/>
              <a:t>The tsunamis were detected by geophysicists at the Pacific Tsunami Warning Centre (PTWC) in Honolulu, Hawaii.  </a:t>
            </a:r>
          </a:p>
          <a:p>
            <a:pPr marL="514350" indent="-514350">
              <a:buClr>
                <a:schemeClr val="tx1"/>
              </a:buClr>
            </a:pPr>
            <a:r>
              <a:rPr lang="en-US" sz="2600" dirty="0" smtClean="0"/>
              <a:t>The PTWC did inform several agencies in countries on the Indian Ocean.  </a:t>
            </a:r>
          </a:p>
          <a:p>
            <a:pPr marL="514350" indent="-514350">
              <a:buClr>
                <a:schemeClr val="tx1"/>
              </a:buClr>
            </a:pPr>
            <a:r>
              <a:rPr lang="en-US" sz="2600" dirty="0" smtClean="0"/>
              <a:t>However, because there was no detection system in the Indian Ocean, nor was there a communication system in place for people living along the coasts, this warning never reached the people.  </a:t>
            </a:r>
          </a:p>
          <a:p>
            <a:pPr marL="514350" indent="-514350">
              <a:buClr>
                <a:schemeClr val="tx1"/>
              </a:buClr>
            </a:pPr>
            <a:r>
              <a:rPr lang="en-US" sz="2600" dirty="0" smtClean="0"/>
              <a:t>As a result, many lives were lost. </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Sensors</a:t>
            </a:r>
            <a:endParaRPr lang="en-US" dirty="0"/>
          </a:p>
        </p:txBody>
      </p:sp>
      <p:sp>
        <p:nvSpPr>
          <p:cNvPr id="3" name="Content Placeholder 2"/>
          <p:cNvSpPr>
            <a:spLocks noGrp="1"/>
          </p:cNvSpPr>
          <p:nvPr>
            <p:ph sz="quarter" idx="1"/>
          </p:nvPr>
        </p:nvSpPr>
        <p:spPr>
          <a:xfrm>
            <a:off x="590422" y="3844926"/>
            <a:ext cx="8312277" cy="2809874"/>
          </a:xfrm>
        </p:spPr>
        <p:txBody>
          <a:bodyPr>
            <a:noAutofit/>
          </a:bodyPr>
          <a:lstStyle/>
          <a:p>
            <a:pPr marL="457200" indent="-457200">
              <a:buClr>
                <a:schemeClr val="tx1"/>
              </a:buClr>
            </a:pPr>
            <a:r>
              <a:rPr lang="en-US" sz="2400" dirty="0" smtClean="0"/>
              <a:t>MEMS sensors </a:t>
            </a:r>
            <a:r>
              <a:rPr lang="en-US" sz="2400" dirty="0" smtClean="0"/>
              <a:t>have proven to be part of </a:t>
            </a:r>
            <a:r>
              <a:rPr lang="en-US" sz="2400" dirty="0" smtClean="0"/>
              <a:t>the answer to an effective warning system.  </a:t>
            </a:r>
          </a:p>
          <a:p>
            <a:pPr marL="457200" indent="-457200">
              <a:buClr>
                <a:schemeClr val="tx1"/>
              </a:buClr>
            </a:pPr>
            <a:r>
              <a:rPr lang="en-US" sz="2400" dirty="0" smtClean="0"/>
              <a:t>MEMS accelerometers (like the ones in airbag deployment units and the one above</a:t>
            </a:r>
            <a:r>
              <a:rPr lang="en-US" sz="2400" dirty="0" smtClean="0"/>
              <a:t>), MEMS pressure sensors, </a:t>
            </a:r>
            <a:r>
              <a:rPr lang="en-US" sz="2400" dirty="0" smtClean="0"/>
              <a:t>and MEMS hydrophones are being integrated into </a:t>
            </a:r>
            <a:r>
              <a:rPr lang="en-US" sz="2400" dirty="0" smtClean="0"/>
              <a:t>various warning systems.  </a:t>
            </a:r>
            <a:endParaRPr lang="en-US" sz="2400" dirty="0" smtClean="0"/>
          </a:p>
        </p:txBody>
      </p:sp>
      <p:pic>
        <p:nvPicPr>
          <p:cNvPr id="4" name="Picture 3" descr="accelerometer.jpg"/>
          <p:cNvPicPr>
            <a:picLocks noChangeAspect="1"/>
          </p:cNvPicPr>
          <p:nvPr/>
        </p:nvPicPr>
        <p:blipFill>
          <a:blip r:embed="rId3"/>
          <a:stretch>
            <a:fillRect/>
          </a:stretch>
        </p:blipFill>
        <p:spPr>
          <a:xfrm>
            <a:off x="967862" y="1619250"/>
            <a:ext cx="3318388" cy="20574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4381500" y="1675597"/>
            <a:ext cx="4572000" cy="938719"/>
          </a:xfrm>
          <a:prstGeom prst="rect">
            <a:avLst/>
          </a:prstGeom>
        </p:spPr>
        <p:txBody>
          <a:bodyPr>
            <a:spAutoFit/>
          </a:bodyPr>
          <a:lstStyle/>
          <a:p>
            <a:pPr fontAlgn="base">
              <a:spcBef>
                <a:spcPct val="0"/>
              </a:spcBef>
              <a:spcAft>
                <a:spcPct val="0"/>
              </a:spcAft>
            </a:pPr>
            <a:r>
              <a:rPr lang="en-US" sz="1100" b="1" i="1" dirty="0" smtClean="0"/>
              <a:t>MEMS Accelerometer  - The inertial mass is deflected from its nominal position as a result of acceleration. This deflection of the mass is converted to an electrical signal as the sensor's output.</a:t>
            </a:r>
          </a:p>
          <a:p>
            <a:pPr lvl="0" fontAlgn="base">
              <a:spcBef>
                <a:spcPct val="0"/>
              </a:spcBef>
              <a:spcAft>
                <a:spcPct val="0"/>
              </a:spcAft>
            </a:pPr>
            <a:endParaRPr lang="en-US" sz="1100" b="1" i="1" dirty="0" smtClean="0"/>
          </a:p>
          <a:p>
            <a:pPr lvl="0" fontAlgn="base">
              <a:spcBef>
                <a:spcPct val="0"/>
              </a:spcBef>
              <a:spcAft>
                <a:spcPct val="0"/>
              </a:spcAft>
            </a:pPr>
            <a:r>
              <a:rPr lang="en-US" sz="1100" b="1" i="1" dirty="0" smtClean="0">
                <a:ea typeface="Times New Roman" pitchFamily="18" charset="0"/>
                <a:cs typeface="Arial" pitchFamily="34" charset="0"/>
              </a:rPr>
              <a:t>[Photo courtesy of </a:t>
            </a:r>
            <a:r>
              <a:rPr lang="en-US" sz="1100" b="1" i="1" dirty="0" err="1" smtClean="0">
                <a:ea typeface="Times New Roman" pitchFamily="18" charset="0"/>
                <a:cs typeface="Arial" pitchFamily="34" charset="0"/>
              </a:rPr>
              <a:t>Khalil</a:t>
            </a:r>
            <a:r>
              <a:rPr lang="en-US" sz="1100" b="1" i="1" dirty="0" smtClean="0">
                <a:ea typeface="Times New Roman" pitchFamily="18" charset="0"/>
                <a:cs typeface="Arial" pitchFamily="34" charset="0"/>
              </a:rPr>
              <a:t> </a:t>
            </a:r>
            <a:r>
              <a:rPr lang="en-US" sz="1100" b="1" i="1" dirty="0" err="1" smtClean="0">
                <a:ea typeface="Times New Roman" pitchFamily="18" charset="0"/>
                <a:cs typeface="Arial" pitchFamily="34" charset="0"/>
              </a:rPr>
              <a:t>Najafi</a:t>
            </a:r>
            <a:r>
              <a:rPr lang="en-US" sz="1100" b="1" i="1" dirty="0" smtClean="0">
                <a:ea typeface="Times New Roman" pitchFamily="18" charset="0"/>
                <a:cs typeface="Arial" pitchFamily="34" charset="0"/>
              </a:rPr>
              <a:t>, University of Michigan]</a:t>
            </a:r>
            <a:r>
              <a:rPr lang="en-US" sz="1100" b="1" dirty="0" smtClean="0">
                <a:cs typeface="Arial" pitchFamily="34" charset="0"/>
              </a:rPr>
              <a:t>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Sensing</a:t>
            </a:r>
            <a:endParaRPr lang="en-US" dirty="0"/>
          </a:p>
        </p:txBody>
      </p:sp>
      <p:sp>
        <p:nvSpPr>
          <p:cNvPr id="3" name="Content Placeholder 2"/>
          <p:cNvSpPr>
            <a:spLocks noGrp="1"/>
          </p:cNvSpPr>
          <p:nvPr>
            <p:ph sz="quarter" idx="1"/>
          </p:nvPr>
        </p:nvSpPr>
        <p:spPr/>
        <p:txBody>
          <a:bodyPr>
            <a:normAutofit fontScale="70000" lnSpcReduction="20000"/>
          </a:bodyPr>
          <a:lstStyle/>
          <a:p>
            <a:pPr>
              <a:lnSpc>
                <a:spcPct val="120000"/>
              </a:lnSpc>
              <a:buClr>
                <a:schemeClr val="tx1"/>
              </a:buClr>
              <a:buNone/>
            </a:pPr>
            <a:r>
              <a:rPr lang="en-US" sz="3200" dirty="0" smtClean="0"/>
              <a:t>MEMS sensors </a:t>
            </a:r>
            <a:r>
              <a:rPr lang="en-US" sz="3200" dirty="0" smtClean="0"/>
              <a:t>help </a:t>
            </a:r>
            <a:r>
              <a:rPr lang="en-US" sz="3200" dirty="0" smtClean="0"/>
              <a:t>protect and preserve life on earth by doing the following: </a:t>
            </a:r>
          </a:p>
          <a:p>
            <a:pPr lvl="0">
              <a:lnSpc>
                <a:spcPct val="120000"/>
              </a:lnSpc>
              <a:buClr>
                <a:schemeClr val="tx1"/>
              </a:buClr>
            </a:pPr>
            <a:r>
              <a:rPr lang="en-US" sz="3200" dirty="0" smtClean="0"/>
              <a:t>Monitor weather and other environmental conditions, including agriculture and ecological concerns.</a:t>
            </a:r>
          </a:p>
          <a:p>
            <a:pPr>
              <a:lnSpc>
                <a:spcPct val="120000"/>
              </a:lnSpc>
              <a:buClr>
                <a:schemeClr val="tx1"/>
              </a:buClr>
            </a:pPr>
            <a:r>
              <a:rPr lang="en-US" sz="3200" dirty="0" smtClean="0"/>
              <a:t>Monitor energy, fluid, machinery, and other systems in factories, facilities, buildings and homes as well as the structures themselves.</a:t>
            </a:r>
          </a:p>
          <a:p>
            <a:pPr>
              <a:lnSpc>
                <a:spcPct val="120000"/>
              </a:lnSpc>
              <a:buClr>
                <a:schemeClr val="tx1"/>
              </a:buClr>
            </a:pPr>
            <a:r>
              <a:rPr lang="en-US" sz="3200" dirty="0" smtClean="0"/>
              <a:t>Sense transportation vehicles and related transportation infrastructure including roads, bridges, and equipment. </a:t>
            </a:r>
          </a:p>
          <a:p>
            <a:pPr>
              <a:lnSpc>
                <a:spcPct val="120000"/>
              </a:lnSpc>
              <a:buClr>
                <a:schemeClr val="tx1"/>
              </a:buClr>
            </a:pPr>
            <a:r>
              <a:rPr lang="en-US" sz="3200" dirty="0" smtClean="0"/>
              <a:t>Sense potential security and safety problems in buildings, factories, airports, and war zones (to name a few). </a:t>
            </a:r>
          </a:p>
          <a:p>
            <a:pPr>
              <a:buClr>
                <a:schemeClr val="tx1"/>
              </a:buCl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This Unit…</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Several examples of how MEMS technology can be </a:t>
            </a:r>
            <a:r>
              <a:rPr lang="en-US" sz="2600" dirty="0" smtClean="0"/>
              <a:t>and is being applied </a:t>
            </a:r>
            <a:r>
              <a:rPr lang="en-US" sz="2600" dirty="0" smtClean="0"/>
              <a:t>are presented here.  </a:t>
            </a:r>
            <a:endParaRPr lang="en-US" sz="2600" dirty="0" smtClean="0"/>
          </a:p>
          <a:p>
            <a:pPr marL="0" indent="0">
              <a:buNone/>
            </a:pPr>
            <a:endParaRPr lang="en-US" sz="2600" dirty="0" smtClean="0"/>
          </a:p>
          <a:p>
            <a:pPr marL="0" indent="0">
              <a:buNone/>
            </a:pPr>
            <a:r>
              <a:rPr lang="en-US" sz="2600" dirty="0" smtClean="0"/>
              <a:t>Their uses and applications on land, in air, or in water or a combination of the three are discussed. </a:t>
            </a:r>
            <a:endParaRPr lang="en-US" sz="2600"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6">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239</TotalTime>
  <Words>2147</Words>
  <Application>Microsoft Macintosh PowerPoint</Application>
  <PresentationFormat>On-screen Show (4:3)</PresentationFormat>
  <Paragraphs>184</Paragraphs>
  <Slides>34</Slides>
  <Notes>19</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scme3</vt:lpstr>
      <vt:lpstr>MEMS for environmental and bioterrorism</vt:lpstr>
      <vt:lpstr>Unit Overview</vt:lpstr>
      <vt:lpstr>Objectives</vt:lpstr>
      <vt:lpstr>Introduction</vt:lpstr>
      <vt:lpstr>Tsunami’s Effect</vt:lpstr>
      <vt:lpstr>Lack of Indian Ocean Warning System</vt:lpstr>
      <vt:lpstr>MEMS Sensors</vt:lpstr>
      <vt:lpstr>MEMS Sensing</vt:lpstr>
      <vt:lpstr>In This Unit…</vt:lpstr>
      <vt:lpstr>Marine Environment</vt:lpstr>
      <vt:lpstr>Tsunami Warning System</vt:lpstr>
      <vt:lpstr>Tsunami Warning System</vt:lpstr>
      <vt:lpstr>How It All Ties Together</vt:lpstr>
      <vt:lpstr>Current Tsunami Warning Systems</vt:lpstr>
      <vt:lpstr>Other MEMS Ocean Sensors</vt:lpstr>
      <vt:lpstr>Attachment Devices for Ocean Sensors</vt:lpstr>
      <vt:lpstr>AUVs and Lab-on-a-chip (LOC)</vt:lpstr>
      <vt:lpstr>Water and Land Environments</vt:lpstr>
      <vt:lpstr>Water and Land Environments</vt:lpstr>
      <vt:lpstr>Hydrophones</vt:lpstr>
      <vt:lpstr>Animal Tags</vt:lpstr>
      <vt:lpstr>Smart Dust</vt:lpstr>
      <vt:lpstr>Smart Dust</vt:lpstr>
      <vt:lpstr>Applications of Smart Dust</vt:lpstr>
      <vt:lpstr>Air Environment – the ENose</vt:lpstr>
      <vt:lpstr>ENose</vt:lpstr>
      <vt:lpstr>How the ENose Works</vt:lpstr>
      <vt:lpstr>How the ENose Works</vt:lpstr>
      <vt:lpstr>How the ENose Works</vt:lpstr>
      <vt:lpstr>Cybernetic Insects</vt:lpstr>
      <vt:lpstr>Food for Thought</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62</cp:revision>
  <dcterms:created xsi:type="dcterms:W3CDTF">2009-01-07T21:03:35Z</dcterms:created>
  <dcterms:modified xsi:type="dcterms:W3CDTF">2017-08-22T17:41:12Z</dcterms:modified>
</cp:coreProperties>
</file>