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p:sldMasterIdLst>
    <p:sldMasterId id="2147483732" r:id="rId1"/>
  </p:sldMasterIdLst>
  <p:notesMasterIdLst>
    <p:notesMasterId r:id="rId27"/>
  </p:notesMasterIdLst>
  <p:handoutMasterIdLst>
    <p:handoutMasterId r:id="rId28"/>
  </p:handoutMasterIdLst>
  <p:sldIdLst>
    <p:sldId id="260" r:id="rId2"/>
    <p:sldId id="261" r:id="rId3"/>
    <p:sldId id="262" r:id="rId4"/>
    <p:sldId id="263"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66" r:id="rId24"/>
    <p:sldId id="285" r:id="rId25"/>
    <p:sldId id="265"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12" d="100"/>
          <a:sy n="112" d="100"/>
        </p:scale>
        <p:origin x="-2360" y="-13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1" d="100"/>
          <a:sy n="81" d="100"/>
        </p:scale>
        <p:origin x="-2088"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handoutMaster" Target="handoutMasters/handout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charset="0"/>
                <a:cs typeface="Arial" charset="0"/>
              </a:defRPr>
            </a:lvl1pPr>
          </a:lstStyle>
          <a:p>
            <a:pPr>
              <a:defRPr/>
            </a:pPr>
            <a:fld id="{8E5D867C-5290-B34E-9F09-E20AB97B10B0}" type="datetimeFigureOut">
              <a:rPr lang="en-US"/>
              <a:pPr>
                <a:defRPr/>
              </a:pPr>
              <a:t>8/22/17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charset="0"/>
                <a:cs typeface="Arial" charset="0"/>
              </a:defRPr>
            </a:lvl1pPr>
          </a:lstStyle>
          <a:p>
            <a:pPr>
              <a:defRPr/>
            </a:pPr>
            <a:fld id="{3E122DCA-D185-4742-9258-C42ED0E3CAAD}" type="slidenum">
              <a:rPr lang="en-US"/>
              <a:pPr>
                <a:defRPr/>
              </a:pPr>
              <a:t>‹#›</a:t>
            </a:fld>
            <a:endParaRPr lang="en-US"/>
          </a:p>
        </p:txBody>
      </p:sp>
    </p:spTree>
    <p:extLst>
      <p:ext uri="{BB962C8B-B14F-4D97-AF65-F5344CB8AC3E}">
        <p14:creationId xmlns:p14="http://schemas.microsoft.com/office/powerpoint/2010/main" val="11483887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charset="0"/>
                <a:cs typeface="Arial" charset="0"/>
              </a:defRPr>
            </a:lvl1pPr>
          </a:lstStyle>
          <a:p>
            <a:pPr>
              <a:defRPr/>
            </a:pPr>
            <a:fld id="{46F2D740-166E-9645-B319-2D863D9493E2}" type="datetimeFigureOut">
              <a:rPr lang="en-US"/>
              <a:pPr>
                <a:defRPr/>
              </a:pPr>
              <a:t>8/22/17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charset="0"/>
                <a:cs typeface="Arial" charset="0"/>
              </a:defRPr>
            </a:lvl1pPr>
          </a:lstStyle>
          <a:p>
            <a:pPr>
              <a:defRPr/>
            </a:pPr>
            <a:fld id="{BD9A7E29-747C-DA4E-839C-4A343D6285CA}" type="slidenum">
              <a:rPr lang="en-US"/>
              <a:pPr>
                <a:defRPr/>
              </a:pPr>
              <a:t>‹#›</a:t>
            </a:fld>
            <a:endParaRPr lang="en-US"/>
          </a:p>
        </p:txBody>
      </p:sp>
    </p:spTree>
    <p:extLst>
      <p:ext uri="{BB962C8B-B14F-4D97-AF65-F5344CB8AC3E}">
        <p14:creationId xmlns:p14="http://schemas.microsoft.com/office/powerpoint/2010/main" val="14047881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10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50B018E-B242-AE4D-B7E4-F17EFDB93C8A}" type="slidenum">
              <a:rPr lang="en-US" sz="1200">
                <a:latin typeface="Calibri" charset="0"/>
              </a:rPr>
              <a:pPr eaLnBrk="1" hangingPunct="1"/>
              <a:t>1</a:t>
            </a:fld>
            <a:endParaRPr lang="en-US" sz="1200">
              <a:latin typeface="Calibri"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54BCB7B-9E9B-0645-ADA1-4E25FA720031}" type="slidenum">
              <a:rPr lang="en-US" sz="1200">
                <a:latin typeface="Calibri" charset="0"/>
              </a:rPr>
              <a:pPr eaLnBrk="1" hangingPunct="1"/>
              <a:t>10</a:t>
            </a:fld>
            <a:endParaRPr lang="en-US" sz="1200">
              <a:latin typeface="Calibri"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C37FA43-A3AD-8548-96AA-EF9408BEF42F}" type="slidenum">
              <a:rPr lang="en-US" sz="1200">
                <a:latin typeface="Calibri" charset="0"/>
              </a:rPr>
              <a:pPr eaLnBrk="1" hangingPunct="1"/>
              <a:t>11</a:t>
            </a:fld>
            <a:endParaRPr lang="en-US" sz="1200">
              <a:latin typeface="Calibri"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364738C-15D6-094B-9408-394E6654EC79}" type="slidenum">
              <a:rPr lang="en-US" sz="1200">
                <a:latin typeface="Calibri" charset="0"/>
              </a:rPr>
              <a:pPr eaLnBrk="1" hangingPunct="1"/>
              <a:t>12</a:t>
            </a:fld>
            <a:endParaRPr lang="en-US" sz="1200">
              <a:latin typeface="Calibri"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481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34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7398DCD-8B25-3845-992A-4B5FB231335D}" type="slidenum">
              <a:rPr lang="en-US" sz="1200">
                <a:latin typeface="Calibri" charset="0"/>
              </a:rPr>
              <a:pPr eaLnBrk="1" hangingPunct="1"/>
              <a:t>13</a:t>
            </a:fld>
            <a:endParaRPr lang="en-US" sz="1200">
              <a:latin typeface="Calibri"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686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36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BF71A6F-943C-8940-B06E-DCC02E9753B7}" type="slidenum">
              <a:rPr lang="en-US" sz="1200">
                <a:latin typeface="Calibri" charset="0"/>
              </a:rPr>
              <a:pPr eaLnBrk="1" hangingPunct="1"/>
              <a:t>14</a:t>
            </a:fld>
            <a:endParaRPr lang="en-US" sz="1200">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89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38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1074BA1-4679-DD49-B419-464BC960CF78}" type="slidenum">
              <a:rPr lang="en-US" sz="1200">
                <a:latin typeface="Calibri" charset="0"/>
              </a:rPr>
              <a:pPr eaLnBrk="1" hangingPunct="1"/>
              <a:t>15</a:t>
            </a:fld>
            <a:endParaRPr lang="en-US" sz="1200">
              <a:latin typeface="Calibri"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09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40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1B48D17-C933-C747-B3CA-4114F9B2E11D}" type="slidenum">
              <a:rPr lang="en-US" sz="1200">
                <a:latin typeface="Calibri" charset="0"/>
              </a:rPr>
              <a:pPr eaLnBrk="1" hangingPunct="1"/>
              <a:t>16</a:t>
            </a:fld>
            <a:endParaRPr lang="en-US" sz="1200">
              <a:latin typeface="Calibri"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30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43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581EFB3-F436-BA4F-9655-AFF5D7123467}" type="slidenum">
              <a:rPr lang="en-US" sz="1200">
                <a:latin typeface="Calibri" charset="0"/>
              </a:rPr>
              <a:pPr eaLnBrk="1" hangingPunct="1"/>
              <a:t>17</a:t>
            </a:fld>
            <a:endParaRPr lang="en-US" sz="1200">
              <a:latin typeface="Calibri"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505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450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1F512AD-2FDE-4F41-94FC-3067CA28171F}" type="slidenum">
              <a:rPr lang="en-US" sz="1200">
                <a:latin typeface="Calibri" charset="0"/>
              </a:rPr>
              <a:pPr eaLnBrk="1" hangingPunct="1"/>
              <a:t>18</a:t>
            </a:fld>
            <a:endParaRPr lang="en-US" sz="1200">
              <a:latin typeface="Calibri"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71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471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FDF140A-DE0C-4145-8235-EFD60FCD5DDD}" type="slidenum">
              <a:rPr lang="en-US" sz="1200">
                <a:latin typeface="Calibri" charset="0"/>
              </a:rPr>
              <a:pPr eaLnBrk="1" hangingPunct="1"/>
              <a:t>19</a:t>
            </a:fld>
            <a:endParaRPr lang="en-US" sz="1200">
              <a:latin typeface="Calibri"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2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12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C6A5171-DDAA-3740-8AE5-4C61C71DD5BF}" type="slidenum">
              <a:rPr lang="en-US" sz="1200">
                <a:latin typeface="Calibri" charset="0"/>
              </a:rPr>
              <a:pPr eaLnBrk="1" hangingPunct="1"/>
              <a:t>2</a:t>
            </a:fld>
            <a:endParaRPr lang="en-US" sz="1200">
              <a:latin typeface="Calibri"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24B4A93-6E5F-E64B-B62E-9E716377FC8A}" type="slidenum">
              <a:rPr lang="en-US" sz="1200">
                <a:latin typeface="Calibri" charset="0"/>
              </a:rPr>
              <a:pPr eaLnBrk="1" hangingPunct="1"/>
              <a:t>20</a:t>
            </a:fld>
            <a:endParaRPr lang="en-US" sz="1200">
              <a:latin typeface="Calibri"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12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512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B824588-40E2-4748-A1E1-EEFF99D5F394}" type="slidenum">
              <a:rPr lang="en-US" sz="1200">
                <a:latin typeface="Calibri" charset="0"/>
              </a:rPr>
              <a:pPr eaLnBrk="1" hangingPunct="1"/>
              <a:t>21</a:t>
            </a:fld>
            <a:endParaRPr lang="en-US" sz="1200">
              <a:latin typeface="Calibri"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32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532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3460E42-5594-4E42-B45D-99D852E90918}" type="slidenum">
              <a:rPr lang="en-US" sz="1200">
                <a:latin typeface="Calibri" charset="0"/>
              </a:rPr>
              <a:pPr eaLnBrk="1" hangingPunct="1"/>
              <a:t>22</a:t>
            </a:fld>
            <a:endParaRPr lang="en-US" sz="1200">
              <a:latin typeface="Calibri"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52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55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AA05574-75D2-4D4A-8CFB-2CD500E5F2D0}" type="slidenum">
              <a:rPr lang="en-US" sz="1200">
                <a:latin typeface="Calibri" charset="0"/>
              </a:rPr>
              <a:pPr eaLnBrk="1" hangingPunct="1"/>
              <a:t>23</a:t>
            </a:fld>
            <a:endParaRPr lang="en-US" sz="1200">
              <a:latin typeface="Calibri"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73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en-US">
              <a:latin typeface="Calibri" charset="0"/>
            </a:endParaRPr>
          </a:p>
        </p:txBody>
      </p:sp>
      <p:sp>
        <p:nvSpPr>
          <p:cNvPr id="573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BCBBFE7-5790-9743-89E0-76F48D544E9C}" type="slidenum">
              <a:rPr lang="en-US" sz="1200">
                <a:latin typeface="Calibri" charset="0"/>
              </a:rPr>
              <a:pPr eaLnBrk="1" hangingPunct="1"/>
              <a:t>24</a:t>
            </a:fld>
            <a:endParaRPr lang="en-US" sz="1200">
              <a:latin typeface="Calibri"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93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593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F7E4ED4-8FFE-CC4B-B41D-47B1DA1DE3E4}" type="slidenum">
              <a:rPr lang="en-US" sz="1200">
                <a:latin typeface="Calibri" charset="0"/>
              </a:rPr>
              <a:pPr eaLnBrk="1" hangingPunct="1"/>
              <a:t>25</a:t>
            </a:fld>
            <a:endParaRPr lang="en-US" sz="1200">
              <a:latin typeface="Calibri"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14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ABE6448-64C9-D84D-A30A-EF6A658C379B}" type="slidenum">
              <a:rPr lang="en-US" sz="1200">
                <a:latin typeface="Calibri" charset="0"/>
              </a:rPr>
              <a:pPr eaLnBrk="1" hangingPunct="1"/>
              <a:t>3</a:t>
            </a:fld>
            <a:endParaRPr lang="en-US" sz="1200">
              <a:latin typeface="Calibri"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6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B8350F7-9B6D-184C-9FAB-C3EE0A89D39B}" type="slidenum">
              <a:rPr lang="en-US" sz="1200">
                <a:latin typeface="Calibri" charset="0"/>
              </a:rPr>
              <a:pPr eaLnBrk="1" hangingPunct="1"/>
              <a:t>4</a:t>
            </a:fld>
            <a:endParaRPr lang="en-US" sz="1200">
              <a:latin typeface="Calibri"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84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18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06C1F3B-4167-7743-9EF1-154357B006AC}" type="slidenum">
              <a:rPr lang="en-US" sz="1200">
                <a:latin typeface="Calibri" charset="0"/>
              </a:rPr>
              <a:pPr eaLnBrk="1" hangingPunct="1"/>
              <a:t>5</a:t>
            </a:fld>
            <a:endParaRPr lang="en-US" sz="1200">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4E892D1-6A2D-6A46-A70B-EB951A90E68A}" type="slidenum">
              <a:rPr lang="en-US" sz="1200">
                <a:latin typeface="Calibri" charset="0"/>
              </a:rPr>
              <a:pPr eaLnBrk="1" hangingPunct="1"/>
              <a:t>6</a:t>
            </a:fld>
            <a:endParaRPr lang="en-US" sz="1200">
              <a:latin typeface="Calibri"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2095331-8B15-C944-B434-76D7B2C8E70C}" type="slidenum">
              <a:rPr lang="en-US" sz="1200">
                <a:latin typeface="Calibri" charset="0"/>
              </a:rPr>
              <a:pPr eaLnBrk="1" hangingPunct="1"/>
              <a:t>7</a:t>
            </a:fld>
            <a:endParaRPr lang="en-US" sz="1200">
              <a:latin typeface="Calibri"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06A57EE-A64D-6949-9DF9-9C58EED253E9}" type="slidenum">
              <a:rPr lang="en-US" sz="1200">
                <a:latin typeface="Calibri" charset="0"/>
              </a:rPr>
              <a:pPr eaLnBrk="1" hangingPunct="1"/>
              <a:t>8</a:t>
            </a:fld>
            <a:endParaRPr lang="en-US" sz="1200">
              <a:latin typeface="Calibri"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EBCA923-047E-864A-A8B7-3183E6B816C9}" type="slidenum">
              <a:rPr lang="en-US" sz="1200">
                <a:latin typeface="Calibri" charset="0"/>
              </a:rPr>
              <a:pPr eaLnBrk="1" hangingPunct="1"/>
              <a:t>9</a:t>
            </a:fld>
            <a:endParaRPr lang="en-US" sz="1200">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lumMod val="90000"/>
          </a:schemeClr>
        </a:solidFill>
        <a:effectLst/>
      </p:bgPr>
    </p:bg>
    <p:spTree>
      <p:nvGrpSpPr>
        <p:cNvPr id="1" name=""/>
        <p:cNvGrpSpPr/>
        <p:nvPr/>
      </p:nvGrpSpPr>
      <p:grpSpPr>
        <a:xfrm>
          <a:off x="0" y="0"/>
          <a:ext cx="0" cy="0"/>
          <a:chOff x="0" y="0"/>
          <a:chExt cx="0" cy="0"/>
        </a:xfrm>
      </p:grpSpPr>
      <p:sp>
        <p:nvSpPr>
          <p:cNvPr id="5" name="Rectangle 4"/>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r>
              <a:rPr lang="en-US" b="1" dirty="0">
                <a:solidFill>
                  <a:schemeClr val="accent1"/>
                </a:solidFill>
              </a:rPr>
              <a:t>SCME</a:t>
            </a:r>
          </a:p>
        </p:txBody>
      </p:sp>
      <p:sp>
        <p:nvSpPr>
          <p:cNvPr id="7" name="Rectangle 6"/>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0" name="Picture 14" descr="logo-for-ppt.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8100" y="6045200"/>
            <a:ext cx="2276475"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7"/>
          <p:cNvSpPr>
            <a:spLocks noGrp="1"/>
          </p:cNvSpPr>
          <p:nvPr>
            <p:ph type="ctrTitle"/>
          </p:nvPr>
        </p:nvSpPr>
        <p:spPr>
          <a:xfrm>
            <a:off x="1609725" y="409575"/>
            <a:ext cx="6477000" cy="1828800"/>
          </a:xfrm>
        </p:spPr>
        <p:txBody>
          <a:bodyPr anchor="b"/>
          <a:lstStyle>
            <a:lvl1pPr algn="ctr">
              <a:defRPr sz="4400" cap="all" baseline="0">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3" name="Picture Placeholder 12"/>
          <p:cNvSpPr>
            <a:spLocks noGrp="1"/>
          </p:cNvSpPr>
          <p:nvPr>
            <p:ph type="pic" sz="quarter" idx="11"/>
          </p:nvPr>
        </p:nvSpPr>
        <p:spPr>
          <a:xfrm>
            <a:off x="2752725" y="2600325"/>
            <a:ext cx="4352925" cy="2943225"/>
          </a:xfrm>
        </p:spPr>
        <p:txBody>
          <a:bodyPr>
            <a:normAutofit/>
          </a:bodyPr>
          <a:lstStyle/>
          <a:p>
            <a:pPr lvl="0"/>
            <a:r>
              <a:rPr lang="en-US" noProof="0" smtClean="0"/>
              <a:t>Click icon to add picture</a:t>
            </a:r>
            <a:endParaRPr lang="en-US" noProof="0"/>
          </a:p>
        </p:txBody>
      </p:sp>
    </p:spTree>
    <p:extLst>
      <p:ext uri="{BB962C8B-B14F-4D97-AF65-F5344CB8AC3E}">
        <p14:creationId xmlns:p14="http://schemas.microsoft.com/office/powerpoint/2010/main" val="1799466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1988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3"/>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Slide Number Placeholder 3"/>
          <p:cNvSpPr txBox="1">
            <a:spLocks/>
          </p:cNvSpPr>
          <p:nvPr userDrawn="1"/>
        </p:nvSpPr>
        <p:spPr>
          <a:xfrm>
            <a:off x="8296275" y="6248400"/>
            <a:ext cx="447675" cy="381000"/>
          </a:xfrm>
          <a:prstGeom prst="rect">
            <a:avLst/>
          </a:prstGeom>
        </p:spPr>
        <p:txBody>
          <a:bodyPr anchor="ctr">
            <a:norm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defRPr/>
            </a:pPr>
            <a:fld id="{829476DB-196B-E240-8CBC-CE3A740F39CD}" type="slidenum">
              <a:rPr lang="en-US" sz="1400" b="1" smtClean="0">
                <a:solidFill>
                  <a:schemeClr val="tx2"/>
                </a:solidFill>
                <a:latin typeface="Gill Sans MT" charset="0"/>
              </a:rPr>
              <a:pPr algn="ctr" eaLnBrk="1" hangingPunct="1">
                <a:defRPr/>
              </a:pPr>
              <a:t>‹#›</a:t>
            </a:fld>
            <a:endParaRPr lang="en-US" sz="1400" b="1" smtClean="0">
              <a:solidFill>
                <a:schemeClr val="tx2"/>
              </a:solidFill>
              <a:latin typeface="Gill Sans MT" charset="0"/>
            </a:endParaRPr>
          </a:p>
        </p:txBody>
      </p:sp>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4"/>
          <p:cNvSpPr>
            <a:spLocks noGrp="1"/>
          </p:cNvSpPr>
          <p:nvPr>
            <p:ph type="ftr" sz="quarter" idx="10"/>
          </p:nvPr>
        </p:nvSpPr>
        <p:spPr>
          <a:xfrm>
            <a:off x="457200" y="6248400"/>
            <a:ext cx="5573713"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
        <p:nvSpPr>
          <p:cNvPr id="9" name="Slide Number Placeholder 5"/>
          <p:cNvSpPr>
            <a:spLocks noGrp="1"/>
          </p:cNvSpPr>
          <p:nvPr>
            <p:ph type="sldNum" sz="quarter" idx="11"/>
          </p:nvPr>
        </p:nvSpPr>
        <p:spPr>
          <a:xfrm rot="5400000">
            <a:off x="5989638" y="144462"/>
            <a:ext cx="533400" cy="244475"/>
          </a:xfrm>
          <a:prstGeom prst="rect">
            <a:avLst/>
          </a:prstGeom>
        </p:spPr>
        <p:txBody>
          <a:bodyPr vert="horz" wrap="square" lIns="91440" tIns="45720" rIns="91440" bIns="45720" numCol="1" anchor="t" anchorCtr="0" compatLnSpc="1">
            <a:prstTxWarp prst="textNoShape">
              <a:avLst/>
            </a:prstTxWarp>
          </a:bodyPr>
          <a:lstStyle>
            <a:lvl1pPr>
              <a:defRPr smtClean="0">
                <a:latin typeface="Gill Sans MT" charset="0"/>
                <a:cs typeface="Arial" charset="0"/>
              </a:defRPr>
            </a:lvl1pPr>
          </a:lstStyle>
          <a:p>
            <a:pPr>
              <a:defRPr/>
            </a:pPr>
            <a:fld id="{E3A05815-1CC4-DF4E-9356-C74AC0959D67}" type="slidenum">
              <a:rPr lang="en-US"/>
              <a:pPr>
                <a:defRPr/>
              </a:pPr>
              <a:t>‹#›</a:t>
            </a:fld>
            <a:endParaRPr lang="en-US"/>
          </a:p>
        </p:txBody>
      </p:sp>
      <p:sp>
        <p:nvSpPr>
          <p:cNvPr id="10" name="Date Placeholder 1"/>
          <p:cNvSpPr>
            <a:spLocks noGrp="1"/>
          </p:cNvSpPr>
          <p:nvPr>
            <p:ph type="dt" sz="half" idx="12"/>
          </p:nvPr>
        </p:nvSpPr>
        <p:spPr>
          <a:xfrm>
            <a:off x="6524625" y="6248400"/>
            <a:ext cx="2238375"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en-US"/>
          </a:p>
        </p:txBody>
      </p:sp>
    </p:spTree>
    <p:extLst>
      <p:ext uri="{BB962C8B-B14F-4D97-AF65-F5344CB8AC3E}">
        <p14:creationId xmlns:p14="http://schemas.microsoft.com/office/powerpoint/2010/main" val="3228525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12648" y="1600200"/>
            <a:ext cx="8153400" cy="4495800"/>
          </a:xfrm>
        </p:spPr>
        <p:txBody>
          <a:bodyPr/>
          <a:lstStyle>
            <a:lvl1pPr>
              <a:buFont typeface="Wingdings" pitchFamily="2" charset="2"/>
              <a:buChar char="v"/>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95368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4"/>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Slide Number Placeholder 28"/>
          <p:cNvSpPr txBox="1">
            <a:spLocks/>
          </p:cNvSpPr>
          <p:nvPr userDrawn="1"/>
        </p:nvSpPr>
        <p:spPr>
          <a:xfrm>
            <a:off x="600075" y="6248400"/>
            <a:ext cx="8191500" cy="381000"/>
          </a:xfrm>
          <a:prstGeom prst="rect">
            <a:avLst/>
          </a:prstGeom>
        </p:spPr>
        <p:txBody>
          <a:bodyPr anchor="ctr">
            <a:norm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lnSpc>
                <a:spcPct val="90000"/>
              </a:lnSpc>
              <a:defRPr/>
            </a:pPr>
            <a:r>
              <a:rPr lang="en-US" sz="1200" dirty="0" smtClean="0">
                <a:solidFill>
                  <a:schemeClr val="tx2"/>
                </a:solidFill>
                <a:latin typeface="Gill Sans MT" charset="0"/>
              </a:rPr>
              <a:t>							</a:t>
            </a:r>
            <a:endParaRPr lang="en-US" sz="1200" b="1" dirty="0" smtClean="0">
              <a:solidFill>
                <a:schemeClr val="tx2"/>
              </a:solidFill>
              <a:latin typeface="Gill Sans MT" charset="0"/>
            </a:endParaRPr>
          </a:p>
        </p:txBody>
      </p:sp>
      <p:sp>
        <p:nvSpPr>
          <p:cNvPr id="3" name="Text Placeholder 2"/>
          <p:cNvSpPr>
            <a:spLocks noGrp="1"/>
          </p:cNvSpPr>
          <p:nvPr>
            <p:ph type="body" idx="1"/>
          </p:nvPr>
        </p:nvSpPr>
        <p:spPr>
          <a:xfrm>
            <a:off x="1371600" y="2743200"/>
            <a:ext cx="7123113" cy="3400425"/>
          </a:xfrm>
        </p:spPr>
        <p:txBody>
          <a:bodyPr/>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3600" b="0" cap="none">
                <a:solidFill>
                  <a:srgbClr val="FFFFFF"/>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2304647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lvl1pPr>
              <a:buFont typeface="Wingdings" pitchFamily="2" charset="2"/>
              <a:buChar char="v"/>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2"/>
          </p:nvPr>
        </p:nvSpPr>
        <p:spPr>
          <a:xfrm>
            <a:off x="4844901" y="1589567"/>
            <a:ext cx="3886200" cy="4572000"/>
          </a:xfrm>
        </p:spPr>
        <p:txBody>
          <a:bodyPr/>
          <a:lstStyle>
            <a:lvl1pPr>
              <a:buFont typeface="Wingdings" pitchFamily="2" charset="2"/>
              <a:buChar char="v"/>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47297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smtClean="0"/>
              <a:t>Click to edit Master title style</a:t>
            </a:r>
            <a:endParaRPr lang="en-US"/>
          </a:p>
        </p:txBody>
      </p:sp>
      <p:sp>
        <p:nvSpPr>
          <p:cNvPr id="11" name="Content Placeholder 10"/>
          <p:cNvSpPr>
            <a:spLocks noGrp="1"/>
          </p:cNvSpPr>
          <p:nvPr>
            <p:ph sz="quarter" idx="2"/>
          </p:nvPr>
        </p:nvSpPr>
        <p:spPr>
          <a:xfrm>
            <a:off x="609600" y="2438400"/>
            <a:ext cx="3886200" cy="3581400"/>
          </a:xfrm>
        </p:spPr>
        <p:txBody>
          <a:bodyPr/>
          <a:lstStyle>
            <a:lvl1pPr>
              <a:buFont typeface="Wingdings" pitchFamily="2" charset="2"/>
              <a:buChar char="v"/>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4"/>
          </p:nvPr>
        </p:nvSpPr>
        <p:spPr>
          <a:xfrm>
            <a:off x="4800600" y="2438400"/>
            <a:ext cx="3886200" cy="3581400"/>
          </a:xfrm>
        </p:spPr>
        <p:txBody>
          <a:bodyPr/>
          <a:lstStyle>
            <a:lvl1pPr>
              <a:buFont typeface="Wingdings" pitchFamily="2" charset="2"/>
              <a:buChar char="v"/>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Tree>
    <p:extLst>
      <p:ext uri="{BB962C8B-B14F-4D97-AF65-F5344CB8AC3E}">
        <p14:creationId xmlns:p14="http://schemas.microsoft.com/office/powerpoint/2010/main" val="1717119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646661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lide Number Placeholder 28"/>
          <p:cNvSpPr txBox="1">
            <a:spLocks/>
          </p:cNvSpPr>
          <p:nvPr userDrawn="1"/>
        </p:nvSpPr>
        <p:spPr>
          <a:xfrm>
            <a:off x="600075" y="6248400"/>
            <a:ext cx="8191500" cy="381000"/>
          </a:xfrm>
          <a:prstGeom prst="rect">
            <a:avLst/>
          </a:prstGeom>
        </p:spPr>
        <p:txBody>
          <a:bodyPr anchor="ctr">
            <a:norm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lnSpc>
                <a:spcPct val="90000"/>
              </a:lnSpc>
              <a:defRPr/>
            </a:pPr>
            <a:r>
              <a:rPr lang="en-US" sz="1200" smtClean="0">
                <a:solidFill>
                  <a:schemeClr val="tx2"/>
                </a:solidFill>
                <a:latin typeface="Gill Sans MT" charset="0"/>
              </a:rPr>
              <a:t>							                                 </a:t>
            </a:r>
            <a:fld id="{7A9F1746-1971-584E-88D8-4AB75527D967}" type="slidenum">
              <a:rPr lang="en-US" sz="1200" b="1" smtClean="0">
                <a:solidFill>
                  <a:schemeClr val="tx2"/>
                </a:solidFill>
                <a:latin typeface="Gill Sans MT" charset="0"/>
              </a:rPr>
              <a:pPr algn="ctr" eaLnBrk="1" hangingPunct="1">
                <a:lnSpc>
                  <a:spcPct val="90000"/>
                </a:lnSpc>
                <a:defRPr/>
              </a:pPr>
              <a:t>‹#›</a:t>
            </a:fld>
            <a:endParaRPr lang="en-US" sz="1200" b="1" smtClean="0">
              <a:solidFill>
                <a:schemeClr val="tx2"/>
              </a:solidFill>
              <a:latin typeface="Gill Sans MT" charset="0"/>
            </a:endParaRPr>
          </a:p>
        </p:txBody>
      </p:sp>
    </p:spTree>
    <p:extLst>
      <p:ext uri="{BB962C8B-B14F-4D97-AF65-F5344CB8AC3E}">
        <p14:creationId xmlns:p14="http://schemas.microsoft.com/office/powerpoint/2010/main" val="1175731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lstStyle>
            <a:lvl1pPr algn="l">
              <a:buNone/>
              <a:defRPr sz="4400" b="0"/>
            </a:lvl1pPr>
          </a:lstStyle>
          <a:p>
            <a:r>
              <a:rPr lang="en-US" smtClean="0"/>
              <a:t>Click to edit Master title style</a:t>
            </a:r>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703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5"/>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6"/>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Slide Number Placeholder 28"/>
          <p:cNvSpPr txBox="1">
            <a:spLocks/>
          </p:cNvSpPr>
          <p:nvPr userDrawn="1"/>
        </p:nvSpPr>
        <p:spPr>
          <a:xfrm>
            <a:off x="600075" y="6248400"/>
            <a:ext cx="8191500" cy="381000"/>
          </a:xfrm>
          <a:prstGeom prst="rect">
            <a:avLst/>
          </a:prstGeom>
        </p:spPr>
        <p:txBody>
          <a:bodyPr anchor="ctr">
            <a:norm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lnSpc>
                <a:spcPct val="90000"/>
              </a:lnSpc>
              <a:defRPr/>
            </a:pPr>
            <a:r>
              <a:rPr lang="en-US" sz="1200" smtClean="0">
                <a:solidFill>
                  <a:schemeClr val="tx2"/>
                </a:solidFill>
                <a:latin typeface="Gill Sans MT" charset="0"/>
              </a:rPr>
              <a:t>							                                 </a:t>
            </a:r>
            <a:fld id="{7357E677-5404-9B46-A5FC-23E248A6FAD9}" type="slidenum">
              <a:rPr lang="en-US" sz="1200" b="1" smtClean="0">
                <a:solidFill>
                  <a:schemeClr val="tx2"/>
                </a:solidFill>
                <a:latin typeface="Gill Sans MT" charset="0"/>
              </a:rPr>
              <a:pPr algn="ctr" eaLnBrk="1" hangingPunct="1">
                <a:lnSpc>
                  <a:spcPct val="90000"/>
                </a:lnSpc>
                <a:defRPr/>
              </a:pPr>
              <a:t>‹#›</a:t>
            </a:fld>
            <a:endParaRPr lang="en-US" sz="1200" b="1" smtClean="0">
              <a:solidFill>
                <a:schemeClr val="tx2"/>
              </a:solidFill>
              <a:latin typeface="Gill Sans MT" charset="0"/>
            </a:endParaRPr>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smtClean="0"/>
              <a:t>Click icon to add picture</a:t>
            </a:r>
            <a:endParaRPr lang="en-US" noProof="0" dirty="0"/>
          </a:p>
        </p:txBody>
      </p:sp>
    </p:spTree>
    <p:extLst>
      <p:ext uri="{BB962C8B-B14F-4D97-AF65-F5344CB8AC3E}">
        <p14:creationId xmlns:p14="http://schemas.microsoft.com/office/powerpoint/2010/main" val="96160544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lang="en-US" smtClean="0"/>
              <a:t>Click to edit Master title style</a:t>
            </a:r>
            <a:endParaRPr lang="en-US" dirty="0"/>
          </a:p>
        </p:txBody>
      </p:sp>
      <p:sp>
        <p:nvSpPr>
          <p:cNvPr id="1027" name="Text Placehold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Slide Number Placeholder 28"/>
          <p:cNvSpPr txBox="1">
            <a:spLocks/>
          </p:cNvSpPr>
          <p:nvPr/>
        </p:nvSpPr>
        <p:spPr>
          <a:xfrm>
            <a:off x="600075" y="6248400"/>
            <a:ext cx="8191500" cy="381000"/>
          </a:xfrm>
          <a:prstGeom prst="rect">
            <a:avLst/>
          </a:prstGeom>
        </p:spPr>
        <p:txBody>
          <a:bodyPr anchor="ctr">
            <a:norm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lnSpc>
                <a:spcPct val="90000"/>
              </a:lnSpc>
              <a:defRPr/>
            </a:pPr>
            <a:r>
              <a:rPr lang="en-US" sz="1200" dirty="0" smtClean="0">
                <a:solidFill>
                  <a:schemeClr val="tx2"/>
                </a:solidFill>
                <a:latin typeface="Gill Sans MT" charset="0"/>
              </a:rPr>
              <a:t>							</a:t>
            </a:r>
            <a:endParaRPr lang="en-US" sz="1200" b="1" dirty="0" smtClean="0">
              <a:solidFill>
                <a:schemeClr val="tx2"/>
              </a:solidFill>
              <a:latin typeface="Gill Sans MT" charset="0"/>
            </a:endParaRPr>
          </a:p>
        </p:txBody>
      </p:sp>
    </p:spTree>
  </p:cSld>
  <p:clrMap bg1="lt1" tx1="dk1" bg2="lt2" tx2="dk2" accent1="accent1" accent2="accent2" accent3="accent3" accent4="accent4" accent5="accent5" accent6="accent6" hlink="hlink" folHlink="folHlink"/>
  <p:sldLayoutIdLst>
    <p:sldLayoutId id="2147483867" r:id="rId1"/>
    <p:sldLayoutId id="2147483861" r:id="rId2"/>
    <p:sldLayoutId id="2147483868" r:id="rId3"/>
    <p:sldLayoutId id="2147483862" r:id="rId4"/>
    <p:sldLayoutId id="2147483863" r:id="rId5"/>
    <p:sldLayoutId id="2147483864" r:id="rId6"/>
    <p:sldLayoutId id="2147483869" r:id="rId7"/>
    <p:sldLayoutId id="2147483865" r:id="rId8"/>
    <p:sldLayoutId id="2147483870" r:id="rId9"/>
    <p:sldLayoutId id="2147483866" r:id="rId10"/>
    <p:sldLayoutId id="2147483871" r:id="rId11"/>
  </p:sldLayoutIdLst>
  <p:txStyles>
    <p:titleStyle>
      <a:lvl1pPr algn="l" rtl="0" eaLnBrk="0" fontAlgn="base" hangingPunct="0">
        <a:spcBef>
          <a:spcPct val="0"/>
        </a:spcBef>
        <a:spcAft>
          <a:spcPct val="0"/>
        </a:spcAft>
        <a:defRPr sz="3600" kern="1200">
          <a:solidFill>
            <a:schemeClr val="tx2"/>
          </a:solidFill>
          <a:effectLst>
            <a:outerShdw blurRad="38100" dist="38100" dir="2700000" algn="tl">
              <a:srgbClr val="000000">
                <a:alpha val="43137"/>
              </a:srgbClr>
            </a:outerShdw>
          </a:effectLst>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tx2"/>
          </a:solidFill>
          <a:latin typeface="Gill Sans MT" pitchFamily="34" charset="0"/>
          <a:ea typeface="ＭＳ Ｐゴシック" charset="0"/>
          <a:cs typeface="ＭＳ Ｐゴシック" charset="0"/>
        </a:defRPr>
      </a:lvl2pPr>
      <a:lvl3pPr algn="l" rtl="0" eaLnBrk="0" fontAlgn="base" hangingPunct="0">
        <a:spcBef>
          <a:spcPct val="0"/>
        </a:spcBef>
        <a:spcAft>
          <a:spcPct val="0"/>
        </a:spcAft>
        <a:defRPr sz="3600">
          <a:solidFill>
            <a:schemeClr val="tx2"/>
          </a:solidFill>
          <a:latin typeface="Gill Sans MT" pitchFamily="34" charset="0"/>
          <a:ea typeface="ＭＳ Ｐゴシック" charset="0"/>
          <a:cs typeface="ＭＳ Ｐゴシック" charset="0"/>
        </a:defRPr>
      </a:lvl3pPr>
      <a:lvl4pPr algn="l" rtl="0" eaLnBrk="0" fontAlgn="base" hangingPunct="0">
        <a:spcBef>
          <a:spcPct val="0"/>
        </a:spcBef>
        <a:spcAft>
          <a:spcPct val="0"/>
        </a:spcAft>
        <a:defRPr sz="3600">
          <a:solidFill>
            <a:schemeClr val="tx2"/>
          </a:solidFill>
          <a:latin typeface="Gill Sans MT" pitchFamily="34" charset="0"/>
          <a:ea typeface="ＭＳ Ｐゴシック" charset="0"/>
          <a:cs typeface="ＭＳ Ｐゴシック" charset="0"/>
        </a:defRPr>
      </a:lvl4pPr>
      <a:lvl5pPr algn="l" rtl="0" eaLnBrk="0" fontAlgn="base" hangingPunct="0">
        <a:spcBef>
          <a:spcPct val="0"/>
        </a:spcBef>
        <a:spcAft>
          <a:spcPct val="0"/>
        </a:spcAft>
        <a:defRPr sz="3600">
          <a:solidFill>
            <a:schemeClr val="tx2"/>
          </a:solidFill>
          <a:latin typeface="Gill Sans MT" pitchFamily="34" charset="0"/>
          <a:ea typeface="ＭＳ Ｐゴシック" charset="0"/>
          <a:cs typeface="ＭＳ Ｐゴシック" charset="0"/>
        </a:defRPr>
      </a:lvl5pPr>
      <a:lvl6pPr marL="457200" algn="l" rtl="0" fontAlgn="base">
        <a:spcBef>
          <a:spcPct val="0"/>
        </a:spcBef>
        <a:spcAft>
          <a:spcPct val="0"/>
        </a:spcAft>
        <a:defRPr sz="3600">
          <a:solidFill>
            <a:schemeClr val="tx2"/>
          </a:solidFill>
          <a:latin typeface="Gill Sans MT" pitchFamily="34" charset="0"/>
        </a:defRPr>
      </a:lvl6pPr>
      <a:lvl7pPr marL="914400" algn="l" rtl="0" fontAlgn="base">
        <a:spcBef>
          <a:spcPct val="0"/>
        </a:spcBef>
        <a:spcAft>
          <a:spcPct val="0"/>
        </a:spcAft>
        <a:defRPr sz="3600">
          <a:solidFill>
            <a:schemeClr val="tx2"/>
          </a:solidFill>
          <a:latin typeface="Gill Sans MT" pitchFamily="34" charset="0"/>
        </a:defRPr>
      </a:lvl7pPr>
      <a:lvl8pPr marL="1371600" algn="l" rtl="0" fontAlgn="base">
        <a:spcBef>
          <a:spcPct val="0"/>
        </a:spcBef>
        <a:spcAft>
          <a:spcPct val="0"/>
        </a:spcAft>
        <a:defRPr sz="3600">
          <a:solidFill>
            <a:schemeClr val="tx2"/>
          </a:solidFill>
          <a:latin typeface="Gill Sans MT" pitchFamily="34" charset="0"/>
        </a:defRPr>
      </a:lvl8pPr>
      <a:lvl9pPr marL="1828800" algn="l" rtl="0" fontAlgn="base">
        <a:spcBef>
          <a:spcPct val="0"/>
        </a:spcBef>
        <a:spcAft>
          <a:spcPct val="0"/>
        </a:spcAft>
        <a:defRPr sz="3600">
          <a:solidFill>
            <a:schemeClr val="tx2"/>
          </a:solidFill>
          <a:latin typeface="Gill Sans MT" pitchFamily="34" charset="0"/>
        </a:defRPr>
      </a:lvl9pPr>
    </p:titleStyle>
    <p:bodyStyle>
      <a:lvl1pPr marL="319088" indent="-319088" algn="l" rtl="0" eaLnBrk="0" fontAlgn="base" hangingPunct="0">
        <a:spcBef>
          <a:spcPts val="700"/>
        </a:spcBef>
        <a:spcAft>
          <a:spcPct val="0"/>
        </a:spcAft>
        <a:buClr>
          <a:schemeClr val="tx1"/>
        </a:buClr>
        <a:buSzPct val="75000"/>
        <a:buFont typeface="Wingdings" charset="0"/>
        <a:buChar char="v"/>
        <a:defRPr sz="2900" kern="1200">
          <a:solidFill>
            <a:schemeClr val="tx1"/>
          </a:solidFill>
          <a:latin typeface="Arial" pitchFamily="34" charset="0"/>
          <a:ea typeface="ＭＳ Ｐゴシック" charset="0"/>
          <a:cs typeface="Arial" pitchFamily="34" charset="0"/>
        </a:defRPr>
      </a:lvl1pPr>
      <a:lvl2pPr marL="639763" indent="-273050" algn="l" rtl="0" eaLnBrk="0" fontAlgn="base" hangingPunct="0">
        <a:spcBef>
          <a:spcPts val="550"/>
        </a:spcBef>
        <a:spcAft>
          <a:spcPct val="0"/>
        </a:spcAft>
        <a:buClr>
          <a:schemeClr val="accent1"/>
        </a:buClr>
        <a:buSzPct val="70000"/>
        <a:buFont typeface="Wingdings 2" charset="0"/>
        <a:buChar char=""/>
        <a:defRPr sz="2600" kern="1200">
          <a:solidFill>
            <a:schemeClr val="tx1"/>
          </a:solidFill>
          <a:latin typeface="Arial" pitchFamily="34" charset="0"/>
          <a:ea typeface="Arial" charset="0"/>
          <a:cs typeface="Arial" pitchFamily="34" charset="0"/>
        </a:defRPr>
      </a:lvl2pPr>
      <a:lvl3pPr marL="914400" indent="-228600" algn="l" rtl="0" eaLnBrk="0" fontAlgn="base" hangingPunct="0">
        <a:spcBef>
          <a:spcPts val="500"/>
        </a:spcBef>
        <a:spcAft>
          <a:spcPct val="0"/>
        </a:spcAft>
        <a:buClr>
          <a:schemeClr val="accent2"/>
        </a:buClr>
        <a:buSzPct val="75000"/>
        <a:buFont typeface="Wingdings" charset="0"/>
        <a:buChar char=""/>
        <a:defRPr sz="2300" kern="1200">
          <a:solidFill>
            <a:schemeClr val="tx1"/>
          </a:solidFill>
          <a:latin typeface="Arial" pitchFamily="34" charset="0"/>
          <a:ea typeface="Arial" charset="0"/>
          <a:cs typeface="Arial" pitchFamily="34" charset="0"/>
        </a:defRPr>
      </a:lvl3pPr>
      <a:lvl4pPr marL="1371600" indent="-228600" algn="l" rtl="0" eaLnBrk="0" fontAlgn="base" hangingPunct="0">
        <a:spcBef>
          <a:spcPts val="400"/>
        </a:spcBef>
        <a:spcAft>
          <a:spcPct val="0"/>
        </a:spcAft>
        <a:buClr>
          <a:srgbClr val="E66C7D"/>
        </a:buClr>
        <a:buSzPct val="75000"/>
        <a:buFont typeface="Wingdings" charset="0"/>
        <a:buChar char=""/>
        <a:defRPr sz="2000" kern="1200">
          <a:solidFill>
            <a:schemeClr val="tx1"/>
          </a:solidFill>
          <a:latin typeface="Arial" pitchFamily="34" charset="0"/>
          <a:ea typeface="Arial" charset="0"/>
          <a:cs typeface="Arial" pitchFamily="34" charset="0"/>
        </a:defRPr>
      </a:lvl4pPr>
      <a:lvl5pPr marL="1828800" indent="-228600" algn="l" rtl="0" eaLnBrk="0" fontAlgn="base" hangingPunct="0">
        <a:spcBef>
          <a:spcPts val="400"/>
        </a:spcBef>
        <a:spcAft>
          <a:spcPct val="0"/>
        </a:spcAft>
        <a:buClr>
          <a:srgbClr val="6BB76D"/>
        </a:buClr>
        <a:buSzPct val="65000"/>
        <a:buFont typeface="Wingdings" charset="0"/>
        <a:buChar char=""/>
        <a:defRPr sz="2000" kern="1200">
          <a:solidFill>
            <a:schemeClr val="tx1"/>
          </a:solidFill>
          <a:latin typeface="Arial" pitchFamily="34" charset="0"/>
          <a:ea typeface="Arial" charset="0"/>
          <a:cs typeface="Arial" pitchFamily="34" charset="0"/>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10.jpeg"/><Relationship Id="rId1" Type="http://schemas.openxmlformats.org/officeDocument/2006/relationships/tags" Target="../tags/tag9.xml"/><Relationship Id="rId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11.jpeg"/><Relationship Id="rId1" Type="http://schemas.openxmlformats.org/officeDocument/2006/relationships/tags" Target="../tags/tag10.x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6.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hyperlink" Target="http://www.scme-nm.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4.xml"/><Relationship Id="rId5" Type="http://schemas.openxmlformats.org/officeDocument/2006/relationships/hyperlink" Target="http://en.wikipedia.org/wiki/Assay" TargetMode="External"/><Relationship Id="rId6" Type="http://schemas.openxmlformats.org/officeDocument/2006/relationships/image" Target="../media/image5.jpeg"/><Relationship Id="rId7" Type="http://schemas.openxmlformats.org/officeDocument/2006/relationships/hyperlink" Target="http://www.ehponline.org/cgi-bin/findtoc2.pl?tocinfo=Environmental%20Health%20Perspectives@114@3@2006" TargetMode="External"/><Relationship Id="rId1" Type="http://schemas.openxmlformats.org/officeDocument/2006/relationships/tags" Target="../tags/tag1.xml"/><Relationship Id="rId2" Type="http://schemas.openxmlformats.org/officeDocument/2006/relationships/tags" Target="../tags/tag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image" Target="../media/image6.jpeg"/><Relationship Id="rId1" Type="http://schemas.openxmlformats.org/officeDocument/2006/relationships/tags" Target="../tags/tag3.xml"/><Relationship Id="rId2"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7.xml"/><Relationship Id="rId5" Type="http://schemas.openxmlformats.org/officeDocument/2006/relationships/image" Target="../media/image7.jpeg"/><Relationship Id="rId1" Type="http://schemas.openxmlformats.org/officeDocument/2006/relationships/tags" Target="../tags/tag4.xml"/><Relationship Id="rId2"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8.xml"/><Relationship Id="rId5" Type="http://schemas.openxmlformats.org/officeDocument/2006/relationships/image" Target="../media/image8.jpeg"/><Relationship Id="rId1" Type="http://schemas.openxmlformats.org/officeDocument/2006/relationships/tags" Target="../tags/tag6.xml"/><Relationship Id="rId2"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9.jpeg"/><Relationship Id="rId1" Type="http://schemas.openxmlformats.org/officeDocument/2006/relationships/tags" Target="../tags/tag8.xm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wrap="square" lIns="91440" tIns="45720" rIns="91440" bIns="45720" numCol="1" anchorCtr="0" compatLnSpc="1">
            <a:prstTxWarp prst="textNoShape">
              <a:avLst/>
            </a:prstTxWarp>
          </a:bodyPr>
          <a:lstStyle/>
          <a:p>
            <a:pPr eaLnBrk="1" hangingPunct="1">
              <a:defRPr/>
            </a:pPr>
            <a:r>
              <a:rPr lang="en-US" cap="none">
                <a:effectLst>
                  <a:outerShdw blurRad="38100" dist="38100" dir="2700000" algn="tl">
                    <a:srgbClr val="000000"/>
                  </a:outerShdw>
                </a:effectLst>
                <a:latin typeface="Gill Sans MT" charset="0"/>
                <a:cs typeface="+mj-cs"/>
              </a:rPr>
              <a:t>CELLS:  THE BUILDING BLOCKS OF LIFE</a:t>
            </a:r>
          </a:p>
        </p:txBody>
      </p:sp>
      <p:sp>
        <p:nvSpPr>
          <p:cNvPr id="5" name="Subtitle 4"/>
          <p:cNvSpPr>
            <a:spLocks noGrp="1"/>
          </p:cNvSpPr>
          <p:nvPr>
            <p:ph type="subTitle" idx="1"/>
          </p:nvPr>
        </p:nvSpPr>
        <p:spPr>
          <a:xfrm>
            <a:off x="2362200" y="6049963"/>
            <a:ext cx="6705600" cy="685800"/>
          </a:xfrm>
        </p:spPr>
        <p:txBody>
          <a:bodyPr>
            <a:normAutofit fontScale="92500"/>
          </a:bodyPr>
          <a:lstStyle/>
          <a:p>
            <a:pPr eaLnBrk="1" fontAlgn="auto" hangingPunct="1">
              <a:spcAft>
                <a:spcPts val="0"/>
              </a:spcAft>
              <a:buFont typeface="Wingdings" pitchFamily="2" charset="2"/>
              <a:buNone/>
              <a:defRPr/>
            </a:pPr>
            <a:r>
              <a:rPr lang="en-US" dirty="0" smtClean="0">
                <a:ea typeface="+mn-ea"/>
              </a:rPr>
              <a:t>Mapping Biological Concepts Learning Module</a:t>
            </a:r>
            <a:endParaRPr lang="en-US" dirty="0">
              <a:ea typeface="+mn-ea"/>
            </a:endParaRPr>
          </a:p>
        </p:txBody>
      </p:sp>
      <p:pic>
        <p:nvPicPr>
          <p:cNvPr id="7" name="Picture 6" descr="three-cells.jpg"/>
          <p:cNvPicPr>
            <a:picLocks noChangeAspect="1"/>
          </p:cNvPicPr>
          <p:nvPr/>
        </p:nvPicPr>
        <p:blipFill>
          <a:blip r:embed="rId3"/>
          <a:stretch>
            <a:fillRect/>
          </a:stretch>
        </p:blipFill>
        <p:spPr>
          <a:xfrm>
            <a:off x="1641475" y="2879725"/>
            <a:ext cx="6135688" cy="2043113"/>
          </a:xfrm>
          <a:prstGeom prst="rect">
            <a:avLst/>
          </a:prstGeom>
          <a:ln w="19050">
            <a:solidFill>
              <a:srgbClr val="C00000"/>
            </a:solid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Prokaryotic and Eukaryotic Cells</a:t>
            </a:r>
          </a:p>
        </p:txBody>
      </p:sp>
      <p:sp>
        <p:nvSpPr>
          <p:cNvPr id="3" name="Content Placeholder 2"/>
          <p:cNvSpPr>
            <a:spLocks noGrp="1"/>
          </p:cNvSpPr>
          <p:nvPr>
            <p:ph sz="quarter" idx="1"/>
          </p:nvPr>
        </p:nvSpPr>
        <p:spPr>
          <a:xfrm>
            <a:off x="552450" y="4632325"/>
            <a:ext cx="8153400" cy="1936750"/>
          </a:xfrm>
        </p:spPr>
        <p:txBody>
          <a:bodyPr>
            <a:normAutofit fontScale="62500" lnSpcReduction="20000"/>
          </a:bodyPr>
          <a:lstStyle/>
          <a:p>
            <a:pPr marL="0" indent="0" eaLnBrk="1" fontAlgn="auto" hangingPunct="1">
              <a:lnSpc>
                <a:spcPct val="120000"/>
              </a:lnSpc>
              <a:spcAft>
                <a:spcPts val="0"/>
              </a:spcAft>
              <a:buFont typeface="Wingdings" pitchFamily="2" charset="2"/>
              <a:buNone/>
              <a:defRPr/>
            </a:pPr>
            <a:r>
              <a:rPr lang="en-US" sz="3200" dirty="0" smtClean="0">
                <a:ea typeface="+mn-ea"/>
              </a:rPr>
              <a:t>Cells vary in the types and complexity of structures found both internally and externally.  However, they can be categorized into two broad types: prokaryotic and eukaryotic.  The structurally simpler prokaryotic cells include bacteria (Fig 1).  The more complex eukaryotic cells include </a:t>
            </a:r>
            <a:r>
              <a:rPr lang="en-US" sz="3200" dirty="0" err="1" smtClean="0">
                <a:ea typeface="+mn-ea"/>
              </a:rPr>
              <a:t>protists</a:t>
            </a:r>
            <a:r>
              <a:rPr lang="en-US" sz="3200" dirty="0" smtClean="0">
                <a:ea typeface="+mn-ea"/>
              </a:rPr>
              <a:t>, fungi, animals (Fig 2) and plants (Fig 3).  </a:t>
            </a:r>
            <a:r>
              <a:rPr lang="en-US" sz="3200" i="1" dirty="0" smtClean="0">
                <a:ea typeface="+mn-ea"/>
              </a:rPr>
              <a:t>[</a:t>
            </a:r>
            <a:r>
              <a:rPr lang="en-US" sz="1800" i="1" dirty="0" smtClean="0">
                <a:ea typeface="+mn-ea"/>
              </a:rPr>
              <a:t>Bacteria and plant cell graphics courtesy of Mariana Ruiz Villarreal]</a:t>
            </a:r>
            <a:endParaRPr lang="en-US" sz="1800" dirty="0" smtClean="0">
              <a:ea typeface="+mn-ea"/>
            </a:endParaRPr>
          </a:p>
        </p:txBody>
      </p:sp>
      <p:sp>
        <p:nvSpPr>
          <p:cNvPr id="27651" name="CaptionText"/>
          <p:cNvSpPr txBox="1">
            <a:spLocks noChangeArrowheads="1"/>
          </p:cNvSpPr>
          <p:nvPr>
            <p:custDataLst>
              <p:tags r:id="rId1"/>
            </p:custDataLst>
          </p:nvPr>
        </p:nvSpPr>
        <p:spPr bwMode="auto">
          <a:xfrm>
            <a:off x="1208088" y="4313238"/>
            <a:ext cx="75057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Aft>
                <a:spcPts val="100"/>
              </a:spcAft>
            </a:pPr>
            <a:r>
              <a:rPr lang="en-US" sz="1100" b="1" i="1">
                <a:latin typeface="Gill Sans MT" charset="0"/>
              </a:rPr>
              <a:t>          Bacteria                                               Animal Cell                                                               Plant Cell</a:t>
            </a:r>
          </a:p>
        </p:txBody>
      </p:sp>
      <p:pic>
        <p:nvPicPr>
          <p:cNvPr id="8" name="Picture 7" descr="three-cells-fig.jpg"/>
          <p:cNvPicPr>
            <a:picLocks noChangeAspect="1"/>
          </p:cNvPicPr>
          <p:nvPr/>
        </p:nvPicPr>
        <p:blipFill>
          <a:blip r:embed="rId4"/>
          <a:stretch>
            <a:fillRect/>
          </a:stretch>
        </p:blipFill>
        <p:spPr>
          <a:xfrm>
            <a:off x="1168400" y="1706563"/>
            <a:ext cx="7324725" cy="24384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Eukaryotic and Prokaryotic Cell</a:t>
            </a:r>
          </a:p>
        </p:txBody>
      </p:sp>
      <p:sp>
        <p:nvSpPr>
          <p:cNvPr id="3" name="Content Placeholder 2"/>
          <p:cNvSpPr>
            <a:spLocks noGrp="1"/>
          </p:cNvSpPr>
          <p:nvPr>
            <p:ph sz="quarter" idx="1"/>
          </p:nvPr>
        </p:nvSpPr>
        <p:spPr>
          <a:xfrm>
            <a:off x="536575" y="5502275"/>
            <a:ext cx="8153400" cy="928688"/>
          </a:xfrm>
        </p:spPr>
        <p:txBody>
          <a:bodyPr>
            <a:normAutofit fontScale="77500" lnSpcReduction="20000"/>
          </a:bodyPr>
          <a:lstStyle/>
          <a:p>
            <a:pPr marL="320040" indent="-320040" eaLnBrk="1" fontAlgn="auto" hangingPunct="1">
              <a:spcAft>
                <a:spcPts val="0"/>
              </a:spcAft>
              <a:buFont typeface="Wingdings" pitchFamily="2" charset="2"/>
              <a:buNone/>
              <a:defRPr/>
            </a:pPr>
            <a:r>
              <a:rPr lang="en-US" sz="3200" dirty="0" smtClean="0">
                <a:ea typeface="+mn-ea"/>
              </a:rPr>
              <a:t>The figure compares eukaryotic and prokaryotic cells.  </a:t>
            </a:r>
          </a:p>
          <a:p>
            <a:pPr marL="320040" indent="-320040" eaLnBrk="1" fontAlgn="auto" hangingPunct="1">
              <a:spcAft>
                <a:spcPts val="0"/>
              </a:spcAft>
              <a:buFont typeface="Wingdings" pitchFamily="2" charset="2"/>
              <a:buNone/>
              <a:defRPr/>
            </a:pPr>
            <a:r>
              <a:rPr lang="en-US" sz="3200" dirty="0" smtClean="0">
                <a:ea typeface="+mn-ea"/>
              </a:rPr>
              <a:t>It points out common features found in both cell types. </a:t>
            </a:r>
          </a:p>
        </p:txBody>
      </p:sp>
      <p:pic>
        <p:nvPicPr>
          <p:cNvPr id="4" name="Picture 3" descr="Euka_Prok_cell.jpg"/>
          <p:cNvPicPr>
            <a:picLocks noChangeAspect="1"/>
          </p:cNvPicPr>
          <p:nvPr/>
        </p:nvPicPr>
        <p:blipFill>
          <a:blip r:embed="rId4"/>
          <a:stretch>
            <a:fillRect/>
          </a:stretch>
        </p:blipFill>
        <p:spPr>
          <a:xfrm>
            <a:off x="2117725" y="1652588"/>
            <a:ext cx="5684838" cy="3232150"/>
          </a:xfrm>
          <a:prstGeom prst="rect">
            <a:avLst/>
          </a:prstGeom>
          <a:ln>
            <a:noFill/>
          </a:ln>
          <a:effectLst>
            <a:outerShdw blurRad="292100" dist="139700" dir="2700000" algn="tl" rotWithShape="0">
              <a:srgbClr val="333333">
                <a:alpha val="65000"/>
              </a:srgbClr>
            </a:outerShdw>
          </a:effectLst>
        </p:spPr>
      </p:pic>
      <p:sp>
        <p:nvSpPr>
          <p:cNvPr id="29700" name="CaptionText"/>
          <p:cNvSpPr txBox="1">
            <a:spLocks noChangeArrowheads="1"/>
          </p:cNvSpPr>
          <p:nvPr>
            <p:custDataLst>
              <p:tags r:id="rId1"/>
            </p:custDataLst>
          </p:nvPr>
        </p:nvSpPr>
        <p:spPr bwMode="auto">
          <a:xfrm>
            <a:off x="2978150" y="5100638"/>
            <a:ext cx="41338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Aft>
                <a:spcPts val="100"/>
              </a:spcAft>
            </a:pPr>
            <a:r>
              <a:rPr lang="en-US" sz="1100" b="1" i="1">
                <a:latin typeface="Gill Sans MT" charset="0"/>
              </a:rPr>
              <a:t>Common features of Eukaryotic and Prokaryotic cells</a:t>
            </a:r>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Eukaryotic and Prokaryotic Comparison</a:t>
            </a:r>
          </a:p>
        </p:txBody>
      </p:sp>
      <p:sp>
        <p:nvSpPr>
          <p:cNvPr id="18435" name="Content Placeholder 2"/>
          <p:cNvSpPr>
            <a:spLocks noGrp="1"/>
          </p:cNvSpPr>
          <p:nvPr>
            <p:ph sz="quarter" idx="1"/>
          </p:nvPr>
        </p:nvSpPr>
        <p:spPr>
          <a:xfrm>
            <a:off x="612775" y="1600200"/>
            <a:ext cx="8318500" cy="1554163"/>
          </a:xfrm>
        </p:spPr>
        <p:txBody>
          <a:bodyPr/>
          <a:lstStyle/>
          <a:p>
            <a:pPr marL="0" indent="0" eaLnBrk="1" hangingPunct="1">
              <a:lnSpc>
                <a:spcPct val="120000"/>
              </a:lnSpc>
              <a:buFont typeface="Wingdings" pitchFamily="2" charset="2"/>
              <a:buNone/>
              <a:defRPr/>
            </a:pPr>
            <a:r>
              <a:rPr lang="en-US" sz="2000" dirty="0" smtClean="0">
                <a:latin typeface="Arial" charset="0"/>
                <a:ea typeface="+mn-ea"/>
                <a:cs typeface="Arial" charset="0"/>
              </a:rPr>
              <a:t>Despite the common features, many characteristics distinguish these two types of cells. The table lists some of the differentiating features between prokaryotic and eukaryotic cells.</a:t>
            </a:r>
          </a:p>
          <a:p>
            <a:pPr eaLnBrk="1" hangingPunct="1">
              <a:buFont typeface="Wingdings" pitchFamily="2" charset="2"/>
              <a:buNone/>
              <a:defRPr/>
            </a:pPr>
            <a:endParaRPr lang="en-US" sz="2000" dirty="0" smtClean="0">
              <a:latin typeface="Arial" charset="0"/>
              <a:ea typeface="+mn-ea"/>
              <a:cs typeface="Arial" charset="0"/>
            </a:endParaRPr>
          </a:p>
        </p:txBody>
      </p:sp>
      <p:graphicFrame>
        <p:nvGraphicFramePr>
          <p:cNvPr id="4" name="Group 96"/>
          <p:cNvGraphicFramePr>
            <a:graphicFrameLocks noGrp="1"/>
          </p:cNvGraphicFramePr>
          <p:nvPr>
            <p:extLst>
              <p:ext uri="{D42A27DB-BD31-4B8C-83A1-F6EECF244321}">
                <p14:modId xmlns:p14="http://schemas.microsoft.com/office/powerpoint/2010/main" val="2553873327"/>
              </p:ext>
            </p:extLst>
          </p:nvPr>
        </p:nvGraphicFramePr>
        <p:xfrm>
          <a:off x="584200" y="2805113"/>
          <a:ext cx="8128000" cy="3505200"/>
        </p:xfrm>
        <a:graphic>
          <a:graphicData uri="http://schemas.openxmlformats.org/drawingml/2006/table">
            <a:tbl>
              <a:tblPr/>
              <a:tblGrid>
                <a:gridCol w="3548063"/>
                <a:gridCol w="2917825"/>
                <a:gridCol w="1662112"/>
              </a:tblGrid>
              <a:tr h="518160">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en-US" sz="2800" b="1" i="0" u="none" strike="noStrike" cap="none" normalizeH="0" baseline="0" dirty="0" smtClean="0">
                        <a:ln>
                          <a:noFill/>
                        </a:ln>
                        <a:solidFill>
                          <a:srgbClr val="333399"/>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smtClean="0">
                          <a:ln>
                            <a:noFill/>
                          </a:ln>
                          <a:solidFill>
                            <a:srgbClr val="333399"/>
                          </a:solidFill>
                          <a:effectLst/>
                          <a:latin typeface="Times New Roman" pitchFamily="18" charset="0"/>
                        </a:rPr>
                        <a:t>Prokaryotic Cell</a:t>
                      </a:r>
                      <a:endParaRPr kumimoji="0" lang="en-US" sz="1600" b="1" i="0" u="none" strike="noStrike" cap="none" normalizeH="0" baseline="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smtClean="0">
                          <a:ln>
                            <a:noFill/>
                          </a:ln>
                          <a:solidFill>
                            <a:srgbClr val="333399"/>
                          </a:solidFill>
                          <a:effectLst/>
                          <a:latin typeface="Times New Roman" pitchFamily="18" charset="0"/>
                        </a:rPr>
                        <a:t>Eukaryotic Cell</a:t>
                      </a:r>
                      <a:endParaRPr kumimoji="0" lang="en-US" sz="1600" b="1" i="0" u="none" strike="noStrike" cap="none" normalizeH="0" baseline="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smtClean="0">
                          <a:ln>
                            <a:noFill/>
                          </a:ln>
                          <a:solidFill>
                            <a:srgbClr val="333399"/>
                          </a:solidFill>
                          <a:effectLst/>
                          <a:latin typeface="Times New Roman" pitchFamily="18" charset="0"/>
                        </a:rPr>
                        <a:t>Presence of a nucleus</a:t>
                      </a:r>
                      <a:endParaRPr kumimoji="0" lang="en-US" sz="1600" b="1" i="0" u="none" strike="noStrike" cap="none" normalizeH="0" baseline="0" smtClean="0">
                        <a:ln>
                          <a:noFill/>
                        </a:ln>
                        <a:solidFill>
                          <a:srgbClr val="333399"/>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smtClean="0">
                          <a:ln>
                            <a:noFill/>
                          </a:ln>
                          <a:solidFill>
                            <a:srgbClr val="333399"/>
                          </a:solidFill>
                          <a:effectLst/>
                          <a:latin typeface="Times New Roman" pitchFamily="18" charset="0"/>
                        </a:rPr>
                        <a:t>Absent</a:t>
                      </a:r>
                      <a:endParaRPr kumimoji="0" lang="en-US" sz="1600" b="1" i="0" u="none" strike="noStrike" cap="none" normalizeH="0" baseline="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smtClean="0">
                          <a:ln>
                            <a:noFill/>
                          </a:ln>
                          <a:solidFill>
                            <a:srgbClr val="333399"/>
                          </a:solidFill>
                          <a:effectLst/>
                          <a:latin typeface="Times New Roman" pitchFamily="18" charset="0"/>
                        </a:rPr>
                        <a:t>Present</a:t>
                      </a:r>
                      <a:endParaRPr kumimoji="0" lang="en-US" sz="1600" b="1" i="0" u="none" strike="noStrike" cap="none" normalizeH="0" baseline="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dirty="0" smtClean="0">
                          <a:ln>
                            <a:noFill/>
                          </a:ln>
                          <a:solidFill>
                            <a:srgbClr val="333399"/>
                          </a:solidFill>
                          <a:effectLst/>
                          <a:latin typeface="Times New Roman" pitchFamily="18" charset="0"/>
                        </a:rPr>
                        <a:t>Complex membrane-bound </a:t>
                      </a:r>
                      <a:r>
                        <a:rPr kumimoji="0" lang="en-US" sz="1600" b="1" i="0" u="none" strike="noStrike" cap="none" normalizeH="0" baseline="0" dirty="0" err="1" smtClean="0">
                          <a:ln>
                            <a:noFill/>
                          </a:ln>
                          <a:solidFill>
                            <a:srgbClr val="333399"/>
                          </a:solidFill>
                          <a:effectLst/>
                          <a:latin typeface="Times New Roman" pitchFamily="18" charset="0"/>
                        </a:rPr>
                        <a:t>cytoplasmic</a:t>
                      </a:r>
                      <a:r>
                        <a:rPr kumimoji="0" lang="en-US" sz="1600" b="1" i="0" u="none" strike="noStrike" cap="none" normalizeH="0" baseline="0" dirty="0" smtClean="0">
                          <a:ln>
                            <a:noFill/>
                          </a:ln>
                          <a:solidFill>
                            <a:srgbClr val="333399"/>
                          </a:solidFill>
                          <a:effectLst/>
                          <a:latin typeface="Times New Roman" pitchFamily="18" charset="0"/>
                        </a:rPr>
                        <a:t> organelles</a:t>
                      </a:r>
                      <a:endParaRPr kumimoji="0" lang="en-US" sz="1600" b="1" i="0" u="none" strike="noStrike" cap="none" normalizeH="0" baseline="0" dirty="0" smtClean="0">
                        <a:ln>
                          <a:noFill/>
                        </a:ln>
                        <a:solidFill>
                          <a:srgbClr val="333399"/>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smtClean="0">
                          <a:ln>
                            <a:noFill/>
                          </a:ln>
                          <a:solidFill>
                            <a:srgbClr val="333399"/>
                          </a:solidFill>
                          <a:effectLst/>
                          <a:latin typeface="Times New Roman" pitchFamily="18" charset="0"/>
                        </a:rPr>
                        <a:t>Absent</a:t>
                      </a:r>
                      <a:endParaRPr kumimoji="0" lang="en-US" sz="1600" b="1" i="0" u="none" strike="noStrike" cap="none" normalizeH="0" baseline="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smtClean="0">
                          <a:ln>
                            <a:noFill/>
                          </a:ln>
                          <a:solidFill>
                            <a:srgbClr val="333399"/>
                          </a:solidFill>
                          <a:effectLst/>
                          <a:latin typeface="Times New Roman" pitchFamily="18" charset="0"/>
                        </a:rPr>
                        <a:t>Present</a:t>
                      </a:r>
                      <a:endParaRPr kumimoji="0" lang="en-US" sz="1600" b="1" i="0" u="none" strike="noStrike" cap="none" normalizeH="0" baseline="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5280">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dirty="0" smtClean="0">
                          <a:ln>
                            <a:noFill/>
                          </a:ln>
                          <a:solidFill>
                            <a:srgbClr val="333399"/>
                          </a:solidFill>
                          <a:effectLst/>
                          <a:latin typeface="Times New Roman" pitchFamily="18" charset="0"/>
                        </a:rPr>
                        <a:t>Complex </a:t>
                      </a:r>
                      <a:r>
                        <a:rPr kumimoji="0" lang="en-US" sz="1600" b="1" i="0" u="none" strike="noStrike" cap="none" normalizeH="0" baseline="0" dirty="0" err="1" smtClean="0">
                          <a:ln>
                            <a:noFill/>
                          </a:ln>
                          <a:solidFill>
                            <a:srgbClr val="333399"/>
                          </a:solidFill>
                          <a:effectLst/>
                          <a:latin typeface="Times New Roman" pitchFamily="18" charset="0"/>
                        </a:rPr>
                        <a:t>cytoskeletal</a:t>
                      </a:r>
                      <a:r>
                        <a:rPr kumimoji="0" lang="en-US" sz="1600" b="1" i="0" u="none" strike="noStrike" cap="none" normalizeH="0" baseline="0" dirty="0" smtClean="0">
                          <a:ln>
                            <a:noFill/>
                          </a:ln>
                          <a:solidFill>
                            <a:srgbClr val="333399"/>
                          </a:solidFill>
                          <a:effectLst/>
                          <a:latin typeface="Times New Roman" pitchFamily="18" charset="0"/>
                        </a:rPr>
                        <a:t> system</a:t>
                      </a:r>
                      <a:endParaRPr kumimoji="0" lang="en-US" sz="1600" b="1" i="0" u="none" strike="noStrike" cap="none" normalizeH="0" baseline="0" dirty="0" smtClean="0">
                        <a:ln>
                          <a:noFill/>
                        </a:ln>
                        <a:solidFill>
                          <a:srgbClr val="333399"/>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smtClean="0">
                          <a:ln>
                            <a:noFill/>
                          </a:ln>
                          <a:solidFill>
                            <a:srgbClr val="333399"/>
                          </a:solidFill>
                          <a:effectLst/>
                          <a:latin typeface="Times New Roman" pitchFamily="18" charset="0"/>
                        </a:rPr>
                        <a:t>Absent</a:t>
                      </a:r>
                      <a:endParaRPr kumimoji="0" lang="en-US" sz="1600" b="1" i="0" u="none" strike="noStrike" cap="none" normalizeH="0" baseline="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dirty="0" smtClean="0">
                          <a:ln>
                            <a:noFill/>
                          </a:ln>
                          <a:solidFill>
                            <a:srgbClr val="333399"/>
                          </a:solidFill>
                          <a:effectLst/>
                          <a:latin typeface="Times New Roman" pitchFamily="18" charset="0"/>
                        </a:rPr>
                        <a:t>Present</a:t>
                      </a:r>
                      <a:endParaRPr kumimoji="0" lang="en-US" sz="1600" b="1" i="0" u="none" strike="noStrike" cap="none" normalizeH="0" baseline="0" dirty="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dirty="0" smtClean="0">
                          <a:ln>
                            <a:noFill/>
                          </a:ln>
                          <a:solidFill>
                            <a:srgbClr val="333399"/>
                          </a:solidFill>
                          <a:effectLst/>
                          <a:latin typeface="Times New Roman" pitchFamily="18" charset="0"/>
                        </a:rPr>
                        <a:t>Cellulose-containing cell walls (plants)</a:t>
                      </a:r>
                      <a:endParaRPr kumimoji="0" lang="en-US" sz="1600" b="1" i="0" u="none" strike="noStrike" cap="none" normalizeH="0" baseline="0" dirty="0" smtClean="0">
                        <a:ln>
                          <a:noFill/>
                        </a:ln>
                        <a:solidFill>
                          <a:srgbClr val="333399"/>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smtClean="0">
                          <a:ln>
                            <a:noFill/>
                          </a:ln>
                          <a:solidFill>
                            <a:srgbClr val="333399"/>
                          </a:solidFill>
                          <a:effectLst/>
                          <a:latin typeface="Times New Roman" pitchFamily="18" charset="0"/>
                        </a:rPr>
                        <a:t>Absent, contain cell walls made of different materials</a:t>
                      </a:r>
                      <a:endParaRPr kumimoji="0" lang="en-US" sz="1600" b="1" i="0" u="none" strike="noStrike" cap="none" normalizeH="0" baseline="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dirty="0" smtClean="0">
                          <a:ln>
                            <a:noFill/>
                          </a:ln>
                          <a:solidFill>
                            <a:srgbClr val="333399"/>
                          </a:solidFill>
                          <a:effectLst/>
                          <a:latin typeface="Times New Roman" pitchFamily="18" charset="0"/>
                        </a:rPr>
                        <a:t>Present in plants</a:t>
                      </a:r>
                      <a:endParaRPr kumimoji="0" lang="en-US" sz="1600" b="1" i="0" u="none" strike="noStrike" cap="none" normalizeH="0" baseline="0" dirty="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dirty="0" smtClean="0">
                          <a:ln>
                            <a:noFill/>
                          </a:ln>
                          <a:solidFill>
                            <a:srgbClr val="333399"/>
                          </a:solidFill>
                          <a:effectLst/>
                          <a:latin typeface="Times New Roman" pitchFamily="18" charset="0"/>
                        </a:rPr>
                        <a:t>Complex chromosomes composed of DNA and associated proteins</a:t>
                      </a:r>
                      <a:endParaRPr kumimoji="0" lang="en-US" sz="1600" b="1" i="0" u="none" strike="noStrike" cap="none" normalizeH="0" baseline="0" dirty="0" smtClean="0">
                        <a:ln>
                          <a:noFill/>
                        </a:ln>
                        <a:solidFill>
                          <a:srgbClr val="333399"/>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smtClean="0">
                          <a:ln>
                            <a:noFill/>
                          </a:ln>
                          <a:solidFill>
                            <a:srgbClr val="333399"/>
                          </a:solidFill>
                          <a:effectLst/>
                          <a:latin typeface="Times New Roman" pitchFamily="18" charset="0"/>
                        </a:rPr>
                        <a:t>Absent, usually a single circular DNA molecule</a:t>
                      </a:r>
                      <a:endParaRPr kumimoji="0" lang="en-US" sz="1600" b="1" i="0" u="none" strike="noStrike" cap="none" normalizeH="0" baseline="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dirty="0" smtClean="0">
                          <a:ln>
                            <a:noFill/>
                          </a:ln>
                          <a:solidFill>
                            <a:srgbClr val="333399"/>
                          </a:solidFill>
                          <a:effectLst/>
                          <a:latin typeface="Times New Roman" pitchFamily="18" charset="0"/>
                        </a:rPr>
                        <a:t>Present</a:t>
                      </a:r>
                      <a:endParaRPr kumimoji="0" lang="en-US" sz="1600" b="1" i="0" u="none" strike="noStrike" cap="none" normalizeH="0" baseline="0" dirty="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79120">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smtClean="0">
                          <a:ln>
                            <a:noFill/>
                          </a:ln>
                          <a:solidFill>
                            <a:srgbClr val="333399"/>
                          </a:solidFill>
                          <a:effectLst/>
                          <a:latin typeface="Times New Roman" pitchFamily="18" charset="0"/>
                        </a:rPr>
                        <a:t>Size</a:t>
                      </a:r>
                      <a:endParaRPr kumimoji="0" lang="en-US" sz="1600" b="1" i="0" u="none" strike="noStrike" cap="none" normalizeH="0" baseline="0" smtClean="0">
                        <a:ln>
                          <a:noFill/>
                        </a:ln>
                        <a:solidFill>
                          <a:srgbClr val="333399"/>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smtClean="0">
                          <a:ln>
                            <a:noFill/>
                          </a:ln>
                          <a:solidFill>
                            <a:srgbClr val="333399"/>
                          </a:solidFill>
                          <a:effectLst/>
                          <a:latin typeface="Times New Roman" pitchFamily="18" charset="0"/>
                        </a:rPr>
                        <a:t>Very small (0.1-10 mm)</a:t>
                      </a:r>
                      <a:endParaRPr kumimoji="0" lang="en-US" sz="1600" b="1" i="0" u="none" strike="noStrike" cap="none" normalizeH="0" baseline="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Wingdings" pitchFamily="2" charset="2"/>
                        <a:buNone/>
                        <a:tabLst/>
                      </a:pPr>
                      <a:r>
                        <a:rPr kumimoji="0" lang="en-US" sz="1600" b="1" i="0" u="none" strike="noStrike" cap="none" normalizeH="0" baseline="0" dirty="0" smtClean="0">
                          <a:ln>
                            <a:noFill/>
                          </a:ln>
                          <a:solidFill>
                            <a:srgbClr val="333399"/>
                          </a:solidFill>
                          <a:effectLst/>
                          <a:latin typeface="Times New Roman" pitchFamily="18" charset="0"/>
                        </a:rPr>
                        <a:t>Small (10-100 mm)</a:t>
                      </a:r>
                      <a:endParaRPr kumimoji="0" lang="en-US" sz="1600" b="1" i="0" u="none" strike="noStrike" cap="none" normalizeH="0" baseline="0" dirty="0" smtClean="0">
                        <a:ln>
                          <a:noFill/>
                        </a:ln>
                        <a:solidFill>
                          <a:srgbClr val="333399"/>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3" descr="Euka_Cell2_labeled+ppt.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89438" y="1565275"/>
            <a:ext cx="4754562"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The Eukaryotic Cell</a:t>
            </a:r>
          </a:p>
        </p:txBody>
      </p:sp>
      <p:sp>
        <p:nvSpPr>
          <p:cNvPr id="19460" name="Content Placeholder 2"/>
          <p:cNvSpPr>
            <a:spLocks noGrp="1"/>
          </p:cNvSpPr>
          <p:nvPr>
            <p:ph sz="quarter" idx="1"/>
          </p:nvPr>
        </p:nvSpPr>
        <p:spPr>
          <a:xfrm>
            <a:off x="612775" y="1600200"/>
            <a:ext cx="4095750" cy="4495800"/>
          </a:xfrm>
        </p:spPr>
        <p:txBody>
          <a:bodyPr/>
          <a:lstStyle/>
          <a:p>
            <a:pPr marL="0" indent="0" eaLnBrk="1" hangingPunct="1">
              <a:lnSpc>
                <a:spcPct val="110000"/>
              </a:lnSpc>
              <a:buFont typeface="Wingdings" pitchFamily="2" charset="2"/>
              <a:buNone/>
              <a:defRPr/>
            </a:pPr>
            <a:r>
              <a:rPr lang="en-US" sz="2000" dirty="0" smtClean="0">
                <a:latin typeface="Arial" charset="0"/>
                <a:ea typeface="+mn-ea"/>
                <a:cs typeface="Arial" charset="0"/>
              </a:rPr>
              <a:t>Compartmentalization is the key to eukaryotic cell function. </a:t>
            </a:r>
            <a:endParaRPr lang="en-US" sz="2000" dirty="0" smtClean="0">
              <a:latin typeface="Arial" charset="0"/>
              <a:ea typeface="+mn-ea"/>
              <a:cs typeface="Arial" charset="0"/>
            </a:endParaRPr>
          </a:p>
          <a:p>
            <a:pPr marL="0" indent="0" eaLnBrk="1" hangingPunct="1">
              <a:lnSpc>
                <a:spcPct val="110000"/>
              </a:lnSpc>
              <a:buFont typeface="Wingdings" pitchFamily="2" charset="2"/>
              <a:buNone/>
              <a:defRPr/>
            </a:pPr>
            <a:endParaRPr lang="en-US" sz="2000" dirty="0" smtClean="0">
              <a:latin typeface="Arial" charset="0"/>
              <a:ea typeface="+mn-ea"/>
              <a:cs typeface="Arial" charset="0"/>
            </a:endParaRPr>
          </a:p>
          <a:p>
            <a:pPr marL="0" indent="0" eaLnBrk="1" hangingPunct="1">
              <a:spcBef>
                <a:spcPts val="0"/>
              </a:spcBef>
              <a:spcAft>
                <a:spcPts val="600"/>
              </a:spcAft>
              <a:buFont typeface="Wingdings" pitchFamily="2" charset="2"/>
              <a:buNone/>
              <a:defRPr/>
            </a:pPr>
            <a:r>
              <a:rPr lang="en-US" sz="2000" dirty="0" smtClean="0">
                <a:latin typeface="Arial" charset="0"/>
                <a:ea typeface="+mn-ea"/>
                <a:cs typeface="Arial" charset="0"/>
              </a:rPr>
              <a:t>Eukaryotic cells are larger and more structurally complex than prokaryotic cells. </a:t>
            </a:r>
          </a:p>
          <a:p>
            <a:pPr marL="0" indent="0" eaLnBrk="1" hangingPunct="1">
              <a:lnSpc>
                <a:spcPct val="110000"/>
              </a:lnSpc>
              <a:buFont typeface="Wingdings" pitchFamily="2" charset="2"/>
              <a:buNone/>
              <a:defRPr/>
            </a:pPr>
            <a:r>
              <a:rPr lang="en-US" sz="2000" dirty="0" smtClean="0">
                <a:latin typeface="Arial" charset="0"/>
                <a:ea typeface="+mn-ea"/>
                <a:cs typeface="Arial" charset="0"/>
              </a:rPr>
              <a:t>This complexity is largely due to the membrane-bound organelles that compartmentalize cellular functions. </a:t>
            </a:r>
          </a:p>
          <a:p>
            <a:pPr eaLnBrk="1" hangingPunct="1">
              <a:buFont typeface="Wingdings" pitchFamily="2" charset="2"/>
              <a:buNone/>
              <a:defRPr/>
            </a:pPr>
            <a:endParaRPr lang="en-US" sz="2000" b="1" dirty="0" smtClean="0">
              <a:latin typeface="Arial" charset="0"/>
              <a:ea typeface="+mn-ea"/>
              <a:cs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The Eukaryotic Cell</a:t>
            </a:r>
          </a:p>
        </p:txBody>
      </p:sp>
      <p:sp>
        <p:nvSpPr>
          <p:cNvPr id="3" name="Content Placeholder 2"/>
          <p:cNvSpPr>
            <a:spLocks noGrp="1"/>
          </p:cNvSpPr>
          <p:nvPr>
            <p:ph sz="quarter" idx="1"/>
          </p:nvPr>
        </p:nvSpPr>
        <p:spPr>
          <a:xfrm>
            <a:off x="612775" y="1600200"/>
            <a:ext cx="3273425" cy="4495800"/>
          </a:xfrm>
        </p:spPr>
        <p:txBody>
          <a:bodyPr>
            <a:normAutofit fontScale="62500" lnSpcReduction="20000"/>
          </a:bodyPr>
          <a:lstStyle/>
          <a:p>
            <a:pPr marL="0" indent="0" eaLnBrk="1" fontAlgn="auto" hangingPunct="1">
              <a:lnSpc>
                <a:spcPct val="120000"/>
              </a:lnSpc>
              <a:spcAft>
                <a:spcPts val="0"/>
              </a:spcAft>
              <a:buFont typeface="Wingdings" pitchFamily="2" charset="2"/>
              <a:buNone/>
              <a:defRPr/>
            </a:pPr>
            <a:r>
              <a:rPr lang="en-US" sz="3400" dirty="0" smtClean="0">
                <a:ea typeface="+mn-ea"/>
              </a:rPr>
              <a:t>The nucleus is the command center of the cell. </a:t>
            </a:r>
          </a:p>
          <a:p>
            <a:pPr marL="0" indent="0" eaLnBrk="1" fontAlgn="auto" hangingPunct="1">
              <a:lnSpc>
                <a:spcPct val="120000"/>
              </a:lnSpc>
              <a:spcAft>
                <a:spcPts val="0"/>
              </a:spcAft>
              <a:buFont typeface="Wingdings" pitchFamily="2" charset="2"/>
              <a:buNone/>
              <a:defRPr/>
            </a:pPr>
            <a:r>
              <a:rPr lang="en-US" sz="3400" dirty="0" smtClean="0">
                <a:ea typeface="+mn-ea"/>
              </a:rPr>
              <a:t>Surrounded by a porous, double membrane called the nuclear envelope, the nucleus contains the cell's hereditary material (DNA and associated proteins) organized into chromosomes.</a:t>
            </a:r>
          </a:p>
          <a:p>
            <a:pPr marL="320040" indent="-320040" eaLnBrk="1" fontAlgn="auto" hangingPunct="1">
              <a:spcAft>
                <a:spcPts val="0"/>
              </a:spcAft>
              <a:buFont typeface="Wingdings" pitchFamily="2" charset="2"/>
              <a:buNone/>
              <a:defRPr/>
            </a:pPr>
            <a:endParaRPr lang="en-US" dirty="0">
              <a:ea typeface="+mn-ea"/>
            </a:endParaRPr>
          </a:p>
        </p:txBody>
      </p:sp>
      <p:pic>
        <p:nvPicPr>
          <p:cNvPr id="35843" name="Picture 3" descr="Euka_Cell_nucleus_labeled_ppt.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16363" y="1600200"/>
            <a:ext cx="5111750" cy="428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The Eukaryotic Cell</a:t>
            </a:r>
          </a:p>
        </p:txBody>
      </p:sp>
      <p:sp>
        <p:nvSpPr>
          <p:cNvPr id="21507" name="Content Placeholder 2"/>
          <p:cNvSpPr>
            <a:spLocks noGrp="1"/>
          </p:cNvSpPr>
          <p:nvPr>
            <p:ph sz="quarter" idx="1"/>
          </p:nvPr>
        </p:nvSpPr>
        <p:spPr>
          <a:xfrm>
            <a:off x="612775" y="1600200"/>
            <a:ext cx="8153400" cy="4495800"/>
          </a:xfrm>
        </p:spPr>
        <p:txBody>
          <a:bodyPr/>
          <a:lstStyle/>
          <a:p>
            <a:pPr marL="0" indent="0" eaLnBrk="1" hangingPunct="1">
              <a:buFont typeface="Wingdings" pitchFamily="2" charset="2"/>
              <a:buNone/>
              <a:defRPr/>
            </a:pPr>
            <a:r>
              <a:rPr lang="en-US" sz="2400" dirty="0" smtClean="0">
                <a:latin typeface="Arial" charset="0"/>
                <a:ea typeface="+mn-ea"/>
                <a:cs typeface="Arial" charset="0"/>
              </a:rPr>
              <a:t>Eukaryotic cells contain an extensive </a:t>
            </a:r>
            <a:r>
              <a:rPr lang="en-US" sz="2400" dirty="0" err="1" smtClean="0">
                <a:latin typeface="Arial" charset="0"/>
                <a:ea typeface="+mn-ea"/>
                <a:cs typeface="Arial" charset="0"/>
              </a:rPr>
              <a:t>endomembrane</a:t>
            </a:r>
            <a:r>
              <a:rPr lang="en-US" sz="2400" dirty="0" smtClean="0">
                <a:latin typeface="Arial" charset="0"/>
                <a:ea typeface="+mn-ea"/>
                <a:cs typeface="Arial" charset="0"/>
              </a:rPr>
              <a:t> system consisting of </a:t>
            </a:r>
          </a:p>
          <a:p>
            <a:pPr marL="508000" lvl="1" indent="-508000" eaLnBrk="1" hangingPunct="1">
              <a:buFont typeface="Wingdings" pitchFamily="2" charset="2"/>
              <a:buChar char="v"/>
              <a:defRPr/>
            </a:pPr>
            <a:r>
              <a:rPr lang="en-US" sz="2400" dirty="0" smtClean="0">
                <a:latin typeface="Arial" charset="0"/>
                <a:ea typeface="+mn-ea"/>
                <a:cs typeface="Arial" charset="0"/>
              </a:rPr>
              <a:t>the endoplasmic reticulum (both smooth and rough forms), </a:t>
            </a:r>
          </a:p>
          <a:p>
            <a:pPr marL="508000" lvl="1" indent="-508000" eaLnBrk="1" hangingPunct="1">
              <a:buFont typeface="Wingdings" pitchFamily="2" charset="2"/>
              <a:buChar char="v"/>
              <a:defRPr/>
            </a:pPr>
            <a:r>
              <a:rPr lang="en-US" sz="2400" dirty="0" smtClean="0">
                <a:latin typeface="Arial" charset="0"/>
                <a:ea typeface="+mn-ea"/>
                <a:cs typeface="Arial" charset="0"/>
              </a:rPr>
              <a:t>the Golgi apparatus, and </a:t>
            </a:r>
          </a:p>
          <a:p>
            <a:pPr marL="508000" lvl="1" indent="-508000" eaLnBrk="1" hangingPunct="1">
              <a:buFont typeface="Wingdings" pitchFamily="2" charset="2"/>
              <a:buChar char="v"/>
              <a:defRPr/>
            </a:pPr>
            <a:r>
              <a:rPr lang="en-US" sz="2400" dirty="0" err="1" smtClean="0">
                <a:latin typeface="Arial" charset="0"/>
                <a:ea typeface="+mn-ea"/>
                <a:cs typeface="Arial" charset="0"/>
              </a:rPr>
              <a:t>lysosomes</a:t>
            </a:r>
            <a:r>
              <a:rPr lang="en-US" sz="2400" dirty="0" smtClean="0">
                <a:latin typeface="Arial" charset="0"/>
                <a:ea typeface="+mn-ea"/>
                <a:cs typeface="Arial" charset="0"/>
              </a:rPr>
              <a:t>.  </a:t>
            </a:r>
          </a:p>
          <a:p>
            <a:pPr eaLnBrk="1" hangingPunct="1">
              <a:buFont typeface="Wingdings" pitchFamily="2" charset="2"/>
              <a:buNone/>
              <a:defRPr/>
            </a:pPr>
            <a:r>
              <a:rPr lang="en-US" sz="2400" dirty="0" smtClean="0">
                <a:latin typeface="Arial" charset="0"/>
                <a:ea typeface="+mn-ea"/>
                <a:cs typeface="Arial" charset="0"/>
              </a:rPr>
              <a:t>These are the organelles of the cell.</a:t>
            </a:r>
          </a:p>
          <a:p>
            <a:pPr eaLnBrk="1" hangingPunct="1">
              <a:buFont typeface="Wingdings" pitchFamily="2" charset="2"/>
              <a:buNone/>
              <a:defRPr/>
            </a:pPr>
            <a:endParaRPr lang="en-US" dirty="0" smtClean="0">
              <a:latin typeface="Arial" charset="0"/>
              <a:ea typeface="+mn-ea"/>
              <a:cs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3" descr="Euka_Cell2_labeled+ppt.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89438" y="1565275"/>
            <a:ext cx="4738687" cy="394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Eukaryotic Organelles</a:t>
            </a:r>
          </a:p>
        </p:txBody>
      </p:sp>
      <p:sp>
        <p:nvSpPr>
          <p:cNvPr id="3" name="Content Placeholder 2"/>
          <p:cNvSpPr>
            <a:spLocks noGrp="1"/>
          </p:cNvSpPr>
          <p:nvPr>
            <p:ph sz="quarter" idx="1"/>
          </p:nvPr>
        </p:nvSpPr>
        <p:spPr>
          <a:xfrm>
            <a:off x="612775" y="1600200"/>
            <a:ext cx="4035425" cy="4816475"/>
          </a:xfrm>
        </p:spPr>
        <p:txBody>
          <a:bodyPr>
            <a:normAutofit fontScale="70000" lnSpcReduction="20000"/>
          </a:bodyPr>
          <a:lstStyle/>
          <a:p>
            <a:pPr marL="0" indent="0" eaLnBrk="1" fontAlgn="auto" hangingPunct="1">
              <a:lnSpc>
                <a:spcPct val="120000"/>
              </a:lnSpc>
              <a:spcAft>
                <a:spcPts val="0"/>
              </a:spcAft>
              <a:buFont typeface="Wingdings" pitchFamily="2" charset="2"/>
              <a:buNone/>
              <a:defRPr/>
            </a:pPr>
            <a:r>
              <a:rPr lang="en-US" sz="3200" dirty="0" smtClean="0">
                <a:ea typeface="+mn-ea"/>
              </a:rPr>
              <a:t>These organelles form an interconnected set of membrane systems that function in compartmentalizing, transporting, and modifying proteins. </a:t>
            </a:r>
          </a:p>
          <a:p>
            <a:pPr marL="0" indent="0" eaLnBrk="1" fontAlgn="auto" hangingPunct="1">
              <a:lnSpc>
                <a:spcPct val="120000"/>
              </a:lnSpc>
              <a:spcAft>
                <a:spcPts val="0"/>
              </a:spcAft>
              <a:buFont typeface="Wingdings" pitchFamily="2" charset="2"/>
              <a:buNone/>
              <a:defRPr/>
            </a:pPr>
            <a:r>
              <a:rPr lang="en-US" sz="3200" dirty="0" smtClean="0">
                <a:ea typeface="+mn-ea"/>
              </a:rPr>
              <a:t>The </a:t>
            </a:r>
            <a:r>
              <a:rPr lang="en-US" sz="3200" dirty="0" err="1" smtClean="0">
                <a:ea typeface="+mn-ea"/>
              </a:rPr>
              <a:t>lysosomes</a:t>
            </a:r>
            <a:r>
              <a:rPr lang="en-US" sz="3200" dirty="0" smtClean="0">
                <a:ea typeface="+mn-ea"/>
              </a:rPr>
              <a:t> contain digestive enzymes that break down proteins, carbohydrates, and lipids. </a:t>
            </a:r>
            <a:r>
              <a:rPr lang="en-US" sz="3200" dirty="0" err="1" smtClean="0">
                <a:ea typeface="+mn-ea"/>
              </a:rPr>
              <a:t>Lysosomes</a:t>
            </a:r>
            <a:r>
              <a:rPr lang="en-US" sz="3200" dirty="0" smtClean="0">
                <a:ea typeface="+mn-ea"/>
              </a:rPr>
              <a:t> process cellular debris as well as food particles.</a:t>
            </a:r>
          </a:p>
        </p:txBody>
      </p:sp>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Organelles</a:t>
            </a:r>
          </a:p>
        </p:txBody>
      </p:sp>
      <p:sp>
        <p:nvSpPr>
          <p:cNvPr id="3" name="Content Placeholder 2"/>
          <p:cNvSpPr>
            <a:spLocks noGrp="1"/>
          </p:cNvSpPr>
          <p:nvPr>
            <p:ph sz="quarter" idx="1"/>
          </p:nvPr>
        </p:nvSpPr>
        <p:spPr>
          <a:xfrm>
            <a:off x="612775" y="1600200"/>
            <a:ext cx="3594100" cy="4495800"/>
          </a:xfrm>
        </p:spPr>
        <p:txBody>
          <a:bodyPr>
            <a:normAutofit fontScale="77500" lnSpcReduction="20000"/>
          </a:bodyPr>
          <a:lstStyle/>
          <a:p>
            <a:pPr marL="0" indent="0" eaLnBrk="1" fontAlgn="auto" hangingPunct="1">
              <a:lnSpc>
                <a:spcPct val="120000"/>
              </a:lnSpc>
              <a:spcAft>
                <a:spcPts val="0"/>
              </a:spcAft>
              <a:buFont typeface="Wingdings" pitchFamily="2" charset="2"/>
              <a:buNone/>
              <a:defRPr/>
            </a:pPr>
            <a:r>
              <a:rPr lang="en-US" sz="2800" dirty="0" smtClean="0">
                <a:ea typeface="+mn-ea"/>
              </a:rPr>
              <a:t>Two organelles, mitochondria and chloroplasts, function specifically to supply energy to cells. </a:t>
            </a:r>
          </a:p>
          <a:p>
            <a:pPr marL="0" indent="0" eaLnBrk="1" fontAlgn="auto" hangingPunct="1">
              <a:lnSpc>
                <a:spcPct val="120000"/>
              </a:lnSpc>
              <a:spcAft>
                <a:spcPts val="0"/>
              </a:spcAft>
              <a:buFont typeface="Wingdings" pitchFamily="2" charset="2"/>
              <a:buNone/>
              <a:defRPr/>
            </a:pPr>
            <a:r>
              <a:rPr lang="en-US" sz="2800" dirty="0" smtClean="0">
                <a:ea typeface="+mn-ea"/>
              </a:rPr>
              <a:t>Nearly all eukaryotic cells contain mitochondria.  </a:t>
            </a:r>
          </a:p>
          <a:p>
            <a:pPr marL="0" indent="0" eaLnBrk="1" fontAlgn="auto" hangingPunct="1">
              <a:lnSpc>
                <a:spcPct val="120000"/>
              </a:lnSpc>
              <a:spcAft>
                <a:spcPts val="0"/>
              </a:spcAft>
              <a:buFont typeface="Wingdings" pitchFamily="2" charset="2"/>
              <a:buNone/>
              <a:defRPr/>
            </a:pPr>
            <a:r>
              <a:rPr lang="en-US" sz="2800" dirty="0" smtClean="0">
                <a:ea typeface="+mn-ea"/>
              </a:rPr>
              <a:t>Chloroplasts are found only in photosynthetic cells such as plants and algae. </a:t>
            </a:r>
          </a:p>
          <a:p>
            <a:pPr marL="320040" indent="-320040" eaLnBrk="1" fontAlgn="auto" hangingPunct="1">
              <a:spcAft>
                <a:spcPts val="0"/>
              </a:spcAft>
              <a:buFont typeface="Wingdings" pitchFamily="2" charset="2"/>
              <a:buNone/>
              <a:defRPr/>
            </a:pPr>
            <a:endParaRPr lang="en-US" sz="2800" dirty="0">
              <a:ea typeface="+mn-ea"/>
            </a:endParaRPr>
          </a:p>
        </p:txBody>
      </p:sp>
      <p:pic>
        <p:nvPicPr>
          <p:cNvPr id="4" name="Picture 3" descr="plant-cell.jpg"/>
          <p:cNvPicPr>
            <a:picLocks noChangeAspect="1"/>
          </p:cNvPicPr>
          <p:nvPr/>
        </p:nvPicPr>
        <p:blipFill>
          <a:blip r:embed="rId3"/>
          <a:stretch>
            <a:fillRect/>
          </a:stretch>
        </p:blipFill>
        <p:spPr>
          <a:xfrm>
            <a:off x="4237038" y="1704975"/>
            <a:ext cx="4721225" cy="3471863"/>
          </a:xfrm>
          <a:prstGeom prst="rect">
            <a:avLst/>
          </a:prstGeom>
          <a:ln>
            <a:noFill/>
          </a:ln>
          <a:effectLst>
            <a:outerShdw blurRad="292100" dist="139700" dir="2700000" algn="tl" rotWithShape="0">
              <a:srgbClr val="333333">
                <a:alpha val="65000"/>
              </a:srgbClr>
            </a:outerShdw>
          </a:effectLst>
        </p:spPr>
      </p:pic>
      <p:sp>
        <p:nvSpPr>
          <p:cNvPr id="41988" name="TextBox 4"/>
          <p:cNvSpPr txBox="1">
            <a:spLocks noChangeArrowheads="1"/>
          </p:cNvSpPr>
          <p:nvPr/>
        </p:nvSpPr>
        <p:spPr bwMode="auto">
          <a:xfrm>
            <a:off x="4541838" y="5394325"/>
            <a:ext cx="435768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100" b="1" i="1">
                <a:latin typeface="Gill Sans MT" charset="0"/>
              </a:rPr>
              <a:t>Plant Cell showing organelles, Cytoplasm, </a:t>
            </a:r>
          </a:p>
          <a:p>
            <a:pPr algn="r" eaLnBrk="1" hangingPunct="1"/>
            <a:r>
              <a:rPr lang="en-US" sz="1100" b="1" i="1">
                <a:latin typeface="Gill Sans MT" charset="0"/>
              </a:rPr>
              <a:t>Plasma Membrane and Cell Wall </a:t>
            </a:r>
          </a:p>
          <a:p>
            <a:pPr algn="r" eaLnBrk="1" hangingPunct="1"/>
            <a:r>
              <a:rPr lang="en-US" sz="1100" b="1" i="1">
                <a:latin typeface="Gill Sans MT" charset="0"/>
              </a:rPr>
              <a:t>[Image courtesy of Mariana Ruiz Villarreal]</a:t>
            </a:r>
          </a:p>
        </p:txBody>
      </p:sp>
    </p:spTree>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Organelles</a:t>
            </a:r>
          </a:p>
        </p:txBody>
      </p:sp>
      <p:sp>
        <p:nvSpPr>
          <p:cNvPr id="24579" name="Content Placeholder 2"/>
          <p:cNvSpPr>
            <a:spLocks noGrp="1"/>
          </p:cNvSpPr>
          <p:nvPr>
            <p:ph sz="quarter" idx="1"/>
          </p:nvPr>
        </p:nvSpPr>
        <p:spPr>
          <a:xfrm>
            <a:off x="612775" y="1600200"/>
            <a:ext cx="3654425" cy="4495800"/>
          </a:xfrm>
        </p:spPr>
        <p:txBody>
          <a:bodyPr/>
          <a:lstStyle/>
          <a:p>
            <a:pPr marL="0" indent="0" eaLnBrk="1" hangingPunct="1">
              <a:buFont typeface="Wingdings" pitchFamily="2" charset="2"/>
              <a:buNone/>
              <a:defRPr/>
            </a:pPr>
            <a:r>
              <a:rPr lang="en-US" sz="2400" dirty="0" smtClean="0">
                <a:latin typeface="Arial" charset="0"/>
                <a:ea typeface="+mn-ea"/>
                <a:cs typeface="Arial" charset="0"/>
              </a:rPr>
              <a:t>Organelles are found within the cytoplasm of the cell.  </a:t>
            </a:r>
          </a:p>
          <a:p>
            <a:pPr marL="0" indent="0" eaLnBrk="1" hangingPunct="1">
              <a:buFont typeface="Wingdings" pitchFamily="2" charset="2"/>
              <a:buNone/>
              <a:defRPr/>
            </a:pPr>
            <a:r>
              <a:rPr lang="en-US" sz="2400" dirty="0" smtClean="0">
                <a:latin typeface="Arial" charset="0"/>
                <a:ea typeface="+mn-ea"/>
                <a:cs typeface="Arial" charset="0"/>
              </a:rPr>
              <a:t>For animal cells, the boundary of the cell is defined by the plasma membrane.   </a:t>
            </a:r>
          </a:p>
          <a:p>
            <a:pPr marL="0" indent="0" eaLnBrk="1" hangingPunct="1">
              <a:buFont typeface="Wingdings" pitchFamily="2" charset="2"/>
              <a:buNone/>
              <a:defRPr/>
            </a:pPr>
            <a:r>
              <a:rPr lang="en-US" sz="2400" dirty="0" smtClean="0">
                <a:latin typeface="Arial" charset="0"/>
                <a:ea typeface="+mn-ea"/>
                <a:cs typeface="Arial" charset="0"/>
              </a:rPr>
              <a:t>For plant cells, the boundary is defined by the plasma membrane plus a cell wall composed of cellulose </a:t>
            </a:r>
            <a:r>
              <a:rPr lang="en-US" sz="1800" i="1" dirty="0" smtClean="0">
                <a:latin typeface="Arial" charset="0"/>
                <a:ea typeface="+mn-ea"/>
                <a:cs typeface="Arial" charset="0"/>
              </a:rPr>
              <a:t>(see graphic). </a:t>
            </a:r>
            <a:endParaRPr lang="en-US" sz="2400" i="1" dirty="0" smtClean="0">
              <a:latin typeface="Arial" charset="0"/>
              <a:ea typeface="+mn-ea"/>
              <a:cs typeface="Arial" charset="0"/>
            </a:endParaRPr>
          </a:p>
          <a:p>
            <a:pPr eaLnBrk="1" hangingPunct="1">
              <a:buFont typeface="Wingdings" pitchFamily="2" charset="2"/>
              <a:buNone/>
              <a:defRPr/>
            </a:pPr>
            <a:endParaRPr lang="en-US" sz="2400" dirty="0" smtClean="0">
              <a:latin typeface="Arial" charset="0"/>
              <a:ea typeface="+mn-ea"/>
              <a:cs typeface="Arial" charset="0"/>
            </a:endParaRPr>
          </a:p>
        </p:txBody>
      </p:sp>
      <p:pic>
        <p:nvPicPr>
          <p:cNvPr id="4" name="Picture 3" descr="plant-cell.jpg"/>
          <p:cNvPicPr>
            <a:picLocks noChangeAspect="1"/>
          </p:cNvPicPr>
          <p:nvPr/>
        </p:nvPicPr>
        <p:blipFill>
          <a:blip r:embed="rId3"/>
          <a:stretch>
            <a:fillRect/>
          </a:stretch>
        </p:blipFill>
        <p:spPr>
          <a:xfrm>
            <a:off x="4237038" y="1704975"/>
            <a:ext cx="4721225" cy="3471863"/>
          </a:xfrm>
          <a:prstGeom prst="rect">
            <a:avLst/>
          </a:prstGeom>
          <a:ln>
            <a:noFill/>
          </a:ln>
          <a:effectLst>
            <a:outerShdw blurRad="292100" dist="139700" dir="2700000" algn="tl" rotWithShape="0">
              <a:srgbClr val="333333">
                <a:alpha val="65000"/>
              </a:srgbClr>
            </a:outerShdw>
          </a:effectLst>
        </p:spPr>
      </p:pic>
      <p:sp>
        <p:nvSpPr>
          <p:cNvPr id="44036" name="TextBox 4"/>
          <p:cNvSpPr txBox="1">
            <a:spLocks noChangeArrowheads="1"/>
          </p:cNvSpPr>
          <p:nvPr/>
        </p:nvSpPr>
        <p:spPr bwMode="auto">
          <a:xfrm>
            <a:off x="4541838" y="5394325"/>
            <a:ext cx="435768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100" b="1" i="1">
                <a:latin typeface="Gill Sans MT" charset="0"/>
              </a:rPr>
              <a:t>Plant Cell showing organelles, Cytoplasm, </a:t>
            </a:r>
          </a:p>
          <a:p>
            <a:pPr algn="r" eaLnBrk="1" hangingPunct="1"/>
            <a:r>
              <a:rPr lang="en-US" sz="1100" b="1" i="1">
                <a:latin typeface="Gill Sans MT" charset="0"/>
              </a:rPr>
              <a:t>Plasma Membrane and Cell Wall </a:t>
            </a:r>
          </a:p>
          <a:p>
            <a:pPr algn="r" eaLnBrk="1" hangingPunct="1"/>
            <a:r>
              <a:rPr lang="en-US" sz="1100" b="1" i="1">
                <a:latin typeface="Gill Sans MT" charset="0"/>
              </a:rPr>
              <a:t>[Image courtesy of Mariana Ruiz Villarreal]</a:t>
            </a:r>
          </a:p>
        </p:txBody>
      </p:sp>
    </p:spTree>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Growing Cells</a:t>
            </a:r>
          </a:p>
        </p:txBody>
      </p:sp>
      <p:sp>
        <p:nvSpPr>
          <p:cNvPr id="46082" name="Content Placeholder 2"/>
          <p:cNvSpPr>
            <a:spLocks noGrp="1"/>
          </p:cNvSpPr>
          <p:nvPr>
            <p:ph sz="quarter" idx="1"/>
          </p:nvPr>
        </p:nvSpPr>
        <p:spPr>
          <a:xfrm>
            <a:off x="612775" y="1600200"/>
            <a:ext cx="8153400" cy="4495800"/>
          </a:xfrm>
        </p:spPr>
        <p:txBody>
          <a:bodyPr/>
          <a:lstStyle/>
          <a:p>
            <a:pPr marL="0" indent="0" eaLnBrk="1" hangingPunct="1">
              <a:buFont typeface="Wingdings" charset="0"/>
              <a:buNone/>
            </a:pPr>
            <a:r>
              <a:rPr lang="en-US" sz="2000">
                <a:latin typeface="Arial" charset="0"/>
              </a:rPr>
              <a:t>Whole cells can be removed from a plant or animal and cultured in a laboratory (</a:t>
            </a:r>
            <a:r>
              <a:rPr lang="en-US" sz="2000" i="1">
                <a:latin typeface="Arial" charset="0"/>
              </a:rPr>
              <a:t>in vitro)</a:t>
            </a:r>
            <a:r>
              <a:rPr lang="en-US" sz="2000">
                <a:latin typeface="Arial" charset="0"/>
              </a:rPr>
              <a:t>.  </a:t>
            </a:r>
          </a:p>
          <a:p>
            <a:pPr marL="0" indent="0">
              <a:buFont typeface="Wingdings" charset="0"/>
              <a:buNone/>
            </a:pPr>
            <a:r>
              <a:rPr lang="en-US" sz="2000">
                <a:latin typeface="Arial" charset="0"/>
              </a:rPr>
              <a:t>Applications for animal cell cultures include the following:</a:t>
            </a:r>
          </a:p>
          <a:p>
            <a:pPr marL="0" indent="0">
              <a:buFont typeface="Wingdings" charset="0"/>
              <a:buChar char="v"/>
            </a:pPr>
            <a:r>
              <a:rPr lang="en-US" sz="2000">
                <a:latin typeface="Arial" charset="0"/>
              </a:rPr>
              <a:t>Investigate the physiology or biochemistry of cells (e.g. cell metabolism). </a:t>
            </a:r>
          </a:p>
          <a:p>
            <a:pPr marL="0" indent="0">
              <a:buFont typeface="Wingdings" charset="0"/>
              <a:buChar char="v"/>
            </a:pPr>
            <a:r>
              <a:rPr lang="en-US" sz="2000">
                <a:latin typeface="Arial" charset="0"/>
              </a:rPr>
              <a:t>Test the effect of various chemical compounds or drugs on specific cell types (normal or cancerous cells, for example). </a:t>
            </a:r>
          </a:p>
          <a:p>
            <a:pPr marL="0" indent="0">
              <a:buFont typeface="Wingdings" charset="0"/>
              <a:buChar char="v"/>
            </a:pPr>
            <a:r>
              <a:rPr lang="en-US" sz="2000">
                <a:latin typeface="Arial" charset="0"/>
              </a:rPr>
              <a:t>Assist in the generation of artificial tissues (e.g. artificial skin or organ tissue).  Generating artificial tissues is an emerging area of biotechnology known as </a:t>
            </a:r>
            <a:r>
              <a:rPr lang="ja-JP" altLang="en-US" sz="2000">
                <a:latin typeface="Arial" charset="0"/>
              </a:rPr>
              <a:t>“</a:t>
            </a:r>
            <a:r>
              <a:rPr lang="en-US" altLang="ja-JP" sz="2000">
                <a:latin typeface="Arial" charset="0"/>
              </a:rPr>
              <a:t>tissue engineering</a:t>
            </a:r>
            <a:r>
              <a:rPr lang="ja-JP" altLang="en-US" sz="2000">
                <a:latin typeface="Arial" charset="0"/>
              </a:rPr>
              <a:t>”</a:t>
            </a:r>
            <a:r>
              <a:rPr lang="en-US" altLang="ja-JP" sz="2000">
                <a:latin typeface="Arial" charset="0"/>
              </a:rPr>
              <a:t>. </a:t>
            </a:r>
          </a:p>
          <a:p>
            <a:pPr marL="0" indent="0">
              <a:buFont typeface="Wingdings" charset="0"/>
              <a:buChar char="v"/>
            </a:pPr>
            <a:r>
              <a:rPr lang="en-US" sz="2000">
                <a:latin typeface="Arial" charset="0"/>
              </a:rPr>
              <a:t>Synthesize valuable biologicals from large scale cell cultures. Biologicals encompass a broad range of cell products (e.g. specific proteins or viruses, therapeutic proteins)</a:t>
            </a:r>
          </a:p>
          <a:p>
            <a:pPr marL="0" indent="0" eaLnBrk="1" hangingPunct="1">
              <a:buFont typeface="Wingdings" charset="0"/>
              <a:buNone/>
            </a:pPr>
            <a:endParaRPr lang="en-US" sz="2000">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normAutofit fontScale="92500" lnSpcReduction="10000"/>
          </a:bodyPr>
          <a:lstStyle/>
          <a:p>
            <a:pPr eaLnBrk="1" fontAlgn="auto" hangingPunct="1">
              <a:spcAft>
                <a:spcPts val="0"/>
              </a:spcAft>
              <a:buFont typeface="Wingdings" pitchFamily="2" charset="2"/>
              <a:buNone/>
              <a:defRPr/>
            </a:pPr>
            <a:r>
              <a:rPr lang="en-US" dirty="0" smtClean="0">
                <a:solidFill>
                  <a:schemeClr val="tx1"/>
                </a:solidFill>
                <a:ea typeface="+mn-ea"/>
              </a:rPr>
              <a:t>This unit provides information on cells, the building blocks of </a:t>
            </a:r>
            <a:r>
              <a:rPr lang="en-US" dirty="0" smtClean="0">
                <a:solidFill>
                  <a:schemeClr val="tx1"/>
                </a:solidFill>
                <a:ea typeface="+mn-ea"/>
              </a:rPr>
              <a:t>life – </a:t>
            </a:r>
          </a:p>
          <a:p>
            <a:pPr marL="457200" indent="-457200" eaLnBrk="1" fontAlgn="auto" hangingPunct="1">
              <a:spcAft>
                <a:spcPts val="0"/>
              </a:spcAft>
              <a:buFont typeface="Arial"/>
              <a:buChar char="•"/>
              <a:defRPr/>
            </a:pPr>
            <a:r>
              <a:rPr lang="en-US" dirty="0" smtClean="0">
                <a:ea typeface="+mn-ea"/>
              </a:rPr>
              <a:t>the </a:t>
            </a:r>
            <a:r>
              <a:rPr lang="en-US" dirty="0" smtClean="0">
                <a:ea typeface="+mn-ea"/>
              </a:rPr>
              <a:t>different types of cells, </a:t>
            </a:r>
            <a:endParaRPr lang="en-US" dirty="0" smtClean="0">
              <a:ea typeface="+mn-ea"/>
            </a:endParaRPr>
          </a:p>
          <a:p>
            <a:pPr marL="457200" indent="-457200" eaLnBrk="1" fontAlgn="auto" hangingPunct="1">
              <a:spcAft>
                <a:spcPts val="0"/>
              </a:spcAft>
              <a:buFont typeface="Arial"/>
              <a:buChar char="•"/>
              <a:defRPr/>
            </a:pPr>
            <a:r>
              <a:rPr lang="en-US" dirty="0" smtClean="0">
                <a:ea typeface="+mn-ea"/>
              </a:rPr>
              <a:t>aspects </a:t>
            </a:r>
            <a:r>
              <a:rPr lang="en-US" dirty="0" smtClean="0">
                <a:ea typeface="+mn-ea"/>
              </a:rPr>
              <a:t>of their growth, and </a:t>
            </a:r>
            <a:endParaRPr lang="en-US" dirty="0" smtClean="0">
              <a:ea typeface="+mn-ea"/>
            </a:endParaRPr>
          </a:p>
          <a:p>
            <a:pPr marL="457200" indent="-457200" eaLnBrk="1" fontAlgn="auto" hangingPunct="1">
              <a:spcAft>
                <a:spcPts val="0"/>
              </a:spcAft>
              <a:buFont typeface="Arial"/>
              <a:buChar char="•"/>
              <a:defRPr/>
            </a:pPr>
            <a:r>
              <a:rPr lang="en-US" dirty="0" smtClean="0">
                <a:ea typeface="+mn-ea"/>
              </a:rPr>
              <a:t>the </a:t>
            </a:r>
            <a:r>
              <a:rPr lang="en-US" dirty="0" smtClean="0">
                <a:ea typeface="+mn-ea"/>
              </a:rPr>
              <a:t>types of organelles found within cells.</a:t>
            </a:r>
            <a:endParaRPr lang="en-US" dirty="0" smtClean="0">
              <a:solidFill>
                <a:schemeClr val="tx1"/>
              </a:solidFill>
              <a:ea typeface="+mn-ea"/>
            </a:endParaRPr>
          </a:p>
          <a:p>
            <a:pPr eaLnBrk="1" fontAlgn="auto" hangingPunct="1">
              <a:spcAft>
                <a:spcPts val="0"/>
              </a:spcAft>
              <a:buFont typeface="Wingdings" pitchFamily="2" charset="2"/>
              <a:buNone/>
              <a:defRPr/>
            </a:pPr>
            <a:r>
              <a:rPr lang="en-US" dirty="0" smtClean="0">
                <a:solidFill>
                  <a:schemeClr val="tx1"/>
                </a:solidFill>
                <a:ea typeface="+mn-ea"/>
              </a:rPr>
              <a:t>This information is necessary to better understand how </a:t>
            </a:r>
            <a:r>
              <a:rPr lang="en-US" dirty="0" err="1" smtClean="0">
                <a:solidFill>
                  <a:schemeClr val="tx1"/>
                </a:solidFill>
                <a:ea typeface="+mn-ea"/>
              </a:rPr>
              <a:t>bioMEMS</a:t>
            </a:r>
            <a:r>
              <a:rPr lang="en-US" dirty="0" smtClean="0">
                <a:solidFill>
                  <a:schemeClr val="tx1"/>
                </a:solidFill>
                <a:ea typeface="+mn-ea"/>
              </a:rPr>
              <a:t> use cells to create new diagnostic and therapeutic devices.</a:t>
            </a:r>
          </a:p>
        </p:txBody>
      </p:sp>
      <p:sp>
        <p:nvSpPr>
          <p:cNvPr id="3" name="Title 2"/>
          <p:cNvSpPr>
            <a:spLocks noGrp="1"/>
          </p:cNvSpPr>
          <p:nvPr>
            <p:ph type="title"/>
          </p:nvPr>
        </p:nvSpPr>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Unit Overview</a:t>
            </a: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Using MEMS for Cell Cultivation</a:t>
            </a:r>
          </a:p>
        </p:txBody>
      </p:sp>
      <p:sp>
        <p:nvSpPr>
          <p:cNvPr id="3" name="Content Placeholder 2"/>
          <p:cNvSpPr>
            <a:spLocks noGrp="1"/>
          </p:cNvSpPr>
          <p:nvPr>
            <p:ph sz="quarter" idx="1"/>
          </p:nvPr>
        </p:nvSpPr>
        <p:spPr>
          <a:xfrm>
            <a:off x="612775" y="4479925"/>
            <a:ext cx="8286750" cy="2317750"/>
          </a:xfrm>
        </p:spPr>
        <p:txBody>
          <a:bodyPr>
            <a:normAutofit fontScale="92500"/>
          </a:bodyPr>
          <a:lstStyle/>
          <a:p>
            <a:pPr marL="0" indent="0">
              <a:buFont typeface="Wingdings" pitchFamily="2" charset="2"/>
              <a:buNone/>
              <a:defRPr/>
            </a:pPr>
            <a:r>
              <a:rPr lang="en-US" sz="2400" dirty="0" smtClean="0">
                <a:ea typeface="+mn-ea"/>
              </a:rPr>
              <a:t>MEMS are being develop and testing for use in cell cultivation.  </a:t>
            </a:r>
          </a:p>
          <a:p>
            <a:pPr marL="0" indent="0">
              <a:buFont typeface="Wingdings" pitchFamily="2" charset="2"/>
              <a:buNone/>
              <a:defRPr/>
            </a:pPr>
            <a:r>
              <a:rPr lang="en-US" sz="2400" dirty="0" err="1" smtClean="0">
                <a:ea typeface="+mn-ea"/>
              </a:rPr>
              <a:t>BioPOETS</a:t>
            </a:r>
            <a:r>
              <a:rPr lang="en-US" sz="2400" dirty="0" smtClean="0">
                <a:ea typeface="+mn-ea"/>
              </a:rPr>
              <a:t> at the University of California, Berkeley has developed a MEMS cell culture array </a:t>
            </a:r>
            <a:r>
              <a:rPr lang="en-US" sz="1900" i="1" dirty="0" smtClean="0">
                <a:ea typeface="+mn-ea"/>
              </a:rPr>
              <a:t>(left image).</a:t>
            </a:r>
            <a:r>
              <a:rPr lang="en-US" sz="1900" dirty="0" smtClean="0">
                <a:ea typeface="+mn-ea"/>
              </a:rPr>
              <a:t>  </a:t>
            </a:r>
            <a:r>
              <a:rPr lang="en-US" sz="2400" dirty="0" smtClean="0">
                <a:ea typeface="+mn-ea"/>
              </a:rPr>
              <a:t>The array uses </a:t>
            </a:r>
            <a:r>
              <a:rPr lang="en-US" sz="2400" dirty="0" err="1" smtClean="0">
                <a:ea typeface="+mn-ea"/>
              </a:rPr>
              <a:t>microfluidics</a:t>
            </a:r>
            <a:r>
              <a:rPr lang="en-US" sz="2400" dirty="0" smtClean="0">
                <a:ea typeface="+mn-ea"/>
              </a:rPr>
              <a:t> to create an optimal micro-environment for cell cultivation </a:t>
            </a:r>
            <a:r>
              <a:rPr lang="en-US" sz="1900" i="1" dirty="0" smtClean="0">
                <a:ea typeface="+mn-ea"/>
              </a:rPr>
              <a:t>(inset)</a:t>
            </a:r>
            <a:r>
              <a:rPr lang="en-US" sz="1900" dirty="0" smtClean="0">
                <a:ea typeface="+mn-ea"/>
              </a:rPr>
              <a:t>. </a:t>
            </a:r>
            <a:r>
              <a:rPr lang="en-US" sz="2400" dirty="0" smtClean="0">
                <a:ea typeface="+mn-ea"/>
              </a:rPr>
              <a:t>The right images are cells that have been cultivated in this array. </a:t>
            </a:r>
            <a:r>
              <a:rPr lang="en-US" sz="1200" b="1" i="1" dirty="0" smtClean="0">
                <a:ea typeface="+mn-ea"/>
              </a:rPr>
              <a:t>[Images courtesy of </a:t>
            </a:r>
            <a:r>
              <a:rPr lang="en-US" sz="1200" b="1" i="1" dirty="0" err="1" smtClean="0">
                <a:ea typeface="+mn-ea"/>
              </a:rPr>
              <a:t>BioPOETS</a:t>
            </a:r>
            <a:r>
              <a:rPr lang="en-US" sz="1200" b="1" i="1" dirty="0" smtClean="0">
                <a:ea typeface="+mn-ea"/>
              </a:rPr>
              <a:t> Lab, UC-Berkeley]</a:t>
            </a:r>
          </a:p>
          <a:p>
            <a:pPr marL="320040" indent="-320040" eaLnBrk="1" fontAlgn="auto" hangingPunct="1">
              <a:spcAft>
                <a:spcPts val="0"/>
              </a:spcAft>
              <a:buFont typeface="Wingdings" pitchFamily="2" charset="2"/>
              <a:buNone/>
              <a:defRPr/>
            </a:pPr>
            <a:endParaRPr lang="en-US" dirty="0">
              <a:ea typeface="+mn-ea"/>
            </a:endParaRPr>
          </a:p>
        </p:txBody>
      </p:sp>
      <p:pic>
        <p:nvPicPr>
          <p:cNvPr id="6" name="Picture 5" descr="cellculture2-inset.jpg"/>
          <p:cNvPicPr>
            <a:picLocks noChangeAspect="1"/>
          </p:cNvPicPr>
          <p:nvPr/>
        </p:nvPicPr>
        <p:blipFill>
          <a:blip r:embed="rId3"/>
          <a:stretch>
            <a:fillRect/>
          </a:stretch>
        </p:blipFill>
        <p:spPr>
          <a:xfrm>
            <a:off x="1006475" y="1584325"/>
            <a:ext cx="3625850" cy="2720975"/>
          </a:xfrm>
          <a:prstGeom prst="rect">
            <a:avLst/>
          </a:prstGeom>
          <a:ln>
            <a:solidFill>
              <a:schemeClr val="accent1"/>
            </a:solidFill>
          </a:ln>
          <a:effectLst>
            <a:outerShdw blurRad="292100" dist="139700" dir="2700000" algn="tl" rotWithShape="0">
              <a:srgbClr val="333333">
                <a:alpha val="65000"/>
              </a:srgbClr>
            </a:outerShdw>
          </a:effectLst>
        </p:spPr>
      </p:pic>
      <p:pic>
        <p:nvPicPr>
          <p:cNvPr id="7" name="Picture 6" descr="cellculture5.jpg"/>
          <p:cNvPicPr>
            <a:picLocks noChangeAspect="1"/>
          </p:cNvPicPr>
          <p:nvPr/>
        </p:nvPicPr>
        <p:blipFill>
          <a:blip r:embed="rId4"/>
          <a:srcRect l="8471" r="11765"/>
          <a:stretch>
            <a:fillRect/>
          </a:stretch>
        </p:blipFill>
        <p:spPr>
          <a:xfrm>
            <a:off x="5249863" y="1600200"/>
            <a:ext cx="2873375" cy="2701925"/>
          </a:xfrm>
          <a:prstGeom prst="rect">
            <a:avLst/>
          </a:prstGeom>
          <a:ln>
            <a:solidFill>
              <a:schemeClr val="accent1"/>
            </a:solid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Review of The Cell</a:t>
            </a:r>
          </a:p>
        </p:txBody>
      </p:sp>
      <p:sp>
        <p:nvSpPr>
          <p:cNvPr id="27651" name="Content Placeholder 2"/>
          <p:cNvSpPr>
            <a:spLocks noGrp="1"/>
          </p:cNvSpPr>
          <p:nvPr>
            <p:ph sz="quarter" idx="1"/>
          </p:nvPr>
        </p:nvSpPr>
        <p:spPr>
          <a:xfrm>
            <a:off x="612775" y="1600200"/>
            <a:ext cx="6076950" cy="4495800"/>
          </a:xfrm>
        </p:spPr>
        <p:txBody>
          <a:bodyPr/>
          <a:lstStyle/>
          <a:p>
            <a:pPr marL="0" indent="0" eaLnBrk="1" hangingPunct="1">
              <a:lnSpc>
                <a:spcPct val="120000"/>
              </a:lnSpc>
              <a:buFont typeface="Wingdings" pitchFamily="2" charset="2"/>
              <a:buNone/>
              <a:defRPr/>
            </a:pPr>
            <a:r>
              <a:rPr lang="en-US" sz="2200" dirty="0" smtClean="0">
                <a:latin typeface="Arial" charset="0"/>
                <a:ea typeface="+mn-ea"/>
                <a:cs typeface="Arial" charset="0"/>
              </a:rPr>
              <a:t>A cell is the basic unit of life.  Cells are highly complex and organized.  They possess hereditary information and the means to use it.  Cells</a:t>
            </a:r>
          </a:p>
          <a:p>
            <a:pPr marL="508000" lvl="1" indent="-508000" eaLnBrk="1" hangingPunct="1">
              <a:buFont typeface="Wingdings" pitchFamily="2" charset="2"/>
              <a:buChar char="v"/>
              <a:defRPr/>
            </a:pPr>
            <a:r>
              <a:rPr lang="en-US" sz="2200" dirty="0" smtClean="0">
                <a:latin typeface="Arial" charset="0"/>
                <a:ea typeface="+mn-ea"/>
                <a:cs typeface="Arial" charset="0"/>
              </a:rPr>
              <a:t>reproduce</a:t>
            </a:r>
          </a:p>
          <a:p>
            <a:pPr marL="508000" lvl="1" indent="-508000" eaLnBrk="1" hangingPunct="1">
              <a:buFont typeface="Wingdings" pitchFamily="2" charset="2"/>
              <a:buChar char="v"/>
              <a:defRPr/>
            </a:pPr>
            <a:r>
              <a:rPr lang="en-US" sz="2200" dirty="0" smtClean="0">
                <a:latin typeface="Arial" charset="0"/>
                <a:ea typeface="+mn-ea"/>
                <a:cs typeface="Arial" charset="0"/>
              </a:rPr>
              <a:t>acquire and utilize energy</a:t>
            </a:r>
          </a:p>
          <a:p>
            <a:pPr marL="508000" lvl="1" indent="-508000" eaLnBrk="1" hangingPunct="1">
              <a:buFont typeface="Wingdings" pitchFamily="2" charset="2"/>
              <a:buChar char="v"/>
              <a:defRPr/>
            </a:pPr>
            <a:r>
              <a:rPr lang="en-US" sz="2200" dirty="0" smtClean="0">
                <a:latin typeface="Arial" charset="0"/>
                <a:ea typeface="+mn-ea"/>
                <a:cs typeface="Arial" charset="0"/>
              </a:rPr>
              <a:t>carry out a variety of chemical reactions</a:t>
            </a:r>
          </a:p>
          <a:p>
            <a:pPr marL="508000" lvl="1" indent="-508000" eaLnBrk="1" hangingPunct="1">
              <a:buFont typeface="Wingdings" pitchFamily="2" charset="2"/>
              <a:buChar char="v"/>
              <a:defRPr/>
            </a:pPr>
            <a:r>
              <a:rPr lang="en-US" sz="2200" dirty="0" smtClean="0">
                <a:latin typeface="Arial" charset="0"/>
                <a:ea typeface="+mn-ea"/>
                <a:cs typeface="Arial" charset="0"/>
              </a:rPr>
              <a:t>engage in mechanical activities</a:t>
            </a:r>
          </a:p>
          <a:p>
            <a:pPr marL="508000" lvl="1" indent="-508000" eaLnBrk="1" hangingPunct="1">
              <a:buFont typeface="Wingdings" pitchFamily="2" charset="2"/>
              <a:buChar char="v"/>
              <a:defRPr/>
            </a:pPr>
            <a:r>
              <a:rPr lang="en-US" sz="2200" dirty="0" smtClean="0">
                <a:latin typeface="Arial" charset="0"/>
                <a:ea typeface="+mn-ea"/>
                <a:cs typeface="Arial" charset="0"/>
              </a:rPr>
              <a:t>respond to stimuli</a:t>
            </a:r>
          </a:p>
          <a:p>
            <a:pPr marL="508000" lvl="1" indent="-508000" eaLnBrk="1" hangingPunct="1">
              <a:buFont typeface="Wingdings" pitchFamily="2" charset="2"/>
              <a:buChar char="v"/>
              <a:defRPr/>
            </a:pPr>
            <a:r>
              <a:rPr lang="en-US" sz="2200" dirty="0" smtClean="0">
                <a:latin typeface="Arial" charset="0"/>
                <a:ea typeface="+mn-ea"/>
                <a:cs typeface="Arial" charset="0"/>
              </a:rPr>
              <a:t>self-regulate </a:t>
            </a:r>
          </a:p>
          <a:p>
            <a:pPr eaLnBrk="1" hangingPunct="1">
              <a:defRPr/>
            </a:pPr>
            <a:endParaRPr lang="en-US" dirty="0" smtClean="0">
              <a:latin typeface="Arial" charset="0"/>
              <a:ea typeface="+mn-ea"/>
              <a:cs typeface="Arial" charset="0"/>
            </a:endParaRPr>
          </a:p>
        </p:txBody>
      </p:sp>
      <p:pic>
        <p:nvPicPr>
          <p:cNvPr id="4" name="Picture 3" descr="three-cells-vert.jpg"/>
          <p:cNvPicPr>
            <a:picLocks noChangeAspect="1"/>
          </p:cNvPicPr>
          <p:nvPr/>
        </p:nvPicPr>
        <p:blipFill>
          <a:blip r:embed="rId3"/>
          <a:stretch>
            <a:fillRect/>
          </a:stretch>
        </p:blipFill>
        <p:spPr>
          <a:xfrm>
            <a:off x="6727825" y="1566863"/>
            <a:ext cx="1947863" cy="45593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Let</a:t>
            </a:r>
            <a:r>
              <a:rPr lang="ja-JP" altLang="en-US">
                <a:effectLst>
                  <a:outerShdw blurRad="38100" dist="38100" dir="2700000" algn="tl">
                    <a:srgbClr val="000000"/>
                  </a:outerShdw>
                </a:effectLst>
                <a:latin typeface="Gill Sans MT" charset="0"/>
                <a:cs typeface="+mj-cs"/>
              </a:rPr>
              <a:t>’</a:t>
            </a:r>
            <a:r>
              <a:rPr lang="en-US">
                <a:effectLst>
                  <a:outerShdw blurRad="38100" dist="38100" dir="2700000" algn="tl">
                    <a:srgbClr val="000000"/>
                  </a:outerShdw>
                </a:effectLst>
                <a:latin typeface="Gill Sans MT" charset="0"/>
                <a:cs typeface="+mj-cs"/>
              </a:rPr>
              <a:t>s see what you remember</a:t>
            </a:r>
          </a:p>
        </p:txBody>
      </p:sp>
      <p:sp>
        <p:nvSpPr>
          <p:cNvPr id="52226" name="Content Placeholder 2"/>
          <p:cNvSpPr>
            <a:spLocks noGrp="1"/>
          </p:cNvSpPr>
          <p:nvPr>
            <p:ph sz="quarter" idx="1"/>
          </p:nvPr>
        </p:nvSpPr>
        <p:spPr>
          <a:xfrm>
            <a:off x="612775" y="1600200"/>
            <a:ext cx="8153400" cy="4495800"/>
          </a:xfrm>
        </p:spPr>
        <p:txBody>
          <a:bodyPr/>
          <a:lstStyle/>
          <a:p>
            <a:pPr marL="508000" lvl="1" indent="-508000" eaLnBrk="1" hangingPunct="1">
              <a:buFont typeface="Wingdings" charset="0"/>
              <a:buChar char="v"/>
            </a:pPr>
            <a:r>
              <a:rPr lang="en-US" sz="2200" i="1">
                <a:latin typeface="Arial" charset="0"/>
                <a:cs typeface="Arial" charset="0"/>
              </a:rPr>
              <a:t>What are the major tenets of the cell theory?</a:t>
            </a:r>
          </a:p>
          <a:p>
            <a:pPr eaLnBrk="1" hangingPunct="1">
              <a:buFont typeface="Wingdings" charset="0"/>
              <a:buChar char="v"/>
            </a:pPr>
            <a:endParaRPr lang="en-US" sz="2200" i="1">
              <a:latin typeface="Arial" charset="0"/>
            </a:endParaRPr>
          </a:p>
          <a:p>
            <a:pPr marL="508000" lvl="1" indent="-508000" eaLnBrk="1" hangingPunct="1">
              <a:buFont typeface="Wingdings" charset="0"/>
              <a:buChar char="v"/>
            </a:pPr>
            <a:r>
              <a:rPr lang="en-US" sz="2200" i="1">
                <a:latin typeface="Arial" charset="0"/>
                <a:cs typeface="Arial" charset="0"/>
              </a:rPr>
              <a:t>How are prokaryotic and eukaryotic cells similar?</a:t>
            </a:r>
          </a:p>
          <a:p>
            <a:pPr eaLnBrk="1" hangingPunct="1">
              <a:buFont typeface="Wingdings" charset="0"/>
              <a:buChar char="v"/>
            </a:pPr>
            <a:endParaRPr lang="en-US" sz="2200" i="1">
              <a:latin typeface="Arial" charset="0"/>
            </a:endParaRPr>
          </a:p>
          <a:p>
            <a:pPr marL="508000" lvl="1" indent="-508000" eaLnBrk="1" hangingPunct="1">
              <a:buFont typeface="Wingdings" charset="0"/>
              <a:buChar char="v"/>
            </a:pPr>
            <a:r>
              <a:rPr lang="en-US" sz="2200" i="1">
                <a:latin typeface="Arial" charset="0"/>
                <a:cs typeface="Arial" charset="0"/>
              </a:rPr>
              <a:t>How are prokaryotic and eukaryotic cells different?</a:t>
            </a:r>
          </a:p>
          <a:p>
            <a:pPr eaLnBrk="1" hangingPunct="1">
              <a:buFont typeface="Wingdings" charset="0"/>
              <a:buChar char="v"/>
            </a:pPr>
            <a:endParaRPr lang="en-US" sz="2200" i="1">
              <a:latin typeface="Arial" charset="0"/>
            </a:endParaRPr>
          </a:p>
          <a:p>
            <a:pPr marL="508000" lvl="1" indent="-508000" eaLnBrk="1" hangingPunct="1">
              <a:buFont typeface="Wingdings" charset="0"/>
              <a:buChar char="v"/>
            </a:pPr>
            <a:r>
              <a:rPr lang="en-US" sz="2200" i="1">
                <a:latin typeface="Arial" charset="0"/>
                <a:cs typeface="Arial" charset="0"/>
              </a:rPr>
              <a:t>What is the primary tool of the cell biologist studying cells in the laboratory?</a:t>
            </a:r>
          </a:p>
          <a:p>
            <a:pPr marL="508000" lvl="1" indent="-508000" eaLnBrk="1" hangingPunct="1">
              <a:buFont typeface="Wingdings" charset="0"/>
              <a:buChar char="v"/>
            </a:pPr>
            <a:endParaRPr lang="en-US" sz="2200" i="1">
              <a:latin typeface="Arial" charset="0"/>
              <a:cs typeface="Arial" charset="0"/>
            </a:endParaRPr>
          </a:p>
          <a:p>
            <a:pPr marL="508000" lvl="1" indent="-508000" eaLnBrk="1" hangingPunct="1">
              <a:buFont typeface="Wingdings" charset="0"/>
              <a:buChar char="v"/>
            </a:pPr>
            <a:r>
              <a:rPr lang="en-US" sz="2200" i="1">
                <a:latin typeface="Arial" charset="0"/>
                <a:cs typeface="Arial" charset="0"/>
              </a:rPr>
              <a:t>How are MEMS being used in cell cultivation?</a:t>
            </a:r>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ext Placeholder 1"/>
          <p:cNvSpPr>
            <a:spLocks noGrp="1"/>
          </p:cNvSpPr>
          <p:nvPr>
            <p:ph type="body" idx="1"/>
          </p:nvPr>
        </p:nvSpPr>
        <p:spPr>
          <a:xfrm>
            <a:off x="1371600" y="2743200"/>
            <a:ext cx="7123113" cy="3371850"/>
          </a:xfrm>
        </p:spPr>
        <p:txBody>
          <a:bodyPr/>
          <a:lstStyle/>
          <a:p>
            <a:pPr eaLnBrk="1" hangingPunct="1"/>
            <a:r>
              <a:rPr lang="en-US" sz="2000">
                <a:solidFill>
                  <a:schemeClr val="tx1"/>
                </a:solidFill>
                <a:latin typeface="Arial" charset="0"/>
              </a:rPr>
              <a:t>Cells are divided into two main categories: prokaryotic and eukaryotic. Prokaryotic cells and eukaryotic cells share similarities, but eukaryotic cells are more complex structurally. The organelles found in the larger eukaryotic cell compartmentalize cellular functions. </a:t>
            </a:r>
          </a:p>
          <a:p>
            <a:pPr eaLnBrk="1" hangingPunct="1"/>
            <a:endParaRPr lang="en-US" sz="2000">
              <a:solidFill>
                <a:schemeClr val="tx1"/>
              </a:solidFill>
              <a:latin typeface="Arial" charset="0"/>
            </a:endParaRPr>
          </a:p>
          <a:p>
            <a:pPr marL="0" lvl="1" indent="0" eaLnBrk="1" hangingPunct="1"/>
            <a:r>
              <a:rPr lang="en-US" sz="2000">
                <a:solidFill>
                  <a:schemeClr val="tx1"/>
                </a:solidFill>
                <a:latin typeface="Arial" charset="0"/>
                <a:cs typeface="Arial" charset="0"/>
              </a:rPr>
              <a:t>MEMS applications will aid in the cultivation of cells for the purpose of creating new diagnostic and therapeutic bioMEMS.</a:t>
            </a:r>
          </a:p>
          <a:p>
            <a:pPr marL="0" lvl="1" indent="0" eaLnBrk="1" hangingPunct="1"/>
            <a:endParaRPr lang="en-US" sz="2200">
              <a:solidFill>
                <a:schemeClr val="tx1"/>
              </a:solidFill>
              <a:latin typeface="Arial" charset="0"/>
              <a:cs typeface="Arial" charset="0"/>
            </a:endParaRPr>
          </a:p>
          <a:p>
            <a:pPr eaLnBrk="1" hangingPunct="1"/>
            <a:endParaRPr lang="en-US">
              <a:solidFill>
                <a:schemeClr val="tx1"/>
              </a:solidFill>
              <a:latin typeface="Arial" charset="0"/>
            </a:endParaRPr>
          </a:p>
        </p:txBody>
      </p:sp>
      <p:sp>
        <p:nvSpPr>
          <p:cNvPr id="3" name="Title 2"/>
          <p:cNvSpPr>
            <a:spLocks noGrp="1"/>
          </p:cNvSpPr>
          <p:nvPr>
            <p:ph type="title"/>
          </p:nvPr>
        </p:nvSpPr>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Summary</a:t>
            </a: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ext Placeholder 1"/>
          <p:cNvSpPr>
            <a:spLocks noGrp="1"/>
          </p:cNvSpPr>
          <p:nvPr>
            <p:ph type="body" idx="1"/>
          </p:nvPr>
        </p:nvSpPr>
        <p:spPr/>
        <p:txBody>
          <a:bodyPr/>
          <a:lstStyle/>
          <a:p>
            <a:r>
              <a:rPr lang="en-US" sz="2600" i="1">
                <a:latin typeface="Arial" charset="0"/>
              </a:rPr>
              <a:t>The information contained herein is considered to be true and accurate; however the Southwest Center for Microsystems Education (SCME) makes no guarantees concerning the authenticity of any statement.  SCME accepts no liability for the content of this unit, or for the consequences of any actions taken on the basis of the information provided.</a:t>
            </a:r>
          </a:p>
          <a:p>
            <a:endParaRPr lang="en-US" sz="2600">
              <a:latin typeface="Arial" charset="0"/>
            </a:endParaRPr>
          </a:p>
        </p:txBody>
      </p:sp>
      <p:sp>
        <p:nvSpPr>
          <p:cNvPr id="3" name="Title 2"/>
          <p:cNvSpPr>
            <a:spLocks noGrp="1"/>
          </p:cNvSpPr>
          <p:nvPr>
            <p:ph type="title"/>
          </p:nvPr>
        </p:nvSpPr>
        <p:spPr/>
        <p:txBody>
          <a:bodyPr wrap="square" lIns="91440" tIns="45720" rIns="91440" bIns="45720" numCol="1" anchorCtr="0" compatLnSpc="1">
            <a:prstTxWarp prst="textNoShape">
              <a:avLst/>
            </a:prstTxWarp>
          </a:bodyPr>
          <a:lstStyle/>
          <a:p>
            <a:pPr>
              <a:defRPr/>
            </a:pPr>
            <a:r>
              <a:rPr lang="en-US">
                <a:effectLst>
                  <a:outerShdw blurRad="38100" dist="38100" dir="2700000" algn="tl">
                    <a:srgbClr val="000000"/>
                  </a:outerShdw>
                </a:effectLst>
                <a:latin typeface="Gill Sans MT" charset="0"/>
                <a:cs typeface="+mj-cs"/>
              </a:rPr>
              <a:t>Disclaimer</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371600" y="2743200"/>
            <a:ext cx="7513638" cy="3916363"/>
          </a:xfrm>
        </p:spPr>
        <p:txBody>
          <a:bodyPr>
            <a:normAutofit fontScale="92500" lnSpcReduction="20000"/>
          </a:bodyPr>
          <a:lstStyle/>
          <a:p>
            <a:pPr algn="ctr">
              <a:defRPr/>
            </a:pPr>
            <a:r>
              <a:rPr lang="en-US" sz="1800" dirty="0"/>
              <a:t>Made possible through grants from the National Science Foundation Department of Undergraduate Education #0830384, 0902411, and 1205138.</a:t>
            </a:r>
          </a:p>
          <a:p>
            <a:pPr algn="ctr">
              <a:defRPr/>
            </a:pPr>
            <a:r>
              <a:rPr lang="en-US" sz="1800" dirty="0"/>
              <a:t> </a:t>
            </a:r>
          </a:p>
          <a:p>
            <a:pPr algn="ctr">
              <a:defRPr/>
            </a:pPr>
            <a:r>
              <a:rPr lang="en-US" sz="1800" dirty="0"/>
              <a:t>Any opinions, findings and conclusions or recommendations expressed in this material are those of the authors and creators, and do not necessarily reflect the views of the National Science Foundation.</a:t>
            </a:r>
          </a:p>
          <a:p>
            <a:pPr algn="ctr">
              <a:defRPr/>
            </a:pPr>
            <a:r>
              <a:rPr lang="en-US" sz="1800" b="1" dirty="0"/>
              <a:t> </a:t>
            </a:r>
            <a:endParaRPr lang="en-US" sz="1800" dirty="0"/>
          </a:p>
          <a:p>
            <a:pPr algn="ctr">
              <a:defRPr/>
            </a:pPr>
            <a:r>
              <a:rPr lang="en-US" sz="1800" dirty="0"/>
              <a:t>Southwest Center for Microsystems Education (SCME) NSF ATE Center</a:t>
            </a:r>
          </a:p>
          <a:p>
            <a:pPr algn="ctr">
              <a:defRPr/>
            </a:pPr>
            <a:r>
              <a:rPr lang="en-US" sz="1800" dirty="0"/>
              <a:t>© 2010 Regents of the University of New Mexico</a:t>
            </a:r>
          </a:p>
          <a:p>
            <a:pPr algn="ctr">
              <a:defRPr/>
            </a:pPr>
            <a:r>
              <a:rPr lang="en-US" sz="1800" dirty="0"/>
              <a:t> </a:t>
            </a:r>
          </a:p>
          <a:p>
            <a:pPr algn="ctr">
              <a:defRPr/>
            </a:pPr>
            <a:r>
              <a:rPr lang="en-US" sz="1800" dirty="0"/>
              <a:t>Content is protected by the CC Attribution Non-Commercial Share Alike license.</a:t>
            </a:r>
          </a:p>
          <a:p>
            <a:pPr algn="ctr">
              <a:defRPr/>
            </a:pPr>
            <a:r>
              <a:rPr lang="en-US" sz="1800" dirty="0"/>
              <a:t> </a:t>
            </a:r>
          </a:p>
          <a:p>
            <a:pPr algn="ctr">
              <a:defRPr/>
            </a:pPr>
            <a:r>
              <a:rPr lang="en-US" sz="1800" dirty="0"/>
              <a:t>Website:  </a:t>
            </a:r>
            <a:r>
              <a:rPr lang="en-US" sz="1800" u="sng" dirty="0">
                <a:hlinkClick r:id="rId3"/>
              </a:rPr>
              <a:t>www.scme-nm.org</a:t>
            </a:r>
            <a:endParaRPr lang="en-US" sz="1800" dirty="0"/>
          </a:p>
          <a:p>
            <a:pPr algn="ctr" eaLnBrk="1" fontAlgn="auto" hangingPunct="1">
              <a:spcAft>
                <a:spcPts val="0"/>
              </a:spcAft>
              <a:buFont typeface="Wingdings" pitchFamily="2" charset="2"/>
              <a:buNone/>
              <a:defRPr/>
            </a:pPr>
            <a:endParaRPr lang="en-US" dirty="0">
              <a:ea typeface="+mn-ea"/>
            </a:endParaRPr>
          </a:p>
        </p:txBody>
      </p:sp>
      <p:sp>
        <p:nvSpPr>
          <p:cNvPr id="3" name="Title 2"/>
          <p:cNvSpPr>
            <a:spLocks noGrp="1"/>
          </p:cNvSpPr>
          <p:nvPr>
            <p:ph type="title"/>
          </p:nvPr>
        </p:nvSpPr>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Acknowledgements</a:t>
            </a:r>
          </a:p>
        </p:txBody>
      </p:sp>
      <p:sp>
        <p:nvSpPr>
          <p:cNvPr id="58371" name="TextBox 3"/>
          <p:cNvSpPr txBox="1">
            <a:spLocks noChangeArrowheads="1"/>
          </p:cNvSpPr>
          <p:nvPr/>
        </p:nvSpPr>
        <p:spPr bwMode="auto">
          <a:xfrm>
            <a:off x="282575" y="6454775"/>
            <a:ext cx="15178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100" dirty="0"/>
              <a:t>Revised </a:t>
            </a:r>
            <a:r>
              <a:rPr lang="en-US" sz="1100" dirty="0" smtClean="0"/>
              <a:t>August 2017</a:t>
            </a:r>
            <a:endParaRPr lang="en-US" sz="1100"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Placeholder 1"/>
          <p:cNvSpPr>
            <a:spLocks noGrp="1"/>
          </p:cNvSpPr>
          <p:nvPr>
            <p:ph type="body" idx="1"/>
          </p:nvPr>
        </p:nvSpPr>
        <p:spPr>
          <a:xfrm>
            <a:off x="1371600" y="2743200"/>
            <a:ext cx="7123113" cy="3371850"/>
          </a:xfrm>
        </p:spPr>
        <p:txBody>
          <a:bodyPr/>
          <a:lstStyle/>
          <a:p>
            <a:pPr marL="508000" lvl="1" indent="-508000" eaLnBrk="1" hangingPunct="1">
              <a:buFont typeface="Wingdings" charset="0"/>
              <a:buChar char="v"/>
            </a:pPr>
            <a:r>
              <a:rPr lang="en-US" sz="2400">
                <a:solidFill>
                  <a:schemeClr val="tx1"/>
                </a:solidFill>
                <a:latin typeface="Arial" charset="0"/>
                <a:cs typeface="Arial" charset="0"/>
              </a:rPr>
              <a:t>Define and interpret The Cell Theory. </a:t>
            </a:r>
          </a:p>
          <a:p>
            <a:pPr marL="508000" lvl="1" indent="-508000" eaLnBrk="1" hangingPunct="1">
              <a:buFont typeface="Wingdings" charset="0"/>
              <a:buChar char="v"/>
            </a:pPr>
            <a:r>
              <a:rPr lang="en-US" sz="2400">
                <a:solidFill>
                  <a:schemeClr val="tx1"/>
                </a:solidFill>
                <a:latin typeface="Arial" charset="0"/>
                <a:cs typeface="Arial" charset="0"/>
              </a:rPr>
              <a:t>Describe similarities and differences of prokaryotic and eukaryotic cells.</a:t>
            </a:r>
          </a:p>
          <a:p>
            <a:pPr marL="508000" lvl="1" indent="-508000" eaLnBrk="1" hangingPunct="1">
              <a:buFont typeface="Wingdings" charset="0"/>
              <a:buChar char="v"/>
            </a:pPr>
            <a:r>
              <a:rPr lang="en-US" sz="2400">
                <a:solidFill>
                  <a:schemeClr val="tx1"/>
                </a:solidFill>
                <a:latin typeface="Arial" charset="0"/>
                <a:cs typeface="Arial" charset="0"/>
              </a:rPr>
              <a:t>Identify and describe the functions of cellular structures (cell membrane, cell wall, nucleus, cytoplasm, chloroplast, mitochondria) within a cell.</a:t>
            </a:r>
          </a:p>
          <a:p>
            <a:pPr eaLnBrk="1" hangingPunct="1">
              <a:buFont typeface="Wingdings" charset="0"/>
              <a:buChar char="v"/>
            </a:pPr>
            <a:endParaRPr lang="en-US">
              <a:solidFill>
                <a:schemeClr val="tx1"/>
              </a:solidFill>
              <a:latin typeface="Arial" charset="0"/>
            </a:endParaRPr>
          </a:p>
        </p:txBody>
      </p:sp>
      <p:sp>
        <p:nvSpPr>
          <p:cNvPr id="3" name="Title 2"/>
          <p:cNvSpPr>
            <a:spLocks noGrp="1"/>
          </p:cNvSpPr>
          <p:nvPr>
            <p:ph type="title"/>
          </p:nvPr>
        </p:nvSpPr>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Objectives</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Introduction</a:t>
            </a:r>
          </a:p>
        </p:txBody>
      </p:sp>
      <p:sp>
        <p:nvSpPr>
          <p:cNvPr id="15362" name="Content Placeholder 2"/>
          <p:cNvSpPr>
            <a:spLocks noGrp="1"/>
          </p:cNvSpPr>
          <p:nvPr>
            <p:ph sz="quarter" idx="1"/>
          </p:nvPr>
        </p:nvSpPr>
        <p:spPr>
          <a:xfrm>
            <a:off x="612775" y="1600200"/>
            <a:ext cx="5483225" cy="3581400"/>
          </a:xfrm>
        </p:spPr>
        <p:txBody>
          <a:bodyPr/>
          <a:lstStyle/>
          <a:p>
            <a:pPr marL="0" indent="0" eaLnBrk="1" hangingPunct="1">
              <a:lnSpc>
                <a:spcPct val="110000"/>
              </a:lnSpc>
              <a:buFont typeface="Wingdings" charset="0"/>
              <a:buNone/>
            </a:pPr>
            <a:r>
              <a:rPr lang="en-US" sz="2000" dirty="0">
                <a:latin typeface="Arial" charset="0"/>
              </a:rPr>
              <a:t>The </a:t>
            </a:r>
            <a:r>
              <a:rPr lang="en-US" sz="2000" dirty="0" smtClean="0">
                <a:latin typeface="Arial" charset="0"/>
              </a:rPr>
              <a:t>field </a:t>
            </a:r>
            <a:r>
              <a:rPr lang="en-US" sz="2000" dirty="0">
                <a:latin typeface="Arial" charset="0"/>
              </a:rPr>
              <a:t>of </a:t>
            </a:r>
            <a:r>
              <a:rPr lang="en-US" sz="2000" dirty="0" err="1">
                <a:latin typeface="Arial" charset="0"/>
              </a:rPr>
              <a:t>bioMEMS</a:t>
            </a:r>
            <a:r>
              <a:rPr lang="en-US" sz="2000" dirty="0">
                <a:latin typeface="Arial" charset="0"/>
              </a:rPr>
              <a:t> is rapidly growing.  One area of major interest is in the development of miniature and portable instrumentation for cell-based </a:t>
            </a:r>
            <a:r>
              <a:rPr lang="en-US" sz="2000" u="sng" dirty="0">
                <a:latin typeface="Arial" charset="0"/>
                <a:hlinkClick r:id="rId5"/>
              </a:rPr>
              <a:t>microassays</a:t>
            </a:r>
            <a:r>
              <a:rPr lang="en-US" sz="2000" dirty="0">
                <a:latin typeface="Arial" charset="0"/>
              </a:rPr>
              <a:t> and sensor applications in areas such as</a:t>
            </a:r>
          </a:p>
          <a:p>
            <a:pPr marL="508000" lvl="1" indent="-508000" eaLnBrk="1" hangingPunct="1">
              <a:buFont typeface="Wingdings" charset="0"/>
              <a:buChar char="v"/>
            </a:pPr>
            <a:r>
              <a:rPr lang="en-US" sz="2000" dirty="0">
                <a:latin typeface="Arial" charset="0"/>
                <a:cs typeface="Arial" charset="0"/>
              </a:rPr>
              <a:t>health diagnostics,</a:t>
            </a:r>
          </a:p>
          <a:p>
            <a:pPr marL="508000" lvl="1" indent="-508000" eaLnBrk="1" hangingPunct="1">
              <a:buFont typeface="Wingdings" charset="0"/>
              <a:buChar char="v"/>
            </a:pPr>
            <a:r>
              <a:rPr lang="en-US" sz="2000" dirty="0">
                <a:latin typeface="Arial" charset="0"/>
                <a:cs typeface="Arial" charset="0"/>
              </a:rPr>
              <a:t>environmental risk management, and</a:t>
            </a:r>
          </a:p>
          <a:p>
            <a:pPr marL="508000" lvl="1" indent="-508000" eaLnBrk="1" hangingPunct="1">
              <a:buFont typeface="Wingdings" charset="0"/>
              <a:buChar char="v"/>
            </a:pPr>
            <a:r>
              <a:rPr lang="en-US" sz="2000" dirty="0">
                <a:latin typeface="Arial" charset="0"/>
                <a:cs typeface="Arial" charset="0"/>
              </a:rPr>
              <a:t>food safety. </a:t>
            </a:r>
          </a:p>
          <a:p>
            <a:pPr marL="0" indent="0" eaLnBrk="1" hangingPunct="1">
              <a:buFont typeface="Wingdings" charset="0"/>
              <a:buNone/>
            </a:pPr>
            <a:r>
              <a:rPr lang="en-US" sz="2000" dirty="0">
                <a:latin typeface="Arial" charset="0"/>
              </a:rPr>
              <a:t>All areas rely on a basic knowledge of a cell.</a:t>
            </a:r>
          </a:p>
        </p:txBody>
      </p:sp>
      <p:pic>
        <p:nvPicPr>
          <p:cNvPr id="4" name="Picture 5" descr="cell-based-microarray"/>
          <p:cNvPicPr>
            <a:picLocks noChangeAspect="1" noChangeArrowheads="1"/>
          </p:cNvPicPr>
          <p:nvPr>
            <p:custDataLst>
              <p:tags r:id="rId1"/>
            </p:custDataLst>
          </p:nvPr>
        </p:nvPicPr>
        <p:blipFill>
          <a:blip r:embed="rId6"/>
          <a:srcRect/>
          <a:stretch>
            <a:fillRect/>
          </a:stretch>
        </p:blipFill>
        <p:spPr bwMode="auto">
          <a:xfrm>
            <a:off x="6237288" y="1655763"/>
            <a:ext cx="2603500" cy="3128962"/>
          </a:xfrm>
          <a:prstGeom prst="rect">
            <a:avLst/>
          </a:prstGeom>
          <a:ln>
            <a:noFill/>
          </a:ln>
          <a:effectLst>
            <a:outerShdw blurRad="292100" dist="139700" dir="2700000" algn="tl" rotWithShape="0">
              <a:srgbClr val="333333">
                <a:alpha val="65000"/>
              </a:srgbClr>
            </a:outerShdw>
          </a:effectLst>
        </p:spPr>
      </p:pic>
      <p:sp>
        <p:nvSpPr>
          <p:cNvPr id="15364" name="CaptionText"/>
          <p:cNvSpPr txBox="1">
            <a:spLocks noChangeArrowheads="1"/>
          </p:cNvSpPr>
          <p:nvPr>
            <p:custDataLst>
              <p:tags r:id="rId2"/>
            </p:custDataLst>
          </p:nvPr>
        </p:nvSpPr>
        <p:spPr bwMode="auto">
          <a:xfrm>
            <a:off x="2835275" y="4979988"/>
            <a:ext cx="6010275" cy="147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spcAft>
                <a:spcPts val="100"/>
              </a:spcAft>
            </a:pPr>
            <a:r>
              <a:rPr lang="en-US" sz="1100" i="1"/>
              <a:t>The Phenotype MicroArray™ (PM)</a:t>
            </a:r>
            <a:endParaRPr lang="en-US" sz="1100"/>
          </a:p>
          <a:p>
            <a:pPr algn="r" eaLnBrk="1" hangingPunct="1">
              <a:spcAft>
                <a:spcPts val="100"/>
              </a:spcAft>
            </a:pPr>
            <a:r>
              <a:rPr lang="en-US" sz="1100" b="1" i="1"/>
              <a:t>This image is from the Phenotype MicroArray™ (PM), a new tool which offers a panoramic view of cellular events.  Just like a battery of tests on a person</a:t>
            </a:r>
            <a:r>
              <a:rPr lang="ja-JP" altLang="en-US" sz="1100" b="1" i="1"/>
              <a:t>’</a:t>
            </a:r>
            <a:r>
              <a:rPr lang="en-US" altLang="ja-JP" sz="1100" b="1" i="1"/>
              <a:t>s blood can scan the health of vital organs, the PM can scan the physiology of cells, yielding data on hundreds of traits at once. Typical cell-based assays measure only one trait at a time (for example, cell death or DNA synthesis), but the PM can measure up to 2,000 traits--or phenotypes--under hundreds of growth conditions.</a:t>
            </a:r>
          </a:p>
          <a:p>
            <a:pPr algn="r" eaLnBrk="1" hangingPunct="1"/>
            <a:r>
              <a:rPr lang="en-US" sz="1100" i="1" u="sng">
                <a:hlinkClick r:id="rId7"/>
              </a:rPr>
              <a:t>Environmental Health Perspectives Volume 114, Number 3, March 2006</a:t>
            </a:r>
            <a:endParaRPr lang="en-US" sz="1100" b="1" i="1">
              <a:latin typeface="Gill Sans MT" charset="0"/>
            </a:endParaRP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Challenges</a:t>
            </a:r>
          </a:p>
        </p:txBody>
      </p:sp>
      <p:sp>
        <p:nvSpPr>
          <p:cNvPr id="17410" name="Content Placeholder 2"/>
          <p:cNvSpPr>
            <a:spLocks noGrp="1"/>
          </p:cNvSpPr>
          <p:nvPr>
            <p:ph sz="quarter" idx="1"/>
          </p:nvPr>
        </p:nvSpPr>
        <p:spPr>
          <a:xfrm>
            <a:off x="612775" y="1600200"/>
            <a:ext cx="8153400" cy="4495800"/>
          </a:xfrm>
        </p:spPr>
        <p:txBody>
          <a:bodyPr/>
          <a:lstStyle/>
          <a:p>
            <a:pPr eaLnBrk="1" hangingPunct="1">
              <a:buFont typeface="Wingdings" charset="0"/>
              <a:buNone/>
            </a:pPr>
            <a:r>
              <a:rPr lang="en-US" sz="2400">
                <a:latin typeface="Arial" charset="0"/>
              </a:rPr>
              <a:t>Challenges in using cells in bioMEMS:   </a:t>
            </a:r>
          </a:p>
          <a:p>
            <a:pPr marL="508000" lvl="1" indent="-508000" eaLnBrk="1" hangingPunct="1">
              <a:buFont typeface="Wingdings" charset="0"/>
              <a:buChar char="v"/>
            </a:pPr>
            <a:r>
              <a:rPr lang="en-US" sz="2400">
                <a:latin typeface="Arial" charset="0"/>
                <a:cs typeface="Arial" charset="0"/>
              </a:rPr>
              <a:t>Incorporating living cells into sensors and diagnostic devices </a:t>
            </a:r>
          </a:p>
          <a:p>
            <a:pPr marL="508000" lvl="1" indent="-508000" eaLnBrk="1" hangingPunct="1">
              <a:buFont typeface="Wingdings" charset="0"/>
              <a:buChar char="v"/>
            </a:pPr>
            <a:r>
              <a:rPr lang="en-US" sz="2400">
                <a:latin typeface="Arial" charset="0"/>
                <a:cs typeface="Arial" charset="0"/>
              </a:rPr>
              <a:t>Creating environmental conditions conducive to cell organization into tissue-like structures</a:t>
            </a:r>
          </a:p>
          <a:p>
            <a:pPr marL="508000" lvl="1" indent="-508000" eaLnBrk="1" hangingPunct="1">
              <a:buFont typeface="Wingdings" charset="0"/>
              <a:buChar char="v"/>
            </a:pPr>
            <a:r>
              <a:rPr lang="en-US" sz="2400">
                <a:latin typeface="Arial" charset="0"/>
                <a:cs typeface="Arial" charset="0"/>
              </a:rPr>
              <a:t>Sorting and concentrating bacterial cells on a micro-fluidic biochip</a:t>
            </a:r>
          </a:p>
          <a:p>
            <a:pPr eaLnBrk="1" hangingPunct="1">
              <a:buFont typeface="Wingdings" charset="0"/>
              <a:buNone/>
            </a:pPr>
            <a:endParaRPr lang="en-US">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What is a cell?</a:t>
            </a:r>
          </a:p>
        </p:txBody>
      </p:sp>
      <p:sp>
        <p:nvSpPr>
          <p:cNvPr id="12291" name="Content Placeholder 2"/>
          <p:cNvSpPr>
            <a:spLocks noGrp="1"/>
          </p:cNvSpPr>
          <p:nvPr>
            <p:ph sz="quarter" idx="1"/>
          </p:nvPr>
        </p:nvSpPr>
        <p:spPr>
          <a:xfrm>
            <a:off x="612775" y="1600200"/>
            <a:ext cx="4171950" cy="4495800"/>
          </a:xfrm>
        </p:spPr>
        <p:txBody>
          <a:bodyPr/>
          <a:lstStyle/>
          <a:p>
            <a:pPr marL="0" indent="0" eaLnBrk="1" hangingPunct="1">
              <a:buFont typeface="Wingdings" pitchFamily="2" charset="2"/>
              <a:buNone/>
              <a:defRPr/>
            </a:pPr>
            <a:r>
              <a:rPr lang="en-US" sz="2000" dirty="0" smtClean="0">
                <a:latin typeface="Arial" charset="0"/>
                <a:ea typeface="+mn-ea"/>
                <a:cs typeface="Arial" charset="0"/>
              </a:rPr>
              <a:t>A cell is the smallest unit exhibiting the property of life. </a:t>
            </a:r>
          </a:p>
          <a:p>
            <a:pPr marL="396875" lvl="1" indent="-396875" eaLnBrk="1" hangingPunct="1">
              <a:buFont typeface="Wingdings" pitchFamily="2" charset="2"/>
              <a:buChar char="v"/>
              <a:defRPr/>
            </a:pPr>
            <a:r>
              <a:rPr lang="en-US" sz="2000" dirty="0" smtClean="0">
                <a:latin typeface="Arial" charset="0"/>
                <a:ea typeface="+mn-ea"/>
                <a:cs typeface="Arial" charset="0"/>
              </a:rPr>
              <a:t>Cells acquire and use energy.</a:t>
            </a:r>
          </a:p>
          <a:p>
            <a:pPr marL="396875" lvl="1" indent="-396875" eaLnBrk="1" hangingPunct="1">
              <a:buFont typeface="Wingdings" pitchFamily="2" charset="2"/>
              <a:buChar char="v"/>
              <a:defRPr/>
            </a:pPr>
            <a:r>
              <a:rPr lang="en-US" sz="2000" dirty="0" smtClean="0">
                <a:latin typeface="Arial" charset="0"/>
                <a:ea typeface="+mn-ea"/>
                <a:cs typeface="Arial" charset="0"/>
              </a:rPr>
              <a:t>They acquire and organize materials.</a:t>
            </a:r>
          </a:p>
          <a:p>
            <a:pPr marL="396875" lvl="1" indent="-396875" eaLnBrk="1" hangingPunct="1">
              <a:buFont typeface="Wingdings" pitchFamily="2" charset="2"/>
              <a:buChar char="v"/>
              <a:defRPr/>
            </a:pPr>
            <a:r>
              <a:rPr lang="en-US" sz="2000" dirty="0" smtClean="0">
                <a:latin typeface="Arial" charset="0"/>
                <a:ea typeface="+mn-ea"/>
                <a:cs typeface="Arial" charset="0"/>
              </a:rPr>
              <a:t>They grow and reproduce. </a:t>
            </a:r>
          </a:p>
          <a:p>
            <a:pPr marL="0" indent="0" eaLnBrk="1" hangingPunct="1">
              <a:buFont typeface="Wingdings" pitchFamily="2" charset="2"/>
              <a:buNone/>
              <a:defRPr/>
            </a:pPr>
            <a:endParaRPr lang="en-US" sz="2000" dirty="0" smtClean="0">
              <a:latin typeface="Arial" charset="0"/>
              <a:ea typeface="+mn-ea"/>
              <a:cs typeface="Arial" charset="0"/>
            </a:endParaRPr>
          </a:p>
          <a:p>
            <a:pPr marL="0" indent="0" eaLnBrk="1" hangingPunct="1">
              <a:buFont typeface="Wingdings" pitchFamily="2" charset="2"/>
              <a:buNone/>
              <a:defRPr/>
            </a:pPr>
            <a:r>
              <a:rPr lang="en-US" sz="2000" dirty="0" smtClean="0">
                <a:latin typeface="Arial" charset="0"/>
                <a:ea typeface="+mn-ea"/>
                <a:cs typeface="Arial" charset="0"/>
              </a:rPr>
              <a:t>The graphic shows an animal cell, its organelles, nucleus and plasma membrane.  </a:t>
            </a:r>
          </a:p>
          <a:p>
            <a:pPr marL="0" indent="0" eaLnBrk="1" hangingPunct="1">
              <a:buFont typeface="Wingdings" pitchFamily="2" charset="2"/>
              <a:buNone/>
              <a:defRPr/>
            </a:pPr>
            <a:r>
              <a:rPr lang="en-US" sz="2000" i="1" dirty="0" smtClean="0">
                <a:latin typeface="Arial" charset="0"/>
                <a:ea typeface="+mn-ea"/>
                <a:cs typeface="Arial" charset="0"/>
              </a:rPr>
              <a:t>Note:  Organelles are to a cell, like organs are to a human.</a:t>
            </a:r>
          </a:p>
          <a:p>
            <a:pPr eaLnBrk="1" hangingPunct="1">
              <a:buFont typeface="Wingdings" pitchFamily="2" charset="2"/>
              <a:buNone/>
              <a:defRPr/>
            </a:pPr>
            <a:endParaRPr lang="en-US" dirty="0" smtClean="0">
              <a:latin typeface="Arial" charset="0"/>
              <a:ea typeface="+mn-ea"/>
              <a:cs typeface="Arial" charset="0"/>
            </a:endParaRPr>
          </a:p>
        </p:txBody>
      </p:sp>
      <p:pic>
        <p:nvPicPr>
          <p:cNvPr id="19459" name="Picture 3" descr="Euka_Cell2_labeled+ppt.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06963" y="1655763"/>
            <a:ext cx="4008437" cy="334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CaptionText"/>
          <p:cNvSpPr txBox="1">
            <a:spLocks noChangeArrowheads="1"/>
          </p:cNvSpPr>
          <p:nvPr>
            <p:custDataLst>
              <p:tags r:id="rId1"/>
            </p:custDataLst>
          </p:nvPr>
        </p:nvSpPr>
        <p:spPr bwMode="auto">
          <a:xfrm>
            <a:off x="7302500" y="5205413"/>
            <a:ext cx="12001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spcAft>
                <a:spcPts val="100"/>
              </a:spcAft>
            </a:pPr>
            <a:r>
              <a:rPr lang="en-US" sz="1100" b="1" i="1">
                <a:latin typeface="Gill Sans MT" charset="0"/>
              </a:rPr>
              <a:t>Animal Cell</a:t>
            </a: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Hooke</a:t>
            </a:r>
            <a:r>
              <a:rPr lang="ja-JP" altLang="en-US">
                <a:effectLst>
                  <a:outerShdw blurRad="38100" dist="38100" dir="2700000" algn="tl">
                    <a:srgbClr val="000000"/>
                  </a:outerShdw>
                </a:effectLst>
                <a:latin typeface="Gill Sans MT" charset="0"/>
                <a:cs typeface="+mj-cs"/>
              </a:rPr>
              <a:t>’</a:t>
            </a:r>
            <a:r>
              <a:rPr lang="en-US">
                <a:effectLst>
                  <a:outerShdw blurRad="38100" dist="38100" dir="2700000" algn="tl">
                    <a:srgbClr val="000000"/>
                  </a:outerShdw>
                </a:effectLst>
                <a:latin typeface="Gill Sans MT" charset="0"/>
                <a:cs typeface="+mj-cs"/>
              </a:rPr>
              <a:t>s Microscope</a:t>
            </a:r>
          </a:p>
        </p:txBody>
      </p:sp>
      <p:sp>
        <p:nvSpPr>
          <p:cNvPr id="3" name="Content Placeholder 2"/>
          <p:cNvSpPr>
            <a:spLocks noGrp="1"/>
          </p:cNvSpPr>
          <p:nvPr>
            <p:ph sz="quarter" idx="1"/>
          </p:nvPr>
        </p:nvSpPr>
        <p:spPr>
          <a:xfrm>
            <a:off x="612775" y="1600200"/>
            <a:ext cx="4279900" cy="4495800"/>
          </a:xfrm>
        </p:spPr>
        <p:txBody>
          <a:bodyPr>
            <a:normAutofit fontScale="70000" lnSpcReduction="20000"/>
          </a:bodyPr>
          <a:lstStyle/>
          <a:p>
            <a:pPr marL="0" indent="0" eaLnBrk="1" fontAlgn="auto" hangingPunct="1">
              <a:lnSpc>
                <a:spcPct val="120000"/>
              </a:lnSpc>
              <a:spcAft>
                <a:spcPts val="0"/>
              </a:spcAft>
              <a:buFont typeface="Wingdings" pitchFamily="2" charset="2"/>
              <a:buNone/>
              <a:defRPr/>
            </a:pPr>
            <a:r>
              <a:rPr lang="en-US" sz="3200" dirty="0" smtClean="0">
                <a:ea typeface="+mn-ea"/>
              </a:rPr>
              <a:t>Cells are approximately 10X smaller than the visual limits of the human eye. Thus, the discovery of cells was dependent on the development of the microscope.</a:t>
            </a:r>
          </a:p>
          <a:p>
            <a:pPr marL="0" indent="0" eaLnBrk="1" fontAlgn="auto" hangingPunct="1">
              <a:lnSpc>
                <a:spcPct val="120000"/>
              </a:lnSpc>
              <a:spcAft>
                <a:spcPts val="0"/>
              </a:spcAft>
              <a:buFont typeface="Wingdings" pitchFamily="2" charset="2"/>
              <a:buNone/>
              <a:defRPr/>
            </a:pPr>
            <a:r>
              <a:rPr lang="en-US" sz="3200" dirty="0" smtClean="0">
                <a:ea typeface="+mn-ea"/>
              </a:rPr>
              <a:t>In 1662, Robert Hooke built a primitive microscope and used it to observe and describe individual cells of cork. </a:t>
            </a:r>
          </a:p>
        </p:txBody>
      </p:sp>
      <p:pic>
        <p:nvPicPr>
          <p:cNvPr id="4" name="Picture 5" descr="hooke-microscope"/>
          <p:cNvPicPr>
            <a:picLocks noChangeAspect="1" noChangeArrowheads="1"/>
          </p:cNvPicPr>
          <p:nvPr>
            <p:custDataLst>
              <p:tags r:id="rId1"/>
            </p:custDataLst>
          </p:nvPr>
        </p:nvPicPr>
        <p:blipFill>
          <a:blip r:embed="rId5"/>
          <a:srcRect/>
          <a:stretch>
            <a:fillRect/>
          </a:stretch>
        </p:blipFill>
        <p:spPr bwMode="auto">
          <a:xfrm>
            <a:off x="5497513" y="1708150"/>
            <a:ext cx="3343275" cy="3122613"/>
          </a:xfrm>
          <a:prstGeom prst="rect">
            <a:avLst/>
          </a:prstGeom>
          <a:ln>
            <a:noFill/>
          </a:ln>
          <a:effectLst>
            <a:outerShdw blurRad="292100" dist="139700" dir="2700000" algn="tl" rotWithShape="0">
              <a:srgbClr val="333333">
                <a:alpha val="65000"/>
              </a:srgbClr>
            </a:outerShdw>
          </a:effectLst>
        </p:spPr>
      </p:pic>
      <p:sp>
        <p:nvSpPr>
          <p:cNvPr id="21508" name="CaptionText"/>
          <p:cNvSpPr txBox="1">
            <a:spLocks noChangeArrowheads="1"/>
          </p:cNvSpPr>
          <p:nvPr>
            <p:custDataLst>
              <p:tags r:id="rId2"/>
            </p:custDataLst>
          </p:nvPr>
        </p:nvSpPr>
        <p:spPr bwMode="auto">
          <a:xfrm>
            <a:off x="5443538" y="5043488"/>
            <a:ext cx="321945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spcAft>
                <a:spcPts val="100"/>
              </a:spcAft>
            </a:pPr>
            <a:r>
              <a:rPr lang="en-US" sz="1100" b="1" i="1">
                <a:latin typeface="Gill Sans MT" charset="0"/>
              </a:rPr>
              <a:t>Robert Hooke's microscope and drawing of a thin layer of cork</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Leeuwenhoek</a:t>
            </a:r>
            <a:r>
              <a:rPr lang="ja-JP" altLang="en-US">
                <a:effectLst>
                  <a:outerShdw blurRad="38100" dist="38100" dir="2700000" algn="tl">
                    <a:srgbClr val="000000"/>
                  </a:outerShdw>
                </a:effectLst>
                <a:latin typeface="Gill Sans MT" charset="0"/>
                <a:cs typeface="+mj-cs"/>
              </a:rPr>
              <a:t>’</a:t>
            </a:r>
            <a:r>
              <a:rPr lang="en-US">
                <a:effectLst>
                  <a:outerShdw blurRad="38100" dist="38100" dir="2700000" algn="tl">
                    <a:srgbClr val="000000"/>
                  </a:outerShdw>
                </a:effectLst>
                <a:latin typeface="Gill Sans MT" charset="0"/>
                <a:cs typeface="+mj-cs"/>
              </a:rPr>
              <a:t>s Observations</a:t>
            </a:r>
          </a:p>
        </p:txBody>
      </p:sp>
      <p:sp>
        <p:nvSpPr>
          <p:cNvPr id="3" name="Content Placeholder 2"/>
          <p:cNvSpPr>
            <a:spLocks noGrp="1"/>
          </p:cNvSpPr>
          <p:nvPr>
            <p:ph sz="quarter" idx="1"/>
          </p:nvPr>
        </p:nvSpPr>
        <p:spPr>
          <a:xfrm>
            <a:off x="552450" y="4359275"/>
            <a:ext cx="8153400" cy="2087563"/>
          </a:xfrm>
        </p:spPr>
        <p:txBody>
          <a:bodyPr>
            <a:normAutofit fontScale="62500" lnSpcReduction="20000"/>
          </a:bodyPr>
          <a:lstStyle/>
          <a:p>
            <a:pPr marL="0" indent="0" eaLnBrk="1" fontAlgn="auto" hangingPunct="1">
              <a:lnSpc>
                <a:spcPct val="120000"/>
              </a:lnSpc>
              <a:spcAft>
                <a:spcPts val="0"/>
              </a:spcAft>
              <a:buFont typeface="Wingdings" pitchFamily="2" charset="2"/>
              <a:buNone/>
              <a:defRPr/>
            </a:pPr>
            <a:r>
              <a:rPr lang="en-US" sz="3200" dirty="0" smtClean="0">
                <a:ea typeface="+mn-ea"/>
              </a:rPr>
              <a:t>In 1675, Anton van Leeuwenhoek used a microscope to examine droplets of water. He described a multitude of "animalcules", thus becoming the first person to observe living, single-celled microorganisms.</a:t>
            </a:r>
          </a:p>
          <a:p>
            <a:pPr marL="0" indent="0" eaLnBrk="1" fontAlgn="auto" hangingPunct="1">
              <a:lnSpc>
                <a:spcPct val="120000"/>
              </a:lnSpc>
              <a:spcAft>
                <a:spcPts val="0"/>
              </a:spcAft>
              <a:buFont typeface="Wingdings" pitchFamily="2" charset="2"/>
              <a:buNone/>
              <a:defRPr/>
            </a:pPr>
            <a:r>
              <a:rPr lang="en-US" sz="3200" dirty="0" smtClean="0">
                <a:ea typeface="+mn-ea"/>
              </a:rPr>
              <a:t>It was another 100 years before scientists would describe cells in greater detail. </a:t>
            </a:r>
          </a:p>
          <a:p>
            <a:pPr marL="320040" indent="-320040" eaLnBrk="1" fontAlgn="auto" hangingPunct="1">
              <a:spcAft>
                <a:spcPts val="0"/>
              </a:spcAft>
              <a:buFont typeface="Wingdings" pitchFamily="2" charset="2"/>
              <a:buNone/>
              <a:defRPr/>
            </a:pPr>
            <a:endParaRPr lang="en-US" dirty="0">
              <a:ea typeface="+mn-ea"/>
            </a:endParaRPr>
          </a:p>
        </p:txBody>
      </p:sp>
      <p:pic>
        <p:nvPicPr>
          <p:cNvPr id="4" name="Picture 4" descr="leeuwenhoek-hoz"/>
          <p:cNvPicPr>
            <a:picLocks noChangeAspect="1" noChangeArrowheads="1"/>
          </p:cNvPicPr>
          <p:nvPr>
            <p:custDataLst>
              <p:tags r:id="rId1"/>
            </p:custDataLst>
          </p:nvPr>
        </p:nvPicPr>
        <p:blipFill>
          <a:blip r:embed="rId5"/>
          <a:srcRect/>
          <a:stretch>
            <a:fillRect/>
          </a:stretch>
        </p:blipFill>
        <p:spPr bwMode="auto">
          <a:xfrm>
            <a:off x="1149350" y="1670050"/>
            <a:ext cx="3819525" cy="2605088"/>
          </a:xfrm>
          <a:prstGeom prst="rect">
            <a:avLst/>
          </a:prstGeom>
          <a:ln>
            <a:noFill/>
          </a:ln>
          <a:effectLst>
            <a:outerShdw blurRad="292100" dist="139700" dir="2700000" algn="tl" rotWithShape="0">
              <a:srgbClr val="333333">
                <a:alpha val="65000"/>
              </a:srgbClr>
            </a:outerShdw>
          </a:effectLst>
        </p:spPr>
      </p:pic>
      <p:sp>
        <p:nvSpPr>
          <p:cNvPr id="23556" name="CaptionText"/>
          <p:cNvSpPr txBox="1">
            <a:spLocks noChangeArrowheads="1"/>
          </p:cNvSpPr>
          <p:nvPr>
            <p:custDataLst>
              <p:tags r:id="rId2"/>
            </p:custDataLst>
          </p:nvPr>
        </p:nvSpPr>
        <p:spPr bwMode="auto">
          <a:xfrm>
            <a:off x="5197475" y="3821113"/>
            <a:ext cx="264795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Aft>
                <a:spcPts val="100"/>
              </a:spcAft>
            </a:pPr>
            <a:r>
              <a:rPr lang="nl-NL" sz="1100" b="1" i="1">
                <a:latin typeface="Gill Sans MT" charset="0"/>
              </a:rPr>
              <a:t>Anton van Leeuwenhoek and his drawings of microorganisms</a:t>
            </a:r>
            <a:endParaRPr lang="en-US" sz="1100" b="1" i="1">
              <a:latin typeface="Gill Sans MT" charset="0"/>
            </a:endParaRP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775" y="228600"/>
            <a:ext cx="8153400" cy="990600"/>
          </a:xfrm>
        </p:spPr>
        <p:txBody>
          <a:bodyPr wrap="square" lIns="91440" tIns="45720" rIns="91440" bIns="45720" numCol="1" anchorCtr="0" compatLnSpc="1">
            <a:prstTxWarp prst="textNoShape">
              <a:avLst/>
            </a:prstTxWarp>
          </a:bodyPr>
          <a:lstStyle/>
          <a:p>
            <a:pPr eaLnBrk="1" hangingPunct="1">
              <a:defRPr/>
            </a:pPr>
            <a:r>
              <a:rPr lang="en-US">
                <a:effectLst>
                  <a:outerShdw blurRad="38100" dist="38100" dir="2700000" algn="tl">
                    <a:srgbClr val="000000"/>
                  </a:outerShdw>
                </a:effectLst>
                <a:latin typeface="Gill Sans MT" charset="0"/>
                <a:cs typeface="+mj-cs"/>
              </a:rPr>
              <a:t>The Cell Theory</a:t>
            </a:r>
          </a:p>
        </p:txBody>
      </p:sp>
      <p:sp>
        <p:nvSpPr>
          <p:cNvPr id="3" name="Content Placeholder 2"/>
          <p:cNvSpPr>
            <a:spLocks noGrp="1"/>
          </p:cNvSpPr>
          <p:nvPr>
            <p:ph sz="quarter" idx="1"/>
          </p:nvPr>
        </p:nvSpPr>
        <p:spPr>
          <a:xfrm>
            <a:off x="612775" y="1600200"/>
            <a:ext cx="3989388" cy="4495800"/>
          </a:xfrm>
        </p:spPr>
        <p:txBody>
          <a:bodyPr>
            <a:normAutofit fontScale="62500" lnSpcReduction="20000"/>
          </a:bodyPr>
          <a:lstStyle/>
          <a:p>
            <a:pPr marL="0" indent="0" eaLnBrk="1" fontAlgn="auto" hangingPunct="1">
              <a:lnSpc>
                <a:spcPct val="120000"/>
              </a:lnSpc>
              <a:spcAft>
                <a:spcPts val="0"/>
              </a:spcAft>
              <a:buFont typeface="Wingdings" pitchFamily="2" charset="2"/>
              <a:buNone/>
              <a:defRPr/>
            </a:pPr>
            <a:r>
              <a:rPr lang="en-US" sz="3200" dirty="0" smtClean="0">
                <a:ea typeface="+mn-ea"/>
              </a:rPr>
              <a:t>In the 1830's, Matthias </a:t>
            </a:r>
            <a:r>
              <a:rPr lang="en-US" sz="3200" dirty="0" err="1" smtClean="0">
                <a:ea typeface="+mn-ea"/>
              </a:rPr>
              <a:t>Schleiden</a:t>
            </a:r>
            <a:r>
              <a:rPr lang="en-US" sz="3200" dirty="0" smtClean="0">
                <a:ea typeface="+mn-ea"/>
              </a:rPr>
              <a:t> and Theodor Schwann proposed a set of hypotheses that came to be called the cell theory.  The cell theory states </a:t>
            </a:r>
          </a:p>
          <a:p>
            <a:pPr marL="320040" indent="-320040" eaLnBrk="1" fontAlgn="auto" hangingPunct="1">
              <a:lnSpc>
                <a:spcPct val="120000"/>
              </a:lnSpc>
              <a:spcAft>
                <a:spcPts val="0"/>
              </a:spcAft>
              <a:buFont typeface="Wingdings" pitchFamily="2" charset="2"/>
              <a:buNone/>
              <a:defRPr/>
            </a:pPr>
            <a:r>
              <a:rPr lang="en-US" sz="3200" dirty="0" smtClean="0">
                <a:ea typeface="+mn-ea"/>
              </a:rPr>
              <a:t>(1) all organisms are composed of one or more cells</a:t>
            </a:r>
          </a:p>
          <a:p>
            <a:pPr marL="320040" indent="-320040" eaLnBrk="1" fontAlgn="auto" hangingPunct="1">
              <a:lnSpc>
                <a:spcPct val="120000"/>
              </a:lnSpc>
              <a:spcAft>
                <a:spcPts val="0"/>
              </a:spcAft>
              <a:buFont typeface="Wingdings" pitchFamily="2" charset="2"/>
              <a:buNone/>
              <a:defRPr/>
            </a:pPr>
            <a:r>
              <a:rPr lang="en-US" sz="3200" dirty="0" smtClean="0">
                <a:ea typeface="+mn-ea"/>
              </a:rPr>
              <a:t>(2) the cell is the structural unit of life</a:t>
            </a:r>
          </a:p>
          <a:p>
            <a:pPr marL="320040" indent="-320040" eaLnBrk="1" fontAlgn="auto" hangingPunct="1">
              <a:lnSpc>
                <a:spcPct val="120000"/>
              </a:lnSpc>
              <a:spcAft>
                <a:spcPts val="0"/>
              </a:spcAft>
              <a:buFont typeface="Wingdings" pitchFamily="2" charset="2"/>
              <a:buNone/>
              <a:defRPr/>
            </a:pPr>
            <a:r>
              <a:rPr lang="en-US" sz="3200" dirty="0" smtClean="0">
                <a:ea typeface="+mn-ea"/>
              </a:rPr>
              <a:t>(3) cells can arise only by division from a preexisting cell</a:t>
            </a:r>
          </a:p>
          <a:p>
            <a:pPr marL="320040" indent="-320040" eaLnBrk="1" fontAlgn="auto" hangingPunct="1">
              <a:spcAft>
                <a:spcPts val="0"/>
              </a:spcAft>
              <a:buFont typeface="Wingdings" pitchFamily="2" charset="2"/>
              <a:buNone/>
              <a:defRPr/>
            </a:pPr>
            <a:endParaRPr lang="en-US" dirty="0">
              <a:ea typeface="+mn-ea"/>
            </a:endParaRPr>
          </a:p>
        </p:txBody>
      </p:sp>
      <p:pic>
        <p:nvPicPr>
          <p:cNvPr id="4" name="Picture 3" descr="plant-cell.jpg"/>
          <p:cNvPicPr>
            <a:picLocks noChangeAspect="1"/>
          </p:cNvPicPr>
          <p:nvPr/>
        </p:nvPicPr>
        <p:blipFill>
          <a:blip r:embed="rId4"/>
          <a:stretch>
            <a:fillRect/>
          </a:stretch>
        </p:blipFill>
        <p:spPr>
          <a:xfrm>
            <a:off x="4754563" y="1673225"/>
            <a:ext cx="4173537" cy="3070225"/>
          </a:xfrm>
          <a:prstGeom prst="rect">
            <a:avLst/>
          </a:prstGeom>
          <a:ln>
            <a:noFill/>
          </a:ln>
          <a:effectLst>
            <a:outerShdw blurRad="292100" dist="139700" dir="2700000" algn="tl" rotWithShape="0">
              <a:srgbClr val="333333">
                <a:alpha val="65000"/>
              </a:srgbClr>
            </a:outerShdw>
          </a:effectLst>
        </p:spPr>
      </p:pic>
      <p:sp>
        <p:nvSpPr>
          <p:cNvPr id="25604" name="CaptionText"/>
          <p:cNvSpPr txBox="1">
            <a:spLocks noChangeArrowheads="1"/>
          </p:cNvSpPr>
          <p:nvPr>
            <p:custDataLst>
              <p:tags r:id="rId1"/>
            </p:custDataLst>
          </p:nvPr>
        </p:nvSpPr>
        <p:spPr bwMode="auto">
          <a:xfrm>
            <a:off x="5562600" y="5064125"/>
            <a:ext cx="3287713"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spcAft>
                <a:spcPts val="100"/>
              </a:spcAft>
            </a:pPr>
            <a:r>
              <a:rPr lang="en-US" sz="1100" i="1">
                <a:latin typeface="Gill Sans MT" charset="0"/>
              </a:rPr>
              <a:t>Plant Cell</a:t>
            </a:r>
          </a:p>
          <a:p>
            <a:pPr algn="r" eaLnBrk="1" hangingPunct="1">
              <a:spcAft>
                <a:spcPts val="100"/>
              </a:spcAft>
            </a:pPr>
            <a:r>
              <a:rPr lang="en-US" sz="1100" i="1">
                <a:latin typeface="Gill Sans MT" charset="0"/>
              </a:rPr>
              <a:t>[Image courtesy of Mariana Ruiz Villarreal]</a:t>
            </a:r>
          </a:p>
        </p:txBody>
      </p:sp>
    </p:spTree>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HAPENAME" val="MainGraphic"/>
</p:tagLst>
</file>

<file path=ppt/tags/tag10.xml><?xml version="1.0" encoding="utf-8"?>
<p:tagLst xmlns:a="http://schemas.openxmlformats.org/drawingml/2006/main" xmlns:r="http://schemas.openxmlformats.org/officeDocument/2006/relationships" xmlns:p="http://schemas.openxmlformats.org/presentationml/2006/main">
  <p:tag name="SHAPENAME" val="CaptionText"/>
</p:tagLst>
</file>

<file path=ppt/tags/tag2.xml><?xml version="1.0" encoding="utf-8"?>
<p:tagLst xmlns:a="http://schemas.openxmlformats.org/drawingml/2006/main" xmlns:r="http://schemas.openxmlformats.org/officeDocument/2006/relationships" xmlns:p="http://schemas.openxmlformats.org/presentationml/2006/main">
  <p:tag name="SHAPENAME" val="CaptionText"/>
</p:tagLst>
</file>

<file path=ppt/tags/tag3.xml><?xml version="1.0" encoding="utf-8"?>
<p:tagLst xmlns:a="http://schemas.openxmlformats.org/drawingml/2006/main" xmlns:r="http://schemas.openxmlformats.org/officeDocument/2006/relationships" xmlns:p="http://schemas.openxmlformats.org/presentationml/2006/main">
  <p:tag name="SHAPENAME" val="CaptionText"/>
</p:tagLst>
</file>

<file path=ppt/tags/tag4.xml><?xml version="1.0" encoding="utf-8"?>
<p:tagLst xmlns:a="http://schemas.openxmlformats.org/drawingml/2006/main" xmlns:r="http://schemas.openxmlformats.org/officeDocument/2006/relationships" xmlns:p="http://schemas.openxmlformats.org/presentationml/2006/main">
  <p:tag name="SHAPENAME" val="MainGraphic"/>
</p:tagLst>
</file>

<file path=ppt/tags/tag5.xml><?xml version="1.0" encoding="utf-8"?>
<p:tagLst xmlns:a="http://schemas.openxmlformats.org/drawingml/2006/main" xmlns:r="http://schemas.openxmlformats.org/officeDocument/2006/relationships" xmlns:p="http://schemas.openxmlformats.org/presentationml/2006/main">
  <p:tag name="SHAPENAME" val="CaptionText"/>
</p:tagLst>
</file>

<file path=ppt/tags/tag6.xml><?xml version="1.0" encoding="utf-8"?>
<p:tagLst xmlns:a="http://schemas.openxmlformats.org/drawingml/2006/main" xmlns:r="http://schemas.openxmlformats.org/officeDocument/2006/relationships" xmlns:p="http://schemas.openxmlformats.org/presentationml/2006/main">
  <p:tag name="SHAPENAME" val="MainGraphic"/>
</p:tagLst>
</file>

<file path=ppt/tags/tag7.xml><?xml version="1.0" encoding="utf-8"?>
<p:tagLst xmlns:a="http://schemas.openxmlformats.org/drawingml/2006/main" xmlns:r="http://schemas.openxmlformats.org/officeDocument/2006/relationships" xmlns:p="http://schemas.openxmlformats.org/presentationml/2006/main">
  <p:tag name="SHAPENAME" val="CaptionText"/>
</p:tagLst>
</file>

<file path=ppt/tags/tag8.xml><?xml version="1.0" encoding="utf-8"?>
<p:tagLst xmlns:a="http://schemas.openxmlformats.org/drawingml/2006/main" xmlns:r="http://schemas.openxmlformats.org/officeDocument/2006/relationships" xmlns:p="http://schemas.openxmlformats.org/presentationml/2006/main">
  <p:tag name="SHAPENAME" val="CaptionText"/>
</p:tagLst>
</file>

<file path=ppt/tags/tag9.xml><?xml version="1.0" encoding="utf-8"?>
<p:tagLst xmlns:a="http://schemas.openxmlformats.org/drawingml/2006/main" xmlns:r="http://schemas.openxmlformats.org/officeDocument/2006/relationships" xmlns:p="http://schemas.openxmlformats.org/presentationml/2006/main">
  <p:tag name="SHAPENAME" val="CaptionText"/>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scme3">
  <a:themeElements>
    <a:clrScheme name="Custom 9">
      <a:dk1>
        <a:srgbClr val="8A3C12"/>
      </a:dk1>
      <a:lt1>
        <a:srgbClr val="FFF2CB"/>
      </a:lt1>
      <a:dk2>
        <a:srgbClr val="732423"/>
      </a:dk2>
      <a:lt2>
        <a:srgbClr val="D4D4D6"/>
      </a:lt2>
      <a:accent1>
        <a:srgbClr val="9A302F"/>
      </a:accent1>
      <a:accent2>
        <a:srgbClr val="FFC000"/>
      </a:accent2>
      <a:accent3>
        <a:srgbClr val="E66C7D"/>
      </a:accent3>
      <a:accent4>
        <a:srgbClr val="6BB76D"/>
      </a:accent4>
      <a:accent5>
        <a:srgbClr val="E88651"/>
      </a:accent5>
      <a:accent6>
        <a:srgbClr val="C64847"/>
      </a:accent6>
      <a:hlink>
        <a:srgbClr val="2F75FF"/>
      </a:hlink>
      <a:folHlink>
        <a:srgbClr val="680000"/>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scme3</Template>
  <TotalTime>138</TotalTime>
  <Words>1604</Words>
  <Application>Microsoft Macintosh PowerPoint</Application>
  <PresentationFormat>On-screen Show (4:3)</PresentationFormat>
  <Paragraphs>181</Paragraphs>
  <Slides>25</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ＭＳ Ｐゴシック</vt:lpstr>
      <vt:lpstr>Gill Sans MT</vt:lpstr>
      <vt:lpstr>Wingdings</vt:lpstr>
      <vt:lpstr>Wingdings 2</vt:lpstr>
      <vt:lpstr>Calibri</vt:lpstr>
      <vt:lpstr>Times New Roman</vt:lpstr>
      <vt:lpstr>scme3</vt:lpstr>
      <vt:lpstr>CELLS:  THE BUILDING BLOCKS OF LIFE</vt:lpstr>
      <vt:lpstr>Unit Overview</vt:lpstr>
      <vt:lpstr>Objectives</vt:lpstr>
      <vt:lpstr>Introduction</vt:lpstr>
      <vt:lpstr>Challenges</vt:lpstr>
      <vt:lpstr>What is a cell?</vt:lpstr>
      <vt:lpstr>Hooke’s Microscope</vt:lpstr>
      <vt:lpstr>Leeuwenhoek’s Observations</vt:lpstr>
      <vt:lpstr>The Cell Theory</vt:lpstr>
      <vt:lpstr>Prokaryotic and Eukaryotic Cells</vt:lpstr>
      <vt:lpstr>Eukaryotic and Prokaryotic Cell</vt:lpstr>
      <vt:lpstr>Eukaryotic and Prokaryotic Comparison</vt:lpstr>
      <vt:lpstr>The Eukaryotic Cell</vt:lpstr>
      <vt:lpstr>The Eukaryotic Cell</vt:lpstr>
      <vt:lpstr>The Eukaryotic Cell</vt:lpstr>
      <vt:lpstr>Eukaryotic Organelles</vt:lpstr>
      <vt:lpstr>Organelles</vt:lpstr>
      <vt:lpstr>Organelles</vt:lpstr>
      <vt:lpstr>Growing Cells</vt:lpstr>
      <vt:lpstr>Using MEMS for Cell Cultivation</vt:lpstr>
      <vt:lpstr>Review of The Cell</vt:lpstr>
      <vt:lpstr>Let’s see what you remember</vt:lpstr>
      <vt:lpstr>Summary</vt:lpstr>
      <vt:lpstr>Disclaimer</vt:lpstr>
      <vt:lpstr>Acknowledgements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mjwillis</dc:creator>
  <cp:lastModifiedBy>MJ Willis</cp:lastModifiedBy>
  <cp:revision>65</cp:revision>
  <dcterms:created xsi:type="dcterms:W3CDTF">2009-01-06T17:50:14Z</dcterms:created>
  <dcterms:modified xsi:type="dcterms:W3CDTF">2017-08-22T20:51:00Z</dcterms:modified>
</cp:coreProperties>
</file>