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p:sldMasterIdLst>
    <p:sldMasterId id="2147483732" r:id="rId1"/>
  </p:sldMasterIdLst>
  <p:notesMasterIdLst>
    <p:notesMasterId r:id="rId32"/>
  </p:notesMasterIdLst>
  <p:handoutMasterIdLst>
    <p:handoutMasterId r:id="rId33"/>
  </p:handoutMasterIdLst>
  <p:sldIdLst>
    <p:sldId id="260" r:id="rId2"/>
    <p:sldId id="261" r:id="rId3"/>
    <p:sldId id="262" r:id="rId4"/>
    <p:sldId id="263" r:id="rId5"/>
    <p:sldId id="267" r:id="rId6"/>
    <p:sldId id="268" r:id="rId7"/>
    <p:sldId id="269" r:id="rId8"/>
    <p:sldId id="270" r:id="rId9"/>
    <p:sldId id="271" r:id="rId10"/>
    <p:sldId id="272" r:id="rId11"/>
    <p:sldId id="273" r:id="rId12"/>
    <p:sldId id="274" r:id="rId13"/>
    <p:sldId id="276" r:id="rId14"/>
    <p:sldId id="275" r:id="rId15"/>
    <p:sldId id="278" r:id="rId16"/>
    <p:sldId id="279" r:id="rId17"/>
    <p:sldId id="280" r:id="rId18"/>
    <p:sldId id="277" r:id="rId19"/>
    <p:sldId id="282" r:id="rId20"/>
    <p:sldId id="281" r:id="rId21"/>
    <p:sldId id="283" r:id="rId22"/>
    <p:sldId id="284" r:id="rId23"/>
    <p:sldId id="285" r:id="rId24"/>
    <p:sldId id="286" r:id="rId25"/>
    <p:sldId id="291" r:id="rId26"/>
    <p:sldId id="290" r:id="rId27"/>
    <p:sldId id="287" r:id="rId28"/>
    <p:sldId id="266" r:id="rId29"/>
    <p:sldId id="264" r:id="rId30"/>
    <p:sldId id="265"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39" d="100"/>
          <a:sy n="139" d="100"/>
        </p:scale>
        <p:origin x="-688" y="-3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056"/>
    </p:cViewPr>
  </p:sorterViewPr>
  <p:notesViewPr>
    <p:cSldViewPr snapToGrid="0">
      <p:cViewPr varScale="1">
        <p:scale>
          <a:sx n="81" d="100"/>
          <a:sy n="81" d="100"/>
        </p:scale>
        <p:origin x="-2088" y="-90"/>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heme" Target="theme/theme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charset="0"/>
                <a:cs typeface="Arial" charset="0"/>
              </a:defRPr>
            </a:lvl1pPr>
          </a:lstStyle>
          <a:p>
            <a:pPr>
              <a:defRPr/>
            </a:pPr>
            <a:fld id="{20C3811E-C353-E642-9A5D-3675839630FB}" type="datetimeFigureOut">
              <a:rPr lang="en-US"/>
              <a:pPr>
                <a:defRPr/>
              </a:pPr>
              <a:t>8/25/17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charset="0"/>
                <a:cs typeface="Arial" charset="0"/>
              </a:defRPr>
            </a:lvl1pPr>
          </a:lstStyle>
          <a:p>
            <a:pPr>
              <a:defRPr/>
            </a:pPr>
            <a:fld id="{9F4907D4-2C47-FD4B-B5F9-AEA743D1AC16}" type="slidenum">
              <a:rPr lang="en-US"/>
              <a:pPr>
                <a:defRPr/>
              </a:pPr>
              <a:t>‹#›</a:t>
            </a:fld>
            <a:endParaRPr lang="en-US"/>
          </a:p>
        </p:txBody>
      </p:sp>
    </p:spTree>
    <p:extLst>
      <p:ext uri="{BB962C8B-B14F-4D97-AF65-F5344CB8AC3E}">
        <p14:creationId xmlns:p14="http://schemas.microsoft.com/office/powerpoint/2010/main" val="3609131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charset="0"/>
                <a:cs typeface="Arial" charset="0"/>
              </a:defRPr>
            </a:lvl1pPr>
          </a:lstStyle>
          <a:p>
            <a:pPr>
              <a:defRPr/>
            </a:pPr>
            <a:fld id="{952ADF9D-61A3-8F4F-9C17-78BC6B6F0DDE}" type="datetimeFigureOut">
              <a:rPr lang="en-US"/>
              <a:pPr>
                <a:defRPr/>
              </a:pPr>
              <a:t>8/25/17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charset="0"/>
                <a:cs typeface="Arial" charset="0"/>
              </a:defRPr>
            </a:lvl1pPr>
          </a:lstStyle>
          <a:p>
            <a:pPr>
              <a:defRPr/>
            </a:pPr>
            <a:fld id="{AED6F5B8-1262-9240-9DFD-B0CDEDCBD485}" type="slidenum">
              <a:rPr lang="en-US"/>
              <a:pPr>
                <a:defRPr/>
              </a:pPr>
              <a:t>‹#›</a:t>
            </a:fld>
            <a:endParaRPr lang="en-US"/>
          </a:p>
        </p:txBody>
      </p:sp>
    </p:spTree>
    <p:extLst>
      <p:ext uri="{BB962C8B-B14F-4D97-AF65-F5344CB8AC3E}">
        <p14:creationId xmlns:p14="http://schemas.microsoft.com/office/powerpoint/2010/main" val="32974359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02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02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0CE2878-B9E3-8944-B39A-59908307C584}" type="slidenum">
              <a:rPr lang="en-US" sz="1200">
                <a:latin typeface="Calibri" charset="0"/>
              </a:rPr>
              <a:pPr eaLnBrk="1" hangingPunct="1"/>
              <a:t>1</a:t>
            </a:fld>
            <a:endParaRPr lang="en-US" sz="1200">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54A4E4D-301B-2346-B349-FEE23521B523}" type="slidenum">
              <a:rPr lang="en-US" sz="1200">
                <a:latin typeface="Calibri" charset="0"/>
              </a:rPr>
              <a:pPr eaLnBrk="1" hangingPunct="1"/>
              <a:t>10</a:t>
            </a:fld>
            <a:endParaRPr lang="en-US" sz="1200">
              <a:latin typeface="Calibri"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29AC7FA-207A-B74C-8148-D0DC43CEB68B}" type="slidenum">
              <a:rPr lang="en-US" sz="1200">
                <a:latin typeface="Calibri" charset="0"/>
              </a:rPr>
              <a:pPr eaLnBrk="1" hangingPunct="1"/>
              <a:t>11</a:t>
            </a:fld>
            <a:endParaRPr lang="en-US" sz="1200">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AE191C9-BB90-AB4F-9920-8960EB433D04}" type="slidenum">
              <a:rPr lang="en-US" sz="1200">
                <a:latin typeface="Calibri" charset="0"/>
              </a:rPr>
              <a:pPr eaLnBrk="1" hangingPunct="1"/>
              <a:t>12</a:t>
            </a:fld>
            <a:endParaRPr lang="en-US" sz="1200">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2E00E6D-8F00-B04F-A042-F2EB17C595EA}" type="slidenum">
              <a:rPr lang="en-US" sz="1200">
                <a:latin typeface="Calibri" charset="0"/>
              </a:rPr>
              <a:pPr eaLnBrk="1" hangingPunct="1"/>
              <a:t>13</a:t>
            </a:fld>
            <a:endParaRPr lang="en-US" sz="1200">
              <a:latin typeface="Calibri"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Clinical chemistry and molecular diagnostics are the largest users of first generation bioMEMS devices, particularly high-throughput microfluidic devices.  The basis for this is point-of-care (POC) or in the office testing by microfluidic-based micro-total-analysis systems (mTAS) and Lab-on-a-chip (LOC) devices.  Even though mTAS and LOC terminology is used interchangeably there are differences.  </a:t>
            </a:r>
          </a:p>
          <a:p>
            <a:pPr eaLnBrk="1" hangingPunct="1">
              <a:spcBef>
                <a:spcPct val="0"/>
              </a:spcBef>
            </a:pPr>
            <a:endParaRPr lang="en-US">
              <a:latin typeface="Calibri"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07BC0A9-ECF3-144C-95A3-CEBB69E97415}" type="slidenum">
              <a:rPr lang="en-US" sz="1200">
                <a:latin typeface="Calibri" charset="0"/>
              </a:rPr>
              <a:pPr eaLnBrk="1" hangingPunct="1"/>
              <a:t>14</a:t>
            </a:fld>
            <a:endParaRPr lang="en-US" sz="1200">
              <a:latin typeface="Calibri"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89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389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788CC5F-F862-2B46-943E-E17762B4C034}" type="slidenum">
              <a:rPr lang="en-US" sz="1200">
                <a:latin typeface="Calibri" charset="0"/>
              </a:rPr>
              <a:pPr eaLnBrk="1" hangingPunct="1"/>
              <a:t>15</a:t>
            </a:fld>
            <a:endParaRPr lang="en-US" sz="1200">
              <a:latin typeface="Calibri"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F783F7B-00E6-6547-BE70-50CCB37C898B}" type="slidenum">
              <a:rPr lang="en-US" sz="1200">
                <a:latin typeface="Calibri" charset="0"/>
              </a:rPr>
              <a:pPr eaLnBrk="1" hangingPunct="1"/>
              <a:t>16</a:t>
            </a:fld>
            <a:endParaRPr lang="en-US" sz="120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301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4301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D0D1A62-F6B5-5E47-8B2E-318AE57BBA9A}" type="slidenum">
              <a:rPr lang="en-US" sz="1200">
                <a:latin typeface="Calibri" charset="0"/>
              </a:rPr>
              <a:pPr eaLnBrk="1" hangingPunct="1"/>
              <a:t>17</a:t>
            </a:fld>
            <a:endParaRPr lang="en-US" sz="120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eaLnBrk="1" hangingPunct="1">
              <a:lnSpc>
                <a:spcPct val="120000"/>
              </a:lnSpc>
              <a:spcBef>
                <a:spcPts val="600"/>
              </a:spcBef>
              <a:buFontTx/>
              <a:buChar char="•"/>
            </a:pPr>
            <a:r>
              <a:rPr lang="en-US">
                <a:latin typeface="Calibri" charset="0"/>
              </a:rPr>
              <a:t>The white blood cells are targeted and isolated.</a:t>
            </a:r>
          </a:p>
          <a:p>
            <a:pPr marL="228600" indent="-228600" eaLnBrk="1" hangingPunct="1">
              <a:lnSpc>
                <a:spcPct val="120000"/>
              </a:lnSpc>
              <a:spcBef>
                <a:spcPts val="600"/>
              </a:spcBef>
              <a:buFontTx/>
              <a:buChar char="•"/>
            </a:pPr>
            <a:r>
              <a:rPr lang="en-US">
                <a:latin typeface="Calibri" charset="0"/>
              </a:rPr>
              <a:t>Individual cells are lysed (broken up or cell lysis).</a:t>
            </a:r>
          </a:p>
          <a:p>
            <a:pPr marL="228600" indent="-228600" eaLnBrk="1" hangingPunct="1">
              <a:lnSpc>
                <a:spcPct val="120000"/>
              </a:lnSpc>
              <a:spcBef>
                <a:spcPts val="600"/>
              </a:spcBef>
              <a:buFontTx/>
              <a:buChar char="•"/>
            </a:pPr>
            <a:r>
              <a:rPr lang="en-US">
                <a:latin typeface="Calibri" charset="0"/>
              </a:rPr>
              <a:t>The DNA inside the cell is isolated.</a:t>
            </a:r>
          </a:p>
          <a:p>
            <a:pPr marL="228600" indent="-228600" eaLnBrk="1" hangingPunct="1">
              <a:lnSpc>
                <a:spcPct val="120000"/>
              </a:lnSpc>
              <a:spcBef>
                <a:spcPts val="600"/>
              </a:spcBef>
              <a:buFontTx/>
              <a:buChar char="•"/>
            </a:pPr>
            <a:r>
              <a:rPr lang="en-US">
                <a:latin typeface="Calibri" charset="0"/>
              </a:rPr>
              <a:t>The Polymerase Chain Reaction</a:t>
            </a:r>
            <a:r>
              <a:rPr lang="en-US" b="1">
                <a:latin typeface="Calibri" charset="0"/>
              </a:rPr>
              <a:t> </a:t>
            </a:r>
            <a:r>
              <a:rPr lang="en-US">
                <a:latin typeface="Calibri" charset="0"/>
              </a:rPr>
              <a:t>(PCR) reagents specific for this defect are added.</a:t>
            </a:r>
          </a:p>
          <a:p>
            <a:pPr marL="228600" indent="-228600" eaLnBrk="1" hangingPunct="1">
              <a:lnSpc>
                <a:spcPct val="120000"/>
              </a:lnSpc>
              <a:spcBef>
                <a:spcPts val="600"/>
              </a:spcBef>
              <a:buFontTx/>
              <a:buChar char="•"/>
            </a:pPr>
            <a:r>
              <a:rPr lang="en-US">
                <a:latin typeface="Calibri" charset="0"/>
              </a:rPr>
              <a:t>If the defect is present, the DNA containing this defect is amplified.</a:t>
            </a:r>
          </a:p>
          <a:p>
            <a:pPr marL="228600" indent="-228600" eaLnBrk="1" hangingPunct="1">
              <a:lnSpc>
                <a:spcPct val="120000"/>
              </a:lnSpc>
              <a:spcBef>
                <a:spcPts val="600"/>
              </a:spcBef>
              <a:buFontTx/>
              <a:buChar char="•"/>
            </a:pPr>
            <a:r>
              <a:rPr lang="en-US">
                <a:latin typeface="Calibri" charset="0"/>
              </a:rPr>
              <a:t>Specific labeled probes for that DNA are added.</a:t>
            </a:r>
          </a:p>
          <a:p>
            <a:pPr marL="228600" indent="-228600" eaLnBrk="1" hangingPunct="1">
              <a:lnSpc>
                <a:spcPct val="120000"/>
              </a:lnSpc>
              <a:spcBef>
                <a:spcPts val="600"/>
              </a:spcBef>
              <a:buFontTx/>
              <a:buChar char="•"/>
            </a:pPr>
            <a:r>
              <a:rPr lang="en-US">
                <a:latin typeface="Calibri" charset="0"/>
              </a:rPr>
              <a:t>If the DNA is present, they bind (hybridize) to the DNA probes.</a:t>
            </a:r>
          </a:p>
          <a:p>
            <a:pPr marL="228600" indent="-228600" eaLnBrk="1" hangingPunct="1">
              <a:lnSpc>
                <a:spcPct val="120000"/>
              </a:lnSpc>
              <a:spcBef>
                <a:spcPts val="600"/>
              </a:spcBef>
              <a:buFontTx/>
              <a:buChar char="•"/>
            </a:pPr>
            <a:r>
              <a:rPr lang="en-US">
                <a:latin typeface="Calibri" charset="0"/>
              </a:rPr>
              <a:t>If the probes bind, their label is detected.</a:t>
            </a:r>
          </a:p>
          <a:p>
            <a:pPr marL="228600" indent="-228600" eaLnBrk="1" hangingPunct="1">
              <a:spcBef>
                <a:spcPct val="0"/>
              </a:spcBef>
              <a:buFontTx/>
              <a:buChar char="•"/>
            </a:pPr>
            <a:endParaRPr lang="en-US">
              <a:latin typeface="Calibri" charset="0"/>
            </a:endParaRPr>
          </a:p>
        </p:txBody>
      </p:sp>
      <p:sp>
        <p:nvSpPr>
          <p:cNvPr id="4505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D903F5E-D7D0-3D4C-BF31-2197080560A9}" type="slidenum">
              <a:rPr lang="en-US" sz="1200">
                <a:latin typeface="Calibri" charset="0"/>
              </a:rPr>
              <a:pPr eaLnBrk="1" hangingPunct="1"/>
              <a:t>18</a:t>
            </a:fld>
            <a:endParaRPr lang="en-US" sz="1200">
              <a:latin typeface="Calibri"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71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471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42AD56-3BA5-E648-AACA-58866D6CC0CF}" type="slidenum">
              <a:rPr lang="en-US" sz="1200">
                <a:latin typeface="Calibri" charset="0"/>
              </a:rPr>
              <a:pPr eaLnBrk="1" hangingPunct="1"/>
              <a:t>19</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22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22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6B71228-F2B7-A24E-A7DC-552ED23D29B6}" type="slidenum">
              <a:rPr lang="en-US" sz="1200">
                <a:latin typeface="Calibri" charset="0"/>
              </a:rPr>
              <a:pPr eaLnBrk="1" hangingPunct="1"/>
              <a:t>2</a:t>
            </a:fld>
            <a:endParaRPr lang="en-US" sz="1200">
              <a:latin typeface="Calibri"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91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491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58FE10F-EE32-6247-954E-08E9A4BD8274}" type="slidenum">
              <a:rPr lang="en-US" sz="1200">
                <a:latin typeface="Calibri" charset="0"/>
              </a:rPr>
              <a:pPr eaLnBrk="1" hangingPunct="1"/>
              <a:t>20</a:t>
            </a:fld>
            <a:endParaRPr lang="en-US" sz="120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DD9D4E1-397B-2747-A4DB-7A7B41AE1664}" type="slidenum">
              <a:rPr lang="en-US" sz="1200">
                <a:latin typeface="Calibri" charset="0"/>
              </a:rPr>
              <a:pPr eaLnBrk="1" hangingPunct="1"/>
              <a:t>21</a:t>
            </a:fld>
            <a:endParaRPr lang="en-US" sz="120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32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32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5B310A9-E5DE-0D45-94F8-9D3E592D1040}" type="slidenum">
              <a:rPr lang="en-US" sz="1200">
                <a:latin typeface="Calibri" charset="0"/>
              </a:rPr>
              <a:pPr eaLnBrk="1" hangingPunct="1"/>
              <a:t>22</a:t>
            </a:fld>
            <a:endParaRPr lang="en-US" sz="1200">
              <a:latin typeface="Calibri"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529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The micro-optical scanner contains both optics and electronics.</a:t>
            </a:r>
          </a:p>
          <a:p>
            <a:pPr eaLnBrk="1" hangingPunct="1">
              <a:spcBef>
                <a:spcPct val="0"/>
              </a:spcBef>
            </a:pPr>
            <a:endParaRPr lang="en-US">
              <a:latin typeface="Calibri" charset="0"/>
            </a:endParaRPr>
          </a:p>
          <a:p>
            <a:pPr eaLnBrk="1" hangingPunct="1">
              <a:spcBef>
                <a:spcPct val="0"/>
              </a:spcBef>
            </a:pPr>
            <a:r>
              <a:rPr lang="en-US">
                <a:latin typeface="Calibri" charset="0"/>
              </a:rPr>
              <a:t>Microscope image of the Micro-optical fiber scanner. The fiber scanner is driven in one dimension with a piezoelectric (not shown), producing a line scan. Fiber is vibrating at 40.4 KHz with an angular displacement of 80 degrees. Single mode fiber with a cladding diameter of 125 micron was used. Tip diameter of the fiber, where red laser light is exiting, is approx. 10 microns.</a:t>
            </a:r>
          </a:p>
          <a:p>
            <a:pPr eaLnBrk="1" hangingPunct="1">
              <a:spcBef>
                <a:spcPct val="0"/>
              </a:spcBef>
            </a:pPr>
            <a:endParaRPr lang="en-US">
              <a:latin typeface="Calibri" charset="0"/>
            </a:endParaRPr>
          </a:p>
          <a:p>
            <a:pPr eaLnBrk="1" hangingPunct="1">
              <a:spcBef>
                <a:spcPct val="0"/>
              </a:spcBef>
            </a:pPr>
            <a:r>
              <a:rPr lang="en-US">
                <a:latin typeface="Calibri" charset="0"/>
              </a:rPr>
              <a:t>The result of this research will allow doctors to see within body cavities never before accessible (such as sinus cavities), and be able to leave this less-invasive scope within the body for long-term dynamic monitoring of chronic diseases (such as chronic sinusitis). </a:t>
            </a:r>
          </a:p>
        </p:txBody>
      </p:sp>
      <p:sp>
        <p:nvSpPr>
          <p:cNvPr id="5529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E0E6B58-D6C9-4745-9891-D6620F9279DA}" type="slidenum">
              <a:rPr lang="en-US" sz="1200">
                <a:latin typeface="Calibri" charset="0"/>
              </a:rPr>
              <a:pPr eaLnBrk="1" hangingPunct="1"/>
              <a:t>23</a:t>
            </a:fld>
            <a:endParaRPr lang="en-US" sz="1200">
              <a:latin typeface="Calibri"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73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73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99AA5FD-C0B3-7C4A-A909-A3F9F164E6B1}" type="slidenum">
              <a:rPr lang="en-US" sz="1200">
                <a:latin typeface="Calibri" charset="0"/>
              </a:rPr>
              <a:pPr eaLnBrk="1" hangingPunct="1"/>
              <a:t>24</a:t>
            </a:fld>
            <a:endParaRPr lang="en-US" sz="1200">
              <a:latin typeface="Calibri"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ED6F5B8-1262-9240-9DFD-B0CDEDCBD485}" type="slidenum">
              <a:rPr lang="en-US" smtClean="0"/>
              <a:pPr>
                <a:defRPr/>
              </a:pPr>
              <a:t>25</a:t>
            </a:fld>
            <a:endParaRPr lang="en-US"/>
          </a:p>
        </p:txBody>
      </p:sp>
    </p:spTree>
    <p:extLst>
      <p:ext uri="{BB962C8B-B14F-4D97-AF65-F5344CB8AC3E}">
        <p14:creationId xmlns:p14="http://schemas.microsoft.com/office/powerpoint/2010/main" val="4213064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939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5939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E359793-848A-2C46-A259-8FE882A6DE73}" type="slidenum">
              <a:rPr lang="en-US" sz="1200">
                <a:latin typeface="Calibri" charset="0"/>
              </a:rPr>
              <a:pPr eaLnBrk="1" hangingPunct="1"/>
              <a:t>26</a:t>
            </a:fld>
            <a:endParaRPr lang="en-US" sz="1200">
              <a:latin typeface="Calibri"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ea typeface="+mn-ea"/>
                <a:cs typeface="+mn-cs"/>
              </a:rPr>
              <a:t>What are four of the main areas in medical diagnostics impacted by bioMEMS Technology?</a:t>
            </a:r>
          </a:p>
          <a:p>
            <a:pPr eaLnBrk="1" fontAlgn="auto" hangingPunct="1">
              <a:spcBef>
                <a:spcPts val="0"/>
              </a:spcBef>
              <a:spcAft>
                <a:spcPts val="0"/>
              </a:spcAft>
              <a:defRPr/>
            </a:pPr>
            <a:r>
              <a:rPr lang="en-US" i="1" dirty="0" smtClean="0">
                <a:ea typeface="+mn-ea"/>
                <a:cs typeface="+mn-cs"/>
              </a:rPr>
              <a:t>Answer:</a:t>
            </a:r>
          </a:p>
          <a:p>
            <a:pPr marL="228600" indent="-228600" eaLnBrk="1" fontAlgn="auto" hangingPunct="1">
              <a:spcBef>
                <a:spcPts val="0"/>
              </a:spcBef>
              <a:spcAft>
                <a:spcPts val="0"/>
              </a:spcAft>
              <a:buFont typeface="+mj-lt"/>
              <a:buAutoNum type="arabicPeriod"/>
              <a:defRPr/>
            </a:pPr>
            <a:r>
              <a:rPr lang="en-US" i="1" dirty="0" smtClean="0">
                <a:ea typeface="+mn-ea"/>
                <a:cs typeface="+mn-cs"/>
              </a:rPr>
              <a:t>clinical chemistry</a:t>
            </a:r>
          </a:p>
          <a:p>
            <a:pPr marL="228600" indent="-228600" eaLnBrk="1" fontAlgn="auto" hangingPunct="1">
              <a:spcBef>
                <a:spcPts val="0"/>
              </a:spcBef>
              <a:spcAft>
                <a:spcPts val="0"/>
              </a:spcAft>
              <a:buFont typeface="+mj-lt"/>
              <a:buAutoNum type="arabicPeriod"/>
              <a:defRPr/>
            </a:pPr>
            <a:r>
              <a:rPr lang="en-US" i="1" dirty="0" smtClean="0">
                <a:ea typeface="+mn-ea"/>
                <a:cs typeface="+mn-cs"/>
              </a:rPr>
              <a:t>molecular diagnostics</a:t>
            </a:r>
          </a:p>
          <a:p>
            <a:pPr marL="228600" indent="-228600" eaLnBrk="1" fontAlgn="auto" hangingPunct="1">
              <a:spcBef>
                <a:spcPts val="0"/>
              </a:spcBef>
              <a:spcAft>
                <a:spcPts val="0"/>
              </a:spcAft>
              <a:buFont typeface="+mj-lt"/>
              <a:buAutoNum type="arabicPeriod"/>
              <a:defRPr/>
            </a:pPr>
            <a:r>
              <a:rPr lang="en-US" i="1" dirty="0" smtClean="0">
                <a:ea typeface="+mn-ea"/>
                <a:cs typeface="+mn-cs"/>
              </a:rPr>
              <a:t>patient examination and monitoring</a:t>
            </a:r>
          </a:p>
          <a:p>
            <a:pPr marL="228600" indent="-228600" eaLnBrk="1" fontAlgn="auto" hangingPunct="1">
              <a:spcBef>
                <a:spcPts val="0"/>
              </a:spcBef>
              <a:spcAft>
                <a:spcPts val="0"/>
              </a:spcAft>
              <a:buFont typeface="+mj-lt"/>
              <a:buAutoNum type="arabicPeriod"/>
              <a:defRPr/>
            </a:pPr>
            <a:r>
              <a:rPr lang="en-US" i="1" dirty="0" smtClean="0">
                <a:ea typeface="+mn-ea"/>
                <a:cs typeface="+mn-cs"/>
              </a:rPr>
              <a:t>medical imaging</a:t>
            </a:r>
          </a:p>
          <a:p>
            <a:pPr eaLnBrk="1" fontAlgn="auto" hangingPunct="1">
              <a:spcBef>
                <a:spcPts val="0"/>
              </a:spcBef>
              <a:spcAft>
                <a:spcPts val="0"/>
              </a:spcAft>
              <a:defRPr/>
            </a:pPr>
            <a:endParaRPr lang="en-US" dirty="0" smtClean="0">
              <a:ea typeface="+mn-ea"/>
              <a:cs typeface="+mn-cs"/>
            </a:endParaRPr>
          </a:p>
          <a:p>
            <a:pPr eaLnBrk="1" fontAlgn="auto" hangingPunct="1">
              <a:spcBef>
                <a:spcPts val="0"/>
              </a:spcBef>
              <a:spcAft>
                <a:spcPts val="0"/>
              </a:spcAft>
              <a:defRPr/>
            </a:pPr>
            <a:r>
              <a:rPr lang="en-US" dirty="0" smtClean="0">
                <a:ea typeface="+mn-ea"/>
                <a:cs typeface="+mn-cs"/>
              </a:rPr>
              <a:t>Why is the development and implementation of diagnostics bioMEMS important to developing countries?</a:t>
            </a:r>
          </a:p>
          <a:p>
            <a:pPr eaLnBrk="1" fontAlgn="auto" hangingPunct="1">
              <a:spcBef>
                <a:spcPts val="0"/>
              </a:spcBef>
              <a:spcAft>
                <a:spcPts val="0"/>
              </a:spcAft>
              <a:defRPr/>
            </a:pPr>
            <a:r>
              <a:rPr lang="en-US" i="1" dirty="0" smtClean="0">
                <a:ea typeface="+mn-ea"/>
                <a:cs typeface="+mn-cs"/>
              </a:rPr>
              <a:t>Point-of-care diagnostics devices can be taken into rural, impoverished, and developing areas where medical services are unavailable and in many cases, unattainable.</a:t>
            </a:r>
          </a:p>
          <a:p>
            <a:pPr eaLnBrk="1" fontAlgn="auto" hangingPunct="1">
              <a:spcBef>
                <a:spcPts val="0"/>
              </a:spcBef>
              <a:spcAft>
                <a:spcPts val="0"/>
              </a:spcAft>
              <a:defRPr/>
            </a:pPr>
            <a:endParaRPr lang="en-US" i="1" dirty="0" smtClean="0">
              <a:ea typeface="+mn-ea"/>
              <a:cs typeface="+mn-cs"/>
            </a:endParaRPr>
          </a:p>
          <a:p>
            <a:pPr eaLnBrk="1" fontAlgn="auto" hangingPunct="1">
              <a:spcBef>
                <a:spcPts val="0"/>
              </a:spcBef>
              <a:spcAft>
                <a:spcPts val="0"/>
              </a:spcAft>
              <a:defRPr/>
            </a:pPr>
            <a:r>
              <a:rPr lang="en-US" dirty="0" smtClean="0">
                <a:ea typeface="+mn-ea"/>
                <a:cs typeface="+mn-cs"/>
              </a:rPr>
              <a:t>What are some areas of diagnostic medicine that could benefit from diagnostic MEMS?</a:t>
            </a:r>
          </a:p>
          <a:p>
            <a:pPr eaLnBrk="1" fontAlgn="auto" hangingPunct="1">
              <a:spcBef>
                <a:spcPts val="0"/>
              </a:spcBef>
              <a:spcAft>
                <a:spcPts val="0"/>
              </a:spcAft>
              <a:defRPr/>
            </a:pPr>
            <a:r>
              <a:rPr lang="en-US" i="1" dirty="0" smtClean="0">
                <a:ea typeface="+mn-ea"/>
                <a:cs typeface="+mn-cs"/>
              </a:rPr>
              <a:t>Open for discussion.</a:t>
            </a:r>
            <a:endParaRPr lang="en-US" i="1" dirty="0">
              <a:ea typeface="+mn-ea"/>
              <a:cs typeface="+mn-cs"/>
            </a:endParaRPr>
          </a:p>
        </p:txBody>
      </p:sp>
      <p:sp>
        <p:nvSpPr>
          <p:cNvPr id="614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C90991C-B1F3-7440-9360-36A9F6B23F39}" type="slidenum">
              <a:rPr lang="en-US" sz="1200">
                <a:latin typeface="Calibri" charset="0"/>
              </a:rPr>
              <a:pPr eaLnBrk="1" hangingPunct="1"/>
              <a:t>27</a:t>
            </a:fld>
            <a:endParaRPr lang="en-US" sz="1200">
              <a:latin typeface="Calibri"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34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34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8F4EA5C-EEBD-AA4C-B427-33FDCBB410CC}" type="slidenum">
              <a:rPr lang="en-US" sz="1200">
                <a:latin typeface="Calibri" charset="0"/>
              </a:rPr>
              <a:pPr eaLnBrk="1" hangingPunct="1"/>
              <a:t>28</a:t>
            </a:fld>
            <a:endParaRPr lang="en-US" sz="1200">
              <a:latin typeface="Calibri"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55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55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12993F4-AE32-E94D-B1EA-66A037AB3F2C}" type="slidenum">
              <a:rPr lang="en-US" sz="1200">
                <a:latin typeface="Calibri" charset="0"/>
              </a:rPr>
              <a:pPr eaLnBrk="1" hangingPunct="1"/>
              <a:t>29</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33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433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3A1B20D-2ED3-7A45-A733-9012E40D0286}" type="slidenum">
              <a:rPr lang="en-US" sz="1200">
                <a:latin typeface="Calibri" charset="0"/>
              </a:rPr>
              <a:pPr eaLnBrk="1" hangingPunct="1"/>
              <a:t>3</a:t>
            </a:fld>
            <a:endParaRPr lang="en-US" sz="1200">
              <a:latin typeface="Calibri"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75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675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9DD6F4A-8444-B441-9515-6BFE8BC39BDD}" type="slidenum">
              <a:rPr lang="en-US" sz="1200">
                <a:latin typeface="Calibri" charset="0"/>
              </a:rPr>
              <a:pPr eaLnBrk="1" hangingPunct="1"/>
              <a:t>30</a:t>
            </a:fld>
            <a:endParaRPr lang="en-US"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5D32CF8-7E5D-1542-8C8A-CE9A10955901}" type="slidenum">
              <a:rPr lang="en-US" sz="1200">
                <a:latin typeface="Calibri" charset="0"/>
              </a:rPr>
              <a:pPr eaLnBrk="1" hangingPunct="1"/>
              <a:t>4</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84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184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B396BE9-C8A7-354D-956B-5E3325AE5076}" type="slidenum">
              <a:rPr lang="en-US" sz="1200">
                <a:latin typeface="Calibri" charset="0"/>
              </a:rPr>
              <a:pPr eaLnBrk="1" hangingPunct="1"/>
              <a:t>5</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048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37F8C12-6401-FD4F-8677-38ABC1F29FAD}" type="slidenum">
              <a:rPr lang="en-US" sz="1200">
                <a:latin typeface="Calibri" charset="0"/>
              </a:rPr>
              <a:pPr eaLnBrk="1" hangingPunct="1"/>
              <a:t>6</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4231CA0-71A2-9347-B0FF-83DB52790B03}" type="slidenum">
              <a:rPr lang="en-US" sz="1200">
                <a:latin typeface="Calibri" charset="0"/>
              </a:rPr>
              <a:pPr eaLnBrk="1" hangingPunct="1"/>
              <a:t>7</a:t>
            </a:fld>
            <a:endParaRPr lang="en-US" sz="1200">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501AA00-810D-E54A-BFE8-A311DF630602}" type="slidenum">
              <a:rPr lang="en-US" sz="1200">
                <a:latin typeface="Calibri" charset="0"/>
              </a:rPr>
              <a:pPr eaLnBrk="1" hangingPunct="1"/>
              <a:t>8</a:t>
            </a:fld>
            <a:endParaRPr lang="en-US" sz="1200">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ndParaRP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1C10BAF7-57E3-1C42-A266-10DB89EC10D0}" type="slidenum">
              <a:rPr lang="en-US" sz="1200">
                <a:latin typeface="Calibri" charset="0"/>
              </a:rPr>
              <a:pPr eaLnBrk="1" hangingPunct="1"/>
              <a:t>9</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5" name="Rectangle 4"/>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13" descr="logo-for-ppt.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035675"/>
            <a:ext cx="2362200"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le 7"/>
          <p:cNvSpPr>
            <a:spLocks noGrp="1"/>
          </p:cNvSpPr>
          <p:nvPr>
            <p:ph type="ctrTitle"/>
          </p:nvPr>
        </p:nvSpPr>
        <p:spPr>
          <a:xfrm>
            <a:off x="1609725" y="409575"/>
            <a:ext cx="6477000" cy="1828800"/>
          </a:xfrm>
        </p:spPr>
        <p:txBody>
          <a:bodyPr anchor="b"/>
          <a:lstStyle>
            <a:lvl1pPr algn="ctr">
              <a:defRPr sz="4400" cap="all" baseline="0">
                <a:effectLst>
                  <a:outerShdw blurRad="38100" dist="38100" dir="2700000" algn="tl">
                    <a:srgbClr val="000000">
                      <a:alpha val="43137"/>
                    </a:srgbClr>
                  </a:outerShdw>
                </a:effectLst>
              </a:defRPr>
            </a:lvl1pPr>
          </a:lstStyle>
          <a:p>
            <a:r>
              <a:rPr lang="en-US" smtClean="0"/>
              <a:t>Click to edit Master title style</a:t>
            </a:r>
            <a:endParaRPr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3" name="Picture Placeholder 12"/>
          <p:cNvSpPr>
            <a:spLocks noGrp="1"/>
          </p:cNvSpPr>
          <p:nvPr>
            <p:ph type="pic" sz="quarter" idx="11"/>
          </p:nvPr>
        </p:nvSpPr>
        <p:spPr>
          <a:xfrm>
            <a:off x="2752725" y="2600325"/>
            <a:ext cx="4352925" cy="2943225"/>
          </a:xfrm>
        </p:spPr>
        <p:txBody>
          <a:bodyPr>
            <a:normAutofit/>
          </a:bodyPr>
          <a:lstStyle/>
          <a:p>
            <a:pPr lvl="0"/>
            <a:r>
              <a:rPr lang="en-US" noProof="0" smtClean="0"/>
              <a:t>Click icon to add picture</a:t>
            </a:r>
            <a:endParaRPr lang="en-US" noProof="0"/>
          </a:p>
        </p:txBody>
      </p:sp>
    </p:spTree>
    <p:extLst>
      <p:ext uri="{BB962C8B-B14F-4D97-AF65-F5344CB8AC3E}">
        <p14:creationId xmlns:p14="http://schemas.microsoft.com/office/powerpoint/2010/main" val="18259800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4766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3"/>
          <p:cNvSpPr txBox="1">
            <a:spLocks/>
          </p:cNvSpPr>
          <p:nvPr userDrawn="1"/>
        </p:nvSpPr>
        <p:spPr>
          <a:xfrm>
            <a:off x="8296275" y="6248400"/>
            <a:ext cx="447675" cy="381000"/>
          </a:xfrm>
          <a:prstGeom prst="rect">
            <a:avLst/>
          </a:prstGeom>
        </p:spPr>
        <p:txBody>
          <a:bodyPr anchor="ctr">
            <a:norm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defRPr/>
            </a:pPr>
            <a:fld id="{76386544-62B0-864B-B058-0149B04D83B5}" type="slidenum">
              <a:rPr lang="en-US" sz="1400" b="1" smtClean="0">
                <a:solidFill>
                  <a:schemeClr val="tx2"/>
                </a:solidFill>
                <a:latin typeface="Gill Sans MT" charset="0"/>
              </a:rPr>
              <a:pPr algn="ctr" eaLnBrk="1" hangingPunct="1">
                <a:defRPr/>
              </a:pPr>
              <a:t>‹#›</a:t>
            </a:fld>
            <a:endParaRPr lang="en-US" sz="1400" b="1" smtClean="0">
              <a:solidFill>
                <a:schemeClr val="tx2"/>
              </a:solidFill>
              <a:latin typeface="Gill Sans MT" charset="0"/>
            </a:endParaRPr>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4"/>
          <p:cNvSpPr>
            <a:spLocks noGrp="1"/>
          </p:cNvSpPr>
          <p:nvPr>
            <p:ph type="ftr" sz="quarter" idx="10"/>
          </p:nvPr>
        </p:nvSpPr>
        <p:spPr>
          <a:xfrm>
            <a:off x="457200" y="6248400"/>
            <a:ext cx="5573713"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
        <p:nvSpPr>
          <p:cNvPr id="9" name="Slide Number Placeholder 5"/>
          <p:cNvSpPr>
            <a:spLocks noGrp="1"/>
          </p:cNvSpPr>
          <p:nvPr>
            <p:ph type="sldNum" sz="quarter" idx="11"/>
          </p:nvPr>
        </p:nvSpPr>
        <p:spPr>
          <a:xfrm rot="5400000">
            <a:off x="5989638" y="144462"/>
            <a:ext cx="533400" cy="244475"/>
          </a:xfrm>
          <a:prstGeom prst="rect">
            <a:avLst/>
          </a:prstGeom>
        </p:spPr>
        <p:txBody>
          <a:bodyPr vert="horz" wrap="square" lIns="91440" tIns="45720" rIns="91440" bIns="45720" numCol="1" anchor="t" anchorCtr="0" compatLnSpc="1">
            <a:prstTxWarp prst="textNoShape">
              <a:avLst/>
            </a:prstTxWarp>
          </a:bodyPr>
          <a:lstStyle>
            <a:lvl1pPr>
              <a:defRPr smtClean="0">
                <a:latin typeface="Gill Sans MT" charset="0"/>
                <a:cs typeface="Arial" charset="0"/>
              </a:defRPr>
            </a:lvl1pPr>
          </a:lstStyle>
          <a:p>
            <a:pPr>
              <a:defRPr/>
            </a:pPr>
            <a:fld id="{2D385D07-5FCB-AF43-84B1-1E955BF330A1}" type="slidenum">
              <a:rPr lang="en-US"/>
              <a:pPr>
                <a:defRPr/>
              </a:pPr>
              <a:t>‹#›</a:t>
            </a:fld>
            <a:endParaRPr lang="en-US"/>
          </a:p>
        </p:txBody>
      </p:sp>
      <p:sp>
        <p:nvSpPr>
          <p:cNvPr id="10" name="Date Placeholder 1"/>
          <p:cNvSpPr>
            <a:spLocks noGrp="1"/>
          </p:cNvSpPr>
          <p:nvPr>
            <p:ph type="dt" sz="half" idx="12"/>
          </p:nvPr>
        </p:nvSpPr>
        <p:spPr>
          <a:xfrm>
            <a:off x="6524625" y="6248400"/>
            <a:ext cx="2238375"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a:p>
        </p:txBody>
      </p:sp>
    </p:spTree>
    <p:extLst>
      <p:ext uri="{BB962C8B-B14F-4D97-AF65-F5344CB8AC3E}">
        <p14:creationId xmlns:p14="http://schemas.microsoft.com/office/powerpoint/2010/main" val="1478254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10517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lide Number Placeholder 28"/>
          <p:cNvSpPr txBox="1">
            <a:spLocks/>
          </p:cNvSpPr>
          <p:nvPr userDrawn="1"/>
        </p:nvSpPr>
        <p:spPr>
          <a:xfrm>
            <a:off x="600075" y="6248400"/>
            <a:ext cx="8191500" cy="381000"/>
          </a:xfrm>
          <a:prstGeom prst="rect">
            <a:avLst/>
          </a:prstGeom>
        </p:spPr>
        <p:txBody>
          <a:bodyPr anchor="ctr">
            <a:norm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lnSpc>
                <a:spcPct val="90000"/>
              </a:lnSpc>
              <a:defRPr/>
            </a:pPr>
            <a:r>
              <a:rPr lang="en-US" sz="1200" dirty="0" smtClean="0">
                <a:solidFill>
                  <a:schemeClr val="tx2"/>
                </a:solidFill>
                <a:latin typeface="Gill Sans MT" charset="0"/>
              </a:rPr>
              <a:t>							</a:t>
            </a:r>
            <a:endParaRPr lang="en-US" sz="1200" b="1" dirty="0" smtClean="0">
              <a:solidFill>
                <a:schemeClr val="tx2"/>
              </a:solidFill>
              <a:latin typeface="Gill Sans MT" charset="0"/>
            </a:endParaRPr>
          </a:p>
        </p:txBody>
      </p:sp>
      <p:sp>
        <p:nvSpPr>
          <p:cNvPr id="3" name="Text Placeholder 2"/>
          <p:cNvSpPr>
            <a:spLocks noGrp="1"/>
          </p:cNvSpPr>
          <p:nvPr>
            <p:ph type="body" idx="1"/>
          </p:nvPr>
        </p:nvSpPr>
        <p:spPr>
          <a:xfrm>
            <a:off x="1371600" y="2743200"/>
            <a:ext cx="7123113" cy="34004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3600" b="0" cap="none">
                <a:solidFill>
                  <a:srgbClr val="FFFFFF"/>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977237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38567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Tree>
    <p:extLst>
      <p:ext uri="{BB962C8B-B14F-4D97-AF65-F5344CB8AC3E}">
        <p14:creationId xmlns:p14="http://schemas.microsoft.com/office/powerpoint/2010/main" val="41680352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00945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Slide Number Placeholder 28"/>
          <p:cNvSpPr txBox="1">
            <a:spLocks/>
          </p:cNvSpPr>
          <p:nvPr userDrawn="1"/>
        </p:nvSpPr>
        <p:spPr>
          <a:xfrm>
            <a:off x="600075" y="6248400"/>
            <a:ext cx="8191500" cy="381000"/>
          </a:xfrm>
          <a:prstGeom prst="rect">
            <a:avLst/>
          </a:prstGeom>
        </p:spPr>
        <p:txBody>
          <a:bodyPr anchor="ctr">
            <a:norm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lnSpc>
                <a:spcPct val="90000"/>
              </a:lnSpc>
              <a:defRPr/>
            </a:pPr>
            <a:r>
              <a:rPr lang="en-US" sz="1200" smtClean="0">
                <a:solidFill>
                  <a:schemeClr val="tx2"/>
                </a:solidFill>
                <a:latin typeface="Gill Sans MT" charset="0"/>
              </a:rPr>
              <a:t>							                                 </a:t>
            </a:r>
            <a:fld id="{BD8DE53A-8917-0241-A855-2D5F61874BF8}" type="slidenum">
              <a:rPr lang="en-US" sz="1200" b="1" smtClean="0">
                <a:solidFill>
                  <a:schemeClr val="tx2"/>
                </a:solidFill>
                <a:latin typeface="Gill Sans MT" charset="0"/>
              </a:rPr>
              <a:pPr algn="ctr" eaLnBrk="1" hangingPunct="1">
                <a:lnSpc>
                  <a:spcPct val="90000"/>
                </a:lnSpc>
                <a:defRPr/>
              </a:pPr>
              <a:t>‹#›</a:t>
            </a:fld>
            <a:endParaRPr lang="en-US" sz="1200" b="1" smtClean="0">
              <a:solidFill>
                <a:schemeClr val="tx2"/>
              </a:solidFill>
              <a:latin typeface="Gill Sans MT" charset="0"/>
            </a:endParaRPr>
          </a:p>
        </p:txBody>
      </p:sp>
    </p:spTree>
    <p:extLst>
      <p:ext uri="{BB962C8B-B14F-4D97-AF65-F5344CB8AC3E}">
        <p14:creationId xmlns:p14="http://schemas.microsoft.com/office/powerpoint/2010/main" val="2544107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7736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lide Number Placeholder 28"/>
          <p:cNvSpPr txBox="1">
            <a:spLocks/>
          </p:cNvSpPr>
          <p:nvPr userDrawn="1"/>
        </p:nvSpPr>
        <p:spPr>
          <a:xfrm>
            <a:off x="600075" y="6248400"/>
            <a:ext cx="8191500" cy="381000"/>
          </a:xfrm>
          <a:prstGeom prst="rect">
            <a:avLst/>
          </a:prstGeom>
        </p:spPr>
        <p:txBody>
          <a:bodyPr anchor="ctr">
            <a:norm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lnSpc>
                <a:spcPct val="90000"/>
              </a:lnSpc>
              <a:defRPr/>
            </a:pPr>
            <a:r>
              <a:rPr lang="en-US" sz="1200" smtClean="0">
                <a:solidFill>
                  <a:schemeClr val="tx2"/>
                </a:solidFill>
                <a:latin typeface="Gill Sans MT" charset="0"/>
              </a:rPr>
              <a:t>							                                 </a:t>
            </a:r>
            <a:fld id="{11BD6393-1DDD-5945-930E-B1902AE18F9D}" type="slidenum">
              <a:rPr lang="en-US" sz="1200" b="1" smtClean="0">
                <a:solidFill>
                  <a:schemeClr val="tx2"/>
                </a:solidFill>
                <a:latin typeface="Gill Sans MT" charset="0"/>
              </a:rPr>
              <a:pPr algn="ctr" eaLnBrk="1" hangingPunct="1">
                <a:lnSpc>
                  <a:spcPct val="90000"/>
                </a:lnSpc>
                <a:defRPr/>
              </a:pPr>
              <a:t>‹#›</a:t>
            </a:fld>
            <a:endParaRPr lang="en-US" sz="1200" b="1" smtClean="0">
              <a:solidFill>
                <a:schemeClr val="tx2"/>
              </a:solidFill>
              <a:latin typeface="Gill Sans MT" charset="0"/>
            </a:endParaRPr>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Tree>
    <p:extLst>
      <p:ext uri="{BB962C8B-B14F-4D97-AF65-F5344CB8AC3E}">
        <p14:creationId xmlns:p14="http://schemas.microsoft.com/office/powerpoint/2010/main" val="137323258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lang="en-US" smtClean="0"/>
              <a:t>Click to edit Master title style</a:t>
            </a:r>
            <a:endParaRPr lang="en-US" dirty="0"/>
          </a:p>
        </p:txBody>
      </p:sp>
      <p:sp>
        <p:nvSpPr>
          <p:cNvPr id="1027" name="Text Placeholder 12"/>
          <p:cNvSpPr>
            <a:spLocks noGrp="1"/>
          </p:cNvSpPr>
          <p:nvPr>
            <p:ph type="body" idx="1"/>
          </p:nvPr>
        </p:nvSpPr>
        <p:spPr bwMode="auto">
          <a:xfrm>
            <a:off x="612775" y="1600200"/>
            <a:ext cx="8153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Slide Number Placeholder 28"/>
          <p:cNvSpPr txBox="1">
            <a:spLocks/>
          </p:cNvSpPr>
          <p:nvPr/>
        </p:nvSpPr>
        <p:spPr>
          <a:xfrm>
            <a:off x="600075" y="6248400"/>
            <a:ext cx="8191500" cy="381000"/>
          </a:xfrm>
          <a:prstGeom prst="rect">
            <a:avLst/>
          </a:prstGeom>
        </p:spPr>
        <p:txBody>
          <a:bodyPr anchor="ctr">
            <a:norm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lnSpc>
                <a:spcPct val="90000"/>
              </a:lnSpc>
              <a:defRPr/>
            </a:pPr>
            <a:r>
              <a:rPr lang="en-US" sz="1200" dirty="0" smtClean="0">
                <a:solidFill>
                  <a:schemeClr val="tx2"/>
                </a:solidFill>
                <a:latin typeface="Gill Sans MT" charset="0"/>
              </a:rPr>
              <a:t>							</a:t>
            </a:r>
            <a:endParaRPr lang="en-US" sz="1200" b="1" dirty="0" smtClean="0">
              <a:solidFill>
                <a:schemeClr val="tx2"/>
              </a:solidFill>
              <a:latin typeface="Gill Sans MT" charset="0"/>
            </a:endParaRPr>
          </a:p>
        </p:txBody>
      </p:sp>
    </p:spTree>
  </p:cSld>
  <p:clrMap bg1="lt1" tx1="dk1" bg2="lt2" tx2="dk2" accent1="accent1" accent2="accent2" accent3="accent3" accent4="accent4" accent5="accent5" accent6="accent6" hlink="hlink" folHlink="folHlink"/>
  <p:sldLayoutIdLst>
    <p:sldLayoutId id="2147483867" r:id="rId1"/>
    <p:sldLayoutId id="2147483861" r:id="rId2"/>
    <p:sldLayoutId id="2147483868" r:id="rId3"/>
    <p:sldLayoutId id="2147483862" r:id="rId4"/>
    <p:sldLayoutId id="2147483863" r:id="rId5"/>
    <p:sldLayoutId id="2147483864" r:id="rId6"/>
    <p:sldLayoutId id="2147483869" r:id="rId7"/>
    <p:sldLayoutId id="2147483865" r:id="rId8"/>
    <p:sldLayoutId id="2147483870" r:id="rId9"/>
    <p:sldLayoutId id="2147483866" r:id="rId10"/>
    <p:sldLayoutId id="2147483871" r:id="rId11"/>
  </p:sldLayoutIdLst>
  <p:txStyles>
    <p:titleStyle>
      <a:lvl1pPr algn="l" rtl="0" eaLnBrk="0" fontAlgn="base" hangingPunct="0">
        <a:spcBef>
          <a:spcPct val="0"/>
        </a:spcBef>
        <a:spcAft>
          <a:spcPct val="0"/>
        </a:spcAft>
        <a:defRPr sz="3600" kern="1200">
          <a:solidFill>
            <a:schemeClr val="tx2"/>
          </a:solidFill>
          <a:effectLst>
            <a:outerShdw blurRad="38100" dist="38100" dir="2700000" algn="tl">
              <a:srgbClr val="000000">
                <a:alpha val="43137"/>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600">
          <a:solidFill>
            <a:schemeClr val="tx2"/>
          </a:solidFill>
          <a:latin typeface="Gill Sans MT" pitchFamily="34"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Gill Sans MT" pitchFamily="34"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Gill Sans MT" pitchFamily="34"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Gill Sans MT" pitchFamily="34"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Gill Sans MT" pitchFamily="34" charset="0"/>
        </a:defRPr>
      </a:lvl6pPr>
      <a:lvl7pPr marL="914400" algn="l" rtl="0" fontAlgn="base">
        <a:spcBef>
          <a:spcPct val="0"/>
        </a:spcBef>
        <a:spcAft>
          <a:spcPct val="0"/>
        </a:spcAft>
        <a:defRPr sz="3600">
          <a:solidFill>
            <a:schemeClr val="tx2"/>
          </a:solidFill>
          <a:latin typeface="Gill Sans MT" pitchFamily="34" charset="0"/>
        </a:defRPr>
      </a:lvl7pPr>
      <a:lvl8pPr marL="1371600" algn="l" rtl="0" fontAlgn="base">
        <a:spcBef>
          <a:spcPct val="0"/>
        </a:spcBef>
        <a:spcAft>
          <a:spcPct val="0"/>
        </a:spcAft>
        <a:defRPr sz="3600">
          <a:solidFill>
            <a:schemeClr val="tx2"/>
          </a:solidFill>
          <a:latin typeface="Gill Sans MT" pitchFamily="34" charset="0"/>
        </a:defRPr>
      </a:lvl8pPr>
      <a:lvl9pPr marL="1828800" algn="l" rtl="0" fontAlgn="base">
        <a:spcBef>
          <a:spcPct val="0"/>
        </a:spcBef>
        <a:spcAft>
          <a:spcPct val="0"/>
        </a:spcAft>
        <a:defRPr sz="3600">
          <a:solidFill>
            <a:schemeClr val="tx2"/>
          </a:solidFill>
          <a:latin typeface="Gill Sans MT" pitchFamily="34" charset="0"/>
        </a:defRPr>
      </a:lvl9pPr>
    </p:titleStyle>
    <p:bodyStyle>
      <a:lvl1pPr marL="319088" indent="-319088" algn="l" rtl="0" eaLnBrk="0" fontAlgn="base" hangingPunct="0">
        <a:spcBef>
          <a:spcPts val="700"/>
        </a:spcBef>
        <a:spcAft>
          <a:spcPct val="0"/>
        </a:spcAft>
        <a:buClr>
          <a:schemeClr val="tx1"/>
        </a:buClr>
        <a:buSzPct val="75000"/>
        <a:buFont typeface="Wingdings" charset="0"/>
        <a:buChar char="v"/>
        <a:defRPr sz="2900" kern="1200">
          <a:solidFill>
            <a:schemeClr val="tx1"/>
          </a:solidFill>
          <a:latin typeface="Arial" pitchFamily="34" charset="0"/>
          <a:ea typeface="ＭＳ Ｐゴシック" charset="0"/>
          <a:cs typeface="Arial" pitchFamily="34" charset="0"/>
        </a:defRPr>
      </a:lvl1pPr>
      <a:lvl2pPr marL="639763" indent="-273050" algn="l" rtl="0" eaLnBrk="0" fontAlgn="base" hangingPunct="0">
        <a:spcBef>
          <a:spcPts val="550"/>
        </a:spcBef>
        <a:spcAft>
          <a:spcPct val="0"/>
        </a:spcAft>
        <a:buClr>
          <a:schemeClr val="accent1"/>
        </a:buClr>
        <a:buSzPct val="70000"/>
        <a:buFont typeface="Wingdings 2" charset="0"/>
        <a:buChar char=""/>
        <a:defRPr sz="2600" kern="1200">
          <a:solidFill>
            <a:schemeClr val="tx1"/>
          </a:solidFill>
          <a:latin typeface="Arial" pitchFamily="34" charset="0"/>
          <a:ea typeface="Arial" charset="0"/>
          <a:cs typeface="Arial" pitchFamily="34" charset="0"/>
        </a:defRPr>
      </a:lvl2pPr>
      <a:lvl3pPr marL="914400" indent="-228600" algn="l" rtl="0" eaLnBrk="0" fontAlgn="base" hangingPunct="0">
        <a:spcBef>
          <a:spcPts val="500"/>
        </a:spcBef>
        <a:spcAft>
          <a:spcPct val="0"/>
        </a:spcAft>
        <a:buClr>
          <a:schemeClr val="accent2"/>
        </a:buClr>
        <a:buSzPct val="75000"/>
        <a:buFont typeface="Wingdings" charset="0"/>
        <a:buChar char=""/>
        <a:defRPr sz="2300" kern="1200">
          <a:solidFill>
            <a:schemeClr val="tx1"/>
          </a:solidFill>
          <a:latin typeface="Arial" pitchFamily="34" charset="0"/>
          <a:ea typeface="Arial" charset="0"/>
          <a:cs typeface="Arial" pitchFamily="34" charset="0"/>
        </a:defRPr>
      </a:lvl3pPr>
      <a:lvl4pPr marL="1371600" indent="-228600" algn="l" rtl="0" eaLnBrk="0" fontAlgn="base" hangingPunct="0">
        <a:spcBef>
          <a:spcPts val="400"/>
        </a:spcBef>
        <a:spcAft>
          <a:spcPct val="0"/>
        </a:spcAft>
        <a:buClr>
          <a:srgbClr val="E66C7D"/>
        </a:buClr>
        <a:buSzPct val="75000"/>
        <a:buFont typeface="Wingdings" charset="0"/>
        <a:buChar char=""/>
        <a:defRPr sz="2000" kern="1200">
          <a:solidFill>
            <a:schemeClr val="tx1"/>
          </a:solidFill>
          <a:latin typeface="Arial" pitchFamily="34" charset="0"/>
          <a:ea typeface="Arial" charset="0"/>
          <a:cs typeface="Arial" pitchFamily="34" charset="0"/>
        </a:defRPr>
      </a:lvl4pPr>
      <a:lvl5pPr marL="1828800" indent="-228600" algn="l" rtl="0" eaLnBrk="0" fontAlgn="base" hangingPunct="0">
        <a:spcBef>
          <a:spcPts val="400"/>
        </a:spcBef>
        <a:spcAft>
          <a:spcPct val="0"/>
        </a:spcAft>
        <a:buClr>
          <a:srgbClr val="6BB76D"/>
        </a:buClr>
        <a:buSzPct val="65000"/>
        <a:buFont typeface="Wingdings" charset="0"/>
        <a:buChar char=""/>
        <a:defRPr sz="2000" kern="1200">
          <a:solidFill>
            <a:schemeClr val="tx1"/>
          </a:solidFill>
          <a:latin typeface="Arial" pitchFamily="34" charset="0"/>
          <a:ea typeface="Arial" charset="0"/>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4.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3.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hyperlink" Target="http://www.scme-nm.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wrap="square" lIns="91440" tIns="45720" rIns="91440" bIns="45720" numCol="1" anchorCtr="0" compatLnSpc="1">
            <a:prstTxWarp prst="textNoShape">
              <a:avLst/>
            </a:prstTxWarp>
          </a:bodyPr>
          <a:lstStyle/>
          <a:p>
            <a:pPr eaLnBrk="1" hangingPunct="1">
              <a:defRPr/>
            </a:pPr>
            <a:r>
              <a:rPr lang="en-US" cap="none">
                <a:effectLst>
                  <a:outerShdw blurRad="38100" dist="38100" dir="2700000" algn="tl">
                    <a:srgbClr val="000000"/>
                  </a:outerShdw>
                </a:effectLst>
                <a:latin typeface="Gill Sans MT" charset="0"/>
                <a:cs typeface="+mj-cs"/>
              </a:rPr>
              <a:t>DIAGNOSTICS BIOMEMS</a:t>
            </a:r>
          </a:p>
        </p:txBody>
      </p:sp>
      <p:sp>
        <p:nvSpPr>
          <p:cNvPr id="5" name="Subtitle 4"/>
          <p:cNvSpPr>
            <a:spLocks noGrp="1"/>
          </p:cNvSpPr>
          <p:nvPr>
            <p:ph type="subTitle" idx="1"/>
          </p:nvPr>
        </p:nvSpPr>
        <p:spPr>
          <a:xfrm>
            <a:off x="2362200" y="6049963"/>
            <a:ext cx="6705600" cy="685800"/>
          </a:xfrm>
        </p:spPr>
        <p:txBody>
          <a:bodyPr>
            <a:normAutofit fontScale="92500"/>
          </a:bodyPr>
          <a:lstStyle/>
          <a:p>
            <a:pPr eaLnBrk="1" fontAlgn="auto" hangingPunct="1">
              <a:spcAft>
                <a:spcPts val="0"/>
              </a:spcAft>
              <a:buFont typeface="Wingdings" pitchFamily="2" charset="2"/>
              <a:buNone/>
              <a:defRPr/>
            </a:pPr>
            <a:r>
              <a:rPr lang="en-US" dirty="0" smtClean="0">
                <a:ea typeface="+mn-ea"/>
              </a:rPr>
              <a:t>SCME Diagnostics BioMEMS Learning Module</a:t>
            </a:r>
            <a:endParaRPr lang="en-US" dirty="0">
              <a:ea typeface="+mn-ea"/>
            </a:endParaRPr>
          </a:p>
        </p:txBody>
      </p:sp>
      <p:pic>
        <p:nvPicPr>
          <p:cNvPr id="9219" name="Picture 6" descr="cantileveredof.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86050" y="2605088"/>
            <a:ext cx="3790950" cy="256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TextBox 7"/>
          <p:cNvSpPr txBox="1">
            <a:spLocks noChangeArrowheads="1"/>
          </p:cNvSpPr>
          <p:nvPr/>
        </p:nvSpPr>
        <p:spPr bwMode="auto">
          <a:xfrm>
            <a:off x="6496050" y="4219575"/>
            <a:ext cx="2066925"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b="1" i="1">
                <a:latin typeface="Gill Sans MT" charset="0"/>
              </a:rPr>
              <a:t>Microscope image of the Micro-optical fiber scanner used in endoscope systems. [Image Courtesy of Eric Seibel and Mark Fauver]</a:t>
            </a:r>
            <a:endParaRPr lang="en-US" sz="1100" b="1">
              <a:latin typeface="Gill Sans MT" charset="0"/>
            </a:endParaRPr>
          </a:p>
          <a:p>
            <a:pPr eaLnBrk="1" hangingPunct="1"/>
            <a:endParaRPr lang="en-US" sz="1100" b="1">
              <a:latin typeface="Gill Sans MT"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Dengue Fever</a:t>
            </a:r>
          </a:p>
        </p:txBody>
      </p:sp>
      <p:sp>
        <p:nvSpPr>
          <p:cNvPr id="3" name="Content Placeholder 2"/>
          <p:cNvSpPr>
            <a:spLocks noGrp="1"/>
          </p:cNvSpPr>
          <p:nvPr>
            <p:ph sz="quarter" idx="1"/>
          </p:nvPr>
        </p:nvSpPr>
        <p:spPr>
          <a:xfrm>
            <a:off x="612775" y="1600200"/>
            <a:ext cx="8153400" cy="4495800"/>
          </a:xfrm>
        </p:spPr>
        <p:txBody>
          <a:bodyPr>
            <a:noAutofit/>
          </a:bodyPr>
          <a:lstStyle/>
          <a:p>
            <a:pPr marL="0" indent="0" eaLnBrk="1" fontAlgn="auto" hangingPunct="1">
              <a:lnSpc>
                <a:spcPct val="110000"/>
              </a:lnSpc>
              <a:spcBef>
                <a:spcPts val="600"/>
              </a:spcBef>
              <a:spcAft>
                <a:spcPts val="0"/>
              </a:spcAft>
              <a:buFont typeface="Wingdings" pitchFamily="2" charset="2"/>
              <a:buNone/>
              <a:defRPr/>
            </a:pPr>
            <a:r>
              <a:rPr lang="en-US" sz="2000" dirty="0" smtClean="0">
                <a:ea typeface="+mn-ea"/>
              </a:rPr>
              <a:t>There are several problems associated with the diagnosis and treatment of Dengue Fever.</a:t>
            </a:r>
          </a:p>
          <a:p>
            <a:pPr marL="0" indent="0" eaLnBrk="1" fontAlgn="auto" hangingPunct="1">
              <a:lnSpc>
                <a:spcPct val="110000"/>
              </a:lnSpc>
              <a:spcBef>
                <a:spcPts val="600"/>
              </a:spcBef>
              <a:spcAft>
                <a:spcPts val="0"/>
              </a:spcAft>
              <a:buFont typeface="Wingdings" pitchFamily="2" charset="2"/>
              <a:buNone/>
              <a:defRPr/>
            </a:pPr>
            <a:endParaRPr lang="en-US" sz="800" dirty="0" smtClean="0">
              <a:ea typeface="+mn-ea"/>
            </a:endParaRPr>
          </a:p>
          <a:p>
            <a:pPr marL="514350" indent="-514350" eaLnBrk="1" fontAlgn="auto" hangingPunct="1">
              <a:lnSpc>
                <a:spcPct val="110000"/>
              </a:lnSpc>
              <a:spcBef>
                <a:spcPts val="600"/>
              </a:spcBef>
              <a:spcAft>
                <a:spcPts val="0"/>
              </a:spcAft>
              <a:defRPr/>
            </a:pPr>
            <a:r>
              <a:rPr lang="en-US" sz="2800" baseline="30000" dirty="0" smtClean="0">
                <a:ea typeface="+mn-ea"/>
              </a:rPr>
              <a:t>Early diagnosis is very difficult.  </a:t>
            </a:r>
          </a:p>
          <a:p>
            <a:pPr marL="514350" indent="-514350" eaLnBrk="1" fontAlgn="auto" hangingPunct="1">
              <a:lnSpc>
                <a:spcPct val="110000"/>
              </a:lnSpc>
              <a:spcBef>
                <a:spcPts val="600"/>
              </a:spcBef>
              <a:spcAft>
                <a:spcPts val="0"/>
              </a:spcAft>
              <a:defRPr/>
            </a:pPr>
            <a:r>
              <a:rPr lang="en-US" sz="2800" baseline="30000" dirty="0" smtClean="0">
                <a:ea typeface="+mn-ea"/>
              </a:rPr>
              <a:t>Once diagnosed, there are no good drugs for treatment, especially if the disease has progressed.  </a:t>
            </a:r>
          </a:p>
          <a:p>
            <a:pPr marL="514350" indent="-514350" eaLnBrk="1" fontAlgn="auto" hangingPunct="1">
              <a:lnSpc>
                <a:spcPct val="110000"/>
              </a:lnSpc>
              <a:spcBef>
                <a:spcPts val="600"/>
              </a:spcBef>
              <a:spcAft>
                <a:spcPts val="0"/>
              </a:spcAft>
              <a:defRPr/>
            </a:pPr>
            <a:r>
              <a:rPr lang="en-US" sz="2800" baseline="30000" dirty="0" smtClean="0">
                <a:ea typeface="+mn-ea"/>
              </a:rPr>
              <a:t>The mortality rate is high.  </a:t>
            </a:r>
          </a:p>
          <a:p>
            <a:pPr marL="514350" indent="-514350" eaLnBrk="1" fontAlgn="auto" hangingPunct="1">
              <a:lnSpc>
                <a:spcPct val="110000"/>
              </a:lnSpc>
              <a:spcBef>
                <a:spcPts val="600"/>
              </a:spcBef>
              <a:spcAft>
                <a:spcPts val="0"/>
              </a:spcAft>
              <a:defRPr/>
            </a:pPr>
            <a:r>
              <a:rPr lang="en-US" sz="2800" baseline="30000" dirty="0" smtClean="0">
                <a:ea typeface="+mn-ea"/>
              </a:rPr>
              <a:t>If someone is immune to one type (virus) of Dengue Fever, he/she is not immune to the other three types of Dengue Fever.  </a:t>
            </a:r>
          </a:p>
          <a:p>
            <a:pPr marL="514350" indent="-514350" eaLnBrk="1" fontAlgn="auto" hangingPunct="1">
              <a:lnSpc>
                <a:spcPct val="110000"/>
              </a:lnSpc>
              <a:spcBef>
                <a:spcPts val="600"/>
              </a:spcBef>
              <a:spcAft>
                <a:spcPts val="0"/>
              </a:spcAft>
              <a:defRPr/>
            </a:pPr>
            <a:r>
              <a:rPr lang="en-US" sz="2800" baseline="30000" dirty="0" smtClean="0">
                <a:ea typeface="+mn-ea"/>
              </a:rPr>
              <a:t>Programs to eradicate the mosquito responsible for transmitting the virus have not been effective (e.g., Governments spray the outside areas but the mosquito is found inside buildings).  </a:t>
            </a:r>
          </a:p>
          <a:p>
            <a:pPr marL="0" indent="0" eaLnBrk="1" fontAlgn="auto" hangingPunct="1">
              <a:spcAft>
                <a:spcPts val="0"/>
              </a:spcAft>
              <a:buFont typeface="Wingdings" pitchFamily="2" charset="2"/>
              <a:buNone/>
              <a:defRPr/>
            </a:pPr>
            <a:r>
              <a:rPr lang="en-US" sz="2000" dirty="0" smtClean="0">
                <a:ea typeface="+mn-ea"/>
              </a:rPr>
              <a:t>In theory, early diagnosis and treatment would decrease the mortality rate.</a:t>
            </a:r>
          </a:p>
          <a:p>
            <a:pPr marL="320040" indent="-320040" eaLnBrk="1" fontAlgn="auto" hangingPunct="1">
              <a:spcAft>
                <a:spcPts val="0"/>
              </a:spcAft>
              <a:buFont typeface="Wingdings" pitchFamily="2" charset="2"/>
              <a:buNone/>
              <a:defRPr/>
            </a:pPr>
            <a:endParaRPr lang="en-US" sz="2400" dirty="0">
              <a:ea typeface="+mn-ea"/>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BioMEMS Diagnostics for Dengue Fever</a:t>
            </a:r>
          </a:p>
        </p:txBody>
      </p:sp>
      <p:sp>
        <p:nvSpPr>
          <p:cNvPr id="29698" name="Content Placeholder 2"/>
          <p:cNvSpPr>
            <a:spLocks noGrp="1"/>
          </p:cNvSpPr>
          <p:nvPr>
            <p:ph sz="quarter" idx="1"/>
          </p:nvPr>
        </p:nvSpPr>
        <p:spPr>
          <a:xfrm>
            <a:off x="612775" y="1600200"/>
            <a:ext cx="8153400" cy="4495800"/>
          </a:xfrm>
        </p:spPr>
        <p:txBody>
          <a:bodyPr/>
          <a:lstStyle/>
          <a:p>
            <a:pPr>
              <a:buFont typeface="Wingdings" charset="0"/>
              <a:buChar char="v"/>
            </a:pPr>
            <a:r>
              <a:rPr lang="en-US" sz="2400">
                <a:latin typeface="Arial" charset="0"/>
              </a:rPr>
              <a:t>In 2014 the results of a study were published that showed positive results of using a colorimetric ELISA (Enzyme-Linked Immunosorbent Assay) for a point-of-care (POC) dengue detection system on a LOC compact disc.  </a:t>
            </a:r>
          </a:p>
          <a:p>
            <a:pPr>
              <a:buFont typeface="Wingdings" charset="0"/>
              <a:buChar char="v"/>
            </a:pPr>
            <a:r>
              <a:rPr lang="en-US" sz="2400">
                <a:latin typeface="Arial" charset="0"/>
              </a:rPr>
              <a:t>This ELISA was found to have “clinical sensitivity of 95.2% and specificity of 100%”. </a:t>
            </a:r>
          </a:p>
          <a:p>
            <a:pPr>
              <a:buFont typeface="Wingdings" charset="0"/>
              <a:buChar char="v"/>
            </a:pPr>
            <a:r>
              <a:rPr lang="en-US" sz="2400">
                <a:latin typeface="Arial" charset="0"/>
              </a:rPr>
              <a:t>The POC has an integrated platform that allows minimal input from the user while being able to display results via a smartphone application, making the results easy to read and interpret.  </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Advantages of Diagnostics BioMEMS</a:t>
            </a:r>
          </a:p>
        </p:txBody>
      </p:sp>
      <p:sp>
        <p:nvSpPr>
          <p:cNvPr id="31746" name="Content Placeholder 2"/>
          <p:cNvSpPr>
            <a:spLocks noGrp="1"/>
          </p:cNvSpPr>
          <p:nvPr>
            <p:ph sz="quarter" idx="1"/>
          </p:nvPr>
        </p:nvSpPr>
        <p:spPr>
          <a:xfrm>
            <a:off x="612775" y="1600200"/>
            <a:ext cx="8378825" cy="4867275"/>
          </a:xfrm>
        </p:spPr>
        <p:txBody>
          <a:bodyPr/>
          <a:lstStyle/>
          <a:p>
            <a:pPr eaLnBrk="1" hangingPunct="1">
              <a:lnSpc>
                <a:spcPct val="120000"/>
              </a:lnSpc>
              <a:spcBef>
                <a:spcPts val="600"/>
              </a:spcBef>
              <a:buFont typeface="Wingdings" charset="0"/>
              <a:buChar char="v"/>
            </a:pPr>
            <a:r>
              <a:rPr lang="en-US" sz="2000">
                <a:latin typeface="Arial" charset="0"/>
              </a:rPr>
              <a:t>Due to smaller volumes, quicker reaction concentrations and temperatures, resulting in a faster test result are achieved</a:t>
            </a:r>
          </a:p>
          <a:p>
            <a:pPr eaLnBrk="1" hangingPunct="1">
              <a:lnSpc>
                <a:spcPct val="120000"/>
              </a:lnSpc>
              <a:spcBef>
                <a:spcPts val="600"/>
              </a:spcBef>
              <a:buFont typeface="Wingdings" charset="0"/>
              <a:buChar char="v"/>
            </a:pPr>
            <a:r>
              <a:rPr lang="en-US" sz="2000">
                <a:latin typeface="Arial" charset="0"/>
              </a:rPr>
              <a:t>More sensitive and specific (the detector is the size of the target).</a:t>
            </a:r>
          </a:p>
          <a:p>
            <a:pPr eaLnBrk="1" hangingPunct="1">
              <a:lnSpc>
                <a:spcPct val="120000"/>
              </a:lnSpc>
              <a:spcBef>
                <a:spcPts val="600"/>
              </a:spcBef>
              <a:buFont typeface="Wingdings" charset="0"/>
              <a:buChar char="v"/>
            </a:pPr>
            <a:r>
              <a:rPr lang="en-US" sz="2000">
                <a:latin typeface="Arial" charset="0"/>
              </a:rPr>
              <a:t>Smaller tests volumes resulting in a decreased cost of reagents. </a:t>
            </a:r>
          </a:p>
          <a:p>
            <a:pPr eaLnBrk="1" hangingPunct="1">
              <a:lnSpc>
                <a:spcPct val="120000"/>
              </a:lnSpc>
              <a:spcBef>
                <a:spcPts val="600"/>
              </a:spcBef>
              <a:buFont typeface="Wingdings" charset="0"/>
              <a:buChar char="v"/>
            </a:pPr>
            <a:r>
              <a:rPr lang="en-US" sz="2000">
                <a:latin typeface="Arial" charset="0"/>
              </a:rPr>
              <a:t>Amenable to point-of-care, either in vitro or in vivo.</a:t>
            </a:r>
          </a:p>
          <a:p>
            <a:pPr eaLnBrk="1" hangingPunct="1">
              <a:lnSpc>
                <a:spcPct val="120000"/>
              </a:lnSpc>
              <a:spcBef>
                <a:spcPts val="600"/>
              </a:spcBef>
              <a:buFont typeface="Wingdings" charset="0"/>
              <a:buChar char="v"/>
            </a:pPr>
            <a:r>
              <a:rPr lang="en-US" sz="2000">
                <a:latin typeface="Arial" charset="0"/>
              </a:rPr>
              <a:t>Allows for miniaturization and portability.</a:t>
            </a:r>
          </a:p>
          <a:p>
            <a:pPr eaLnBrk="1" hangingPunct="1">
              <a:lnSpc>
                <a:spcPct val="120000"/>
              </a:lnSpc>
              <a:spcBef>
                <a:spcPts val="600"/>
              </a:spcBef>
              <a:buFont typeface="Wingdings" charset="0"/>
              <a:buChar char="v"/>
            </a:pPr>
            <a:r>
              <a:rPr lang="en-US" sz="2000">
                <a:latin typeface="Arial" charset="0"/>
              </a:rPr>
              <a:t>A safer platform for chemical, radioactive, or biological studies (large integration of functionality and low stored fluid volumes).</a:t>
            </a:r>
          </a:p>
          <a:p>
            <a:pPr eaLnBrk="1" hangingPunct="1">
              <a:lnSpc>
                <a:spcPct val="120000"/>
              </a:lnSpc>
              <a:spcBef>
                <a:spcPts val="600"/>
              </a:spcBef>
              <a:buFont typeface="Wingdings" charset="0"/>
              <a:buChar char="v"/>
            </a:pPr>
            <a:r>
              <a:rPr lang="en-US" sz="2000">
                <a:latin typeface="Arial" charset="0"/>
              </a:rPr>
              <a:t>Compactness allows for multiplexing and massive parallelization.</a:t>
            </a:r>
          </a:p>
          <a:p>
            <a:pPr eaLnBrk="1" hangingPunct="1">
              <a:lnSpc>
                <a:spcPct val="120000"/>
              </a:lnSpc>
              <a:spcBef>
                <a:spcPts val="600"/>
              </a:spcBef>
              <a:buFont typeface="Wingdings" charset="0"/>
              <a:buChar char="v"/>
            </a:pPr>
            <a:r>
              <a:rPr lang="en-US" sz="2000">
                <a:latin typeface="Arial" charset="0"/>
              </a:rPr>
              <a:t>The possibility of lower fabrication costs, allowing for cost-effective disposable chips, fabricated in mass production.</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Disadvantages of Diagnostic BioMEMS</a:t>
            </a:r>
          </a:p>
        </p:txBody>
      </p:sp>
      <p:sp>
        <p:nvSpPr>
          <p:cNvPr id="33794" name="Content Placeholder 2"/>
          <p:cNvSpPr>
            <a:spLocks noGrp="1"/>
          </p:cNvSpPr>
          <p:nvPr>
            <p:ph sz="quarter" idx="1"/>
          </p:nvPr>
        </p:nvSpPr>
        <p:spPr>
          <a:xfrm>
            <a:off x="612775" y="1600200"/>
            <a:ext cx="8153400" cy="4495800"/>
          </a:xfrm>
        </p:spPr>
        <p:txBody>
          <a:bodyPr/>
          <a:lstStyle/>
          <a:p>
            <a:pPr>
              <a:buFont typeface="Wingdings" charset="0"/>
              <a:buChar char="v"/>
            </a:pPr>
            <a:r>
              <a:rPr lang="en-US" sz="2400" dirty="0">
                <a:latin typeface="Arial" charset="0"/>
              </a:rPr>
              <a:t>MEMS technology for biomedical applications is </a:t>
            </a:r>
            <a:r>
              <a:rPr lang="en-US" sz="2400" dirty="0" smtClean="0">
                <a:latin typeface="Arial" charset="0"/>
              </a:rPr>
              <a:t>still relatively new technology </a:t>
            </a:r>
            <a:r>
              <a:rPr lang="en-US" sz="2400" dirty="0">
                <a:latin typeface="Arial" charset="0"/>
              </a:rPr>
              <a:t>and has </a:t>
            </a:r>
            <a:r>
              <a:rPr lang="en-US" sz="2400" dirty="0" smtClean="0">
                <a:latin typeface="Arial" charset="0"/>
              </a:rPr>
              <a:t>been slow to develop </a:t>
            </a:r>
            <a:r>
              <a:rPr lang="en-US" sz="2400" dirty="0">
                <a:latin typeface="Arial" charset="0"/>
              </a:rPr>
              <a:t>to the point of current diagnostics technologies, especially when human interface or device implantation is required.  </a:t>
            </a:r>
            <a:r>
              <a:rPr lang="en-US" sz="2400" dirty="0" smtClean="0">
                <a:latin typeface="Arial" charset="0"/>
              </a:rPr>
              <a:t>Although</a:t>
            </a:r>
            <a:r>
              <a:rPr lang="is-IS" sz="2400" dirty="0" smtClean="0">
                <a:latin typeface="Arial" charset="0"/>
              </a:rPr>
              <a:t>…it’s looking up!</a:t>
            </a:r>
            <a:endParaRPr lang="en-US" sz="2400" dirty="0">
              <a:latin typeface="Arial" charset="0"/>
            </a:endParaRPr>
          </a:p>
          <a:p>
            <a:pPr eaLnBrk="1" hangingPunct="1">
              <a:buFont typeface="Wingdings" charset="0"/>
              <a:buChar char="v"/>
            </a:pPr>
            <a:r>
              <a:rPr lang="en-US" sz="2400" dirty="0">
                <a:latin typeface="Arial" charset="0"/>
              </a:rPr>
              <a:t>Detection principles may not scale down well, leading to low signal to noise ratios.</a:t>
            </a:r>
          </a:p>
          <a:p>
            <a:pPr eaLnBrk="1" hangingPunct="1">
              <a:buFont typeface="Wingdings" charset="0"/>
              <a:buChar char="v"/>
            </a:pPr>
            <a:r>
              <a:rPr lang="en-US" sz="2400" dirty="0">
                <a:latin typeface="Arial" charset="0"/>
              </a:rPr>
              <a:t>Physical and chemical effects, like quantum or capillary forces, can create problems at the molecular level as a result of the small size becoming a dominant force.</a:t>
            </a:r>
          </a:p>
          <a:p>
            <a:pPr eaLnBrk="1" hangingPunct="1">
              <a:buFont typeface="Wingdings" charset="0"/>
              <a:buChar char="v"/>
            </a:pPr>
            <a:endParaRPr lang="en-US" sz="2400" dirty="0">
              <a:latin typeface="Arial"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Clinical Chemistry</a:t>
            </a:r>
          </a:p>
        </p:txBody>
      </p:sp>
      <p:sp>
        <p:nvSpPr>
          <p:cNvPr id="35842" name="Content Placeholder 2"/>
          <p:cNvSpPr>
            <a:spLocks noGrp="1"/>
          </p:cNvSpPr>
          <p:nvPr>
            <p:ph sz="quarter" idx="1"/>
          </p:nvPr>
        </p:nvSpPr>
        <p:spPr>
          <a:xfrm>
            <a:off x="612775" y="1600200"/>
            <a:ext cx="8153400" cy="4495800"/>
          </a:xfrm>
        </p:spPr>
        <p:txBody>
          <a:bodyPr/>
          <a:lstStyle/>
          <a:p>
            <a:pPr eaLnBrk="1" hangingPunct="1">
              <a:lnSpc>
                <a:spcPct val="90000"/>
              </a:lnSpc>
            </a:pPr>
            <a:r>
              <a:rPr lang="en-US" sz="2400" dirty="0">
                <a:latin typeface="Arial" charset="0"/>
              </a:rPr>
              <a:t>Developments with microfluidic devices have enable point-of-care (POC) </a:t>
            </a:r>
            <a:r>
              <a:rPr lang="en-US" sz="2400" dirty="0" smtClean="0">
                <a:latin typeface="Arial" charset="0"/>
              </a:rPr>
              <a:t>devices such as the microfluidic</a:t>
            </a:r>
            <a:r>
              <a:rPr lang="en-US" sz="2400" dirty="0">
                <a:latin typeface="Arial" charset="0"/>
              </a:rPr>
              <a:t>-based micro-total-analysis systems (</a:t>
            </a:r>
            <a:r>
              <a:rPr lang="en-US" sz="2400" dirty="0" err="1">
                <a:latin typeface="Arial" charset="0"/>
              </a:rPr>
              <a:t>μTAS</a:t>
            </a:r>
            <a:r>
              <a:rPr lang="en-US" sz="2400" dirty="0">
                <a:latin typeface="Arial" charset="0"/>
              </a:rPr>
              <a:t>) and Lab-on-a-chip (LOC</a:t>
            </a:r>
            <a:r>
              <a:rPr lang="en-US" sz="2400" dirty="0" smtClean="0">
                <a:latin typeface="Arial" charset="0"/>
              </a:rPr>
              <a:t>).</a:t>
            </a:r>
            <a:endParaRPr lang="en-US" sz="2400" dirty="0">
              <a:latin typeface="Arial" charset="0"/>
            </a:endParaRPr>
          </a:p>
          <a:p>
            <a:pPr eaLnBrk="1" hangingPunct="1">
              <a:lnSpc>
                <a:spcPct val="90000"/>
              </a:lnSpc>
            </a:pPr>
            <a:r>
              <a:rPr lang="en-US" sz="2400" dirty="0" err="1">
                <a:latin typeface="Arial" charset="0"/>
              </a:rPr>
              <a:t>μTAS</a:t>
            </a:r>
            <a:r>
              <a:rPr lang="en-US" sz="2400" dirty="0">
                <a:latin typeface="Arial" charset="0"/>
              </a:rPr>
              <a:t> are usually hybrids of many biochips, integrated electronics, and external supports for chemical analysis that perform all or part of a chemical analysis.  </a:t>
            </a:r>
          </a:p>
          <a:p>
            <a:pPr eaLnBrk="1" hangingPunct="1">
              <a:lnSpc>
                <a:spcPct val="90000"/>
              </a:lnSpc>
            </a:pPr>
            <a:r>
              <a:rPr lang="en-US" sz="2400" dirty="0">
                <a:latin typeface="Arial" charset="0"/>
              </a:rPr>
              <a:t>A LOC device refers more specifically to a microfluidic chip or other device that performs a well defined task or a series of tasks on a single chip.  </a:t>
            </a:r>
          </a:p>
          <a:p>
            <a:pPr eaLnBrk="1" hangingPunct="1">
              <a:lnSpc>
                <a:spcPct val="90000"/>
              </a:lnSpc>
            </a:pPr>
            <a:r>
              <a:rPr lang="en-US" sz="2400" dirty="0">
                <a:latin typeface="Arial" charset="0"/>
              </a:rPr>
              <a:t>Clinical chemistry and molecular diagnostics </a:t>
            </a:r>
            <a:r>
              <a:rPr lang="en-US" sz="2400" dirty="0" smtClean="0">
                <a:latin typeface="Arial" charset="0"/>
              </a:rPr>
              <a:t>have been </a:t>
            </a:r>
            <a:r>
              <a:rPr lang="en-US" sz="2400" dirty="0">
                <a:latin typeface="Arial" charset="0"/>
              </a:rPr>
              <a:t>the largest users of these first generation </a:t>
            </a:r>
            <a:r>
              <a:rPr lang="en-US" sz="2400" dirty="0" err="1">
                <a:latin typeface="Arial" charset="0"/>
              </a:rPr>
              <a:t>bioMEMS</a:t>
            </a:r>
            <a:r>
              <a:rPr lang="en-US" sz="2400" dirty="0">
                <a:latin typeface="Arial" charset="0"/>
              </a:rPr>
              <a:t> devices.</a:t>
            </a:r>
          </a:p>
          <a:p>
            <a:pPr eaLnBrk="1" hangingPunct="1">
              <a:lnSpc>
                <a:spcPct val="90000"/>
              </a:lnSpc>
            </a:pPr>
            <a:endParaRPr lang="en-US" sz="2400" dirty="0">
              <a:latin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Lab-on-a-chip (LOC)</a:t>
            </a:r>
          </a:p>
        </p:txBody>
      </p:sp>
      <p:sp>
        <p:nvSpPr>
          <p:cNvPr id="37890" name="Content Placeholder 2"/>
          <p:cNvSpPr>
            <a:spLocks noGrp="1"/>
          </p:cNvSpPr>
          <p:nvPr>
            <p:ph sz="quarter" idx="1"/>
          </p:nvPr>
        </p:nvSpPr>
        <p:spPr>
          <a:xfrm>
            <a:off x="612775" y="1600200"/>
            <a:ext cx="5330825" cy="4495800"/>
          </a:xfrm>
        </p:spPr>
        <p:txBody>
          <a:bodyPr/>
          <a:lstStyle/>
          <a:p>
            <a:pPr marL="0" indent="0" eaLnBrk="1" hangingPunct="1">
              <a:lnSpc>
                <a:spcPct val="90000"/>
              </a:lnSpc>
              <a:buFont typeface="Wingdings" charset="0"/>
              <a:buNone/>
            </a:pPr>
            <a:r>
              <a:rPr lang="en-US" sz="2200" dirty="0">
                <a:latin typeface="Arial" charset="0"/>
              </a:rPr>
              <a:t>"The photo </a:t>
            </a:r>
            <a:r>
              <a:rPr lang="en-US" sz="2200" i="1" dirty="0">
                <a:latin typeface="Arial" charset="0"/>
              </a:rPr>
              <a:t>(right)</a:t>
            </a:r>
            <a:r>
              <a:rPr lang="en-US" sz="2200" dirty="0">
                <a:latin typeface="Arial" charset="0"/>
              </a:rPr>
              <a:t> shows a "lab on a chip" that is designed to sequence large genomes quickly and cost-effectively.  Researchers say this work ultimately could provide important medical benefits, allowing preventative and therapeutic care tailored to each patient's genome."  </a:t>
            </a:r>
            <a:r>
              <a:rPr lang="en-US" sz="1100" i="1" dirty="0">
                <a:latin typeface="Arial" charset="0"/>
              </a:rPr>
              <a:t>"The beauty of the pursuit of knowledge as seen in this "lab on a chip"." UC Berkeley News.  January 2, 2007. </a:t>
            </a:r>
            <a:endParaRPr lang="en-US" sz="2200" i="1" dirty="0">
              <a:latin typeface="Arial" charset="0"/>
            </a:endParaRPr>
          </a:p>
          <a:p>
            <a:pPr marL="0" indent="0" eaLnBrk="1" hangingPunct="1">
              <a:lnSpc>
                <a:spcPct val="90000"/>
              </a:lnSpc>
              <a:buFont typeface="Wingdings" charset="0"/>
              <a:buNone/>
            </a:pPr>
            <a:r>
              <a:rPr lang="en-US" sz="2200" dirty="0">
                <a:latin typeface="Arial" charset="0"/>
              </a:rPr>
              <a:t> </a:t>
            </a:r>
          </a:p>
          <a:p>
            <a:pPr marL="0" indent="0" eaLnBrk="1" hangingPunct="1">
              <a:lnSpc>
                <a:spcPct val="90000"/>
              </a:lnSpc>
              <a:buFont typeface="Wingdings" charset="0"/>
              <a:buNone/>
            </a:pPr>
            <a:r>
              <a:rPr lang="en-US" sz="2200" dirty="0">
                <a:latin typeface="Arial" charset="0"/>
              </a:rPr>
              <a:t>In general, biochips include LOC devices and microarray devices. Microarray devices are mainly being used commercially for drug discovery and development. </a:t>
            </a:r>
          </a:p>
          <a:p>
            <a:pPr marL="0" indent="0" eaLnBrk="1" hangingPunct="1">
              <a:lnSpc>
                <a:spcPct val="90000"/>
              </a:lnSpc>
              <a:buFont typeface="Wingdings" charset="0"/>
              <a:buNone/>
            </a:pPr>
            <a:endParaRPr lang="en-US" sz="2700" dirty="0">
              <a:latin typeface="Arial" charset="0"/>
            </a:endParaRPr>
          </a:p>
        </p:txBody>
      </p:sp>
      <p:pic>
        <p:nvPicPr>
          <p:cNvPr id="4" name="Picture 3" descr="lab-on-a-chip.jpg"/>
          <p:cNvPicPr>
            <a:picLocks noChangeAspect="1"/>
          </p:cNvPicPr>
          <p:nvPr/>
        </p:nvPicPr>
        <p:blipFill>
          <a:blip r:embed="rId3"/>
          <a:stretch>
            <a:fillRect/>
          </a:stretch>
        </p:blipFill>
        <p:spPr>
          <a:xfrm>
            <a:off x="6132513" y="1673225"/>
            <a:ext cx="2773362" cy="3022600"/>
          </a:xfrm>
          <a:prstGeom prst="rect">
            <a:avLst/>
          </a:prstGeom>
          <a:ln>
            <a:noFill/>
          </a:ln>
          <a:effectLst>
            <a:outerShdw blurRad="292100" dist="139700" dir="2700000" algn="tl" rotWithShape="0">
              <a:srgbClr val="333333">
                <a:alpha val="65000"/>
              </a:srgbClr>
            </a:outerShdw>
          </a:effectLst>
        </p:spPr>
      </p:pic>
      <p:sp>
        <p:nvSpPr>
          <p:cNvPr id="37892" name="Rectangle 1"/>
          <p:cNvSpPr>
            <a:spLocks noChangeArrowheads="1"/>
          </p:cNvSpPr>
          <p:nvPr/>
        </p:nvSpPr>
        <p:spPr bwMode="auto">
          <a:xfrm>
            <a:off x="6057900" y="4921250"/>
            <a:ext cx="2867025"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r"/>
            <a:r>
              <a:rPr lang="en-US" sz="1100" b="1" i="1">
                <a:solidFill>
                  <a:schemeClr val="accent1"/>
                </a:solidFill>
              </a:rPr>
              <a:t>Lab-on-a-Chip (LOC)</a:t>
            </a:r>
            <a:endParaRPr lang="en-US" sz="900" b="1">
              <a:solidFill>
                <a:schemeClr val="accent1"/>
              </a:solidFill>
            </a:endParaRPr>
          </a:p>
          <a:p>
            <a:pPr algn="r" eaLnBrk="0" hangingPunct="0"/>
            <a:r>
              <a:rPr lang="en-US" sz="1100" b="1" i="1">
                <a:solidFill>
                  <a:schemeClr val="accent1"/>
                </a:solidFill>
              </a:rPr>
              <a:t>Printed with permission. From Blazej,R.G.,Kumaresan,P. and Mathies, R.A. PNAS 103,7240-7245 (2006).</a:t>
            </a:r>
            <a:endParaRPr lang="en-US" b="1">
              <a:solidFill>
                <a:schemeClr val="accent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l-GR">
                <a:effectLst>
                  <a:outerShdw blurRad="38100" dist="38100" dir="2700000" algn="tl">
                    <a:srgbClr val="000000"/>
                  </a:outerShdw>
                </a:effectLst>
                <a:latin typeface="Arial" charset="0"/>
                <a:cs typeface="Arial" charset="0"/>
              </a:rPr>
              <a:t>μ</a:t>
            </a:r>
            <a:r>
              <a:rPr lang="en-US">
                <a:effectLst>
                  <a:outerShdw blurRad="38100" dist="38100" dir="2700000" algn="tl">
                    <a:srgbClr val="000000"/>
                  </a:outerShdw>
                </a:effectLst>
                <a:latin typeface="Arial" charset="0"/>
                <a:cs typeface="Arial" charset="0"/>
              </a:rPr>
              <a:t>TAS Diagnostic Testing</a:t>
            </a:r>
            <a:endParaRPr lang="en-US">
              <a:effectLst>
                <a:outerShdw blurRad="38100" dist="38100" dir="2700000" algn="tl">
                  <a:srgbClr val="000000"/>
                </a:outerShdw>
              </a:effectLst>
              <a:latin typeface="Gill Sans MT" charset="0"/>
              <a:cs typeface="+mj-cs"/>
            </a:endParaRPr>
          </a:p>
        </p:txBody>
      </p:sp>
      <p:sp>
        <p:nvSpPr>
          <p:cNvPr id="3" name="Content Placeholder 2"/>
          <p:cNvSpPr>
            <a:spLocks noGrp="1"/>
          </p:cNvSpPr>
          <p:nvPr>
            <p:ph sz="quarter" idx="1"/>
          </p:nvPr>
        </p:nvSpPr>
        <p:spPr>
          <a:xfrm>
            <a:off x="612775" y="1600200"/>
            <a:ext cx="5273675" cy="4495800"/>
          </a:xfrm>
        </p:spPr>
        <p:txBody>
          <a:bodyPr>
            <a:normAutofit/>
          </a:bodyPr>
          <a:lstStyle/>
          <a:p>
            <a:pPr marL="0" indent="0" eaLnBrk="1" fontAlgn="auto" hangingPunct="1">
              <a:spcAft>
                <a:spcPts val="0"/>
              </a:spcAft>
              <a:buFont typeface="Wingdings" pitchFamily="2" charset="2"/>
              <a:buNone/>
              <a:defRPr/>
            </a:pPr>
            <a:r>
              <a:rPr lang="en-US" sz="2400" dirty="0" smtClean="0">
                <a:ea typeface="+mn-ea"/>
              </a:rPr>
              <a:t>The panel of reactions shown in the flowchart is a basic design for a </a:t>
            </a:r>
            <a:r>
              <a:rPr lang="en-US" sz="2400" dirty="0" err="1" smtClean="0">
                <a:latin typeface="Symbol" pitchFamily="18" charset="2"/>
                <a:ea typeface="+mn-ea"/>
              </a:rPr>
              <a:t>m</a:t>
            </a:r>
            <a:r>
              <a:rPr lang="en-US" sz="2400" dirty="0" err="1" smtClean="0">
                <a:ea typeface="+mn-ea"/>
              </a:rPr>
              <a:t>TAS</a:t>
            </a:r>
            <a:r>
              <a:rPr lang="en-US" sz="2400" dirty="0" smtClean="0">
                <a:ea typeface="+mn-ea"/>
              </a:rPr>
              <a:t> device that could be used to detect genetic diseases, pathogens in the blood such as the HIV virus, or genetically determine what drugs a person should take for cancer treatment (i.e., </a:t>
            </a:r>
            <a:r>
              <a:rPr lang="en-US" sz="2400" dirty="0" err="1" smtClean="0">
                <a:ea typeface="+mn-ea"/>
              </a:rPr>
              <a:t>pharmacogenetics</a:t>
            </a:r>
            <a:r>
              <a:rPr lang="en-US" sz="2400" dirty="0" smtClean="0">
                <a:ea typeface="+mn-ea"/>
              </a:rPr>
              <a:t>). </a:t>
            </a:r>
          </a:p>
          <a:p>
            <a:pPr marL="0" indent="0" eaLnBrk="1" fontAlgn="auto" hangingPunct="1">
              <a:spcAft>
                <a:spcPts val="0"/>
              </a:spcAft>
              <a:buFont typeface="Wingdings" pitchFamily="2" charset="2"/>
              <a:buNone/>
              <a:defRPr/>
            </a:pPr>
            <a:endParaRPr lang="en-US" sz="2400" dirty="0" smtClean="0">
              <a:ea typeface="+mn-ea"/>
            </a:endParaRPr>
          </a:p>
          <a:p>
            <a:pPr marL="0" indent="0" eaLnBrk="1" fontAlgn="auto" hangingPunct="1">
              <a:spcAft>
                <a:spcPts val="0"/>
              </a:spcAft>
              <a:buFont typeface="Wingdings" pitchFamily="2" charset="2"/>
              <a:buNone/>
              <a:defRPr/>
            </a:pPr>
            <a:r>
              <a:rPr lang="en-US" sz="2400" i="1" dirty="0" smtClean="0">
                <a:ea typeface="+mn-ea"/>
              </a:rPr>
              <a:t>How would this test work?</a:t>
            </a:r>
          </a:p>
          <a:p>
            <a:pPr marL="320040" indent="-320040" eaLnBrk="1" fontAlgn="auto" hangingPunct="1">
              <a:spcAft>
                <a:spcPts val="0"/>
              </a:spcAft>
              <a:buFont typeface="Wingdings" pitchFamily="2" charset="2"/>
              <a:buNone/>
              <a:defRPr/>
            </a:pPr>
            <a:endParaRPr lang="en-US" sz="2400" dirty="0">
              <a:ea typeface="+mn-ea"/>
            </a:endParaRPr>
          </a:p>
        </p:txBody>
      </p:sp>
      <p:pic>
        <p:nvPicPr>
          <p:cNvPr id="39939" name="Picture 4" descr="microTAS-pfc_pp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54725" y="1724025"/>
            <a:ext cx="2373313"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Arial" charset="0"/>
                <a:cs typeface="Arial" charset="0"/>
              </a:rPr>
              <a:t>Scenario for </a:t>
            </a:r>
            <a:r>
              <a:rPr lang="el-GR">
                <a:effectLst>
                  <a:outerShdw blurRad="38100" dist="38100" dir="2700000" algn="tl">
                    <a:srgbClr val="000000"/>
                  </a:outerShdw>
                </a:effectLst>
                <a:latin typeface="Arial" charset="0"/>
                <a:cs typeface="Arial" charset="0"/>
              </a:rPr>
              <a:t>μ</a:t>
            </a:r>
            <a:r>
              <a:rPr lang="en-US">
                <a:effectLst>
                  <a:outerShdw blurRad="38100" dist="38100" dir="2700000" algn="tl">
                    <a:srgbClr val="000000"/>
                  </a:outerShdw>
                </a:effectLst>
                <a:latin typeface="Arial" charset="0"/>
                <a:cs typeface="Arial" charset="0"/>
              </a:rPr>
              <a:t>TAS Diagnostic Testing</a:t>
            </a:r>
            <a:endParaRPr lang="en-US">
              <a:effectLst>
                <a:outerShdw blurRad="38100" dist="38100" dir="2700000" algn="tl">
                  <a:srgbClr val="000000"/>
                </a:outerShdw>
              </a:effectLst>
              <a:latin typeface="Gill Sans MT" charset="0"/>
              <a:cs typeface="+mj-cs"/>
            </a:endParaRPr>
          </a:p>
        </p:txBody>
      </p:sp>
      <p:sp>
        <p:nvSpPr>
          <p:cNvPr id="41986" name="Content Placeholder 2"/>
          <p:cNvSpPr>
            <a:spLocks noGrp="1"/>
          </p:cNvSpPr>
          <p:nvPr>
            <p:ph sz="quarter" idx="1"/>
          </p:nvPr>
        </p:nvSpPr>
        <p:spPr>
          <a:xfrm>
            <a:off x="612775" y="1600200"/>
            <a:ext cx="8153400" cy="4495800"/>
          </a:xfrm>
        </p:spPr>
        <p:txBody>
          <a:bodyPr/>
          <a:lstStyle/>
          <a:p>
            <a:pPr marL="0" indent="0" eaLnBrk="1" hangingPunct="1">
              <a:lnSpc>
                <a:spcPct val="80000"/>
              </a:lnSpc>
              <a:buNone/>
            </a:pPr>
            <a:r>
              <a:rPr lang="en-US" sz="2200" dirty="0">
                <a:latin typeface="Arial" charset="0"/>
              </a:rPr>
              <a:t>Let's take for example a woman who has developed blood clots after taking estrogen for two months for menopausal symptoms.  </a:t>
            </a:r>
          </a:p>
          <a:p>
            <a:pPr eaLnBrk="1" hangingPunct="1">
              <a:lnSpc>
                <a:spcPct val="80000"/>
              </a:lnSpc>
            </a:pPr>
            <a:r>
              <a:rPr lang="en-US" sz="2200" dirty="0">
                <a:latin typeface="Arial" charset="0"/>
              </a:rPr>
              <a:t>It is suspected that she has a genetic defect known as Factor V Leiden.  </a:t>
            </a:r>
          </a:p>
          <a:p>
            <a:pPr eaLnBrk="1" hangingPunct="1">
              <a:lnSpc>
                <a:spcPct val="80000"/>
              </a:lnSpc>
            </a:pPr>
            <a:r>
              <a:rPr lang="en-US" sz="2200" dirty="0">
                <a:latin typeface="Arial" charset="0"/>
              </a:rPr>
              <a:t>This defect increases a person</a:t>
            </a:r>
            <a:r>
              <a:rPr lang="ja-JP" altLang="en-US" sz="2200" dirty="0">
                <a:latin typeface="Arial" charset="0"/>
              </a:rPr>
              <a:t>’</a:t>
            </a:r>
            <a:r>
              <a:rPr lang="en-US" altLang="ja-JP" sz="2200" dirty="0">
                <a:latin typeface="Arial" charset="0"/>
              </a:rPr>
              <a:t>s tendency to develop blood clots and is the most common hereditary blood coagulation disorder in the United States.  </a:t>
            </a:r>
          </a:p>
          <a:p>
            <a:pPr eaLnBrk="1" hangingPunct="1">
              <a:lnSpc>
                <a:spcPct val="80000"/>
              </a:lnSpc>
            </a:pPr>
            <a:r>
              <a:rPr lang="en-US" sz="2200" dirty="0">
                <a:latin typeface="Arial" charset="0"/>
              </a:rPr>
              <a:t>It is present in 2-7% of the Caucasian population and 1.25% of the African American population.  </a:t>
            </a:r>
          </a:p>
          <a:p>
            <a:pPr eaLnBrk="1" hangingPunct="1">
              <a:lnSpc>
                <a:spcPct val="80000"/>
              </a:lnSpc>
            </a:pPr>
            <a:r>
              <a:rPr lang="en-US" sz="2200" dirty="0">
                <a:latin typeface="Arial" charset="0"/>
              </a:rPr>
              <a:t>This genetic defect is caused by a single base change in the DNA making the coagulation Factor V more resistant to activated protein C.  </a:t>
            </a:r>
          </a:p>
          <a:p>
            <a:pPr eaLnBrk="1" hangingPunct="1">
              <a:lnSpc>
                <a:spcPct val="80000"/>
              </a:lnSpc>
            </a:pPr>
            <a:r>
              <a:rPr lang="en-US" sz="2200" dirty="0">
                <a:latin typeface="Arial" charset="0"/>
              </a:rPr>
              <a:t>This increases the predisposition to blood clot formation.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l-GR">
                <a:effectLst>
                  <a:outerShdw blurRad="38100" dist="38100" dir="2700000" algn="tl">
                    <a:srgbClr val="000000"/>
                  </a:outerShdw>
                </a:effectLst>
                <a:latin typeface="Arial" charset="0"/>
                <a:cs typeface="Arial" charset="0"/>
              </a:rPr>
              <a:t>μ</a:t>
            </a:r>
            <a:r>
              <a:rPr lang="en-US">
                <a:effectLst>
                  <a:outerShdw blurRad="38100" dist="38100" dir="2700000" algn="tl">
                    <a:srgbClr val="000000"/>
                  </a:outerShdw>
                </a:effectLst>
                <a:latin typeface="Arial" charset="0"/>
                <a:cs typeface="Arial" charset="0"/>
              </a:rPr>
              <a:t>TAS Diagnostic Testing Flowchart</a:t>
            </a:r>
            <a:endParaRPr lang="en-US">
              <a:effectLst>
                <a:outerShdw blurRad="38100" dist="38100" dir="2700000" algn="tl">
                  <a:srgbClr val="000000"/>
                </a:outerShdw>
              </a:effectLst>
              <a:latin typeface="Gill Sans MT" charset="0"/>
              <a:cs typeface="+mj-cs"/>
            </a:endParaRPr>
          </a:p>
        </p:txBody>
      </p:sp>
      <p:sp>
        <p:nvSpPr>
          <p:cNvPr id="44034" name="Content Placeholder 2"/>
          <p:cNvSpPr txBox="1">
            <a:spLocks/>
          </p:cNvSpPr>
          <p:nvPr/>
        </p:nvSpPr>
        <p:spPr bwMode="auto">
          <a:xfrm>
            <a:off x="612775" y="1600200"/>
            <a:ext cx="815340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ts val="600"/>
              </a:spcBef>
              <a:buClr>
                <a:schemeClr val="tx1"/>
              </a:buClr>
              <a:buSzPct val="75000"/>
              <a:buFont typeface="Wingdings" charset="0"/>
              <a:buNone/>
            </a:pPr>
            <a:r>
              <a:rPr lang="en-US" sz="2500"/>
              <a:t>For the μTAS test, a blood sample drawn from the woman could be injected right into the device.  The following is an example of a diagnostic flow for the </a:t>
            </a:r>
            <a:r>
              <a:rPr lang="el-GR" sz="2500"/>
              <a:t>μ</a:t>
            </a:r>
            <a:r>
              <a:rPr lang="en-US" sz="2500"/>
              <a:t>TAS test.</a:t>
            </a:r>
          </a:p>
          <a:p>
            <a:pPr eaLnBrk="1" hangingPunct="1">
              <a:lnSpc>
                <a:spcPct val="80000"/>
              </a:lnSpc>
              <a:spcBef>
                <a:spcPts val="700"/>
              </a:spcBef>
              <a:buClr>
                <a:schemeClr val="tx1"/>
              </a:buClr>
              <a:buSzPct val="75000"/>
              <a:buFont typeface="Wingdings" charset="0"/>
              <a:buNone/>
            </a:pPr>
            <a:endParaRPr lang="en-US" sz="2500"/>
          </a:p>
          <a:p>
            <a:pPr eaLnBrk="1" hangingPunct="1">
              <a:lnSpc>
                <a:spcPct val="80000"/>
              </a:lnSpc>
              <a:spcBef>
                <a:spcPts val="700"/>
              </a:spcBef>
              <a:buClr>
                <a:schemeClr val="tx1"/>
              </a:buClr>
              <a:buSzPct val="75000"/>
              <a:buFont typeface="Wingdings" charset="0"/>
              <a:buChar char="v"/>
            </a:pPr>
            <a:endParaRPr lang="en-US" sz="2500"/>
          </a:p>
        </p:txBody>
      </p:sp>
      <p:pic>
        <p:nvPicPr>
          <p:cNvPr id="44035" name="Content Placeholder 6" descr="micro_TAS_flowchart-10_20 ppt.jpg"/>
          <p:cNvPicPr>
            <a:picLocks noGrp="1" noChangeAspect="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627063" y="3276600"/>
            <a:ext cx="8201025" cy="2990850"/>
          </a:xfr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Polymerase Chain Reaction (PCR)</a:t>
            </a:r>
          </a:p>
        </p:txBody>
      </p:sp>
      <p:sp>
        <p:nvSpPr>
          <p:cNvPr id="46082" name="Content Placeholder 2"/>
          <p:cNvSpPr>
            <a:spLocks noGrp="1"/>
          </p:cNvSpPr>
          <p:nvPr>
            <p:ph sz="quarter" idx="1"/>
          </p:nvPr>
        </p:nvSpPr>
        <p:spPr>
          <a:xfrm>
            <a:off x="612775" y="1600200"/>
            <a:ext cx="8153400" cy="4495800"/>
          </a:xfrm>
        </p:spPr>
        <p:txBody>
          <a:bodyPr/>
          <a:lstStyle/>
          <a:p>
            <a:pPr marL="514350" indent="-514350" eaLnBrk="1" hangingPunct="1">
              <a:buFont typeface="Wingdings" charset="0"/>
              <a:buChar char="v"/>
            </a:pPr>
            <a:r>
              <a:rPr lang="en-US" sz="2400">
                <a:latin typeface="Arial" charset="0"/>
              </a:rPr>
              <a:t>A lab-on-a-chip performs the Polymerase Chain Reaction</a:t>
            </a:r>
            <a:r>
              <a:rPr lang="en-US" sz="2400" b="1">
                <a:latin typeface="Arial" charset="0"/>
              </a:rPr>
              <a:t> </a:t>
            </a:r>
            <a:r>
              <a:rPr lang="en-US" sz="2400">
                <a:latin typeface="Arial" charset="0"/>
              </a:rPr>
              <a:t>(the amplification of DNA) step in the μTAS diagnostic.  </a:t>
            </a:r>
          </a:p>
          <a:p>
            <a:pPr marL="514350" indent="-514350" eaLnBrk="1" hangingPunct="1">
              <a:buFont typeface="Wingdings" charset="0"/>
              <a:buChar char="v"/>
            </a:pPr>
            <a:r>
              <a:rPr lang="en-US" sz="2400">
                <a:latin typeface="Arial" charset="0"/>
              </a:rPr>
              <a:t>All of the steps described before and after PCR are normally done by the lab tech;  however, MEMS technology has now enabled the development of cell culture devices as well as biochips for DNA hybridization.  </a:t>
            </a:r>
          </a:p>
          <a:p>
            <a:pPr marL="514350" indent="-514350" eaLnBrk="1" hangingPunct="1">
              <a:buFont typeface="Wingdings" charset="0"/>
              <a:buChar char="v"/>
            </a:pPr>
            <a:r>
              <a:rPr lang="en-US" sz="2400">
                <a:latin typeface="Arial" charset="0"/>
              </a:rPr>
              <a:t>The highly complex systems found in present day clinical labs, including molecular diagnostics, are excellent candidates for </a:t>
            </a:r>
            <a:r>
              <a:rPr lang="en-US" sz="2400">
                <a:latin typeface="Symbol" charset="0"/>
              </a:rPr>
              <a:t>m</a:t>
            </a:r>
            <a:r>
              <a:rPr lang="en-US" sz="2400">
                <a:latin typeface="Arial" charset="0"/>
              </a:rPr>
              <a:t>TAS devices. </a:t>
            </a:r>
          </a:p>
          <a:p>
            <a:pPr marL="514350" indent="-514350" eaLnBrk="1" hangingPunct="1">
              <a:buFont typeface="Wingdings" charset="0"/>
              <a:buChar char="v"/>
            </a:pPr>
            <a:endParaRPr lang="en-US" sz="24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lnSpcReduction="10000"/>
          </a:bodyPr>
          <a:lstStyle/>
          <a:p>
            <a:pPr eaLnBrk="1" fontAlgn="auto" hangingPunct="1">
              <a:spcAft>
                <a:spcPts val="0"/>
              </a:spcAft>
              <a:buFont typeface="Wingdings" pitchFamily="2" charset="2"/>
              <a:buNone/>
              <a:defRPr/>
            </a:pPr>
            <a:r>
              <a:rPr lang="en-US" dirty="0" smtClean="0">
                <a:ea typeface="+mn-ea"/>
              </a:rPr>
              <a:t>This unit explores the areas in diagnostic medicine that are being or will be impacted by the introduction of bioMEMS.  </a:t>
            </a:r>
          </a:p>
          <a:p>
            <a:pPr eaLnBrk="1" fontAlgn="auto" hangingPunct="1">
              <a:spcAft>
                <a:spcPts val="0"/>
              </a:spcAft>
              <a:buFont typeface="Wingdings" pitchFamily="2" charset="2"/>
              <a:buNone/>
              <a:defRPr/>
            </a:pPr>
            <a:r>
              <a:rPr lang="en-US" dirty="0" smtClean="0">
                <a:ea typeface="+mn-ea"/>
              </a:rPr>
              <a:t>This unit discusses the advantages and disadvantages of adapting existing diagnostic laboratory tests and materials to MEMS, the areas in medicine that will be impacted and how, and examples that are already being tested.</a:t>
            </a:r>
          </a:p>
          <a:p>
            <a:pPr eaLnBrk="1" fontAlgn="auto" hangingPunct="1">
              <a:spcAft>
                <a:spcPts val="0"/>
              </a:spcAft>
              <a:buFont typeface="Wingdings" pitchFamily="2" charset="2"/>
              <a:buNone/>
              <a:defRPr/>
            </a:pPr>
            <a:endParaRPr lang="en-US" dirty="0">
              <a:ea typeface="+mn-ea"/>
            </a:endParaRPr>
          </a:p>
        </p:txBody>
      </p:sp>
      <p:sp>
        <p:nvSpPr>
          <p:cNvPr id="3" name="Title 2"/>
          <p:cNvSpPr>
            <a:spLocks noGrp="1"/>
          </p:cNvSpPr>
          <p:nvPr>
            <p:ph type="title"/>
          </p:nvPr>
        </p:nvSpPr>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Unit Overview</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Patients Examinations and Monitoring</a:t>
            </a:r>
          </a:p>
        </p:txBody>
      </p:sp>
      <p:sp>
        <p:nvSpPr>
          <p:cNvPr id="48130" name="Content Placeholder 2"/>
          <p:cNvSpPr>
            <a:spLocks noGrp="1"/>
          </p:cNvSpPr>
          <p:nvPr>
            <p:ph sz="quarter" idx="1"/>
          </p:nvPr>
        </p:nvSpPr>
        <p:spPr>
          <a:xfrm>
            <a:off x="612775" y="1600200"/>
            <a:ext cx="8153400" cy="4495800"/>
          </a:xfrm>
        </p:spPr>
        <p:txBody>
          <a:bodyPr/>
          <a:lstStyle/>
          <a:p>
            <a:pPr marL="0" indent="0" eaLnBrk="1" hangingPunct="1">
              <a:spcBef>
                <a:spcPts val="600"/>
              </a:spcBef>
              <a:buFont typeface="Wingdings" charset="0"/>
              <a:buNone/>
            </a:pPr>
            <a:r>
              <a:rPr lang="en-US" sz="2000" dirty="0">
                <a:latin typeface="Arial" charset="0"/>
              </a:rPr>
              <a:t>Several </a:t>
            </a:r>
            <a:r>
              <a:rPr lang="en-US" sz="2000" dirty="0" err="1">
                <a:latin typeface="Arial" charset="0"/>
              </a:rPr>
              <a:t>bioMEMS</a:t>
            </a:r>
            <a:r>
              <a:rPr lang="en-US" sz="2000" dirty="0">
                <a:latin typeface="Arial" charset="0"/>
              </a:rPr>
              <a:t> have been developed and proven to be effective for the following sensing and/or measurement applications: </a:t>
            </a:r>
          </a:p>
          <a:p>
            <a:pPr eaLnBrk="1" hangingPunct="1">
              <a:spcBef>
                <a:spcPts val="600"/>
              </a:spcBef>
            </a:pPr>
            <a:r>
              <a:rPr lang="en-US" sz="2000" dirty="0" smtClean="0">
                <a:latin typeface="Arial" charset="0"/>
              </a:rPr>
              <a:t>Pressure </a:t>
            </a:r>
            <a:r>
              <a:rPr lang="en-US" sz="2000" dirty="0">
                <a:latin typeface="Arial" charset="0"/>
              </a:rPr>
              <a:t>in arteries</a:t>
            </a:r>
          </a:p>
          <a:p>
            <a:pPr eaLnBrk="1" hangingPunct="1">
              <a:lnSpc>
                <a:spcPct val="80000"/>
              </a:lnSpc>
            </a:pPr>
            <a:r>
              <a:rPr lang="en-US" sz="2000" dirty="0">
                <a:latin typeface="Arial" charset="0"/>
              </a:rPr>
              <a:t>Spinal fluid</a:t>
            </a:r>
          </a:p>
          <a:p>
            <a:pPr eaLnBrk="1" hangingPunct="1">
              <a:lnSpc>
                <a:spcPct val="80000"/>
              </a:lnSpc>
            </a:pPr>
            <a:r>
              <a:rPr lang="en-US" sz="2000" dirty="0">
                <a:latin typeface="Arial" charset="0"/>
              </a:rPr>
              <a:t>Brain cavity</a:t>
            </a:r>
          </a:p>
          <a:p>
            <a:pPr eaLnBrk="1" hangingPunct="1">
              <a:lnSpc>
                <a:spcPct val="80000"/>
              </a:lnSpc>
            </a:pPr>
            <a:r>
              <a:rPr lang="en-US" sz="2000" dirty="0">
                <a:latin typeface="Arial" charset="0"/>
              </a:rPr>
              <a:t>Body temperature</a:t>
            </a:r>
          </a:p>
          <a:p>
            <a:pPr eaLnBrk="1" hangingPunct="1">
              <a:lnSpc>
                <a:spcPct val="80000"/>
              </a:lnSpc>
            </a:pPr>
            <a:r>
              <a:rPr lang="en-US" sz="2000" dirty="0">
                <a:latin typeface="Arial" charset="0"/>
              </a:rPr>
              <a:t>Force generated by muscles</a:t>
            </a:r>
          </a:p>
          <a:p>
            <a:pPr eaLnBrk="1" hangingPunct="1">
              <a:lnSpc>
                <a:spcPct val="80000"/>
              </a:lnSpc>
            </a:pPr>
            <a:r>
              <a:rPr lang="en-US" sz="2000" dirty="0">
                <a:latin typeface="Arial" charset="0"/>
              </a:rPr>
              <a:t>Skin tension</a:t>
            </a:r>
          </a:p>
          <a:p>
            <a:pPr eaLnBrk="1" hangingPunct="1">
              <a:lnSpc>
                <a:spcPct val="80000"/>
              </a:lnSpc>
            </a:pPr>
            <a:r>
              <a:rPr lang="en-US" sz="2000" dirty="0">
                <a:latin typeface="Arial" charset="0"/>
              </a:rPr>
              <a:t>DNA factors and biomarkers (i.e. if and when validated) </a:t>
            </a:r>
          </a:p>
          <a:p>
            <a:pPr eaLnBrk="1" hangingPunct="1">
              <a:lnSpc>
                <a:spcPct val="80000"/>
              </a:lnSpc>
            </a:pPr>
            <a:r>
              <a:rPr lang="en-US" sz="2000" dirty="0">
                <a:latin typeface="Arial" charset="0"/>
              </a:rPr>
              <a:t>Glucose</a:t>
            </a:r>
          </a:p>
          <a:p>
            <a:pPr eaLnBrk="1" hangingPunct="1">
              <a:lnSpc>
                <a:spcPct val="80000"/>
              </a:lnSpc>
            </a:pPr>
            <a:r>
              <a:rPr lang="en-US" sz="2000" dirty="0">
                <a:latin typeface="Arial" charset="0"/>
              </a:rPr>
              <a:t>Ions</a:t>
            </a:r>
          </a:p>
          <a:p>
            <a:pPr eaLnBrk="1" hangingPunct="1">
              <a:lnSpc>
                <a:spcPct val="80000"/>
              </a:lnSpc>
            </a:pPr>
            <a:r>
              <a:rPr lang="en-US" sz="2000" dirty="0">
                <a:latin typeface="Arial" charset="0"/>
              </a:rPr>
              <a:t>Gases (i.e. oxygen and carbon dioxide)</a:t>
            </a:r>
          </a:p>
          <a:p>
            <a:pPr marL="0" indent="0" eaLnBrk="1" hangingPunct="1">
              <a:lnSpc>
                <a:spcPct val="80000"/>
              </a:lnSpc>
              <a:buFont typeface="Wingdings" charset="0"/>
              <a:buChar char="v"/>
            </a:pPr>
            <a:endParaRPr lang="en-US" sz="2000" dirty="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Patients Examinations and Monitoring</a:t>
            </a:r>
          </a:p>
        </p:txBody>
      </p:sp>
      <p:sp>
        <p:nvSpPr>
          <p:cNvPr id="3" name="Content Placeholder 2"/>
          <p:cNvSpPr>
            <a:spLocks noGrp="1"/>
          </p:cNvSpPr>
          <p:nvPr>
            <p:ph sz="quarter" idx="1"/>
          </p:nvPr>
        </p:nvSpPr>
        <p:spPr>
          <a:xfrm>
            <a:off x="612775" y="1600200"/>
            <a:ext cx="4645025" cy="5000625"/>
          </a:xfrm>
        </p:spPr>
        <p:txBody>
          <a:bodyPr>
            <a:noAutofit/>
          </a:bodyPr>
          <a:lstStyle/>
          <a:p>
            <a:pPr marL="285750" indent="-285750" eaLnBrk="1" fontAlgn="auto" hangingPunct="1">
              <a:spcBef>
                <a:spcPts val="600"/>
              </a:spcBef>
              <a:spcAft>
                <a:spcPts val="0"/>
              </a:spcAft>
              <a:defRPr/>
            </a:pPr>
            <a:r>
              <a:rPr lang="en-US" sz="2000" dirty="0" smtClean="0">
                <a:ea typeface="+mn-ea"/>
              </a:rPr>
              <a:t>The figure shows a couple of the first </a:t>
            </a:r>
            <a:r>
              <a:rPr lang="en-US" sz="2000" dirty="0" smtClean="0">
                <a:ea typeface="+mn-ea"/>
              </a:rPr>
              <a:t>Integrated Sensing </a:t>
            </a:r>
            <a:r>
              <a:rPr lang="en-US" sz="2000" dirty="0" smtClean="0">
                <a:ea typeface="+mn-ea"/>
              </a:rPr>
              <a:t>Systems </a:t>
            </a:r>
            <a:r>
              <a:rPr lang="en-US" sz="2000" dirty="0" smtClean="0">
                <a:ea typeface="+mn-ea"/>
              </a:rPr>
              <a:t>(ISSYS) implantable sensors.  </a:t>
            </a:r>
          </a:p>
          <a:p>
            <a:pPr marL="285750" indent="-285750" eaLnBrk="1" fontAlgn="auto" hangingPunct="1">
              <a:spcBef>
                <a:spcPts val="600"/>
              </a:spcBef>
              <a:spcAft>
                <a:spcPts val="0"/>
              </a:spcAft>
              <a:defRPr/>
            </a:pPr>
            <a:r>
              <a:rPr lang="en-US" sz="2000" dirty="0" smtClean="0">
                <a:ea typeface="+mn-ea"/>
              </a:rPr>
              <a:t>These sensors </a:t>
            </a:r>
            <a:r>
              <a:rPr lang="en-US" sz="2000" dirty="0" smtClean="0">
                <a:ea typeface="+mn-ea"/>
              </a:rPr>
              <a:t>are implantable, wireless and </a:t>
            </a:r>
            <a:r>
              <a:rPr lang="en-US" sz="2000" dirty="0" smtClean="0">
                <a:ea typeface="+mn-ea"/>
              </a:rPr>
              <a:t>self </a:t>
            </a:r>
            <a:r>
              <a:rPr lang="en-US" sz="2000" dirty="0" smtClean="0">
                <a:ea typeface="+mn-ea"/>
              </a:rPr>
              <a:t>powered.  </a:t>
            </a:r>
          </a:p>
          <a:p>
            <a:pPr marL="285750" indent="-285750" eaLnBrk="1" fontAlgn="auto" hangingPunct="1">
              <a:spcBef>
                <a:spcPts val="600"/>
              </a:spcBef>
              <a:spcAft>
                <a:spcPts val="0"/>
              </a:spcAft>
              <a:defRPr/>
            </a:pPr>
            <a:r>
              <a:rPr lang="en-US" sz="2000" dirty="0" smtClean="0">
                <a:ea typeface="+mn-ea"/>
              </a:rPr>
              <a:t>ISSYS has received patents for implantable sensors to monitor biological parameters to analysis chronic disease such as congestive heart failure.</a:t>
            </a:r>
          </a:p>
          <a:p>
            <a:pPr marL="285750" indent="-285750" eaLnBrk="1" fontAlgn="auto" hangingPunct="1">
              <a:spcBef>
                <a:spcPts val="600"/>
              </a:spcBef>
              <a:spcAft>
                <a:spcPts val="0"/>
              </a:spcAft>
              <a:defRPr/>
            </a:pPr>
            <a:r>
              <a:rPr lang="en-US" sz="2000" dirty="0" err="1" smtClean="0">
                <a:ea typeface="+mn-ea"/>
              </a:rPr>
              <a:t>CardioMEMS</a:t>
            </a:r>
            <a:r>
              <a:rPr lang="en-US" sz="2000" dirty="0" smtClean="0">
                <a:ea typeface="+mn-ea"/>
              </a:rPr>
              <a:t> is marketing such a device for monitoring pulmonary artery pressures in cardiac patients.</a:t>
            </a:r>
          </a:p>
          <a:p>
            <a:pPr marL="285750" indent="-285750" eaLnBrk="1" fontAlgn="auto" hangingPunct="1">
              <a:lnSpc>
                <a:spcPct val="120000"/>
              </a:lnSpc>
              <a:spcBef>
                <a:spcPts val="600"/>
              </a:spcBef>
              <a:spcAft>
                <a:spcPts val="0"/>
              </a:spcAft>
              <a:defRPr/>
            </a:pPr>
            <a:endParaRPr lang="en-US" sz="2000" dirty="0" smtClean="0">
              <a:ea typeface="+mn-ea"/>
            </a:endParaRPr>
          </a:p>
        </p:txBody>
      </p:sp>
      <p:pic>
        <p:nvPicPr>
          <p:cNvPr id="4" name="Picture 3" descr="PSinNeedle.gif"/>
          <p:cNvPicPr>
            <a:picLocks noChangeAspect="1"/>
          </p:cNvPicPr>
          <p:nvPr/>
        </p:nvPicPr>
        <p:blipFill>
          <a:blip r:embed="rId3"/>
          <a:stretch>
            <a:fillRect/>
          </a:stretch>
        </p:blipFill>
        <p:spPr>
          <a:xfrm>
            <a:off x="5257800" y="1695450"/>
            <a:ext cx="3676650" cy="2838450"/>
          </a:xfrm>
          <a:prstGeom prst="rect">
            <a:avLst/>
          </a:prstGeom>
          <a:ln>
            <a:noFill/>
          </a:ln>
          <a:effectLst>
            <a:outerShdw blurRad="292100" dist="139700" dir="2700000" algn="tl" rotWithShape="0">
              <a:srgbClr val="333333">
                <a:alpha val="65000"/>
              </a:srgbClr>
            </a:outerShdw>
          </a:effectLst>
        </p:spPr>
      </p:pic>
      <p:sp>
        <p:nvSpPr>
          <p:cNvPr id="50180" name="Rectangle 1"/>
          <p:cNvSpPr>
            <a:spLocks noChangeArrowheads="1"/>
          </p:cNvSpPr>
          <p:nvPr/>
        </p:nvSpPr>
        <p:spPr bwMode="auto">
          <a:xfrm>
            <a:off x="5800725" y="4765675"/>
            <a:ext cx="30765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r">
              <a:tabLst>
                <a:tab pos="457200" algn="l"/>
                <a:tab pos="914400" algn="l"/>
                <a:tab pos="1371600" algn="l"/>
                <a:tab pos="1828800" algn="l"/>
                <a:tab pos="2286000" algn="l"/>
                <a:tab pos="2743200" algn="l"/>
                <a:tab pos="3200400" algn="l"/>
                <a:tab pos="3886200" algn="l"/>
                <a:tab pos="4572000" algn="l"/>
              </a:tabLst>
            </a:pPr>
            <a:r>
              <a:rPr lang="en-US" sz="1100" b="1">
                <a:latin typeface="Gill Sans MT" charset="0"/>
              </a:rPr>
              <a:t>Integrated Sensing Systems Sensors</a:t>
            </a:r>
          </a:p>
          <a:p>
            <a:pPr algn="r" eaLnBrk="0" hangingPunct="0">
              <a:tabLst>
                <a:tab pos="457200" algn="l"/>
                <a:tab pos="914400" algn="l"/>
                <a:tab pos="1371600" algn="l"/>
                <a:tab pos="1828800" algn="l"/>
                <a:tab pos="2286000" algn="l"/>
                <a:tab pos="2743200" algn="l"/>
                <a:tab pos="3200400" algn="l"/>
                <a:tab pos="3886200" algn="l"/>
                <a:tab pos="4572000" algn="l"/>
              </a:tabLst>
            </a:pPr>
            <a:r>
              <a:rPr lang="en-US" sz="1100" b="1" i="1">
                <a:latin typeface="Gill Sans MT" charset="0"/>
              </a:rPr>
              <a:t>[Image courtesy of ISSYS]</a:t>
            </a:r>
            <a:endParaRPr lang="en-US" sz="1100" b="1">
              <a:latin typeface="Gill Sans MT"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Medical Imaging</a:t>
            </a:r>
          </a:p>
        </p:txBody>
      </p:sp>
      <p:pic>
        <p:nvPicPr>
          <p:cNvPr id="52226" name="Picture 3" descr="endoscope_rev_pp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14525" y="3305175"/>
            <a:ext cx="54864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Content Placeholder 2"/>
          <p:cNvSpPr>
            <a:spLocks noGrp="1"/>
          </p:cNvSpPr>
          <p:nvPr>
            <p:ph sz="quarter" idx="1"/>
          </p:nvPr>
        </p:nvSpPr>
        <p:spPr>
          <a:xfrm>
            <a:off x="612775" y="1600200"/>
            <a:ext cx="8153400" cy="2019300"/>
          </a:xfrm>
        </p:spPr>
        <p:txBody>
          <a:bodyPr/>
          <a:lstStyle/>
          <a:p>
            <a:pPr marL="0" indent="0" eaLnBrk="1" hangingPunct="1">
              <a:spcBef>
                <a:spcPts val="600"/>
              </a:spcBef>
              <a:buFont typeface="Wingdings" charset="0"/>
              <a:buNone/>
            </a:pPr>
            <a:r>
              <a:rPr lang="en-US" sz="2000">
                <a:latin typeface="Arial" charset="0"/>
              </a:rPr>
              <a:t>MEMS technology in the area of medical imaging includes the use of optical measurement devices such as a micro-optical scanner.  A diagram illustrating such a scanner is shown in the figure.  Notice that the endoscopy imaging device is a small pill-sized device connected to a fiber optic cable.  For patients undergoing an endoscopy, this little pill is much easier to swallow!</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Micro-Optical Scanner</a:t>
            </a:r>
          </a:p>
        </p:txBody>
      </p:sp>
      <p:sp>
        <p:nvSpPr>
          <p:cNvPr id="54274" name="Content Placeholder 2"/>
          <p:cNvSpPr>
            <a:spLocks noGrp="1"/>
          </p:cNvSpPr>
          <p:nvPr>
            <p:ph sz="quarter" idx="1"/>
          </p:nvPr>
        </p:nvSpPr>
        <p:spPr>
          <a:xfrm>
            <a:off x="612775" y="1600200"/>
            <a:ext cx="8153400" cy="2705100"/>
          </a:xfrm>
        </p:spPr>
        <p:txBody>
          <a:bodyPr/>
          <a:lstStyle/>
          <a:p>
            <a:pPr eaLnBrk="1" hangingPunct="1">
              <a:buFont typeface="Wingdings" charset="0"/>
              <a:buNone/>
            </a:pPr>
            <a:r>
              <a:rPr lang="en-US" sz="2000" dirty="0" smtClean="0">
                <a:latin typeface="Arial" charset="0"/>
              </a:rPr>
              <a:t>The scanner </a:t>
            </a:r>
            <a:r>
              <a:rPr lang="en-US" sz="2000" dirty="0">
                <a:latin typeface="Arial" charset="0"/>
              </a:rPr>
              <a:t>is an optical fiber and a MEMS device placed inside the 1 mm diameter tip of a flexible endoscope.  The fiber scanner is driven in one dimension with a piezoelectric actuator, producing a line scan. The microscope image of the micro-optical fiber scanner and its one dimensional scan is shown below. By knowing and controlling the fiber position and acquiring backscattered intensity with a </a:t>
            </a:r>
            <a:r>
              <a:rPr lang="en-US" sz="2000" dirty="0" err="1">
                <a:latin typeface="Arial" charset="0"/>
              </a:rPr>
              <a:t>photodetector</a:t>
            </a:r>
            <a:r>
              <a:rPr lang="en-US" sz="2000" dirty="0">
                <a:latin typeface="Arial" charset="0"/>
              </a:rPr>
              <a:t>, an image is acquired.</a:t>
            </a:r>
          </a:p>
          <a:p>
            <a:pPr eaLnBrk="1" hangingPunct="1">
              <a:buFont typeface="Wingdings" charset="0"/>
              <a:buNone/>
            </a:pPr>
            <a:endParaRPr lang="en-US" sz="2000" dirty="0">
              <a:latin typeface="Arial" charset="0"/>
            </a:endParaRPr>
          </a:p>
        </p:txBody>
      </p:sp>
      <p:pic>
        <p:nvPicPr>
          <p:cNvPr id="4" name="Picture 3" descr="cantileveredof.jpg"/>
          <p:cNvPicPr>
            <a:picLocks noChangeAspect="1"/>
          </p:cNvPicPr>
          <p:nvPr/>
        </p:nvPicPr>
        <p:blipFill>
          <a:blip r:embed="rId3"/>
          <a:srcRect l="4726" t="15417" r="1741" b="21671"/>
          <a:stretch>
            <a:fillRect/>
          </a:stretch>
        </p:blipFill>
        <p:spPr>
          <a:xfrm>
            <a:off x="3810000" y="4429125"/>
            <a:ext cx="3581400" cy="1628775"/>
          </a:xfrm>
          <a:prstGeom prst="rect">
            <a:avLst/>
          </a:prstGeom>
          <a:ln>
            <a:noFill/>
          </a:ln>
          <a:effectLst>
            <a:outerShdw blurRad="292100" dist="139700" dir="2700000" algn="tl" rotWithShape="0">
              <a:srgbClr val="333333">
                <a:alpha val="65000"/>
              </a:srgbClr>
            </a:outerShdw>
          </a:effectLst>
        </p:spPr>
      </p:pic>
      <p:sp>
        <p:nvSpPr>
          <p:cNvPr id="54276" name="Rectangle 4"/>
          <p:cNvSpPr>
            <a:spLocks noChangeArrowheads="1"/>
          </p:cNvSpPr>
          <p:nvPr/>
        </p:nvSpPr>
        <p:spPr bwMode="auto">
          <a:xfrm>
            <a:off x="1076325" y="4781550"/>
            <a:ext cx="2533650"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sz="1100" b="1" i="1">
                <a:latin typeface="Gill Sans MT" charset="0"/>
              </a:rPr>
              <a:t>Microscope image of the Micro-optical fiber scanner. The diameter of the fiber tip, where red laser light is exiting, is approx. 10 microns. </a:t>
            </a:r>
          </a:p>
          <a:p>
            <a:pPr algn="r"/>
            <a:r>
              <a:rPr lang="en-US" sz="1100" b="1" i="1">
                <a:latin typeface="Gill Sans MT" charset="0"/>
              </a:rPr>
              <a:t>[Image Courtesy of Eric Seibel and Mark Fauver]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Micro-optically Scanned Image</a:t>
            </a:r>
          </a:p>
        </p:txBody>
      </p:sp>
      <p:sp>
        <p:nvSpPr>
          <p:cNvPr id="56322" name="Content Placeholder 2"/>
          <p:cNvSpPr>
            <a:spLocks noGrp="1"/>
          </p:cNvSpPr>
          <p:nvPr>
            <p:ph sz="quarter" idx="1"/>
          </p:nvPr>
        </p:nvSpPr>
        <p:spPr>
          <a:xfrm>
            <a:off x="612775" y="1600200"/>
            <a:ext cx="4873625" cy="4495800"/>
          </a:xfrm>
        </p:spPr>
        <p:txBody>
          <a:bodyPr/>
          <a:lstStyle/>
          <a:p>
            <a:pPr marL="0" indent="0" eaLnBrk="1" hangingPunct="1">
              <a:spcBef>
                <a:spcPts val="600"/>
              </a:spcBef>
              <a:buFont typeface="Wingdings" charset="0"/>
              <a:buNone/>
            </a:pPr>
            <a:r>
              <a:rPr lang="en-US" sz="2200">
                <a:latin typeface="Arial" charset="0"/>
              </a:rPr>
              <a:t>A sample image formed with the macro-sized version of the fiber optic scanner is seen to the right.  A single micro-machined optical fiber, optimized for its dynamic properties to maximize scan frequency, tip displacement, and field of view is responsible for this picture. </a:t>
            </a:r>
          </a:p>
          <a:p>
            <a:pPr marL="0" indent="0" eaLnBrk="1" hangingPunct="1">
              <a:spcBef>
                <a:spcPts val="600"/>
              </a:spcBef>
              <a:buFont typeface="Wingdings" charset="0"/>
              <a:buNone/>
            </a:pPr>
            <a:r>
              <a:rPr lang="en-US" sz="2200">
                <a:latin typeface="Arial" charset="0"/>
              </a:rPr>
              <a:t>The letters in this image are 2.5 mm high and the field of view is 5.9 mm x 4.4 mm. </a:t>
            </a:r>
            <a:r>
              <a:rPr lang="en-US" sz="1100" i="1">
                <a:latin typeface="Arial" charset="0"/>
              </a:rPr>
              <a:t>[Image courtesy of Eric Seibel, PhD]</a:t>
            </a:r>
            <a:endParaRPr lang="en-US" sz="2200">
              <a:latin typeface="Arial" charset="0"/>
            </a:endParaRPr>
          </a:p>
        </p:txBody>
      </p:sp>
      <p:pic>
        <p:nvPicPr>
          <p:cNvPr id="4" name="Picture 3" descr="samplemosimage.jpg"/>
          <p:cNvPicPr>
            <a:picLocks noChangeAspect="1"/>
          </p:cNvPicPr>
          <p:nvPr/>
        </p:nvPicPr>
        <p:blipFill>
          <a:blip r:embed="rId3"/>
          <a:stretch>
            <a:fillRect/>
          </a:stretch>
        </p:blipFill>
        <p:spPr>
          <a:xfrm>
            <a:off x="5688013" y="1722438"/>
            <a:ext cx="3101975" cy="217487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Pill Cam for Endoscopies/Colonoscopies</a:t>
            </a:r>
            <a:endParaRPr lang="en-US" dirty="0"/>
          </a:p>
        </p:txBody>
      </p:sp>
      <p:sp>
        <p:nvSpPr>
          <p:cNvPr id="3" name="Content Placeholder 2"/>
          <p:cNvSpPr>
            <a:spLocks noGrp="1"/>
          </p:cNvSpPr>
          <p:nvPr>
            <p:ph sz="quarter" idx="1"/>
          </p:nvPr>
        </p:nvSpPr>
        <p:spPr>
          <a:xfrm>
            <a:off x="612648" y="1600200"/>
            <a:ext cx="8153400" cy="2008673"/>
          </a:xfrm>
        </p:spPr>
        <p:txBody>
          <a:bodyPr/>
          <a:lstStyle/>
          <a:p>
            <a:pPr marL="0" indent="0">
              <a:buNone/>
            </a:pPr>
            <a:r>
              <a:rPr lang="en-US" sz="2400" dirty="0" smtClean="0"/>
              <a:t>Further advancements in imaging has resulted in the pill cam.  A nickel sized “pill” that can be swallowed and, as it travels through the gastrointestinal tract, records images and transmits those images to a receiver worn by the patient. Images are later downloaded and evaluated by the doctor.</a:t>
            </a:r>
            <a:endParaRPr lang="en-US" sz="2400" dirty="0"/>
          </a:p>
        </p:txBody>
      </p:sp>
      <p:pic>
        <p:nvPicPr>
          <p:cNvPr id="4" name="Picture 3" descr="EndoscopicCapsule102511.png"/>
          <p:cNvPicPr>
            <a:picLocks noChangeAspect="1"/>
          </p:cNvPicPr>
          <p:nvPr/>
        </p:nvPicPr>
        <p:blipFill rotWithShape="1">
          <a:blip r:embed="rId3">
            <a:extLst>
              <a:ext uri="{28A0092B-C50C-407E-A947-70E740481C1C}">
                <a14:useLocalDpi xmlns:a14="http://schemas.microsoft.com/office/drawing/2010/main" val="0"/>
              </a:ext>
            </a:extLst>
          </a:blip>
          <a:srcRect b="21850"/>
          <a:stretch/>
        </p:blipFill>
        <p:spPr>
          <a:xfrm>
            <a:off x="4038619" y="3747473"/>
            <a:ext cx="4870099" cy="2821589"/>
          </a:xfrm>
          <a:prstGeom prst="rect">
            <a:avLst/>
          </a:prstGeom>
        </p:spPr>
      </p:pic>
      <p:sp>
        <p:nvSpPr>
          <p:cNvPr id="5" name="TextBox 4"/>
          <p:cNvSpPr txBox="1"/>
          <p:nvPr/>
        </p:nvSpPr>
        <p:spPr>
          <a:xfrm>
            <a:off x="1937075" y="4504239"/>
            <a:ext cx="1980718" cy="2031325"/>
          </a:xfrm>
          <a:prstGeom prst="rect">
            <a:avLst/>
          </a:prstGeom>
          <a:noFill/>
        </p:spPr>
        <p:txBody>
          <a:bodyPr wrap="none" rtlCol="0">
            <a:spAutoFit/>
          </a:bodyPr>
          <a:lstStyle/>
          <a:p>
            <a:r>
              <a:rPr lang="en-US" dirty="0" smtClean="0"/>
              <a:t>Pill cam contains:</a:t>
            </a:r>
          </a:p>
          <a:p>
            <a:pPr marL="285750" indent="-285750">
              <a:buFont typeface="Arial"/>
              <a:buChar char="•"/>
            </a:pPr>
            <a:r>
              <a:rPr lang="en-US" dirty="0" smtClean="0"/>
              <a:t>Battery</a:t>
            </a:r>
          </a:p>
          <a:p>
            <a:pPr marL="285750" indent="-285750">
              <a:buFont typeface="Arial"/>
              <a:buChar char="•"/>
            </a:pPr>
            <a:r>
              <a:rPr lang="en-US" dirty="0" smtClean="0"/>
              <a:t>LED lights</a:t>
            </a:r>
          </a:p>
          <a:p>
            <a:pPr marL="285750" indent="-285750">
              <a:buFont typeface="Arial"/>
              <a:buChar char="•"/>
            </a:pPr>
            <a:r>
              <a:rPr lang="en-US" dirty="0" smtClean="0"/>
              <a:t>Lens</a:t>
            </a:r>
          </a:p>
          <a:p>
            <a:pPr marL="285750" indent="-285750">
              <a:buFont typeface="Arial"/>
              <a:buChar char="•"/>
            </a:pPr>
            <a:r>
              <a:rPr lang="en-US" dirty="0" smtClean="0"/>
              <a:t>CMOS Sensor</a:t>
            </a:r>
          </a:p>
          <a:p>
            <a:pPr marL="285750" indent="-285750">
              <a:buFont typeface="Arial"/>
              <a:buChar char="•"/>
            </a:pPr>
            <a:r>
              <a:rPr lang="en-US" dirty="0" smtClean="0"/>
              <a:t>Transmitter</a:t>
            </a:r>
          </a:p>
          <a:p>
            <a:pPr marL="285750" indent="-285750">
              <a:buFont typeface="Arial"/>
              <a:buChar char="•"/>
            </a:pPr>
            <a:r>
              <a:rPr lang="en-US" dirty="0" smtClean="0"/>
              <a:t>Antenna</a:t>
            </a:r>
            <a:endParaRPr lang="en-US" dirty="0"/>
          </a:p>
        </p:txBody>
      </p:sp>
    </p:spTree>
    <p:extLst>
      <p:ext uri="{BB962C8B-B14F-4D97-AF65-F5344CB8AC3E}">
        <p14:creationId xmlns:p14="http://schemas.microsoft.com/office/powerpoint/2010/main" val="3476098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Enabling Biomedical Principles</a:t>
            </a:r>
          </a:p>
        </p:txBody>
      </p:sp>
      <p:sp>
        <p:nvSpPr>
          <p:cNvPr id="3" name="Content Placeholder 2"/>
          <p:cNvSpPr>
            <a:spLocks noGrp="1"/>
          </p:cNvSpPr>
          <p:nvPr>
            <p:ph sz="quarter" idx="1"/>
          </p:nvPr>
        </p:nvSpPr>
        <p:spPr>
          <a:xfrm>
            <a:off x="612775" y="1600200"/>
            <a:ext cx="8153400" cy="4495800"/>
          </a:xfrm>
        </p:spPr>
        <p:txBody>
          <a:bodyPr>
            <a:normAutofit fontScale="77500" lnSpcReduction="20000"/>
          </a:bodyPr>
          <a:lstStyle/>
          <a:p>
            <a:pPr marL="0" indent="0" eaLnBrk="1" fontAlgn="auto" hangingPunct="1">
              <a:lnSpc>
                <a:spcPct val="120000"/>
              </a:lnSpc>
              <a:spcBef>
                <a:spcPts val="600"/>
              </a:spcBef>
              <a:spcAft>
                <a:spcPts val="0"/>
              </a:spcAft>
              <a:buFont typeface="Wingdings" pitchFamily="2" charset="2"/>
              <a:buNone/>
              <a:defRPr/>
            </a:pPr>
            <a:r>
              <a:rPr lang="en-US" dirty="0" smtClean="0">
                <a:ea typeface="+mn-ea"/>
              </a:rPr>
              <a:t>Several biomedical principles used for diagnostic purposes have enabled the development of bioMEMS diagnostic devices.  For example, each of the following produces a biological molecule (biomarker) or physical change that can be detected: </a:t>
            </a:r>
          </a:p>
          <a:p>
            <a:pPr marL="514350" indent="-514350" eaLnBrk="1" fontAlgn="auto" hangingPunct="1">
              <a:lnSpc>
                <a:spcPct val="120000"/>
              </a:lnSpc>
              <a:spcBef>
                <a:spcPts val="600"/>
              </a:spcBef>
              <a:spcAft>
                <a:spcPts val="0"/>
              </a:spcAft>
              <a:defRPr/>
            </a:pPr>
            <a:r>
              <a:rPr lang="en-US" dirty="0" smtClean="0">
                <a:ea typeface="+mn-ea"/>
              </a:rPr>
              <a:t>Pathogenic agents such as bacteria and viruses produce detectable chemicals. </a:t>
            </a:r>
          </a:p>
          <a:p>
            <a:pPr marL="514350" indent="-514350" eaLnBrk="1" fontAlgn="auto" hangingPunct="1">
              <a:lnSpc>
                <a:spcPct val="120000"/>
              </a:lnSpc>
              <a:spcBef>
                <a:spcPts val="600"/>
              </a:spcBef>
              <a:spcAft>
                <a:spcPts val="0"/>
              </a:spcAft>
              <a:defRPr/>
            </a:pPr>
            <a:r>
              <a:rPr lang="en-US" dirty="0" smtClean="0">
                <a:ea typeface="+mn-ea"/>
              </a:rPr>
              <a:t>Certain medical conditions produce specific antibodies or proteins (e.g., Pregnancy produces a protein that can be detected in the urine).</a:t>
            </a:r>
          </a:p>
          <a:p>
            <a:pPr marL="514350" indent="-514350" eaLnBrk="1" fontAlgn="auto" hangingPunct="1">
              <a:lnSpc>
                <a:spcPct val="120000"/>
              </a:lnSpc>
              <a:spcBef>
                <a:spcPts val="600"/>
              </a:spcBef>
              <a:spcAft>
                <a:spcPts val="0"/>
              </a:spcAft>
              <a:defRPr/>
            </a:pPr>
            <a:r>
              <a:rPr lang="en-US" dirty="0" smtClean="0">
                <a:ea typeface="+mn-ea"/>
              </a:rPr>
              <a:t>DNA replication produces mRNA and proteins.</a:t>
            </a:r>
          </a:p>
          <a:p>
            <a:pPr marL="514350" indent="-514350" eaLnBrk="1" fontAlgn="auto" hangingPunct="1">
              <a:lnSpc>
                <a:spcPct val="120000"/>
              </a:lnSpc>
              <a:spcBef>
                <a:spcPts val="600"/>
              </a:spcBef>
              <a:spcAft>
                <a:spcPts val="0"/>
              </a:spcAft>
              <a:defRPr/>
            </a:pPr>
            <a:r>
              <a:rPr lang="en-US" dirty="0" smtClean="0">
                <a:ea typeface="+mn-ea"/>
              </a:rPr>
              <a:t>Cancer, infections and injuries can create physical changes in cells or tissues that can be seen and measured.</a:t>
            </a:r>
          </a:p>
          <a:p>
            <a:pPr marL="320040" indent="-320040" eaLnBrk="1" fontAlgn="auto" hangingPunct="1">
              <a:spcAft>
                <a:spcPts val="0"/>
              </a:spcAft>
              <a:buFont typeface="Wingdings" pitchFamily="2" charset="2"/>
              <a:buNone/>
              <a:defRPr/>
            </a:pPr>
            <a:endParaRPr lang="en-US" dirty="0">
              <a:ea typeface="+mn-ea"/>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Let</a:t>
            </a:r>
            <a:r>
              <a:rPr lang="ja-JP" altLang="en-US">
                <a:effectLst>
                  <a:outerShdw blurRad="38100" dist="38100" dir="2700000" algn="tl">
                    <a:srgbClr val="000000"/>
                  </a:outerShdw>
                </a:effectLst>
                <a:latin typeface="Gill Sans MT" charset="0"/>
                <a:cs typeface="+mj-cs"/>
              </a:rPr>
              <a:t>’</a:t>
            </a:r>
            <a:r>
              <a:rPr lang="en-US">
                <a:effectLst>
                  <a:outerShdw blurRad="38100" dist="38100" dir="2700000" algn="tl">
                    <a:srgbClr val="000000"/>
                  </a:outerShdw>
                </a:effectLst>
                <a:latin typeface="Gill Sans MT" charset="0"/>
                <a:cs typeface="+mj-cs"/>
              </a:rPr>
              <a:t>s Review</a:t>
            </a:r>
          </a:p>
        </p:txBody>
      </p:sp>
      <p:sp>
        <p:nvSpPr>
          <p:cNvPr id="60418" name="Content Placeholder 2"/>
          <p:cNvSpPr>
            <a:spLocks noGrp="1"/>
          </p:cNvSpPr>
          <p:nvPr>
            <p:ph sz="quarter" idx="1"/>
          </p:nvPr>
        </p:nvSpPr>
        <p:spPr>
          <a:xfrm>
            <a:off x="612775" y="1600200"/>
            <a:ext cx="8153400" cy="4495800"/>
          </a:xfrm>
        </p:spPr>
        <p:txBody>
          <a:bodyPr/>
          <a:lstStyle/>
          <a:p>
            <a:pPr marL="0" indent="0" eaLnBrk="1" hangingPunct="1">
              <a:buFont typeface="Wingdings" charset="0"/>
              <a:buNone/>
            </a:pPr>
            <a:r>
              <a:rPr lang="en-US" sz="2400" i="1">
                <a:latin typeface="Arial" charset="0"/>
              </a:rPr>
              <a:t>What are four of the main areas in medical diagnostics impacted by bioMEMS Technology?  Describe some bioMEMS that have contributed to this impact. </a:t>
            </a:r>
          </a:p>
          <a:p>
            <a:pPr marL="0" indent="0" eaLnBrk="1" hangingPunct="1">
              <a:buFont typeface="Wingdings" charset="0"/>
              <a:buNone/>
            </a:pPr>
            <a:endParaRPr lang="en-US" sz="2400" i="1">
              <a:latin typeface="Arial" charset="0"/>
            </a:endParaRPr>
          </a:p>
          <a:p>
            <a:pPr marL="0" indent="0" eaLnBrk="1" hangingPunct="1">
              <a:buFont typeface="Wingdings" charset="0"/>
              <a:buNone/>
            </a:pPr>
            <a:r>
              <a:rPr lang="en-US" sz="2400" i="1">
                <a:latin typeface="Arial" charset="0"/>
              </a:rPr>
              <a:t>Why is the development and implementation of diagnostic bioMEMS important to developing countries?</a:t>
            </a:r>
          </a:p>
          <a:p>
            <a:pPr marL="0" indent="0" eaLnBrk="1" hangingPunct="1">
              <a:buFont typeface="Wingdings" charset="0"/>
              <a:buNone/>
            </a:pPr>
            <a:endParaRPr lang="en-US" sz="2400" i="1">
              <a:latin typeface="Arial" charset="0"/>
            </a:endParaRPr>
          </a:p>
          <a:p>
            <a:pPr marL="0" indent="0" eaLnBrk="1" hangingPunct="1">
              <a:buFont typeface="Wingdings" charset="0"/>
              <a:buNone/>
            </a:pPr>
            <a:r>
              <a:rPr lang="en-US" sz="2400" i="1">
                <a:latin typeface="Arial" charset="0"/>
              </a:rPr>
              <a:t>What are some areas of diagnostic medicine that could benefit from diagnostic MEMS?</a:t>
            </a:r>
          </a:p>
          <a:p>
            <a:pPr marL="0" indent="0" eaLnBrk="1" hangingPunct="1">
              <a:buFont typeface="Wingdings" charset="0"/>
              <a:buNone/>
            </a:pPr>
            <a:endParaRPr lang="en-US" sz="2400" i="1">
              <a:latin typeface="Arial" charset="0"/>
            </a:endParaRPr>
          </a:p>
          <a:p>
            <a:pPr marL="0" indent="0" eaLnBrk="1" hangingPunct="1">
              <a:buFont typeface="Wingdings" charset="0"/>
              <a:buNone/>
            </a:pPr>
            <a:endParaRPr lang="en-US" sz="2400" i="1">
              <a:latin typeface="Arial" charset="0"/>
            </a:endParaRPr>
          </a:p>
          <a:p>
            <a:pPr marL="0" indent="0" eaLnBrk="1" hangingPunct="1">
              <a:buFont typeface="Wingdings" charset="0"/>
              <a:buNone/>
            </a:pPr>
            <a:endParaRPr lang="en-US" sz="2400" i="1">
              <a:latin typeface="Arial"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ext Placeholder 1"/>
          <p:cNvSpPr>
            <a:spLocks noGrp="1"/>
          </p:cNvSpPr>
          <p:nvPr>
            <p:ph type="body" idx="1"/>
          </p:nvPr>
        </p:nvSpPr>
        <p:spPr>
          <a:xfrm>
            <a:off x="1371600" y="2743200"/>
            <a:ext cx="7553325" cy="3733800"/>
          </a:xfrm>
        </p:spPr>
        <p:txBody>
          <a:bodyPr/>
          <a:lstStyle/>
          <a:p>
            <a:pPr eaLnBrk="1" hangingPunct="1">
              <a:lnSpc>
                <a:spcPct val="80000"/>
              </a:lnSpc>
            </a:pPr>
            <a:r>
              <a:rPr lang="en-US" sz="1800" dirty="0">
                <a:latin typeface="Arial" charset="0"/>
              </a:rPr>
              <a:t>Diagnostics </a:t>
            </a:r>
            <a:r>
              <a:rPr lang="en-US" sz="1800" dirty="0" err="1">
                <a:latin typeface="Arial" charset="0"/>
              </a:rPr>
              <a:t>bioMEMS</a:t>
            </a:r>
            <a:r>
              <a:rPr lang="en-US" sz="1800" dirty="0">
                <a:latin typeface="Arial" charset="0"/>
              </a:rPr>
              <a:t> already exist in many areas:</a:t>
            </a:r>
          </a:p>
          <a:p>
            <a:pPr marL="285750" indent="-285750" eaLnBrk="1" hangingPunct="1">
              <a:lnSpc>
                <a:spcPct val="80000"/>
              </a:lnSpc>
              <a:buFont typeface="Arial"/>
              <a:buChar char="•"/>
            </a:pPr>
            <a:r>
              <a:rPr lang="en-US" sz="1800" dirty="0">
                <a:latin typeface="Arial" charset="0"/>
              </a:rPr>
              <a:t>A PCR is being used to detect the genetic defect, Factor V Leiden.  </a:t>
            </a:r>
          </a:p>
          <a:p>
            <a:pPr marL="285750" indent="-285750" eaLnBrk="1" hangingPunct="1">
              <a:lnSpc>
                <a:spcPct val="80000"/>
              </a:lnSpc>
              <a:buFont typeface="Arial"/>
              <a:buChar char="•"/>
            </a:pPr>
            <a:r>
              <a:rPr lang="en-US" sz="1800" dirty="0" smtClean="0">
                <a:latin typeface="Arial" charset="0"/>
              </a:rPr>
              <a:t>Dengue </a:t>
            </a:r>
            <a:r>
              <a:rPr lang="en-US" sz="1800" dirty="0">
                <a:latin typeface="Arial" charset="0"/>
              </a:rPr>
              <a:t>Fever or HIV can be detected using </a:t>
            </a:r>
            <a:r>
              <a:rPr lang="en-US" sz="1800" dirty="0" smtClean="0">
                <a:latin typeface="Arial" charset="0"/>
              </a:rPr>
              <a:t>a LOC</a:t>
            </a:r>
            <a:r>
              <a:rPr lang="en-US" sz="1800" dirty="0">
                <a:latin typeface="Arial" charset="0"/>
              </a:rPr>
              <a:t>.  </a:t>
            </a:r>
          </a:p>
          <a:p>
            <a:pPr marL="285750" indent="-285750" eaLnBrk="1" hangingPunct="1">
              <a:lnSpc>
                <a:spcPct val="80000"/>
              </a:lnSpc>
              <a:buFont typeface="Arial"/>
              <a:buChar char="•"/>
            </a:pPr>
            <a:r>
              <a:rPr lang="en-US" sz="1800" dirty="0">
                <a:latin typeface="Arial" charset="0"/>
              </a:rPr>
              <a:t>Cancerous cells or tissues in the </a:t>
            </a:r>
            <a:r>
              <a:rPr lang="en-US" sz="1800" dirty="0" smtClean="0">
                <a:latin typeface="Arial" charset="0"/>
              </a:rPr>
              <a:t>colon </a:t>
            </a:r>
            <a:r>
              <a:rPr lang="en-US" sz="1800" dirty="0">
                <a:latin typeface="Arial" charset="0"/>
              </a:rPr>
              <a:t>can be visualized (i.e., endoscopy) using </a:t>
            </a:r>
            <a:r>
              <a:rPr lang="en-US" sz="1800" dirty="0" smtClean="0">
                <a:latin typeface="Arial" charset="0"/>
              </a:rPr>
              <a:t>a micro-optical imaging. </a:t>
            </a:r>
            <a:endParaRPr lang="en-US" sz="1800" dirty="0">
              <a:latin typeface="Arial" charset="0"/>
            </a:endParaRPr>
          </a:p>
          <a:p>
            <a:pPr marL="285750" indent="-285750" eaLnBrk="1" hangingPunct="1">
              <a:lnSpc>
                <a:spcPct val="80000"/>
              </a:lnSpc>
              <a:buFont typeface="Arial"/>
              <a:buChar char="•"/>
            </a:pPr>
            <a:r>
              <a:rPr lang="en-US" sz="1800" dirty="0">
                <a:latin typeface="Arial" charset="0"/>
              </a:rPr>
              <a:t>Cells and tissues infected with viruses and bacteria, such as in the sinuses, can be visually identified using the same micro-optical scanner. </a:t>
            </a:r>
          </a:p>
          <a:p>
            <a:pPr marL="285750" indent="-285750" eaLnBrk="1" hangingPunct="1">
              <a:lnSpc>
                <a:spcPct val="80000"/>
              </a:lnSpc>
              <a:buFont typeface="Arial"/>
              <a:buChar char="•"/>
            </a:pPr>
            <a:r>
              <a:rPr lang="en-US" sz="1800" dirty="0" smtClean="0">
                <a:latin typeface="Arial" charset="0"/>
              </a:rPr>
              <a:t>Implantable sensors </a:t>
            </a:r>
            <a:r>
              <a:rPr lang="en-US" sz="1800" dirty="0">
                <a:latin typeface="Arial" charset="0"/>
              </a:rPr>
              <a:t>can measure </a:t>
            </a:r>
            <a:r>
              <a:rPr lang="en-US" sz="1800" dirty="0" smtClean="0">
                <a:latin typeface="Arial" charset="0"/>
              </a:rPr>
              <a:t>biological parameters in the heart as </a:t>
            </a:r>
            <a:r>
              <a:rPr lang="en-US" sz="1800" dirty="0">
                <a:latin typeface="Arial" charset="0"/>
              </a:rPr>
              <a:t>well as intracranial pressure in hydrocephalus patients.</a:t>
            </a:r>
          </a:p>
          <a:p>
            <a:pPr marL="285750" indent="-285750" eaLnBrk="1" hangingPunct="1">
              <a:lnSpc>
                <a:spcPct val="80000"/>
              </a:lnSpc>
              <a:buFont typeface="Arial"/>
              <a:buChar char="•"/>
            </a:pPr>
            <a:r>
              <a:rPr lang="en-US" sz="1800" dirty="0">
                <a:latin typeface="Arial" charset="0"/>
              </a:rPr>
              <a:t>New diagnostics </a:t>
            </a:r>
            <a:r>
              <a:rPr lang="en-US" sz="1800" dirty="0" err="1">
                <a:latin typeface="Arial" charset="0"/>
              </a:rPr>
              <a:t>bioMEMS</a:t>
            </a:r>
            <a:r>
              <a:rPr lang="en-US" sz="1800" dirty="0">
                <a:latin typeface="Arial" charset="0"/>
              </a:rPr>
              <a:t> </a:t>
            </a:r>
            <a:r>
              <a:rPr lang="en-US" sz="1800" dirty="0" smtClean="0">
                <a:latin typeface="Arial" charset="0"/>
              </a:rPr>
              <a:t>are being realized with </a:t>
            </a:r>
            <a:r>
              <a:rPr lang="en-US" sz="1800" dirty="0">
                <a:latin typeface="Arial" charset="0"/>
              </a:rPr>
              <a:t>each advancement of micro and </a:t>
            </a:r>
            <a:r>
              <a:rPr lang="en-US" sz="1800" dirty="0" err="1">
                <a:latin typeface="Arial" charset="0"/>
              </a:rPr>
              <a:t>nano</a:t>
            </a:r>
            <a:r>
              <a:rPr lang="en-US" sz="1800" dirty="0">
                <a:latin typeface="Arial" charset="0"/>
              </a:rPr>
              <a:t>-technologies.</a:t>
            </a:r>
          </a:p>
        </p:txBody>
      </p:sp>
      <p:sp>
        <p:nvSpPr>
          <p:cNvPr id="3" name="Title 2"/>
          <p:cNvSpPr>
            <a:spLocks noGrp="1"/>
          </p:cNvSpPr>
          <p:nvPr>
            <p:ph type="title"/>
          </p:nvPr>
        </p:nvSpPr>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Summary</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 Placeholder 1"/>
          <p:cNvSpPr>
            <a:spLocks noGrp="1"/>
          </p:cNvSpPr>
          <p:nvPr>
            <p:ph type="body" idx="1"/>
          </p:nvPr>
        </p:nvSpPr>
        <p:spPr/>
        <p:txBody>
          <a:bodyPr/>
          <a:lstStyle/>
          <a:p>
            <a:pPr eaLnBrk="1" hangingPunct="1"/>
            <a:r>
              <a:rPr lang="en-US" sz="2600" i="1">
                <a:latin typeface="Arial" charset="0"/>
              </a:rPr>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pPr eaLnBrk="1" hangingPunct="1"/>
            <a:endParaRPr lang="en-US" sz="2600">
              <a:latin typeface="Arial" charset="0"/>
            </a:endParaRPr>
          </a:p>
        </p:txBody>
      </p:sp>
      <p:sp>
        <p:nvSpPr>
          <p:cNvPr id="3" name="Title 2"/>
          <p:cNvSpPr>
            <a:spLocks noGrp="1"/>
          </p:cNvSpPr>
          <p:nvPr>
            <p:ph type="title"/>
          </p:nvPr>
        </p:nvSpPr>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Disclaimer</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371850"/>
          </a:xfrm>
        </p:spPr>
        <p:txBody>
          <a:bodyPr>
            <a:normAutofit/>
          </a:bodyPr>
          <a:lstStyle/>
          <a:p>
            <a:pPr marL="514350" indent="-514350" eaLnBrk="1" fontAlgn="auto" hangingPunct="1">
              <a:spcAft>
                <a:spcPts val="0"/>
              </a:spcAft>
              <a:buFont typeface="Wingdings" pitchFamily="2" charset="2"/>
              <a:buChar char="v"/>
              <a:defRPr/>
            </a:pPr>
            <a:r>
              <a:rPr lang="en-US" dirty="0" smtClean="0">
                <a:ea typeface="+mn-ea"/>
              </a:rPr>
              <a:t>Discuss examples of at least two diagnostic bioMEMS medical devices currently in use.</a:t>
            </a:r>
          </a:p>
          <a:p>
            <a:pPr marL="514350" indent="-514350" eaLnBrk="1" fontAlgn="auto" hangingPunct="1">
              <a:spcAft>
                <a:spcPts val="0"/>
              </a:spcAft>
              <a:buFont typeface="Wingdings" pitchFamily="2" charset="2"/>
              <a:buChar char="v"/>
              <a:defRPr/>
            </a:pPr>
            <a:r>
              <a:rPr lang="en-US" dirty="0" smtClean="0">
                <a:ea typeface="+mn-ea"/>
              </a:rPr>
              <a:t>Describe three main areas in medical diagnostics which have been impacted by bioMEMS technology.</a:t>
            </a:r>
          </a:p>
          <a:p>
            <a:pPr eaLnBrk="1" fontAlgn="auto" hangingPunct="1">
              <a:spcAft>
                <a:spcPts val="0"/>
              </a:spcAft>
              <a:buFont typeface="Wingdings" pitchFamily="2" charset="2"/>
              <a:buNone/>
              <a:defRPr/>
            </a:pPr>
            <a:endParaRPr lang="en-US" dirty="0">
              <a:ea typeface="+mn-ea"/>
            </a:endParaRPr>
          </a:p>
        </p:txBody>
      </p:sp>
      <p:sp>
        <p:nvSpPr>
          <p:cNvPr id="3" name="Title 2"/>
          <p:cNvSpPr>
            <a:spLocks noGrp="1"/>
          </p:cNvSpPr>
          <p:nvPr>
            <p:ph type="title"/>
          </p:nvPr>
        </p:nvSpPr>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Objectives</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ext Placeholder 1"/>
          <p:cNvSpPr>
            <a:spLocks noGrp="1"/>
          </p:cNvSpPr>
          <p:nvPr>
            <p:ph type="body" idx="1"/>
          </p:nvPr>
        </p:nvSpPr>
        <p:spPr>
          <a:xfrm>
            <a:off x="1371600" y="2743200"/>
            <a:ext cx="7591425" cy="3905250"/>
          </a:xfrm>
        </p:spPr>
        <p:txBody>
          <a:bodyPr/>
          <a:lstStyle/>
          <a:p>
            <a:pPr algn="ctr"/>
            <a:r>
              <a:rPr lang="en-US" sz="1400" dirty="0"/>
              <a:t>Made possible through grants from the National Science Foundation Department of Undergraduate Education #0830384, 0902411, and 1205138.</a:t>
            </a:r>
          </a:p>
          <a:p>
            <a:pPr algn="ctr"/>
            <a:r>
              <a:rPr lang="en-US" sz="1400" dirty="0"/>
              <a:t> </a:t>
            </a:r>
          </a:p>
          <a:p>
            <a:pPr algn="ctr"/>
            <a:r>
              <a:rPr lang="en-US" sz="1400" dirty="0"/>
              <a:t>Any opinions, findings and conclusions or recommendations expressed in this material are those of the authors and creators, and do not necessarily reflect the views of the National Science Foundation.</a:t>
            </a:r>
          </a:p>
          <a:p>
            <a:pPr algn="ctr"/>
            <a:r>
              <a:rPr lang="en-US" sz="1400" b="1" dirty="0"/>
              <a:t> </a:t>
            </a:r>
            <a:endParaRPr lang="en-US" sz="1400" dirty="0"/>
          </a:p>
          <a:p>
            <a:pPr algn="ctr"/>
            <a:r>
              <a:rPr lang="en-US" sz="1400" dirty="0"/>
              <a:t>Southwest Center for Microsystems Education (SCME) NSF ATE Center</a:t>
            </a:r>
          </a:p>
          <a:p>
            <a:pPr algn="ctr"/>
            <a:r>
              <a:rPr lang="en-US" sz="1400" dirty="0"/>
              <a:t>© 2010 Regents of the University of New Mexico</a:t>
            </a:r>
          </a:p>
          <a:p>
            <a:pPr algn="ctr"/>
            <a:r>
              <a:rPr lang="en-US" sz="1400" dirty="0"/>
              <a:t> </a:t>
            </a:r>
          </a:p>
          <a:p>
            <a:pPr algn="ctr"/>
            <a:r>
              <a:rPr lang="en-US" sz="1400" dirty="0"/>
              <a:t>Content is protected by the CC Attribution Non-Commercial Share Alike license.</a:t>
            </a:r>
          </a:p>
          <a:p>
            <a:pPr algn="ctr"/>
            <a:r>
              <a:rPr lang="en-US" sz="1400" dirty="0"/>
              <a:t> </a:t>
            </a:r>
          </a:p>
          <a:p>
            <a:pPr algn="ctr"/>
            <a:r>
              <a:rPr lang="en-US" sz="1400" dirty="0"/>
              <a:t>Website:  </a:t>
            </a:r>
            <a:r>
              <a:rPr lang="en-US" sz="1400" u="sng" dirty="0">
                <a:hlinkClick r:id="rId3"/>
              </a:rPr>
              <a:t>www.scme-nm.org</a:t>
            </a:r>
            <a:endParaRPr lang="en-US" sz="1400" dirty="0"/>
          </a:p>
          <a:p>
            <a:pPr algn="ctr" eaLnBrk="1" hangingPunct="1"/>
            <a:endParaRPr lang="en-US" sz="1400" dirty="0">
              <a:latin typeface="Arial" charset="0"/>
            </a:endParaRPr>
          </a:p>
        </p:txBody>
      </p:sp>
      <p:sp>
        <p:nvSpPr>
          <p:cNvPr id="3" name="Title 2"/>
          <p:cNvSpPr>
            <a:spLocks noGrp="1"/>
          </p:cNvSpPr>
          <p:nvPr>
            <p:ph type="title"/>
          </p:nvPr>
        </p:nvSpPr>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Acknowledgements</a:t>
            </a:r>
          </a:p>
        </p:txBody>
      </p:sp>
      <p:sp>
        <p:nvSpPr>
          <p:cNvPr id="2" name="TextBox 1"/>
          <p:cNvSpPr txBox="1"/>
          <p:nvPr/>
        </p:nvSpPr>
        <p:spPr>
          <a:xfrm>
            <a:off x="100509" y="6358925"/>
            <a:ext cx="1555800" cy="261610"/>
          </a:xfrm>
          <a:prstGeom prst="rect">
            <a:avLst/>
          </a:prstGeom>
          <a:noFill/>
        </p:spPr>
        <p:txBody>
          <a:bodyPr wrap="none" rtlCol="0">
            <a:spAutoFit/>
          </a:bodyPr>
          <a:lstStyle/>
          <a:p>
            <a:r>
              <a:rPr lang="en-US" sz="1100" i="1" dirty="0" smtClean="0"/>
              <a:t>Revised August 2017</a:t>
            </a:r>
            <a:endParaRPr lang="en-US" sz="1100" i="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Introduction</a:t>
            </a:r>
          </a:p>
        </p:txBody>
      </p:sp>
      <p:sp>
        <p:nvSpPr>
          <p:cNvPr id="15362" name="Content Placeholder 2"/>
          <p:cNvSpPr>
            <a:spLocks noGrp="1"/>
          </p:cNvSpPr>
          <p:nvPr>
            <p:ph sz="quarter" idx="1"/>
          </p:nvPr>
        </p:nvSpPr>
        <p:spPr>
          <a:xfrm>
            <a:off x="612775" y="1600200"/>
            <a:ext cx="8153400" cy="4495800"/>
          </a:xfrm>
        </p:spPr>
        <p:txBody>
          <a:bodyPr/>
          <a:lstStyle/>
          <a:p>
            <a:pPr marL="0" indent="0" eaLnBrk="1" hangingPunct="1">
              <a:buFont typeface="Wingdings" charset="0"/>
              <a:buNone/>
            </a:pPr>
            <a:r>
              <a:rPr lang="en-US" sz="2800" i="1">
                <a:latin typeface="Arial" charset="0"/>
              </a:rPr>
              <a:t>Wouldn't it be nice to have a medical device that could identify clues within our bodies to tell us what our ailments might be?  </a:t>
            </a:r>
          </a:p>
          <a:p>
            <a:pPr marL="0" indent="0" eaLnBrk="1" hangingPunct="1">
              <a:buFont typeface="Wingdings" charset="0"/>
              <a:buNone/>
            </a:pPr>
            <a:r>
              <a:rPr lang="en-US" sz="2800">
                <a:latin typeface="Arial" charset="0"/>
              </a:rPr>
              <a:t>If you have ever watched Star Trek, you can imagine what such a device would be like – a handheld optical or x-ray scanner used externally to </a:t>
            </a:r>
            <a:r>
              <a:rPr lang="ja-JP" altLang="en-US" sz="2800">
                <a:latin typeface="Arial" charset="0"/>
              </a:rPr>
              <a:t>“</a:t>
            </a:r>
            <a:r>
              <a:rPr lang="en-US" altLang="ja-JP" sz="2800">
                <a:latin typeface="Arial" charset="0"/>
              </a:rPr>
              <a:t>see</a:t>
            </a:r>
            <a:r>
              <a:rPr lang="ja-JP" altLang="en-US" sz="2800">
                <a:latin typeface="Arial" charset="0"/>
              </a:rPr>
              <a:t>”</a:t>
            </a:r>
            <a:r>
              <a:rPr lang="en-US" altLang="ja-JP" sz="2800">
                <a:latin typeface="Arial" charset="0"/>
              </a:rPr>
              <a:t> what is happening inside.  The possibility of such a device is becoming closer to reality.  </a:t>
            </a:r>
          </a:p>
          <a:p>
            <a:pPr marL="0" indent="0" eaLnBrk="1" hangingPunct="1">
              <a:buFont typeface="Wingdings" charset="0"/>
              <a:buChar char="v"/>
            </a:pPr>
            <a:endParaRPr lang="en-US" sz="2800">
              <a:solidFill>
                <a:schemeClr val="tx2"/>
              </a:solidFill>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Lab-on-a-Chip</a:t>
            </a:r>
          </a:p>
        </p:txBody>
      </p:sp>
      <p:sp>
        <p:nvSpPr>
          <p:cNvPr id="17410" name="Content Placeholder 2"/>
          <p:cNvSpPr>
            <a:spLocks noGrp="1"/>
          </p:cNvSpPr>
          <p:nvPr>
            <p:ph sz="quarter" idx="1"/>
          </p:nvPr>
        </p:nvSpPr>
        <p:spPr>
          <a:xfrm>
            <a:off x="612775" y="1600200"/>
            <a:ext cx="5283200" cy="4495800"/>
          </a:xfrm>
        </p:spPr>
        <p:txBody>
          <a:bodyPr/>
          <a:lstStyle/>
          <a:p>
            <a:pPr marL="0" indent="0" eaLnBrk="1" hangingPunct="1">
              <a:spcBef>
                <a:spcPts val="600"/>
              </a:spcBef>
              <a:buFont typeface="Wingdings" charset="0"/>
              <a:buNone/>
            </a:pPr>
            <a:r>
              <a:rPr lang="en-US" sz="2200">
                <a:latin typeface="Arial" charset="0"/>
              </a:rPr>
              <a:t>A miniaturized, portable version of a blood-count machine used by astronauts in the space station to test blood samples.</a:t>
            </a:r>
          </a:p>
          <a:p>
            <a:pPr marL="0" indent="0" eaLnBrk="1" hangingPunct="1">
              <a:spcBef>
                <a:spcPts val="600"/>
              </a:spcBef>
              <a:buFont typeface="Wingdings" charset="0"/>
              <a:buNone/>
            </a:pPr>
            <a:r>
              <a:rPr lang="en-US" sz="2200">
                <a:latin typeface="Arial" charset="0"/>
              </a:rPr>
              <a:t>The portable clinical blood analyzer (PCBA) is about the size of a smart phone, requires a tiny drop of blood (as small as a 65 microliter sample), and provides results in 120 seconds. Blood analysis includes glucose level, pH, potassium, sodium and more.</a:t>
            </a:r>
            <a:endParaRPr lang="en-US" sz="2200" b="1">
              <a:latin typeface="Arial" charset="0"/>
            </a:endParaRPr>
          </a:p>
          <a:p>
            <a:pPr marL="0" indent="0" eaLnBrk="1" hangingPunct="1">
              <a:lnSpc>
                <a:spcPct val="80000"/>
              </a:lnSpc>
              <a:buFont typeface="Wingdings" charset="0"/>
              <a:buNone/>
            </a:pPr>
            <a:endParaRPr lang="en-US" sz="2200">
              <a:latin typeface="Arial" charset="0"/>
            </a:endParaRPr>
          </a:p>
        </p:txBody>
      </p:sp>
      <p:pic>
        <p:nvPicPr>
          <p:cNvPr id="4" name="Picture 3" descr="lab-on-a-chip-sm.jpg"/>
          <p:cNvPicPr>
            <a:picLocks noChangeAspect="1"/>
          </p:cNvPicPr>
          <p:nvPr/>
        </p:nvPicPr>
        <p:blipFill>
          <a:blip r:embed="rId3"/>
          <a:stretch>
            <a:fillRect/>
          </a:stretch>
        </p:blipFill>
        <p:spPr>
          <a:xfrm>
            <a:off x="5713413" y="1765300"/>
            <a:ext cx="3122612" cy="2282825"/>
          </a:xfrm>
          <a:prstGeom prst="rect">
            <a:avLst/>
          </a:prstGeom>
          <a:ln>
            <a:noFill/>
          </a:ln>
          <a:effectLst>
            <a:outerShdw blurRad="292100" dist="139700" dir="2700000" algn="tl" rotWithShape="0">
              <a:srgbClr val="333333">
                <a:alpha val="65000"/>
              </a:srgbClr>
            </a:outerShdw>
          </a:effectLst>
        </p:spPr>
      </p:pic>
      <p:sp>
        <p:nvSpPr>
          <p:cNvPr id="17412" name="Rectangle 1"/>
          <p:cNvSpPr>
            <a:spLocks noChangeArrowheads="1"/>
          </p:cNvSpPr>
          <p:nvPr/>
        </p:nvSpPr>
        <p:spPr bwMode="auto">
          <a:xfrm>
            <a:off x="6153150" y="4278313"/>
            <a:ext cx="2705100" cy="93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r"/>
            <a:r>
              <a:rPr lang="en-US" sz="1100" b="1" i="1">
                <a:latin typeface="Gill Sans MT" charset="0"/>
              </a:rPr>
              <a:t>The Lab-on-a-chip initially test at the International Space Station</a:t>
            </a:r>
          </a:p>
          <a:p>
            <a:pPr algn="r"/>
            <a:r>
              <a:rPr lang="en-US" sz="1100" b="1" i="1">
                <a:latin typeface="Gill Sans MT" charset="0"/>
              </a:rPr>
              <a:t>[Photo courtesy of Y. Tai, California Institute of Technology]</a:t>
            </a:r>
            <a:endParaRPr lang="en-US" sz="1100" b="1">
              <a:latin typeface="Gill Sans MT" charset="0"/>
            </a:endParaRPr>
          </a:p>
          <a:p>
            <a:pPr algn="r" eaLnBrk="0" hangingPunct="0"/>
            <a:endParaRPr lang="en-US" sz="1100" b="1">
              <a:latin typeface="Gill Sans MT"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Why do we need Diagnostic bioMEMS?</a:t>
            </a:r>
          </a:p>
        </p:txBody>
      </p:sp>
      <p:sp>
        <p:nvSpPr>
          <p:cNvPr id="19458" name="Content Placeholder 2"/>
          <p:cNvSpPr>
            <a:spLocks noGrp="1"/>
          </p:cNvSpPr>
          <p:nvPr>
            <p:ph sz="quarter" idx="1"/>
          </p:nvPr>
        </p:nvSpPr>
        <p:spPr>
          <a:xfrm>
            <a:off x="612775" y="1600200"/>
            <a:ext cx="8153400" cy="4495800"/>
          </a:xfrm>
        </p:spPr>
        <p:txBody>
          <a:bodyPr/>
          <a:lstStyle/>
          <a:p>
            <a:pPr marL="0" indent="0" eaLnBrk="1" hangingPunct="1">
              <a:buFont typeface="Wingdings" charset="0"/>
              <a:buNone/>
            </a:pPr>
            <a:r>
              <a:rPr lang="en-US">
                <a:latin typeface="Arial" charset="0"/>
              </a:rPr>
              <a:t>…</a:t>
            </a:r>
            <a:r>
              <a:rPr lang="en-US" i="1">
                <a:latin typeface="Arial" charset="0"/>
              </a:rPr>
              <a:t>In order to diagnose particular diseases or conditions by identifying specific biological markers (e.g., antibodies, proteins, genes).</a:t>
            </a:r>
          </a:p>
          <a:p>
            <a:pPr marL="0" indent="0" eaLnBrk="1" hangingPunct="1">
              <a:buFont typeface="Wingdings" charset="0"/>
              <a:buNone/>
            </a:pPr>
            <a:r>
              <a:rPr lang="en-US">
                <a:latin typeface="Arial" charset="0"/>
              </a:rPr>
              <a:t>Scientists are still in the process of deciphering the biomarker landscape associated with specific disease states; however, as biomarkers are identified, bioMEMS diagnostic devices that isolate these biomarkers are being developed.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BioMEMS Diagnostics</a:t>
            </a:r>
          </a:p>
        </p:txBody>
      </p:sp>
      <p:sp>
        <p:nvSpPr>
          <p:cNvPr id="3" name="Content Placeholder 2"/>
          <p:cNvSpPr>
            <a:spLocks noGrp="1"/>
          </p:cNvSpPr>
          <p:nvPr>
            <p:ph sz="quarter" idx="1"/>
          </p:nvPr>
        </p:nvSpPr>
        <p:spPr>
          <a:xfrm>
            <a:off x="669925" y="4438650"/>
            <a:ext cx="7616825" cy="1943100"/>
          </a:xfrm>
        </p:spPr>
        <p:txBody>
          <a:bodyPr>
            <a:normAutofit fontScale="92500"/>
          </a:bodyPr>
          <a:lstStyle/>
          <a:p>
            <a:pPr marL="320040" indent="-320040" eaLnBrk="1" fontAlgn="auto" hangingPunct="1">
              <a:spcAft>
                <a:spcPts val="0"/>
              </a:spcAft>
              <a:buFont typeface="Wingdings" pitchFamily="2" charset="2"/>
              <a:buNone/>
              <a:defRPr/>
            </a:pPr>
            <a:r>
              <a:rPr lang="en-US" sz="2400" dirty="0" smtClean="0">
                <a:ea typeface="+mn-ea"/>
              </a:rPr>
              <a:t>BioMEMS Diagnostic devices can be</a:t>
            </a:r>
          </a:p>
          <a:p>
            <a:pPr marL="320040" indent="-320040" eaLnBrk="1" fontAlgn="auto" hangingPunct="1">
              <a:spcAft>
                <a:spcPts val="0"/>
              </a:spcAft>
              <a:defRPr/>
            </a:pPr>
            <a:r>
              <a:rPr lang="en-US" sz="2400" dirty="0" smtClean="0">
                <a:ea typeface="+mn-ea"/>
              </a:rPr>
              <a:t>cost effective,</a:t>
            </a:r>
          </a:p>
          <a:p>
            <a:pPr marL="320040" indent="-320040" eaLnBrk="1" fontAlgn="auto" hangingPunct="1">
              <a:spcAft>
                <a:spcPts val="0"/>
              </a:spcAft>
              <a:defRPr/>
            </a:pPr>
            <a:r>
              <a:rPr lang="en-US" sz="2400" dirty="0" smtClean="0">
                <a:ea typeface="+mn-ea"/>
              </a:rPr>
              <a:t>easier to administer, and can be</a:t>
            </a:r>
          </a:p>
          <a:p>
            <a:pPr marL="320040" indent="-320040" eaLnBrk="1" fontAlgn="auto" hangingPunct="1">
              <a:spcAft>
                <a:spcPts val="0"/>
              </a:spcAft>
              <a:defRPr/>
            </a:pPr>
            <a:r>
              <a:rPr lang="en-US" sz="2400" dirty="0" smtClean="0">
                <a:ea typeface="+mn-ea"/>
              </a:rPr>
              <a:t>used for in vivo (internal) or in vitro (external) monitoring.</a:t>
            </a:r>
            <a:endParaRPr lang="en-US" sz="2400" dirty="0">
              <a:ea typeface="+mn-ea"/>
            </a:endParaRPr>
          </a:p>
        </p:txBody>
      </p:sp>
      <p:sp>
        <p:nvSpPr>
          <p:cNvPr id="21507" name="Text Box 1"/>
          <p:cNvSpPr txBox="1">
            <a:spLocks noChangeArrowheads="1"/>
          </p:cNvSpPr>
          <p:nvPr/>
        </p:nvSpPr>
        <p:spPr bwMode="auto">
          <a:xfrm>
            <a:off x="587375" y="1760538"/>
            <a:ext cx="2203450"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hangingPunct="1">
              <a:spcAft>
                <a:spcPts val="1000"/>
              </a:spcAft>
            </a:pPr>
            <a:r>
              <a:rPr lang="en-US" sz="1100" b="1" i="1">
                <a:latin typeface="Gill Sans MT" charset="0"/>
              </a:rPr>
              <a:t>Illustration of a MEMS electrocardiogram (ECG) patch monitor.  Such a device is being developed by Belgium's IMEC for monitoring a patient's arrhythmias all day and night.  Patients that are high risk for cardiac events can wear this devices 24/7.</a:t>
            </a:r>
            <a:r>
              <a:rPr lang="en-US" sz="1100" b="1" i="1" baseline="30000">
                <a:latin typeface="Gill Sans MT" charset="0"/>
              </a:rPr>
              <a:t> </a:t>
            </a:r>
            <a:endParaRPr lang="en-US" sz="1800" b="1">
              <a:latin typeface="Gill Sans MT" charset="0"/>
            </a:endParaRPr>
          </a:p>
        </p:txBody>
      </p:sp>
      <p:pic>
        <p:nvPicPr>
          <p:cNvPr id="21508" name="Picture 4" descr="ECG_biosensor_pp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67025" y="1741488"/>
            <a:ext cx="5657850" cy="251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dirty="0">
                <a:effectLst>
                  <a:outerShdw blurRad="38100" dist="38100" dir="2700000" algn="tl">
                    <a:srgbClr val="000000"/>
                  </a:outerShdw>
                </a:effectLst>
                <a:latin typeface="Gill Sans MT" charset="0"/>
                <a:cs typeface="+mj-cs"/>
              </a:rPr>
              <a:t>Areas </a:t>
            </a:r>
            <a:r>
              <a:rPr lang="en-US" dirty="0" smtClean="0">
                <a:effectLst>
                  <a:outerShdw blurRad="38100" dist="38100" dir="2700000" algn="tl">
                    <a:srgbClr val="000000"/>
                  </a:outerShdw>
                </a:effectLst>
                <a:latin typeface="Gill Sans MT" charset="0"/>
                <a:cs typeface="+mj-cs"/>
              </a:rPr>
              <a:t>being </a:t>
            </a:r>
            <a:r>
              <a:rPr lang="en-US" dirty="0">
                <a:effectLst>
                  <a:outerShdw blurRad="38100" dist="38100" dir="2700000" algn="tl">
                    <a:srgbClr val="000000"/>
                  </a:outerShdw>
                </a:effectLst>
                <a:latin typeface="Gill Sans MT" charset="0"/>
                <a:cs typeface="+mj-cs"/>
              </a:rPr>
              <a:t>impacted</a:t>
            </a:r>
          </a:p>
        </p:txBody>
      </p:sp>
      <p:sp>
        <p:nvSpPr>
          <p:cNvPr id="3" name="Content Placeholder 2"/>
          <p:cNvSpPr>
            <a:spLocks noGrp="1"/>
          </p:cNvSpPr>
          <p:nvPr>
            <p:ph sz="quarter" idx="1"/>
          </p:nvPr>
        </p:nvSpPr>
        <p:spPr>
          <a:xfrm>
            <a:off x="612775" y="1600200"/>
            <a:ext cx="8153400" cy="4495800"/>
          </a:xfrm>
        </p:spPr>
        <p:txBody>
          <a:bodyPr>
            <a:noAutofit/>
          </a:bodyPr>
          <a:lstStyle/>
          <a:p>
            <a:pPr marL="320040" indent="-320040" eaLnBrk="1" fontAlgn="auto" hangingPunct="1">
              <a:spcAft>
                <a:spcPts val="0"/>
              </a:spcAft>
              <a:defRPr/>
            </a:pPr>
            <a:r>
              <a:rPr lang="en-US" sz="2400" dirty="0" smtClean="0">
                <a:ea typeface="+mn-ea"/>
              </a:rPr>
              <a:t>Clinical Laboratory testing</a:t>
            </a:r>
          </a:p>
          <a:p>
            <a:pPr marL="320040" indent="-320040" eaLnBrk="1" fontAlgn="auto" hangingPunct="1">
              <a:spcAft>
                <a:spcPts val="0"/>
              </a:spcAft>
              <a:defRPr/>
            </a:pPr>
            <a:r>
              <a:rPr lang="en-US" sz="2400" dirty="0" smtClean="0">
                <a:ea typeface="+mn-ea"/>
              </a:rPr>
              <a:t>Patient examinations and monitoring</a:t>
            </a:r>
          </a:p>
          <a:p>
            <a:pPr marL="320040" indent="-320040" eaLnBrk="1" fontAlgn="auto" hangingPunct="1">
              <a:spcAft>
                <a:spcPts val="0"/>
              </a:spcAft>
              <a:defRPr/>
            </a:pPr>
            <a:r>
              <a:rPr lang="en-US" sz="2400" dirty="0" smtClean="0">
                <a:ea typeface="+mn-ea"/>
              </a:rPr>
              <a:t>Medical Imaging</a:t>
            </a:r>
          </a:p>
          <a:p>
            <a:pPr marL="320040" indent="-320040" eaLnBrk="1" fontAlgn="auto" hangingPunct="1">
              <a:spcAft>
                <a:spcPts val="0"/>
              </a:spcAft>
              <a:defRPr/>
            </a:pPr>
            <a:r>
              <a:rPr lang="en-US" sz="2400" dirty="0" smtClean="0">
                <a:ea typeface="+mn-ea"/>
              </a:rPr>
              <a:t>Therapeutics</a:t>
            </a:r>
          </a:p>
          <a:p>
            <a:pPr marL="0" indent="0" eaLnBrk="1" fontAlgn="auto" hangingPunct="1">
              <a:spcAft>
                <a:spcPts val="0"/>
              </a:spcAft>
              <a:buFont typeface="Wingdings" pitchFamily="2" charset="2"/>
              <a:buNone/>
              <a:defRPr/>
            </a:pPr>
            <a:r>
              <a:rPr lang="en-US" sz="2400" dirty="0" smtClean="0">
                <a:ea typeface="+mn-ea"/>
              </a:rPr>
              <a:t>BioMEMS in these areas are having a positive impact, particularly in underdeveloped countries that presently do not have the expensive diagnostic medical technology of developed countries.  </a:t>
            </a:r>
          </a:p>
          <a:p>
            <a:pPr marL="0" indent="0" eaLnBrk="1" fontAlgn="auto" hangingPunct="1">
              <a:spcAft>
                <a:spcPts val="0"/>
              </a:spcAft>
              <a:buFont typeface="Wingdings" pitchFamily="2" charset="2"/>
              <a:buNone/>
              <a:defRPr/>
            </a:pPr>
            <a:r>
              <a:rPr lang="en-US" sz="2400" dirty="0" smtClean="0">
                <a:ea typeface="+mn-ea"/>
              </a:rPr>
              <a:t>The versatility and portability of </a:t>
            </a:r>
            <a:r>
              <a:rPr lang="en-US" sz="2400" dirty="0" err="1" smtClean="0">
                <a:ea typeface="+mn-ea"/>
              </a:rPr>
              <a:t>bioMEMS</a:t>
            </a:r>
            <a:r>
              <a:rPr lang="en-US" sz="2400" dirty="0" smtClean="0">
                <a:ea typeface="+mn-ea"/>
              </a:rPr>
              <a:t> allows for the presence of medical devices in places where none have gone before. </a:t>
            </a:r>
            <a:endParaRPr lang="en-US" sz="2400" dirty="0">
              <a:ea typeface="+mn-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wrap="square" lIns="91440" tIns="45720" rIns="91440" bIns="45720" numCol="1" anchorCtr="0" compatLnSpc="1">
            <a:prstTxWarp prst="textNoShape">
              <a:avLst/>
            </a:prstTxWarp>
          </a:bodyPr>
          <a:lstStyle/>
          <a:p>
            <a:pPr eaLnBrk="1" hangingPunct="1">
              <a:defRPr/>
            </a:pPr>
            <a:r>
              <a:rPr lang="en-US">
                <a:effectLst>
                  <a:outerShdw blurRad="38100" dist="38100" dir="2700000" algn="tl">
                    <a:srgbClr val="000000"/>
                  </a:outerShdw>
                </a:effectLst>
                <a:latin typeface="Gill Sans MT" charset="0"/>
                <a:cs typeface="+mj-cs"/>
              </a:rPr>
              <a:t>Diagnosing Dengue Fever</a:t>
            </a:r>
          </a:p>
        </p:txBody>
      </p:sp>
      <p:sp>
        <p:nvSpPr>
          <p:cNvPr id="25602" name="Content Placeholder 2"/>
          <p:cNvSpPr>
            <a:spLocks noGrp="1"/>
          </p:cNvSpPr>
          <p:nvPr>
            <p:ph sz="quarter" idx="1"/>
          </p:nvPr>
        </p:nvSpPr>
        <p:spPr>
          <a:xfrm>
            <a:off x="612775" y="1600200"/>
            <a:ext cx="8153400" cy="2790825"/>
          </a:xfrm>
        </p:spPr>
        <p:txBody>
          <a:bodyPr/>
          <a:lstStyle/>
          <a:p>
            <a:pPr marL="0" indent="0" eaLnBrk="1" hangingPunct="1">
              <a:buFont typeface="Wingdings" charset="0"/>
              <a:buNone/>
            </a:pPr>
            <a:r>
              <a:rPr lang="en-US" sz="2000">
                <a:latin typeface="Arial" charset="0"/>
              </a:rPr>
              <a:t>An example of a bioMEMS currently in use is a microchip assay that detects Dengue Fever, an acute illness that causes fever, rash, headaches, and muscle and joint pains.  </a:t>
            </a:r>
          </a:p>
          <a:p>
            <a:pPr marL="0" indent="0" eaLnBrk="1" hangingPunct="1">
              <a:buFont typeface="Wingdings" charset="0"/>
              <a:buNone/>
            </a:pPr>
            <a:r>
              <a:rPr lang="en-US" sz="2000">
                <a:latin typeface="Arial" charset="0"/>
              </a:rPr>
              <a:t>In 2015 there were over 3.5 million reported cases in the Americas, SE Asia, ad Western Pacific.  This map shows 2006 current (cyan) and recent (red) cases.</a:t>
            </a:r>
            <a:r>
              <a:rPr lang="en-US" sz="2000" baseline="30000">
                <a:latin typeface="Arial" charset="0"/>
              </a:rPr>
              <a:t> </a:t>
            </a:r>
            <a:endParaRPr lang="en-US" sz="2000">
              <a:latin typeface="Arial" charset="0"/>
            </a:endParaRPr>
          </a:p>
        </p:txBody>
      </p:sp>
      <p:pic>
        <p:nvPicPr>
          <p:cNvPr id="4" name="Picture 3" descr="map-Dengue06.jpg"/>
          <p:cNvPicPr>
            <a:picLocks noChangeAspect="1"/>
          </p:cNvPicPr>
          <p:nvPr/>
        </p:nvPicPr>
        <p:blipFill>
          <a:blip r:embed="rId3"/>
          <a:stretch>
            <a:fillRect/>
          </a:stretch>
        </p:blipFill>
        <p:spPr>
          <a:xfrm>
            <a:off x="3405188" y="3717925"/>
            <a:ext cx="4964112" cy="2701925"/>
          </a:xfrm>
          <a:prstGeom prst="rect">
            <a:avLst/>
          </a:prstGeom>
          <a:ln>
            <a:noFill/>
          </a:ln>
          <a:effectLst>
            <a:outerShdw blurRad="292100" dist="139700" dir="2700000" algn="tl" rotWithShape="0">
              <a:srgbClr val="333333">
                <a:alpha val="65000"/>
              </a:srgbClr>
            </a:outerShdw>
          </a:effectLst>
        </p:spPr>
      </p:pic>
      <p:sp>
        <p:nvSpPr>
          <p:cNvPr id="25604" name="Rectangle 1"/>
          <p:cNvSpPr>
            <a:spLocks noChangeArrowheads="1"/>
          </p:cNvSpPr>
          <p:nvPr/>
        </p:nvSpPr>
        <p:spPr bwMode="auto">
          <a:xfrm>
            <a:off x="514350" y="5416550"/>
            <a:ext cx="2705100" cy="9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r"/>
            <a:r>
              <a:rPr lang="en-US" sz="1100" b="1" i="1">
                <a:latin typeface="Gill Sans MT" charset="0"/>
              </a:rPr>
              <a:t>Distribution of Dengue Fever in the world as of 2006.</a:t>
            </a:r>
          </a:p>
          <a:p>
            <a:pPr algn="r" eaLnBrk="0" hangingPunct="0"/>
            <a:r>
              <a:rPr lang="en-US" sz="1100" b="1" i="1">
                <a:latin typeface="Gill Sans MT" charset="0"/>
              </a:rPr>
              <a:t>[Map produced by and courtesy of the Agricultural Research Service of the US Department of Agriculture] </a:t>
            </a:r>
          </a:p>
        </p:txBody>
      </p:sp>
      <p:sp>
        <p:nvSpPr>
          <p:cNvPr id="25605" name="TextBox 2"/>
          <p:cNvSpPr txBox="1">
            <a:spLocks noChangeArrowheads="1"/>
          </p:cNvSpPr>
          <p:nvPr/>
        </p:nvSpPr>
        <p:spPr bwMode="auto">
          <a:xfrm>
            <a:off x="657225" y="3654425"/>
            <a:ext cx="24034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i="1"/>
              <a:t>The first 11 weeks of 2017 showed a reduction of reported cases compared to this time mark of previous years.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3">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381</TotalTime>
  <Words>2913</Words>
  <Application>Microsoft Macintosh PowerPoint</Application>
  <PresentationFormat>On-screen Show (4:3)</PresentationFormat>
  <Paragraphs>221</Paragraphs>
  <Slides>30</Slides>
  <Notes>30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ＭＳ Ｐゴシック</vt:lpstr>
      <vt:lpstr>Gill Sans MT</vt:lpstr>
      <vt:lpstr>Wingdings</vt:lpstr>
      <vt:lpstr>Wingdings 2</vt:lpstr>
      <vt:lpstr>Calibri</vt:lpstr>
      <vt:lpstr>Symbol</vt:lpstr>
      <vt:lpstr>scme3</vt:lpstr>
      <vt:lpstr>DIAGNOSTICS BIOMEMS</vt:lpstr>
      <vt:lpstr>Unit Overview</vt:lpstr>
      <vt:lpstr>Objectives</vt:lpstr>
      <vt:lpstr>Introduction</vt:lpstr>
      <vt:lpstr>Lab-on-a-Chip</vt:lpstr>
      <vt:lpstr>Why do we need Diagnostic bioMEMS?</vt:lpstr>
      <vt:lpstr>BioMEMS Diagnostics</vt:lpstr>
      <vt:lpstr>Areas being impacted</vt:lpstr>
      <vt:lpstr>Diagnosing Dengue Fever</vt:lpstr>
      <vt:lpstr>Dengue Fever</vt:lpstr>
      <vt:lpstr>BioMEMS Diagnostics for Dengue Fever</vt:lpstr>
      <vt:lpstr>Advantages of Diagnostics BioMEMS</vt:lpstr>
      <vt:lpstr>Disadvantages of Diagnostic BioMEMS</vt:lpstr>
      <vt:lpstr>Clinical Chemistry</vt:lpstr>
      <vt:lpstr>Lab-on-a-chip (LOC)</vt:lpstr>
      <vt:lpstr>μTAS Diagnostic Testing</vt:lpstr>
      <vt:lpstr>Scenario for μTAS Diagnostic Testing</vt:lpstr>
      <vt:lpstr>μTAS Diagnostic Testing Flowchart</vt:lpstr>
      <vt:lpstr>Polymerase Chain Reaction (PCR)</vt:lpstr>
      <vt:lpstr>Patients Examinations and Monitoring</vt:lpstr>
      <vt:lpstr>Patients Examinations and Monitoring</vt:lpstr>
      <vt:lpstr>Medical Imaging</vt:lpstr>
      <vt:lpstr>Micro-Optical Scanner</vt:lpstr>
      <vt:lpstr>Micro-optically Scanned Image</vt:lpstr>
      <vt:lpstr>Pill Cam for Endoscopies/Colonoscopies</vt:lpstr>
      <vt:lpstr>Enabling Biomedical Principles</vt:lpstr>
      <vt:lpstr>Let’s Review</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BioMEMs diagnostics</dc:title>
  <dc:creator>mjwillis</dc:creator>
  <cp:lastModifiedBy>MJ Willis</cp:lastModifiedBy>
  <cp:revision>85</cp:revision>
  <dcterms:created xsi:type="dcterms:W3CDTF">2009-09-09T22:17:49Z</dcterms:created>
  <dcterms:modified xsi:type="dcterms:W3CDTF">2017-08-25T22:03:24Z</dcterms:modified>
</cp:coreProperties>
</file>