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11.xml" ContentType="application/vnd.openxmlformats-officedocument.presentationml.notesSlide+xml"/>
  <Override PartName="/ppt/tags/tag7.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8.xml" ContentType="application/vnd.openxmlformats-officedocument.presentationml.tags+xml"/>
  <Override PartName="/ppt/notesSlides/notesSlide15.xml" ContentType="application/vnd.openxmlformats-officedocument.presentationml.notesSlide+xml"/>
  <Override PartName="/ppt/tags/tag9.xml" ContentType="application/vnd.openxmlformats-officedocument.presentationml.tags+xml"/>
  <Override PartName="/ppt/notesSlides/notesSlide16.xml" ContentType="application/vnd.openxmlformats-officedocument.presentationml.notesSlide+xml"/>
  <Override PartName="/ppt/tags/tag10.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1.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21.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22.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8.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tags/tag19.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20.xml" ContentType="application/vnd.openxmlformats-officedocument.presentationml.tags+xml"/>
  <Override PartName="/ppt/notesSlides/notesSlide38.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tags/tag23.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9"/>
  </p:notesMasterIdLst>
  <p:handoutMasterIdLst>
    <p:handoutMasterId r:id="rId50"/>
  </p:handoutMasterIdLst>
  <p:sldIdLst>
    <p:sldId id="260" r:id="rId2"/>
    <p:sldId id="261" r:id="rId3"/>
    <p:sldId id="262" r:id="rId4"/>
    <p:sldId id="263" r:id="rId5"/>
    <p:sldId id="267" r:id="rId6"/>
    <p:sldId id="268" r:id="rId7"/>
    <p:sldId id="269" r:id="rId8"/>
    <p:sldId id="270" r:id="rId9"/>
    <p:sldId id="278" r:id="rId10"/>
    <p:sldId id="271" r:id="rId11"/>
    <p:sldId id="272" r:id="rId12"/>
    <p:sldId id="273" r:id="rId13"/>
    <p:sldId id="274" r:id="rId14"/>
    <p:sldId id="275" r:id="rId15"/>
    <p:sldId id="276" r:id="rId16"/>
    <p:sldId id="277" r:id="rId17"/>
    <p:sldId id="279" r:id="rId18"/>
    <p:sldId id="280" r:id="rId19"/>
    <p:sldId id="281" r:id="rId20"/>
    <p:sldId id="282" r:id="rId21"/>
    <p:sldId id="283" r:id="rId22"/>
    <p:sldId id="284" r:id="rId23"/>
    <p:sldId id="285" r:id="rId24"/>
    <p:sldId id="286" r:id="rId25"/>
    <p:sldId id="288" r:id="rId26"/>
    <p:sldId id="289" r:id="rId27"/>
    <p:sldId id="290" r:id="rId28"/>
    <p:sldId id="287" r:id="rId29"/>
    <p:sldId id="303" r:id="rId30"/>
    <p:sldId id="304" r:id="rId31"/>
    <p:sldId id="305" r:id="rId32"/>
    <p:sldId id="306"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266" r:id="rId46"/>
    <p:sldId id="307" r:id="rId47"/>
    <p:sldId id="265"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8" autoAdjust="0"/>
  </p:normalViewPr>
  <p:slideViewPr>
    <p:cSldViewPr snapToGrid="0">
      <p:cViewPr>
        <p:scale>
          <a:sx n="108" d="100"/>
          <a:sy n="108" d="100"/>
        </p:scale>
        <p:origin x="-2472" y="-137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728"/>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handoutMaster" Target="handoutMasters/handout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8/17/17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dirty="0"/>
          </a:p>
        </p:txBody>
      </p:sp>
    </p:spTree>
    <p:extLst>
      <p:ext uri="{BB962C8B-B14F-4D97-AF65-F5344CB8AC3E}">
        <p14:creationId xmlns:p14="http://schemas.microsoft.com/office/powerpoint/2010/main" val="3789332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BF19F-8D57-4DB4-B4C2-628EDCD0AA75}" type="datetimeFigureOut">
              <a:rPr lang="en-US" smtClean="0"/>
              <a:pPr/>
              <a:t>8/17/17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11456-05DC-4558-9296-21D949A545A1}" type="slidenum">
              <a:rPr lang="en-US" smtClean="0"/>
              <a:pPr/>
              <a:t>‹#›</a:t>
            </a:fld>
            <a:endParaRPr lang="en-US" dirty="0"/>
          </a:p>
        </p:txBody>
      </p:sp>
    </p:spTree>
    <p:extLst>
      <p:ext uri="{BB962C8B-B14F-4D97-AF65-F5344CB8AC3E}">
        <p14:creationId xmlns:p14="http://schemas.microsoft.com/office/powerpoint/2010/main" val="42825378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3</a:t>
            </a:fld>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30</a:t>
            </a:fld>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35</a:t>
            </a:fld>
            <a:endParaRPr lang="en-US" dirty="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39</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4</a:t>
            </a:fld>
            <a:endParaRPr lang="en-US" dirty="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40</a:t>
            </a:fld>
            <a:endParaRPr lang="en-US" dirty="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41</a:t>
            </a:fld>
            <a:endParaRPr lang="en-US" dirty="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42</a:t>
            </a:fld>
            <a:endParaRPr lang="en-US" dirty="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43</a:t>
            </a:fld>
            <a:endParaRPr lang="en-US" dirty="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44</a:t>
            </a:fld>
            <a:endParaRPr lang="en-US"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45</a:t>
            </a:fld>
            <a:endParaRPr lang="en-US" dirty="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47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r>
              <a:rPr kumimoji="0" lang="en-US" b="1" dirty="0" smtClean="0">
                <a:solidFill>
                  <a:schemeClr val="accent1"/>
                </a:solidFill>
              </a:rPr>
              <a:t>SCME</a:t>
            </a:r>
            <a:endParaRPr kumimoji="0" lang="en-US" b="1" dirty="0">
              <a:solidFill>
                <a:schemeClr val="accent1"/>
              </a:solidFill>
            </a:endParaRPr>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dirty="0" smtClean="0"/>
              <a:t>Click icon to add picture</a:t>
            </a:r>
            <a:endParaRPr lang="en-US" dirty="0"/>
          </a:p>
        </p:txBody>
      </p:sp>
      <p:pic>
        <p:nvPicPr>
          <p:cNvPr id="12" name="Picture 11" descr="logo-for-ppt.jpg"/>
          <p:cNvPicPr>
            <a:picLocks noChangeAspect="1"/>
          </p:cNvPicPr>
          <p:nvPr userDrawn="1"/>
        </p:nvPicPr>
        <p:blipFill>
          <a:blip r:embed="rId2"/>
          <a:stretch>
            <a:fillRect/>
          </a:stretch>
        </p:blipFill>
        <p:spPr>
          <a:xfrm>
            <a:off x="38100" y="6045178"/>
            <a:ext cx="2276795"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dirty="0"/>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1.xml"/><Relationship Id="rId5" Type="http://schemas.openxmlformats.org/officeDocument/2006/relationships/image" Target="../media/image8.jpeg"/><Relationship Id="rId1" Type="http://schemas.openxmlformats.org/officeDocument/2006/relationships/tags" Target="../tags/tag5.xml"/><Relationship Id="rId2" Type="http://schemas.openxmlformats.org/officeDocument/2006/relationships/tags" Target="../tags/tag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image" Target="../media/image9.jpeg"/><Relationship Id="rId1" Type="http://schemas.openxmlformats.org/officeDocument/2006/relationships/tags" Target="../tags/tag7.x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10.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4" Type="http://schemas.openxmlformats.org/officeDocument/2006/relationships/image" Target="../media/image11.jpeg"/><Relationship Id="rId1" Type="http://schemas.openxmlformats.org/officeDocument/2006/relationships/tags" Target="../tags/tag8.x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4" Type="http://schemas.openxmlformats.org/officeDocument/2006/relationships/image" Target="../media/image12.jpeg"/><Relationship Id="rId1" Type="http://schemas.openxmlformats.org/officeDocument/2006/relationships/tags" Target="../tags/tag9.x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4" Type="http://schemas.openxmlformats.org/officeDocument/2006/relationships/image" Target="../media/image13.jpeg"/><Relationship Id="rId1" Type="http://schemas.openxmlformats.org/officeDocument/2006/relationships/tags" Target="../tags/tag10.x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image" Target="../media/image14.jpeg"/><Relationship Id="rId1" Type="http://schemas.openxmlformats.org/officeDocument/2006/relationships/tags" Target="../tags/tag11.x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1.xml"/><Relationship Id="rId5" Type="http://schemas.openxmlformats.org/officeDocument/2006/relationships/image" Target="../media/image15.jpeg"/><Relationship Id="rId1" Type="http://schemas.openxmlformats.org/officeDocument/2006/relationships/tags" Target="../tags/tag12.xml"/><Relationship Id="rId2" Type="http://schemas.openxmlformats.org/officeDocument/2006/relationships/tags" Target="../tags/tag13.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2.xml"/><Relationship Id="rId5" Type="http://schemas.openxmlformats.org/officeDocument/2006/relationships/image" Target="../media/image16.jpeg"/><Relationship Id="rId1" Type="http://schemas.openxmlformats.org/officeDocument/2006/relationships/tags" Target="../tags/tag14.xml"/><Relationship Id="rId2" Type="http://schemas.openxmlformats.org/officeDocument/2006/relationships/tags" Target="../tags/tag15.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3.xml"/><Relationship Id="rId5" Type="http://schemas.openxmlformats.org/officeDocument/2006/relationships/image" Target="../media/image17.jpeg"/><Relationship Id="rId1" Type="http://schemas.openxmlformats.org/officeDocument/2006/relationships/tags" Target="../tags/tag16.xml"/><Relationship Id="rId2" Type="http://schemas.openxmlformats.org/officeDocument/2006/relationships/tags" Target="../tags/tag1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18.jpe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4" Type="http://schemas.openxmlformats.org/officeDocument/2006/relationships/image" Target="../media/image19.jpeg"/><Relationship Id="rId1" Type="http://schemas.openxmlformats.org/officeDocument/2006/relationships/tags" Target="../tags/tag18.xml"/><Relationship Id="rId2"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20.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21.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image" Target="../media/image22.jpeg"/></Relationships>
</file>

<file path=ppt/slides/_rels/slide32.xml.rels><?xml version="1.0" encoding="UTF-8" standalone="yes"?>
<Relationships xmlns="http://schemas.openxmlformats.org/package/2006/relationships"><Relationship Id="rId3" Type="http://schemas.openxmlformats.org/officeDocument/2006/relationships/hyperlink" Target="http://www.inexpharm.com/Research/Inex_tcs.asp" TargetMode="External"/><Relationship Id="rId4" Type="http://schemas.openxmlformats.org/officeDocument/2006/relationships/image" Target="../media/image22.jpe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4" Type="http://schemas.openxmlformats.org/officeDocument/2006/relationships/image" Target="../media/image23.jpeg"/><Relationship Id="rId1" Type="http://schemas.openxmlformats.org/officeDocument/2006/relationships/tags" Target="../tags/tag19.xml"/><Relationship Id="rId2"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4" Type="http://schemas.openxmlformats.org/officeDocument/2006/relationships/image" Target="../media/image24.jpeg"/><Relationship Id="rId1" Type="http://schemas.openxmlformats.org/officeDocument/2006/relationships/tags" Target="../tags/tag20.xml"/><Relationship Id="rId2"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9.xml"/><Relationship Id="rId5" Type="http://schemas.openxmlformats.org/officeDocument/2006/relationships/image" Target="../media/image25.jpeg"/><Relationship Id="rId1" Type="http://schemas.openxmlformats.org/officeDocument/2006/relationships/tags" Target="../tags/tag21.xml"/><Relationship Id="rId2" Type="http://schemas.openxmlformats.org/officeDocument/2006/relationships/tags" Target="../tags/tag2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image" Target="../media/image5.jpe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4" Type="http://schemas.openxmlformats.org/officeDocument/2006/relationships/image" Target="../media/image26.jpeg"/><Relationship Id="rId1" Type="http://schemas.openxmlformats.org/officeDocument/2006/relationships/tags" Target="../tags/tag23.xml"/><Relationship Id="rId2"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en.wikipedia.org/wiki/Adenosine_triphosphate" TargetMode="External"/><Relationship Id="rId4" Type="http://schemas.openxmlformats.org/officeDocument/2006/relationships/image" Target="../media/image27.jpeg"/><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 Id="rId3" Type="http://schemas.openxmlformats.org/officeDocument/2006/relationships/hyperlink" Target="http://www.scme-nm.or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6.xml"/><Relationship Id="rId5" Type="http://schemas.openxmlformats.org/officeDocument/2006/relationships/image" Target="../media/image6.jpeg"/><Relationship Id="rId1" Type="http://schemas.openxmlformats.org/officeDocument/2006/relationships/tags" Target="../tags/tag2.xml"/><Relationship Id="rId2" Type="http://schemas.openxmlformats.org/officeDocument/2006/relationships/tags" Target="../tags/tag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4" Type="http://schemas.openxmlformats.org/officeDocument/2006/relationships/image" Target="../media/image7.jpeg"/><Relationship Id="rId1" Type="http://schemas.openxmlformats.org/officeDocument/2006/relationships/tags" Target="../tags/tag4.x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fontScale="90000"/>
          </a:bodyPr>
          <a:lstStyle/>
          <a:p>
            <a:r>
              <a:rPr lang="en-US" dirty="0" smtClean="0"/>
              <a:t>Biomolecular applications for biomems</a:t>
            </a:r>
            <a:endParaRPr lang="en-US" dirty="0"/>
          </a:p>
        </p:txBody>
      </p:sp>
      <p:sp>
        <p:nvSpPr>
          <p:cNvPr id="5" name="Subtitle 4"/>
          <p:cNvSpPr>
            <a:spLocks noGrp="1"/>
          </p:cNvSpPr>
          <p:nvPr>
            <p:ph type="subTitle" idx="1"/>
          </p:nvPr>
        </p:nvSpPr>
        <p:spPr/>
        <p:txBody>
          <a:bodyPr>
            <a:normAutofit fontScale="92500"/>
          </a:bodyPr>
          <a:lstStyle/>
          <a:p>
            <a:r>
              <a:rPr lang="en-US" dirty="0" smtClean="0"/>
              <a:t>Mapping Biological Concepts Learning Module</a:t>
            </a:r>
            <a:endParaRPr lang="en-US" dirty="0"/>
          </a:p>
        </p:txBody>
      </p:sp>
      <p:pic>
        <p:nvPicPr>
          <p:cNvPr id="7" name="Picture 5" descr="draper-kidneymems-hires.jpg"/>
          <p:cNvPicPr>
            <a:picLocks noChangeAspect="1"/>
          </p:cNvPicPr>
          <p:nvPr/>
        </p:nvPicPr>
        <p:blipFill>
          <a:blip r:embed="rId3"/>
          <a:srcRect/>
          <a:stretch>
            <a:fillRect/>
          </a:stretch>
        </p:blipFill>
        <p:spPr bwMode="auto">
          <a:xfrm>
            <a:off x="2841625" y="2613025"/>
            <a:ext cx="3219450" cy="3219450"/>
          </a:xfrm>
          <a:prstGeom prst="rect">
            <a:avLst/>
          </a:prstGeom>
          <a:noFill/>
          <a:ln w="9525">
            <a:noFill/>
            <a:miter lim="800000"/>
            <a:headEnd/>
            <a:tailEnd/>
          </a:ln>
        </p:spPr>
      </p:pic>
      <p:sp>
        <p:nvSpPr>
          <p:cNvPr id="8" name="Rectangle 6"/>
          <p:cNvSpPr>
            <a:spLocks noChangeArrowheads="1"/>
          </p:cNvSpPr>
          <p:nvPr/>
        </p:nvSpPr>
        <p:spPr bwMode="auto">
          <a:xfrm>
            <a:off x="6082030" y="4580890"/>
            <a:ext cx="2824163" cy="1262063"/>
          </a:xfrm>
          <a:prstGeom prst="rect">
            <a:avLst/>
          </a:prstGeom>
          <a:noFill/>
          <a:ln w="9525">
            <a:noFill/>
            <a:miter lim="800000"/>
            <a:headEnd/>
            <a:tailEnd/>
          </a:ln>
        </p:spPr>
        <p:txBody>
          <a:bodyPr>
            <a:spAutoFit/>
          </a:bodyPr>
          <a:lstStyle/>
          <a:p>
            <a:r>
              <a:rPr lang="en-US" dirty="0"/>
              <a:t>A future artificial kidney based on MEMS </a:t>
            </a:r>
          </a:p>
          <a:p>
            <a:r>
              <a:rPr lang="en-US" dirty="0"/>
              <a:t>Technology</a:t>
            </a:r>
          </a:p>
          <a:p>
            <a:r>
              <a:rPr lang="en-US" sz="1100" i="1" dirty="0" smtClean="0"/>
              <a:t>[Courtesy Center </a:t>
            </a:r>
            <a:r>
              <a:rPr lang="en-US" sz="1100" i="1" dirty="0"/>
              <a:t>for Integration of Medicine and Innovative Technology]</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Biomolecules in MEMS</a:t>
            </a:r>
            <a:endParaRPr lang="en-US" dirty="0"/>
          </a:p>
        </p:txBody>
      </p:sp>
      <p:sp>
        <p:nvSpPr>
          <p:cNvPr id="3" name="Content Placeholder 2"/>
          <p:cNvSpPr>
            <a:spLocks noGrp="1"/>
          </p:cNvSpPr>
          <p:nvPr>
            <p:ph sz="quarter" idx="1"/>
          </p:nvPr>
        </p:nvSpPr>
        <p:spPr/>
        <p:txBody>
          <a:bodyPr>
            <a:normAutofit fontScale="77500" lnSpcReduction="20000"/>
          </a:bodyPr>
          <a:lstStyle/>
          <a:p>
            <a:pPr>
              <a:buClr>
                <a:schemeClr val="tx1"/>
              </a:buClr>
            </a:pPr>
            <a:r>
              <a:rPr lang="en-US" sz="3200" dirty="0" smtClean="0"/>
              <a:t>Biomolecules come in all sizes and shapes within the nano-size range.</a:t>
            </a:r>
          </a:p>
          <a:p>
            <a:pPr>
              <a:buClr>
                <a:schemeClr val="tx1"/>
              </a:buClr>
            </a:pPr>
            <a:endParaRPr lang="en-US" sz="3200" dirty="0" smtClean="0"/>
          </a:p>
          <a:p>
            <a:pPr>
              <a:buClr>
                <a:schemeClr val="tx1"/>
              </a:buClr>
            </a:pPr>
            <a:r>
              <a:rPr lang="en-US" sz="3200" dirty="0" smtClean="0"/>
              <a:t>Biomolecules assemble themselves from solutions into structures.    </a:t>
            </a:r>
          </a:p>
          <a:p>
            <a:pPr>
              <a:buClr>
                <a:schemeClr val="tx1"/>
              </a:buClr>
            </a:pPr>
            <a:endParaRPr lang="en-US" sz="3200" dirty="0" smtClean="0"/>
          </a:p>
          <a:p>
            <a:pPr>
              <a:buClr>
                <a:schemeClr val="tx1"/>
              </a:buClr>
            </a:pPr>
            <a:r>
              <a:rPr lang="en-US" sz="3200" dirty="0" smtClean="0"/>
              <a:t>Their designs have evolved to perform quite specific tasks; tasks which can be applied to a bioMEMS function.  </a:t>
            </a:r>
          </a:p>
          <a:p>
            <a:pPr>
              <a:buClr>
                <a:schemeClr val="tx1"/>
              </a:buClr>
            </a:pPr>
            <a:endParaRPr lang="en-US" sz="3200" dirty="0" smtClean="0"/>
          </a:p>
          <a:p>
            <a:pPr>
              <a:buClr>
                <a:schemeClr val="tx1"/>
              </a:buClr>
            </a:pPr>
            <a:r>
              <a:rPr lang="en-US" sz="3200" dirty="0" smtClean="0"/>
              <a:t>Following are examples of some of these tasks and functions.</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Tasks and Functions</a:t>
            </a:r>
            <a:endParaRPr lang="en-US" dirty="0"/>
          </a:p>
        </p:txBody>
      </p:sp>
      <p:sp>
        <p:nvSpPr>
          <p:cNvPr id="3" name="Content Placeholder 2"/>
          <p:cNvSpPr>
            <a:spLocks noGrp="1"/>
          </p:cNvSpPr>
          <p:nvPr>
            <p:ph sz="quarter" idx="1"/>
          </p:nvPr>
        </p:nvSpPr>
        <p:spPr>
          <a:xfrm>
            <a:off x="612648" y="1600200"/>
            <a:ext cx="4573306" cy="4495800"/>
          </a:xfrm>
        </p:spPr>
        <p:txBody>
          <a:bodyPr>
            <a:noAutofit/>
          </a:bodyPr>
          <a:lstStyle/>
          <a:p>
            <a:pPr marL="0" indent="0">
              <a:buNone/>
              <a:tabLst>
                <a:tab pos="0" algn="l"/>
              </a:tabLst>
              <a:defRPr/>
            </a:pPr>
            <a:r>
              <a:rPr lang="en-US" sz="2000" dirty="0" smtClean="0"/>
              <a:t>Biomolecules can specifically recognize and bind to a particular molecule in a complex solution. (biosensor function).  </a:t>
            </a:r>
          </a:p>
          <a:p>
            <a:pPr marL="0" indent="0">
              <a:buNone/>
              <a:tabLst>
                <a:tab pos="0" algn="l"/>
              </a:tabLst>
              <a:defRPr/>
            </a:pPr>
            <a:r>
              <a:rPr lang="en-US" sz="2000" dirty="0" smtClean="0"/>
              <a:t>Enzyme-catalyzed reactions (biosensor that detects the catalyzed reaction).  </a:t>
            </a:r>
          </a:p>
          <a:p>
            <a:pPr marL="0" indent="0">
              <a:buNone/>
              <a:tabLst>
                <a:tab pos="0" algn="l"/>
              </a:tabLst>
              <a:defRPr/>
            </a:pPr>
            <a:r>
              <a:rPr lang="en-US" sz="2000" dirty="0" smtClean="0"/>
              <a:t>Enzyme-catalyzed reactions are used by living cells to generate energy from small molecules.  (implantable devices to replace the need for batteries).  </a:t>
            </a:r>
          </a:p>
          <a:p>
            <a:pPr marL="0" indent="0">
              <a:buNone/>
              <a:tabLst>
                <a:tab pos="0" algn="l"/>
              </a:tabLst>
              <a:defRPr/>
            </a:pPr>
            <a:r>
              <a:rPr lang="en-US" sz="2000" dirty="0" smtClean="0"/>
              <a:t>Proteins move particles within the cell, or move the cell itself (actuators). </a:t>
            </a:r>
          </a:p>
          <a:p>
            <a:pPr>
              <a:buNone/>
            </a:pPr>
            <a:endParaRPr lang="en-US" sz="1800" dirty="0"/>
          </a:p>
        </p:txBody>
      </p:sp>
      <p:pic>
        <p:nvPicPr>
          <p:cNvPr id="4" name="Picture 4" descr="canti-antibodies.jpg"/>
          <p:cNvPicPr>
            <a:picLocks noChangeAspect="1"/>
          </p:cNvPicPr>
          <p:nvPr>
            <p:custDataLst>
              <p:tags r:id="rId1"/>
            </p:custDataLst>
          </p:nvPr>
        </p:nvPicPr>
        <p:blipFill>
          <a:blip r:embed="rId5"/>
          <a:srcRect/>
          <a:stretch>
            <a:fillRect/>
          </a:stretch>
        </p:blipFill>
        <p:spPr bwMode="auto">
          <a:xfrm>
            <a:off x="5641340" y="1623060"/>
            <a:ext cx="3157538" cy="3297238"/>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614353" y="5047298"/>
            <a:ext cx="3292475" cy="843821"/>
          </a:xfrm>
          <a:prstGeom prst="rect">
            <a:avLst/>
          </a:prstGeom>
          <a:noFill/>
          <a:ln w="9525">
            <a:noFill/>
            <a:miter lim="800000"/>
            <a:headEnd/>
            <a:tailEnd/>
          </a:ln>
        </p:spPr>
        <p:txBody>
          <a:bodyPr>
            <a:spAutoFit/>
          </a:bodyPr>
          <a:lstStyle/>
          <a:p>
            <a:pPr algn="r">
              <a:spcAft>
                <a:spcPts val="100"/>
              </a:spcAft>
            </a:pPr>
            <a:r>
              <a:rPr lang="en-US" sz="1200" b="1" i="1" dirty="0"/>
              <a:t>Nanocantilevers coated with antibodies that capture viruses (red spheres) [Image generated </a:t>
            </a:r>
            <a:r>
              <a:rPr lang="en-US" sz="1200" b="1" i="1" dirty="0" smtClean="0"/>
              <a:t>by and courtesy of  </a:t>
            </a:r>
            <a:r>
              <a:rPr lang="en-US" sz="1200" b="1" i="1" dirty="0"/>
              <a:t>Seyet, LLC]</a:t>
            </a:r>
          </a:p>
          <a:p>
            <a:pPr algn="r">
              <a:spcAft>
                <a:spcPts val="100"/>
              </a:spcAft>
            </a:pPr>
            <a:endParaRPr lang="en-US" sz="1200" b="1" i="1"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Biomolecules for bioMEMS</a:t>
            </a:r>
            <a:endParaRPr lang="en-US" dirty="0"/>
          </a:p>
        </p:txBody>
      </p:sp>
      <p:sp>
        <p:nvSpPr>
          <p:cNvPr id="3" name="Content Placeholder 2"/>
          <p:cNvSpPr>
            <a:spLocks noGrp="1"/>
          </p:cNvSpPr>
          <p:nvPr>
            <p:ph sz="quarter" idx="1"/>
          </p:nvPr>
        </p:nvSpPr>
        <p:spPr>
          <a:xfrm>
            <a:off x="612648" y="1600199"/>
            <a:ext cx="4939066" cy="4878977"/>
          </a:xfrm>
        </p:spPr>
        <p:txBody>
          <a:bodyPr>
            <a:normAutofit fontScale="92500"/>
          </a:bodyPr>
          <a:lstStyle/>
          <a:p>
            <a:pPr marL="0" lvl="1" indent="0">
              <a:lnSpc>
                <a:spcPct val="110000"/>
              </a:lnSpc>
              <a:buNone/>
            </a:pPr>
            <a:r>
              <a:rPr lang="en-US" sz="2200" dirty="0" smtClean="0"/>
              <a:t>Nucleic acids, such as DNA.  (Used to carry genetic information).</a:t>
            </a:r>
          </a:p>
          <a:p>
            <a:pPr marL="0" lvl="1" indent="0">
              <a:lnSpc>
                <a:spcPct val="110000"/>
              </a:lnSpc>
              <a:buNone/>
            </a:pPr>
            <a:r>
              <a:rPr lang="en-US" sz="2200" dirty="0" smtClean="0"/>
              <a:t>Proteins, such as enzymes, fibers, molecular motors, channels and pores, vesicles.  The "work horses" of the cell.  They perform many of the jobs of cellular metabolism.</a:t>
            </a:r>
          </a:p>
          <a:p>
            <a:pPr marL="0" lvl="1" indent="0">
              <a:lnSpc>
                <a:spcPct val="110000"/>
              </a:lnSpc>
              <a:buNone/>
            </a:pPr>
            <a:r>
              <a:rPr lang="en-US" sz="2200" dirty="0" smtClean="0"/>
              <a:t>Lipids, such as phospholipid vesicles and membranes. Small molecules that self-assemble into very thin membranes in order to make separate compartments in the cell and provide a membrane barrier on the outside of all cells.</a:t>
            </a:r>
          </a:p>
          <a:p>
            <a:pPr>
              <a:buNone/>
            </a:pPr>
            <a:endParaRPr lang="en-US" dirty="0"/>
          </a:p>
        </p:txBody>
      </p:sp>
      <p:sp>
        <p:nvSpPr>
          <p:cNvPr id="6" name="CaptionText"/>
          <p:cNvSpPr txBox="1">
            <a:spLocks noChangeArrowheads="1"/>
          </p:cNvSpPr>
          <p:nvPr>
            <p:custDataLst>
              <p:tags r:id="rId1"/>
            </p:custDataLst>
          </p:nvPr>
        </p:nvSpPr>
        <p:spPr bwMode="auto">
          <a:xfrm>
            <a:off x="5303520" y="5075645"/>
            <a:ext cx="3649754" cy="276999"/>
          </a:xfrm>
          <a:prstGeom prst="rect">
            <a:avLst/>
          </a:prstGeom>
          <a:noFill/>
          <a:ln w="9525">
            <a:noFill/>
            <a:miter lim="800000"/>
            <a:headEnd/>
            <a:tailEnd/>
          </a:ln>
        </p:spPr>
        <p:txBody>
          <a:bodyPr wrap="square">
            <a:spAutoFit/>
          </a:bodyPr>
          <a:lstStyle/>
          <a:p>
            <a:pPr algn="r">
              <a:spcAft>
                <a:spcPts val="100"/>
              </a:spcAft>
            </a:pPr>
            <a:r>
              <a:rPr lang="en-US" sz="1200" b="1" i="1" dirty="0"/>
              <a:t>Double-stranded DNA molecule (a nucleic acid)</a:t>
            </a:r>
          </a:p>
        </p:txBody>
      </p:sp>
      <p:pic>
        <p:nvPicPr>
          <p:cNvPr id="7" name="Picture 6" descr="DNA_Moleculeppt.jpg"/>
          <p:cNvPicPr>
            <a:picLocks noChangeAspect="1"/>
          </p:cNvPicPr>
          <p:nvPr/>
        </p:nvPicPr>
        <p:blipFill>
          <a:blip r:embed="rId4"/>
          <a:stretch>
            <a:fillRect/>
          </a:stretch>
        </p:blipFill>
        <p:spPr>
          <a:xfrm>
            <a:off x="5524317" y="1709963"/>
            <a:ext cx="3462927" cy="322903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Explore</a:t>
            </a:r>
            <a:endParaRPr lang="en-US" dirty="0"/>
          </a:p>
        </p:txBody>
      </p:sp>
      <p:sp>
        <p:nvSpPr>
          <p:cNvPr id="3" name="Content Placeholder 2"/>
          <p:cNvSpPr>
            <a:spLocks noGrp="1"/>
          </p:cNvSpPr>
          <p:nvPr>
            <p:ph sz="quarter" idx="1"/>
          </p:nvPr>
        </p:nvSpPr>
        <p:spPr/>
        <p:txBody>
          <a:bodyPr/>
          <a:lstStyle/>
          <a:p>
            <a:pPr marL="508000" lvl="1" indent="-508000" fontAlgn="auto">
              <a:spcBef>
                <a:spcPts val="0"/>
              </a:spcBef>
              <a:spcAft>
                <a:spcPts val="0"/>
              </a:spcAft>
              <a:buFont typeface="Wingdings" pitchFamily="2" charset="2"/>
              <a:buChar char="v"/>
              <a:defRPr/>
            </a:pPr>
            <a:r>
              <a:rPr lang="en-US" sz="2400" dirty="0" smtClean="0">
                <a:latin typeface="Arial"/>
              </a:rPr>
              <a:t>How nucleic acids, proteins, and lipids self-assemble into structures that have a functional application in bioMEMS devices.  </a:t>
            </a:r>
          </a:p>
          <a:p>
            <a:pPr marL="508000" lvl="1" indent="-508000" fontAlgn="auto">
              <a:spcBef>
                <a:spcPts val="0"/>
              </a:spcBef>
              <a:spcAft>
                <a:spcPts val="0"/>
              </a:spcAft>
              <a:buFont typeface="Wingdings" pitchFamily="2" charset="2"/>
              <a:buChar char="v"/>
              <a:defRPr/>
            </a:pPr>
            <a:r>
              <a:rPr lang="en-US" sz="2400" dirty="0" smtClean="0">
                <a:latin typeface="Arial"/>
              </a:rPr>
              <a:t>How some of the functions of biomolecules provide the specific recognition properties required in a biosensor-type application.  </a:t>
            </a:r>
          </a:p>
          <a:p>
            <a:pPr marL="508000" lvl="1" indent="-508000" fontAlgn="auto">
              <a:spcBef>
                <a:spcPts val="0"/>
              </a:spcBef>
              <a:spcAft>
                <a:spcPts val="0"/>
              </a:spcAft>
              <a:buFont typeface="Wingdings" pitchFamily="2" charset="2"/>
              <a:buChar char="v"/>
              <a:defRPr/>
            </a:pPr>
            <a:r>
              <a:rPr lang="en-US" sz="2400" dirty="0" smtClean="0">
                <a:latin typeface="Arial"/>
              </a:rPr>
              <a:t>Interesting applications of biomolecules based on their structure   </a:t>
            </a:r>
          </a:p>
          <a:p>
            <a:pPr marL="508000" lvl="1" indent="-508000" fontAlgn="auto">
              <a:spcBef>
                <a:spcPts val="0"/>
              </a:spcBef>
              <a:spcAft>
                <a:spcPts val="0"/>
              </a:spcAft>
              <a:buFont typeface="Wingdings" pitchFamily="2" charset="2"/>
              <a:buChar char="v"/>
              <a:defRPr/>
            </a:pPr>
            <a:r>
              <a:rPr lang="en-US" sz="2400" dirty="0" smtClean="0">
                <a:latin typeface="Arial"/>
              </a:rPr>
              <a:t>How some biological molecular motors move within the nanoscale.</a:t>
            </a:r>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Self-Assembly</a:t>
            </a:r>
            <a:endParaRPr lang="en-US" dirty="0"/>
          </a:p>
        </p:txBody>
      </p:sp>
      <p:sp>
        <p:nvSpPr>
          <p:cNvPr id="3" name="Content Placeholder 2"/>
          <p:cNvSpPr>
            <a:spLocks noGrp="1"/>
          </p:cNvSpPr>
          <p:nvPr>
            <p:ph sz="quarter" idx="1"/>
          </p:nvPr>
        </p:nvSpPr>
        <p:spPr>
          <a:xfrm>
            <a:off x="612648" y="1600200"/>
            <a:ext cx="8087215" cy="2658291"/>
          </a:xfrm>
        </p:spPr>
        <p:txBody>
          <a:bodyPr>
            <a:normAutofit fontScale="92500"/>
          </a:bodyPr>
          <a:lstStyle/>
          <a:p>
            <a:pPr marL="0" indent="0">
              <a:buNone/>
            </a:pPr>
            <a:r>
              <a:rPr lang="en-US" sz="2200" dirty="0" smtClean="0"/>
              <a:t>A unique property of biological molecules is the ability to bind and assemble into a complex structure.</a:t>
            </a:r>
          </a:p>
          <a:p>
            <a:pPr marL="0" indent="0">
              <a:buNone/>
            </a:pPr>
            <a:r>
              <a:rPr lang="en-US" sz="2200" dirty="0" smtClean="0"/>
              <a:t>This self-assembly is like having a 3-dimensional jigsaw puzzle solves itself. </a:t>
            </a:r>
          </a:p>
          <a:p>
            <a:pPr marL="0" indent="0">
              <a:buNone/>
            </a:pPr>
            <a:r>
              <a:rPr lang="en-US" sz="2200" dirty="0" smtClean="0"/>
              <a:t>Self-assembly relies on the continuous motion of molecules in a solution and the resulting collisions.  The molecules collide with each other until they encounter molecules to which they can bind. </a:t>
            </a:r>
          </a:p>
        </p:txBody>
      </p:sp>
      <p:sp>
        <p:nvSpPr>
          <p:cNvPr id="4" name="Content Placeholder 2"/>
          <p:cNvSpPr txBox="1">
            <a:spLocks/>
          </p:cNvSpPr>
          <p:nvPr/>
        </p:nvSpPr>
        <p:spPr>
          <a:xfrm>
            <a:off x="1593669" y="4156166"/>
            <a:ext cx="3422469" cy="2218510"/>
          </a:xfrm>
          <a:prstGeom prst="rect">
            <a:avLst/>
          </a:prstGeom>
        </p:spPr>
        <p:txBody>
          <a:bodyPr vert="horz">
            <a:normAutofit fontScale="92500"/>
          </a:bodyPr>
          <a:lstStyle/>
          <a:p>
            <a:pPr algn="r">
              <a:lnSpc>
                <a:spcPct val="110000"/>
              </a:lnSpc>
            </a:pPr>
            <a:r>
              <a:rPr lang="en-US" sz="2000" dirty="0" smtClean="0">
                <a:latin typeface="Arial" pitchFamily="34" charset="0"/>
                <a:cs typeface="Arial" pitchFamily="34" charset="0"/>
              </a:rPr>
              <a:t>Their unique shape and surface chemistry define how they assemble.  This complex process is what takes place when you perform the simple task of blowing a bubble. </a:t>
            </a:r>
            <a:endParaRPr lang="en-US" sz="2000" dirty="0">
              <a:latin typeface="Arial" pitchFamily="34" charset="0"/>
              <a:cs typeface="Arial" pitchFamily="34" charset="0"/>
            </a:endParaRPr>
          </a:p>
        </p:txBody>
      </p:sp>
      <p:pic>
        <p:nvPicPr>
          <p:cNvPr id="1026" name="Picture 2"/>
          <p:cNvPicPr>
            <a:picLocks noChangeAspect="1" noChangeArrowheads="1"/>
          </p:cNvPicPr>
          <p:nvPr/>
        </p:nvPicPr>
        <p:blipFill>
          <a:blip r:embed="rId3"/>
          <a:srcRect/>
          <a:stretch>
            <a:fillRect/>
          </a:stretch>
        </p:blipFill>
        <p:spPr bwMode="auto">
          <a:xfrm>
            <a:off x="5231040" y="4230506"/>
            <a:ext cx="3048000" cy="200977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DNA Self-Assembly</a:t>
            </a:r>
            <a:endParaRPr lang="en-US" dirty="0"/>
          </a:p>
        </p:txBody>
      </p:sp>
      <p:sp>
        <p:nvSpPr>
          <p:cNvPr id="3" name="Content Placeholder 2"/>
          <p:cNvSpPr>
            <a:spLocks noGrp="1"/>
          </p:cNvSpPr>
          <p:nvPr>
            <p:ph sz="quarter" idx="1"/>
          </p:nvPr>
        </p:nvSpPr>
        <p:spPr>
          <a:xfrm>
            <a:off x="730214" y="1600200"/>
            <a:ext cx="4298986" cy="5074920"/>
          </a:xfrm>
        </p:spPr>
        <p:txBody>
          <a:bodyPr>
            <a:normAutofit fontScale="25000" lnSpcReduction="20000"/>
          </a:bodyPr>
          <a:lstStyle/>
          <a:p>
            <a:pPr marL="0" indent="0">
              <a:lnSpc>
                <a:spcPct val="120000"/>
              </a:lnSpc>
              <a:buNone/>
            </a:pPr>
            <a:r>
              <a:rPr lang="en-US" sz="8800" dirty="0" smtClean="0"/>
              <a:t>DNA self-assembly is when two single strands of DNA assemble into a double helix. </a:t>
            </a:r>
          </a:p>
          <a:p>
            <a:pPr marL="0" indent="0">
              <a:lnSpc>
                <a:spcPct val="120000"/>
              </a:lnSpc>
              <a:buNone/>
            </a:pPr>
            <a:r>
              <a:rPr lang="en-US" sz="8800" dirty="0" smtClean="0"/>
              <a:t>This occurs if the nucleotide bases in each strand have complementary sequences where the bases pair off with the correct hydrogen bond between them.  </a:t>
            </a:r>
          </a:p>
          <a:p>
            <a:pPr marL="0" indent="0">
              <a:lnSpc>
                <a:spcPct val="120000"/>
              </a:lnSpc>
              <a:buNone/>
            </a:pPr>
            <a:r>
              <a:rPr lang="en-US" sz="8800" dirty="0" smtClean="0"/>
              <a:t>The cumulative effect of large numbers of hydrogen bonds in a long DNA molecule stabilizes the double helical structure. </a:t>
            </a:r>
          </a:p>
          <a:p>
            <a:pPr>
              <a:buNone/>
            </a:pPr>
            <a:endParaRPr lang="en-US" dirty="0"/>
          </a:p>
        </p:txBody>
      </p:sp>
      <p:sp>
        <p:nvSpPr>
          <p:cNvPr id="4" name="CaptionText"/>
          <p:cNvSpPr txBox="1">
            <a:spLocks noChangeArrowheads="1"/>
          </p:cNvSpPr>
          <p:nvPr>
            <p:custDataLst>
              <p:tags r:id="rId1"/>
            </p:custDataLst>
          </p:nvPr>
        </p:nvSpPr>
        <p:spPr bwMode="auto">
          <a:xfrm>
            <a:off x="6548211" y="5452428"/>
            <a:ext cx="2336800" cy="290512"/>
          </a:xfrm>
          <a:prstGeom prst="rect">
            <a:avLst/>
          </a:prstGeom>
          <a:noFill/>
          <a:ln w="9525">
            <a:noFill/>
            <a:miter lim="800000"/>
            <a:headEnd/>
            <a:tailEnd/>
          </a:ln>
        </p:spPr>
        <p:txBody>
          <a:bodyPr>
            <a:spAutoFit/>
          </a:bodyPr>
          <a:lstStyle/>
          <a:p>
            <a:pPr algn="r">
              <a:spcAft>
                <a:spcPts val="100"/>
              </a:spcAft>
            </a:pPr>
            <a:r>
              <a:rPr lang="en-US" sz="1300" b="1" i="1" dirty="0"/>
              <a:t>Double-stranded DNA</a:t>
            </a:r>
          </a:p>
        </p:txBody>
      </p:sp>
      <p:pic>
        <p:nvPicPr>
          <p:cNvPr id="6" name="Picture 5" descr="DNA_DoubleHelix_ppt.jpg"/>
          <p:cNvPicPr>
            <a:picLocks noChangeAspect="1"/>
          </p:cNvPicPr>
          <p:nvPr/>
        </p:nvPicPr>
        <p:blipFill>
          <a:blip r:embed="rId4"/>
          <a:stretch>
            <a:fillRect/>
          </a:stretch>
        </p:blipFill>
        <p:spPr>
          <a:xfrm>
            <a:off x="4963886" y="1731883"/>
            <a:ext cx="4140925" cy="351892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 Biosensor</a:t>
            </a:r>
            <a:endParaRPr lang="en-US" dirty="0"/>
          </a:p>
        </p:txBody>
      </p:sp>
      <p:sp>
        <p:nvSpPr>
          <p:cNvPr id="3" name="Content Placeholder 2"/>
          <p:cNvSpPr>
            <a:spLocks noGrp="1"/>
          </p:cNvSpPr>
          <p:nvPr>
            <p:ph sz="quarter" idx="1"/>
          </p:nvPr>
        </p:nvSpPr>
        <p:spPr>
          <a:xfrm>
            <a:off x="573459" y="1665515"/>
            <a:ext cx="4338175" cy="4565468"/>
          </a:xfrm>
        </p:spPr>
        <p:txBody>
          <a:bodyPr>
            <a:normAutofit/>
          </a:bodyPr>
          <a:lstStyle/>
          <a:p>
            <a:pPr marL="0" indent="0">
              <a:buNone/>
            </a:pPr>
            <a:r>
              <a:rPr lang="en-US" sz="2000" dirty="0" smtClean="0"/>
              <a:t>In a biosensor that contains genetic information, a single strand of DNA can "capture" or detect its complementary strand of DNA (the "target"). This selective binding of a molecule is the basis of DNA microarrays, or gene chips.</a:t>
            </a:r>
          </a:p>
          <a:p>
            <a:pPr marL="0" indent="0">
              <a:buNone/>
            </a:pPr>
            <a:r>
              <a:rPr lang="en-US" sz="2000" dirty="0" smtClean="0"/>
              <a:t>Applications of DNA microarrays in medicine include detection of </a:t>
            </a:r>
          </a:p>
          <a:p>
            <a:pPr marL="508000" lvl="1" indent="-508000">
              <a:buFont typeface="Wingdings" pitchFamily="2" charset="2"/>
              <a:buChar char="v"/>
            </a:pPr>
            <a:r>
              <a:rPr lang="en-US" sz="2000" dirty="0" smtClean="0"/>
              <a:t>infectious agents or genetic disease</a:t>
            </a:r>
          </a:p>
          <a:p>
            <a:pPr marL="508000" lvl="1" indent="-508000">
              <a:buFont typeface="Wingdings" pitchFamily="2" charset="2"/>
              <a:buChar char="v"/>
            </a:pPr>
            <a:r>
              <a:rPr lang="en-US" sz="2000" dirty="0" smtClean="0"/>
              <a:t>contamination in food and water.</a:t>
            </a:r>
          </a:p>
          <a:p>
            <a:pPr>
              <a:buNone/>
            </a:pPr>
            <a:endParaRPr lang="en-US" dirty="0"/>
          </a:p>
        </p:txBody>
      </p:sp>
      <p:sp>
        <p:nvSpPr>
          <p:cNvPr id="5" name="CaptionText"/>
          <p:cNvSpPr txBox="1">
            <a:spLocks noChangeArrowheads="1"/>
          </p:cNvSpPr>
          <p:nvPr>
            <p:custDataLst>
              <p:tags r:id="rId1"/>
            </p:custDataLst>
          </p:nvPr>
        </p:nvSpPr>
        <p:spPr bwMode="auto">
          <a:xfrm>
            <a:off x="5157197" y="5148217"/>
            <a:ext cx="3708400" cy="1092607"/>
          </a:xfrm>
          <a:prstGeom prst="rect">
            <a:avLst/>
          </a:prstGeom>
          <a:noFill/>
          <a:ln w="9525">
            <a:noFill/>
            <a:miter lim="800000"/>
            <a:headEnd/>
            <a:tailEnd/>
          </a:ln>
        </p:spPr>
        <p:txBody>
          <a:bodyPr>
            <a:spAutoFit/>
          </a:bodyPr>
          <a:lstStyle/>
          <a:p>
            <a:pPr algn="r">
              <a:spcAft>
                <a:spcPts val="100"/>
              </a:spcAft>
            </a:pPr>
            <a:r>
              <a:rPr lang="en-US" sz="1300" b="1" i="1" dirty="0"/>
              <a:t>A DNA molecule of a specific sequence (“target DNA”) can be detected on a DNA microarray by binding to a single-stranded DNA strand (“probe”) that has a sequence that is complementary to it</a:t>
            </a:r>
            <a:r>
              <a:rPr lang="en-US" sz="1300" b="1" i="1" dirty="0" smtClean="0"/>
              <a:t>. </a:t>
            </a:r>
            <a:endParaRPr lang="en-US" sz="1300" dirty="0"/>
          </a:p>
        </p:txBody>
      </p:sp>
      <p:pic>
        <p:nvPicPr>
          <p:cNvPr id="6" name="Picture 5" descr="DNA_biochip_ppt.jpg"/>
          <p:cNvPicPr>
            <a:picLocks noChangeAspect="1"/>
          </p:cNvPicPr>
          <p:nvPr/>
        </p:nvPicPr>
        <p:blipFill>
          <a:blip r:embed="rId4"/>
          <a:stretch>
            <a:fillRect/>
          </a:stretch>
        </p:blipFill>
        <p:spPr>
          <a:xfrm>
            <a:off x="5421085" y="1657318"/>
            <a:ext cx="3344092" cy="336048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Protein Self-Assembly</a:t>
            </a:r>
            <a:endParaRPr lang="en-US" dirty="0"/>
          </a:p>
        </p:txBody>
      </p:sp>
      <p:sp>
        <p:nvSpPr>
          <p:cNvPr id="3" name="Content Placeholder 2"/>
          <p:cNvSpPr>
            <a:spLocks noGrp="1"/>
          </p:cNvSpPr>
          <p:nvPr>
            <p:ph sz="quarter" idx="1"/>
          </p:nvPr>
        </p:nvSpPr>
        <p:spPr>
          <a:xfrm>
            <a:off x="612648" y="4271559"/>
            <a:ext cx="8153400" cy="2386149"/>
          </a:xfrm>
        </p:spPr>
        <p:txBody>
          <a:bodyPr>
            <a:normAutofit fontScale="62500" lnSpcReduction="20000"/>
          </a:bodyPr>
          <a:lstStyle/>
          <a:p>
            <a:pPr marL="0" indent="0">
              <a:lnSpc>
                <a:spcPct val="120000"/>
              </a:lnSpc>
              <a:buNone/>
            </a:pPr>
            <a:r>
              <a:rPr lang="en-US" sz="3200" dirty="0" smtClean="0"/>
              <a:t>Similar to DNA self-assembly, certain proteins will associate with other specific proteins that complement the shape and chemistry of their surfaces.  This causes proteins to coordinate with each other in what is referred to as quaternary protein structures (see figure).  </a:t>
            </a:r>
          </a:p>
          <a:p>
            <a:pPr marL="0" indent="0">
              <a:lnSpc>
                <a:spcPct val="120000"/>
              </a:lnSpc>
              <a:buNone/>
            </a:pPr>
            <a:r>
              <a:rPr lang="en-US" sz="3200" dirty="0" smtClean="0"/>
              <a:t>These protein structures assemble into superstructures using an instruction manual that has become internally "hardwired" through the evolution of cells and organisms.</a:t>
            </a:r>
          </a:p>
          <a:p>
            <a:pPr>
              <a:buNone/>
            </a:pPr>
            <a:endParaRPr lang="en-US" dirty="0"/>
          </a:p>
        </p:txBody>
      </p:sp>
      <p:sp>
        <p:nvSpPr>
          <p:cNvPr id="5" name="CaptionText"/>
          <p:cNvSpPr txBox="1">
            <a:spLocks noChangeArrowheads="1"/>
          </p:cNvSpPr>
          <p:nvPr>
            <p:custDataLst>
              <p:tags r:id="rId1"/>
            </p:custDataLst>
          </p:nvPr>
        </p:nvSpPr>
        <p:spPr bwMode="auto">
          <a:xfrm>
            <a:off x="5511618" y="1650274"/>
            <a:ext cx="3206750" cy="612775"/>
          </a:xfrm>
          <a:prstGeom prst="rect">
            <a:avLst/>
          </a:prstGeom>
          <a:noFill/>
          <a:ln w="9525">
            <a:noFill/>
            <a:miter lim="800000"/>
            <a:headEnd/>
            <a:tailEnd/>
          </a:ln>
        </p:spPr>
        <p:txBody>
          <a:bodyPr>
            <a:spAutoFit/>
          </a:bodyPr>
          <a:lstStyle/>
          <a:p>
            <a:pPr>
              <a:spcAft>
                <a:spcPts val="100"/>
              </a:spcAft>
            </a:pPr>
            <a:r>
              <a:rPr lang="en-US" sz="1100" b="1" i="1" dirty="0"/>
              <a:t>Quaternary Protein Structures </a:t>
            </a:r>
          </a:p>
          <a:p>
            <a:pPr>
              <a:spcAft>
                <a:spcPts val="100"/>
              </a:spcAft>
            </a:pPr>
            <a:r>
              <a:rPr lang="en-US" sz="1100" b="1" i="1" dirty="0"/>
              <a:t>[Image Source:  Research Collaboratory for Structural Bioinformatics Protein Data Bank]</a:t>
            </a:r>
          </a:p>
        </p:txBody>
      </p:sp>
      <p:pic>
        <p:nvPicPr>
          <p:cNvPr id="6" name="Picture 5" descr="Quaternary-structure.jpg"/>
          <p:cNvPicPr>
            <a:picLocks noChangeAspect="1"/>
          </p:cNvPicPr>
          <p:nvPr/>
        </p:nvPicPr>
        <p:blipFill>
          <a:blip r:embed="rId4"/>
          <a:stretch>
            <a:fillRect/>
          </a:stretch>
        </p:blipFill>
        <p:spPr>
          <a:xfrm>
            <a:off x="1205265" y="1655935"/>
            <a:ext cx="4158153" cy="249805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Superstructures</a:t>
            </a:r>
            <a:endParaRPr lang="en-US" dirty="0"/>
          </a:p>
        </p:txBody>
      </p:sp>
      <p:sp>
        <p:nvSpPr>
          <p:cNvPr id="3" name="Content Placeholder 2"/>
          <p:cNvSpPr>
            <a:spLocks noGrp="1"/>
          </p:cNvSpPr>
          <p:nvPr>
            <p:ph sz="quarter" idx="1"/>
          </p:nvPr>
        </p:nvSpPr>
        <p:spPr>
          <a:xfrm>
            <a:off x="612647" y="1600200"/>
            <a:ext cx="7695329" cy="4495800"/>
          </a:xfrm>
        </p:spPr>
        <p:txBody>
          <a:bodyPr>
            <a:noAutofit/>
          </a:bodyPr>
          <a:lstStyle/>
          <a:p>
            <a:pPr marL="0" indent="0">
              <a:buNone/>
            </a:pPr>
            <a:r>
              <a:rPr lang="en-US" sz="2400" dirty="0" smtClean="0"/>
              <a:t>Inside cell cytoplasm, newly assembled proteins are constantly moving, vibrating, rotating, and gliding in solution, bouncing off each other like dancers in a discotheque.  </a:t>
            </a:r>
          </a:p>
          <a:p>
            <a:pPr marL="0" indent="0">
              <a:buNone/>
            </a:pPr>
            <a:r>
              <a:rPr lang="en-US" sz="2400" dirty="0" smtClean="0"/>
              <a:t>When a protein happens to bump into a "partner" protein with a complementary  surface shape and chemistry , the two subunits "plug into" each other and continue their dancing motion as a functional pair.  This continues until all the protein subunits have been found and assembled into the final functional structure.  </a:t>
            </a:r>
          </a:p>
          <a:p>
            <a:pPr>
              <a:buNone/>
            </a:pPr>
            <a:r>
              <a:rPr lang="en-US" sz="2400" dirty="0" smtClean="0"/>
              <a:t>At that point, the work of self-assembly is finished.</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Protein Self-Assembly</a:t>
            </a:r>
            <a:endParaRPr lang="en-US" dirty="0"/>
          </a:p>
        </p:txBody>
      </p:sp>
      <p:sp>
        <p:nvSpPr>
          <p:cNvPr id="3" name="Content Placeholder 2"/>
          <p:cNvSpPr>
            <a:spLocks noGrp="1"/>
          </p:cNvSpPr>
          <p:nvPr>
            <p:ph sz="quarter" idx="1"/>
          </p:nvPr>
        </p:nvSpPr>
        <p:spPr>
          <a:xfrm>
            <a:off x="612648" y="1600200"/>
            <a:ext cx="4873752" cy="4495800"/>
          </a:xfrm>
        </p:spPr>
        <p:txBody>
          <a:bodyPr>
            <a:normAutofit fontScale="62500" lnSpcReduction="20000"/>
          </a:bodyPr>
          <a:lstStyle/>
          <a:p>
            <a:pPr marL="0" indent="0">
              <a:lnSpc>
                <a:spcPct val="120000"/>
              </a:lnSpc>
              <a:buNone/>
            </a:pPr>
            <a:r>
              <a:rPr lang="en-US" sz="3200" dirty="0" smtClean="0"/>
              <a:t>This image shows a microtubule, a principal component of the cell's skeleton.  This microtubule is formed by the self-assembly of tubulin dimers (a type of protein molecule).  Each tubulin dimer binds to other tubulin dimers in order to "grow" this large spiral microtubule. </a:t>
            </a:r>
          </a:p>
          <a:p>
            <a:pPr marL="0" indent="0">
              <a:lnSpc>
                <a:spcPct val="120000"/>
              </a:lnSpc>
              <a:buNone/>
            </a:pPr>
            <a:r>
              <a:rPr lang="en-US" sz="3200" dirty="0" smtClean="0"/>
              <a:t>Thousands of tubulin dimers in a long microtubule is an example of a supramolecular structure.  </a:t>
            </a:r>
          </a:p>
          <a:p>
            <a:pPr marL="0" indent="0">
              <a:lnSpc>
                <a:spcPct val="120000"/>
              </a:lnSpc>
              <a:buNone/>
            </a:pPr>
            <a:r>
              <a:rPr lang="en-US" sz="3200" dirty="0" smtClean="0"/>
              <a:t>This microtubule is a nanostructure, 20 - 30 nanometers in diameter. </a:t>
            </a:r>
          </a:p>
          <a:p>
            <a:pPr>
              <a:buNone/>
            </a:pPr>
            <a:endParaRPr lang="en-US" dirty="0"/>
          </a:p>
        </p:txBody>
      </p:sp>
      <p:sp>
        <p:nvSpPr>
          <p:cNvPr id="5" name="CaptionText"/>
          <p:cNvSpPr txBox="1">
            <a:spLocks noChangeArrowheads="1"/>
          </p:cNvSpPr>
          <p:nvPr>
            <p:custDataLst>
              <p:tags r:id="rId1"/>
            </p:custDataLst>
          </p:nvPr>
        </p:nvSpPr>
        <p:spPr bwMode="auto">
          <a:xfrm>
            <a:off x="6264411" y="4917486"/>
            <a:ext cx="2590800" cy="705321"/>
          </a:xfrm>
          <a:prstGeom prst="rect">
            <a:avLst/>
          </a:prstGeom>
          <a:noFill/>
          <a:ln w="9525">
            <a:noFill/>
            <a:miter lim="800000"/>
            <a:headEnd/>
            <a:tailEnd/>
          </a:ln>
        </p:spPr>
        <p:txBody>
          <a:bodyPr>
            <a:spAutoFit/>
          </a:bodyPr>
          <a:lstStyle/>
          <a:p>
            <a:pPr algn="r">
              <a:spcAft>
                <a:spcPts val="100"/>
              </a:spcAft>
            </a:pPr>
            <a:r>
              <a:rPr lang="en-US" sz="1300" b="1" i="1" dirty="0"/>
              <a:t>Microtubule </a:t>
            </a:r>
            <a:endParaRPr lang="en-US" sz="1300" b="1" i="1" dirty="0" smtClean="0"/>
          </a:p>
          <a:p>
            <a:pPr algn="r">
              <a:spcAft>
                <a:spcPts val="100"/>
              </a:spcAft>
            </a:pPr>
            <a:r>
              <a:rPr lang="en-US" sz="1300" b="1" i="1" dirty="0" smtClean="0"/>
              <a:t>[Image courtesy of Lawrence Berkeley National Laboratory]</a:t>
            </a:r>
            <a:endParaRPr lang="en-US" sz="1300" b="1" i="1" dirty="0"/>
          </a:p>
        </p:txBody>
      </p:sp>
      <p:pic>
        <p:nvPicPr>
          <p:cNvPr id="6" name="Picture 5" descr="ppt-microtubule.jpg"/>
          <p:cNvPicPr>
            <a:picLocks noChangeAspect="1"/>
          </p:cNvPicPr>
          <p:nvPr/>
        </p:nvPicPr>
        <p:blipFill>
          <a:blip r:embed="rId4"/>
          <a:stretch>
            <a:fillRect/>
          </a:stretch>
        </p:blipFill>
        <p:spPr>
          <a:xfrm>
            <a:off x="5852160" y="1702661"/>
            <a:ext cx="3058886" cy="293518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sz="2400" i="1" dirty="0" err="1" smtClean="0">
                <a:solidFill>
                  <a:schemeClr val="tx1"/>
                </a:solidFill>
              </a:rPr>
              <a:t>BioMEMS</a:t>
            </a:r>
            <a:r>
              <a:rPr lang="en-US" sz="2400" i="1" dirty="0" smtClean="0">
                <a:solidFill>
                  <a:schemeClr val="tx1"/>
                </a:solidFill>
              </a:rPr>
              <a:t> = Bio </a:t>
            </a:r>
            <a:r>
              <a:rPr lang="en-US" sz="2400" i="1" dirty="0" err="1" smtClean="0">
                <a:solidFill>
                  <a:schemeClr val="tx1"/>
                </a:solidFill>
              </a:rPr>
              <a:t>MicroElectroMechanical</a:t>
            </a:r>
            <a:r>
              <a:rPr lang="en-US" sz="2400" i="1" dirty="0" smtClean="0">
                <a:solidFill>
                  <a:schemeClr val="tx1"/>
                </a:solidFill>
              </a:rPr>
              <a:t> Systems</a:t>
            </a:r>
          </a:p>
          <a:p>
            <a:r>
              <a:rPr lang="en-US" sz="2400" dirty="0" smtClean="0">
                <a:solidFill>
                  <a:schemeClr val="tx1"/>
                </a:solidFill>
              </a:rPr>
              <a:t>This </a:t>
            </a:r>
            <a:r>
              <a:rPr lang="en-US" sz="2400" dirty="0" smtClean="0">
                <a:solidFill>
                  <a:schemeClr val="tx1"/>
                </a:solidFill>
              </a:rPr>
              <a:t>unit discusses the characteristics and phenomena of biomolecules that make them attractive components for bioMEMS devices.  </a:t>
            </a:r>
          </a:p>
          <a:p>
            <a:r>
              <a:rPr lang="en-US" sz="2400" dirty="0" smtClean="0">
                <a:solidFill>
                  <a:schemeClr val="tx1"/>
                </a:solidFill>
              </a:rPr>
              <a:t>It provides information that help you understand how biological molecules can be used as working devices within bioMEMS.  </a:t>
            </a:r>
          </a:p>
          <a:p>
            <a:endParaRPr lang="en-US" sz="2400" dirty="0">
              <a:solidFill>
                <a:schemeClr val="tx1"/>
              </a:solidFill>
            </a:endParaRPr>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of Self-Assembly</a:t>
            </a:r>
            <a:endParaRPr lang="en-US" dirty="0"/>
          </a:p>
        </p:txBody>
      </p:sp>
      <p:sp>
        <p:nvSpPr>
          <p:cNvPr id="3" name="Content Placeholder 2"/>
          <p:cNvSpPr>
            <a:spLocks noGrp="1"/>
          </p:cNvSpPr>
          <p:nvPr>
            <p:ph sz="quarter" idx="1"/>
          </p:nvPr>
        </p:nvSpPr>
        <p:spPr/>
        <p:txBody>
          <a:bodyPr>
            <a:normAutofit/>
          </a:bodyPr>
          <a:lstStyle/>
          <a:p>
            <a:pPr marL="0" indent="0">
              <a:buNone/>
            </a:pPr>
            <a:r>
              <a:rPr lang="en-US" sz="2400" dirty="0" smtClean="0"/>
              <a:t>Because of their size, biomolecules provide a convenient means to further miniaturize MEMS devices.  </a:t>
            </a:r>
          </a:p>
          <a:p>
            <a:pPr marL="0" indent="0">
              <a:buNone/>
            </a:pPr>
            <a:endParaRPr lang="en-US" sz="2400" dirty="0" smtClean="0"/>
          </a:p>
          <a:p>
            <a:pPr marL="0" indent="0">
              <a:buNone/>
            </a:pPr>
            <a:r>
              <a:rPr lang="en-US" sz="2400" dirty="0" smtClean="0"/>
              <a:t>The highly predictable and unique nanoscale structures created by biomolecules range in size from sub-nanometer to micrometer, and in some cases millimeter, depending on the type of biomolecule. </a:t>
            </a:r>
          </a:p>
          <a:p>
            <a:pPr>
              <a:buNone/>
            </a:pP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of Self-Assembly</a:t>
            </a:r>
            <a:endParaRPr lang="en-US" dirty="0"/>
          </a:p>
        </p:txBody>
      </p:sp>
      <p:sp>
        <p:nvSpPr>
          <p:cNvPr id="3" name="Content Placeholder 2"/>
          <p:cNvSpPr>
            <a:spLocks noGrp="1"/>
          </p:cNvSpPr>
          <p:nvPr>
            <p:ph sz="quarter" idx="1"/>
          </p:nvPr>
        </p:nvSpPr>
        <p:spPr>
          <a:xfrm>
            <a:off x="612648" y="1600199"/>
            <a:ext cx="4181421" cy="4905103"/>
          </a:xfrm>
        </p:spPr>
        <p:txBody>
          <a:bodyPr>
            <a:normAutofit fontScale="62500" lnSpcReduction="20000"/>
          </a:bodyPr>
          <a:lstStyle/>
          <a:p>
            <a:pPr marL="0" indent="0">
              <a:lnSpc>
                <a:spcPct val="120000"/>
              </a:lnSpc>
              <a:buNone/>
            </a:pPr>
            <a:r>
              <a:rPr lang="en-US" sz="3200" dirty="0" smtClean="0"/>
              <a:t>The ability of biomolecules to self-assemble provides a faster, cheaper, and more reliable means of generating a 2-D pattern or a 3-D architecture on a bioMEMS surface.  </a:t>
            </a:r>
          </a:p>
          <a:p>
            <a:pPr marL="0" indent="0">
              <a:lnSpc>
                <a:spcPct val="120000"/>
              </a:lnSpc>
              <a:buNone/>
            </a:pPr>
            <a:r>
              <a:rPr lang="en-US" sz="3200" dirty="0" smtClean="0"/>
              <a:t>Structures formed through self-assembly can be used as templates or scaffolding for deposition of other organic or inorganic molecules.  Such structures form useful nanoscale particles or fibers such as nanowires or nanotubes. </a:t>
            </a:r>
          </a:p>
          <a:p>
            <a:pPr>
              <a:buNone/>
            </a:pPr>
            <a:endParaRPr lang="en-US" dirty="0"/>
          </a:p>
        </p:txBody>
      </p:sp>
      <p:pic>
        <p:nvPicPr>
          <p:cNvPr id="4" name="Picture 4" descr="Multiwall_Nanotube_Test.jpg"/>
          <p:cNvPicPr>
            <a:picLocks noChangeAspect="1"/>
          </p:cNvPicPr>
          <p:nvPr>
            <p:custDataLst>
              <p:tags r:id="rId1"/>
            </p:custDataLst>
          </p:nvPr>
        </p:nvPicPr>
        <p:blipFill>
          <a:blip r:embed="rId5"/>
          <a:srcRect/>
          <a:stretch>
            <a:fillRect/>
          </a:stretch>
        </p:blipFill>
        <p:spPr bwMode="auto">
          <a:xfrm>
            <a:off x="4846732" y="1711510"/>
            <a:ext cx="4162329" cy="3121747"/>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4572000" y="5070659"/>
            <a:ext cx="4572000" cy="290513"/>
          </a:xfrm>
          <a:prstGeom prst="rect">
            <a:avLst/>
          </a:prstGeom>
          <a:noFill/>
          <a:ln w="9525">
            <a:noFill/>
            <a:miter lim="800000"/>
            <a:headEnd/>
            <a:tailEnd/>
          </a:ln>
        </p:spPr>
        <p:txBody>
          <a:bodyPr>
            <a:spAutoFit/>
          </a:bodyPr>
          <a:lstStyle/>
          <a:p>
            <a:pPr algn="r">
              <a:spcAft>
                <a:spcPts val="100"/>
              </a:spcAft>
            </a:pPr>
            <a:r>
              <a:rPr lang="en-US" sz="1300" b="1" i="1" dirty="0"/>
              <a:t>Multi-wall Nanotube [Graphic by Junifer Nez, SCME]</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Biomolecular Filter</a:t>
            </a:r>
            <a:endParaRPr lang="en-US" dirty="0"/>
          </a:p>
        </p:txBody>
      </p:sp>
      <p:sp>
        <p:nvSpPr>
          <p:cNvPr id="3" name="Content Placeholder 2"/>
          <p:cNvSpPr>
            <a:spLocks noGrp="1"/>
          </p:cNvSpPr>
          <p:nvPr>
            <p:ph sz="quarter" idx="1"/>
          </p:nvPr>
        </p:nvSpPr>
        <p:spPr>
          <a:xfrm>
            <a:off x="612648" y="1600200"/>
            <a:ext cx="4547181" cy="4495800"/>
          </a:xfrm>
        </p:spPr>
        <p:txBody>
          <a:bodyPr>
            <a:normAutofit fontScale="62500" lnSpcReduction="20000"/>
          </a:bodyPr>
          <a:lstStyle/>
          <a:p>
            <a:pPr marL="0" indent="0">
              <a:lnSpc>
                <a:spcPct val="120000"/>
              </a:lnSpc>
              <a:buNone/>
            </a:pPr>
            <a:r>
              <a:rPr lang="en-US" sz="3200" dirty="0" smtClean="0"/>
              <a:t>Crystalline bacterial cell surface layer (S-layer) proteins (see figure) are building blocks of one of the simplest self-assembly systems. </a:t>
            </a:r>
          </a:p>
          <a:p>
            <a:pPr marL="0" indent="0">
              <a:lnSpc>
                <a:spcPct val="120000"/>
              </a:lnSpc>
              <a:buNone/>
            </a:pPr>
            <a:r>
              <a:rPr lang="en-US" sz="3200" dirty="0" smtClean="0"/>
              <a:t>S-layer proteins form the outer most cell envelope of bacteria by building a monolayer lattice 5 – 10 nm thick.  . </a:t>
            </a:r>
          </a:p>
          <a:p>
            <a:pPr marL="0" indent="0">
              <a:lnSpc>
                <a:spcPct val="120000"/>
              </a:lnSpc>
              <a:buNone/>
            </a:pPr>
            <a:r>
              <a:rPr lang="en-US" sz="3200" dirty="0" smtClean="0"/>
              <a:t>These have the ability to separate and identify molecules, acting as a filter.  Such nanofilters offer new approaches to water purification and environmental cleanup.</a:t>
            </a:r>
          </a:p>
          <a:p>
            <a:pPr>
              <a:buNone/>
            </a:pPr>
            <a:endParaRPr lang="en-US" dirty="0"/>
          </a:p>
        </p:txBody>
      </p:sp>
      <p:pic>
        <p:nvPicPr>
          <p:cNvPr id="4" name="Picture 4" descr="s-layer-protein-420.jpg"/>
          <p:cNvPicPr>
            <a:picLocks noChangeAspect="1"/>
          </p:cNvPicPr>
          <p:nvPr>
            <p:custDataLst>
              <p:tags r:id="rId1"/>
            </p:custDataLst>
          </p:nvPr>
        </p:nvPicPr>
        <p:blipFill>
          <a:blip r:embed="rId5"/>
          <a:srcRect/>
          <a:stretch>
            <a:fillRect/>
          </a:stretch>
        </p:blipFill>
        <p:spPr bwMode="auto">
          <a:xfrm>
            <a:off x="5337582" y="1710918"/>
            <a:ext cx="3621087" cy="2527300"/>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324882" y="4417605"/>
            <a:ext cx="3662362" cy="898525"/>
          </a:xfrm>
          <a:prstGeom prst="rect">
            <a:avLst/>
          </a:prstGeom>
          <a:noFill/>
          <a:ln w="9525">
            <a:noFill/>
            <a:miter lim="800000"/>
            <a:headEnd/>
            <a:tailEnd/>
          </a:ln>
        </p:spPr>
        <p:txBody>
          <a:bodyPr>
            <a:spAutoFit/>
          </a:bodyPr>
          <a:lstStyle/>
          <a:p>
            <a:pPr algn="r">
              <a:spcAft>
                <a:spcPts val="100"/>
              </a:spcAft>
            </a:pPr>
            <a:r>
              <a:rPr lang="en-US" sz="1300" b="1" i="1" dirty="0"/>
              <a:t>AFM image of bacterial cell S-layer proteins (Scan size 250 nm x 250 nm) </a:t>
            </a:r>
          </a:p>
          <a:p>
            <a:pPr algn="r">
              <a:spcAft>
                <a:spcPts val="100"/>
              </a:spcAft>
            </a:pPr>
            <a:r>
              <a:rPr lang="en-US" sz="1300" b="1" i="1" dirty="0" smtClean="0"/>
              <a:t>[Printed with permission from Agilent </a:t>
            </a:r>
            <a:r>
              <a:rPr lang="en-US" sz="1300" b="1" i="1" dirty="0"/>
              <a:t>Technologies. Image Courtesy of T.Hopson]</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Cell Surface Receptor</a:t>
            </a:r>
            <a:endParaRPr lang="en-US" dirty="0"/>
          </a:p>
        </p:txBody>
      </p:sp>
      <p:sp>
        <p:nvSpPr>
          <p:cNvPr id="3" name="Content Placeholder 2"/>
          <p:cNvSpPr>
            <a:spLocks noGrp="1"/>
          </p:cNvSpPr>
          <p:nvPr>
            <p:ph sz="quarter" idx="1"/>
          </p:nvPr>
        </p:nvSpPr>
        <p:spPr>
          <a:xfrm>
            <a:off x="534271" y="4362994"/>
            <a:ext cx="8153400" cy="1955074"/>
          </a:xfrm>
        </p:spPr>
        <p:txBody>
          <a:bodyPr>
            <a:noAutofit/>
          </a:bodyPr>
          <a:lstStyle/>
          <a:p>
            <a:pPr marL="0" indent="0">
              <a:buNone/>
            </a:pPr>
            <a:r>
              <a:rPr lang="en-US" sz="2000" dirty="0" smtClean="0"/>
              <a:t>A protein embedded in the plasma membrane of a cell is directly concerned with cell communications (getting information from outside the cell to the inside of the cell).  The information transferred comes from signal molecules. </a:t>
            </a:r>
          </a:p>
          <a:p>
            <a:pPr marL="0" indent="0">
              <a:buNone/>
            </a:pPr>
            <a:r>
              <a:rPr lang="en-US" sz="2000" dirty="0" smtClean="0"/>
              <a:t>These receptors span the cell membrane and detect chemical signals on the outside of the cell and transmit this detection inside the cell. </a:t>
            </a:r>
          </a:p>
        </p:txBody>
      </p:sp>
      <p:pic>
        <p:nvPicPr>
          <p:cNvPr id="4" name="Picture 3" descr="cellsurfaceR.jpg"/>
          <p:cNvPicPr>
            <a:picLocks noChangeAspect="1"/>
          </p:cNvPicPr>
          <p:nvPr>
            <p:custDataLst>
              <p:tags r:id="rId1"/>
            </p:custDataLst>
          </p:nvPr>
        </p:nvPicPr>
        <p:blipFill>
          <a:blip r:embed="rId5"/>
          <a:srcRect/>
          <a:stretch>
            <a:fillRect/>
          </a:stretch>
        </p:blipFill>
        <p:spPr bwMode="auto">
          <a:xfrm>
            <a:off x="757645" y="1621972"/>
            <a:ext cx="4741273" cy="2685533"/>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617574" y="1657804"/>
            <a:ext cx="3526426" cy="705321"/>
          </a:xfrm>
          <a:prstGeom prst="rect">
            <a:avLst/>
          </a:prstGeom>
          <a:noFill/>
          <a:ln w="9525">
            <a:noFill/>
            <a:miter lim="800000"/>
            <a:headEnd/>
            <a:tailEnd/>
          </a:ln>
        </p:spPr>
        <p:txBody>
          <a:bodyPr wrap="square">
            <a:spAutoFit/>
          </a:bodyPr>
          <a:lstStyle/>
          <a:p>
            <a:pPr>
              <a:spcAft>
                <a:spcPts val="100"/>
              </a:spcAft>
            </a:pPr>
            <a:r>
              <a:rPr lang="en-US" sz="1300" b="1" i="1" dirty="0"/>
              <a:t>Cell Surface Receptor.  </a:t>
            </a:r>
          </a:p>
          <a:p>
            <a:pPr>
              <a:spcAft>
                <a:spcPts val="100"/>
              </a:spcAft>
            </a:pPr>
            <a:r>
              <a:rPr lang="en-US" sz="1300" b="1" i="1" dirty="0" smtClean="0"/>
              <a:t>[Courtesy of The </a:t>
            </a:r>
            <a:r>
              <a:rPr lang="en-US" sz="1300" b="1" i="1" dirty="0"/>
              <a:t>Science Creative Quarterly. scq.ubc.ca.  Illustrator:  Jane Wang]</a:t>
            </a:r>
            <a:r>
              <a:rPr lang="en-US" sz="1300" b="1" dirty="0"/>
              <a:t> </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Lock and Key Models</a:t>
            </a:r>
            <a:endParaRPr lang="en-US" dirty="0"/>
          </a:p>
        </p:txBody>
      </p:sp>
      <p:sp>
        <p:nvSpPr>
          <p:cNvPr id="3" name="Content Placeholder 2"/>
          <p:cNvSpPr>
            <a:spLocks noGrp="1"/>
          </p:cNvSpPr>
          <p:nvPr>
            <p:ph sz="quarter" idx="1"/>
          </p:nvPr>
        </p:nvSpPr>
        <p:spPr/>
        <p:txBody>
          <a:bodyPr>
            <a:noAutofit/>
          </a:bodyPr>
          <a:lstStyle/>
          <a:p>
            <a:pPr marL="0" indent="0">
              <a:buNone/>
            </a:pPr>
            <a:r>
              <a:rPr lang="en-US" sz="2400" dirty="0" smtClean="0"/>
              <a:t>Cell surface receptors have another site for binding to a signal molecule.  </a:t>
            </a:r>
          </a:p>
          <a:p>
            <a:pPr marL="457200" indent="-457200">
              <a:buClr>
                <a:schemeClr val="tx1"/>
              </a:buClr>
            </a:pPr>
            <a:r>
              <a:rPr lang="en-US" sz="2400" dirty="0" smtClean="0"/>
              <a:t>The signal molecule binding site has the exact shape and chemistry required for binding to the protein.  This is sometimes referred to as a lock and key model, where the protein is the lock that fits one exact key.  </a:t>
            </a:r>
          </a:p>
          <a:p>
            <a:pPr marL="457200" indent="-457200">
              <a:buClr>
                <a:schemeClr val="tx1"/>
              </a:buClr>
            </a:pPr>
            <a:r>
              <a:rPr lang="en-US" sz="2400" dirty="0" smtClean="0"/>
              <a:t>Only a signal molecule of the correct shape and position will bind and become "locked to" the protein.  </a:t>
            </a:r>
          </a:p>
          <a:p>
            <a:pPr marL="457200" indent="-457200">
              <a:buClr>
                <a:schemeClr val="tx1"/>
              </a:buClr>
            </a:pPr>
            <a:r>
              <a:rPr lang="en-US" sz="2400" dirty="0" smtClean="0"/>
              <a:t>All other molecules are rejected as "imposters". </a:t>
            </a:r>
          </a:p>
          <a:p>
            <a:pPr>
              <a:buNone/>
            </a:pP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Function of Enzymes</a:t>
            </a:r>
            <a:endParaRPr lang="en-US" dirty="0"/>
          </a:p>
        </p:txBody>
      </p:sp>
      <p:sp>
        <p:nvSpPr>
          <p:cNvPr id="3" name="Content Placeholder 2"/>
          <p:cNvSpPr>
            <a:spLocks noGrp="1"/>
          </p:cNvSpPr>
          <p:nvPr>
            <p:ph sz="quarter" idx="1"/>
          </p:nvPr>
        </p:nvSpPr>
        <p:spPr/>
        <p:txBody>
          <a:bodyPr>
            <a:normAutofit/>
          </a:bodyPr>
          <a:lstStyle/>
          <a:p>
            <a:pPr marL="0" indent="0">
              <a:buNone/>
            </a:pPr>
            <a:r>
              <a:rPr lang="en-US" sz="2400" dirty="0" smtClean="0"/>
              <a:t>Like receptor proteins, enzymes can also recognize specific molecules and bind to them.  Like a cell surface receptor, an enzyme active site has a shape and surface chemistry that allows for recognition and binding of specific or complementary molecules.  </a:t>
            </a:r>
          </a:p>
          <a:p>
            <a:pPr marL="0" indent="0">
              <a:buNone/>
            </a:pPr>
            <a:r>
              <a:rPr lang="en-US" sz="2400" dirty="0" smtClean="0"/>
              <a:t>The binding process is through multiple weak intermolecular interactions (such as hydrogen bonds). </a:t>
            </a:r>
          </a:p>
          <a:p>
            <a:pPr>
              <a:buNone/>
            </a:pPr>
            <a:endParaRPr lang="en-US" sz="2000" dirty="0"/>
          </a:p>
        </p:txBody>
      </p:sp>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Enzymes</a:t>
            </a:r>
            <a:endParaRPr lang="en-US" dirty="0"/>
          </a:p>
        </p:txBody>
      </p:sp>
      <p:sp>
        <p:nvSpPr>
          <p:cNvPr id="3" name="Content Placeholder 2"/>
          <p:cNvSpPr>
            <a:spLocks noGrp="1"/>
          </p:cNvSpPr>
          <p:nvPr>
            <p:ph sz="quarter" idx="1"/>
          </p:nvPr>
        </p:nvSpPr>
        <p:spPr/>
        <p:txBody>
          <a:bodyPr>
            <a:noAutofit/>
          </a:bodyPr>
          <a:lstStyle/>
          <a:p>
            <a:pPr marL="514350" indent="-514350">
              <a:buClr>
                <a:schemeClr val="tx1"/>
              </a:buClr>
            </a:pPr>
            <a:r>
              <a:rPr lang="en-US" sz="2400" dirty="0" smtClean="0"/>
              <a:t>Unlike cell surface receptors, once a target molecule binds to a capture molecule on the enzyme active site, the enzyme catalyzes a chemical reaction to form products that leave the enzyme.  </a:t>
            </a:r>
          </a:p>
          <a:p>
            <a:pPr marL="514350" indent="-514350">
              <a:buClr>
                <a:schemeClr val="tx1"/>
              </a:buClr>
            </a:pPr>
            <a:r>
              <a:rPr lang="en-US" sz="2400" dirty="0" smtClean="0"/>
              <a:t>This leaves the active site open to catalyze reactions again and again between target and capture molecules.  </a:t>
            </a:r>
          </a:p>
          <a:p>
            <a:pPr marL="514350" indent="-514350">
              <a:buClr>
                <a:schemeClr val="tx1"/>
              </a:buClr>
            </a:pPr>
            <a:r>
              <a:rPr lang="en-US" sz="2400" dirty="0" smtClean="0"/>
              <a:t>Enzyme active sites generate a "signal" as a result of the binding of molecules and the catalyzed reactions. </a:t>
            </a:r>
          </a:p>
          <a:p>
            <a:pPr marL="514350" indent="-514350">
              <a:buClr>
                <a:schemeClr val="tx1"/>
              </a:buClr>
            </a:pPr>
            <a:r>
              <a:rPr lang="en-US" sz="2400" dirty="0" smtClean="0"/>
              <a:t>This signal is monitored in enzyme biosensors. </a:t>
            </a: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Enzymes as Biosensors</a:t>
            </a:r>
            <a:endParaRPr lang="en-US" dirty="0"/>
          </a:p>
        </p:txBody>
      </p:sp>
      <p:sp>
        <p:nvSpPr>
          <p:cNvPr id="3" name="Content Placeholder 2"/>
          <p:cNvSpPr>
            <a:spLocks noGrp="1"/>
          </p:cNvSpPr>
          <p:nvPr>
            <p:ph sz="quarter" idx="1"/>
          </p:nvPr>
        </p:nvSpPr>
        <p:spPr>
          <a:xfrm>
            <a:off x="560397" y="1606733"/>
            <a:ext cx="3959352" cy="5055324"/>
          </a:xfrm>
        </p:spPr>
        <p:txBody>
          <a:bodyPr>
            <a:normAutofit fontScale="62500" lnSpcReduction="20000"/>
          </a:bodyPr>
          <a:lstStyle/>
          <a:p>
            <a:pPr marL="0" indent="0">
              <a:lnSpc>
                <a:spcPct val="120000"/>
              </a:lnSpc>
              <a:buNone/>
            </a:pPr>
            <a:r>
              <a:rPr lang="en-US" sz="3200" dirty="0" smtClean="0"/>
              <a:t>An example of an enzyme biosensor is the glucose monitor </a:t>
            </a:r>
            <a:r>
              <a:rPr lang="en-US" sz="2600" i="1" dirty="0" smtClean="0"/>
              <a:t>(see figure)</a:t>
            </a:r>
            <a:r>
              <a:rPr lang="en-US" sz="3200" dirty="0" smtClean="0"/>
              <a:t>.  The glucose monitor is the most common diagnostic bioMEMS on the market. </a:t>
            </a:r>
          </a:p>
          <a:p>
            <a:pPr marL="0" indent="0">
              <a:lnSpc>
                <a:spcPct val="120000"/>
              </a:lnSpc>
              <a:buNone/>
            </a:pPr>
            <a:r>
              <a:rPr lang="en-US" sz="3200" dirty="0" smtClean="0"/>
              <a:t>It uses a MEMS transducer and the enzyme "glucose oxidase“ in a blood sample (red dot) to recognize and transform glucose molecules.  </a:t>
            </a:r>
          </a:p>
          <a:p>
            <a:pPr marL="0" indent="0">
              <a:lnSpc>
                <a:spcPct val="120000"/>
              </a:lnSpc>
              <a:buNone/>
            </a:pPr>
            <a:r>
              <a:rPr lang="en-US" sz="3200" dirty="0" smtClean="0"/>
              <a:t>Glucose molecules are oxidized to gluconolactone molecules, releasing electrons (e</a:t>
            </a:r>
            <a:r>
              <a:rPr lang="en-US" sz="3200" b="1" baseline="30000" dirty="0" smtClean="0"/>
              <a:t>-</a:t>
            </a:r>
            <a:r>
              <a:rPr lang="en-US" sz="3200" dirty="0" smtClean="0"/>
              <a:t>) that can be detected at an electrode as current.</a:t>
            </a:r>
          </a:p>
          <a:p>
            <a:pPr>
              <a:buNone/>
            </a:pPr>
            <a:endParaRPr lang="en-US" dirty="0"/>
          </a:p>
        </p:txBody>
      </p:sp>
      <p:sp>
        <p:nvSpPr>
          <p:cNvPr id="5" name="Rectangle 4"/>
          <p:cNvSpPr/>
          <p:nvPr/>
        </p:nvSpPr>
        <p:spPr>
          <a:xfrm>
            <a:off x="6793788" y="5843843"/>
            <a:ext cx="2103461" cy="276999"/>
          </a:xfrm>
          <a:prstGeom prst="rect">
            <a:avLst/>
          </a:prstGeom>
        </p:spPr>
        <p:txBody>
          <a:bodyPr wrap="none">
            <a:spAutoFit/>
          </a:bodyPr>
          <a:lstStyle/>
          <a:p>
            <a:r>
              <a:rPr lang="en-US" sz="1200" b="1" i="1" dirty="0" smtClean="0"/>
              <a:t>Glucose Monitor - Biosensor</a:t>
            </a:r>
            <a:endParaRPr lang="en-US" sz="1200" b="1" dirty="0"/>
          </a:p>
        </p:txBody>
      </p:sp>
      <p:pic>
        <p:nvPicPr>
          <p:cNvPr id="6" name="Picture 5" descr="glucose-biosensor_ppt.jpg"/>
          <p:cNvPicPr>
            <a:picLocks noChangeAspect="1"/>
          </p:cNvPicPr>
          <p:nvPr/>
        </p:nvPicPr>
        <p:blipFill>
          <a:blip r:embed="rId3"/>
          <a:stretch>
            <a:fillRect/>
          </a:stretch>
        </p:blipFill>
        <p:spPr>
          <a:xfrm>
            <a:off x="4467497" y="1619793"/>
            <a:ext cx="4425245" cy="397187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MEMS Biosensor</a:t>
            </a:r>
            <a:endParaRPr lang="en-US" dirty="0"/>
          </a:p>
        </p:txBody>
      </p:sp>
      <p:sp>
        <p:nvSpPr>
          <p:cNvPr id="3" name="Content Placeholder 2"/>
          <p:cNvSpPr>
            <a:spLocks noGrp="1"/>
          </p:cNvSpPr>
          <p:nvPr>
            <p:ph sz="quarter" idx="1"/>
          </p:nvPr>
        </p:nvSpPr>
        <p:spPr>
          <a:xfrm>
            <a:off x="612648" y="1600200"/>
            <a:ext cx="4037729" cy="5009606"/>
          </a:xfrm>
        </p:spPr>
        <p:txBody>
          <a:bodyPr>
            <a:normAutofit fontScale="55000" lnSpcReduction="20000"/>
          </a:bodyPr>
          <a:lstStyle/>
          <a:p>
            <a:pPr marL="0" indent="0">
              <a:lnSpc>
                <a:spcPct val="120000"/>
              </a:lnSpc>
              <a:buNone/>
            </a:pPr>
            <a:r>
              <a:rPr lang="en-US" sz="3200" dirty="0" smtClean="0"/>
              <a:t>This ability of cell receptors and enzymes to recognize an exact molecule in chemically complex body fluids can be simulated in a MEMS biosensor. </a:t>
            </a:r>
          </a:p>
          <a:p>
            <a:pPr marL="0" indent="0">
              <a:lnSpc>
                <a:spcPct val="120000"/>
              </a:lnSpc>
              <a:buNone/>
            </a:pPr>
            <a:r>
              <a:rPr lang="en-US" sz="3200" dirty="0" smtClean="0"/>
              <a:t>The graphic illustrates the surface of the microtransducers (cantilevers) coated with capture molecules  </a:t>
            </a:r>
            <a:r>
              <a:rPr lang="en-US" i="1" dirty="0" smtClean="0"/>
              <a:t>(a specific molecule that will detect one and only one type of analyte)</a:t>
            </a:r>
            <a:r>
              <a:rPr lang="en-US" sz="3200" i="1" dirty="0" smtClean="0"/>
              <a:t>.  </a:t>
            </a:r>
          </a:p>
          <a:p>
            <a:pPr marL="0" indent="0">
              <a:lnSpc>
                <a:spcPct val="120000"/>
              </a:lnSpc>
              <a:buNone/>
            </a:pPr>
            <a:r>
              <a:rPr lang="en-US" sz="3200" dirty="0" smtClean="0"/>
              <a:t>A target molecule binds to a capture molecule creating a change in a property of the cantilever. </a:t>
            </a:r>
            <a:r>
              <a:rPr lang="en-US" sz="3300" dirty="0" smtClean="0"/>
              <a:t>The bioMEMS sensing circuitry detects the change, processes the signal and identifies the type and/or the amount of the analyte. </a:t>
            </a:r>
            <a:endParaRPr lang="en-US" sz="3200" dirty="0" smtClean="0"/>
          </a:p>
          <a:p>
            <a:pPr>
              <a:buNone/>
            </a:pPr>
            <a:endParaRPr lang="en-US" dirty="0"/>
          </a:p>
        </p:txBody>
      </p:sp>
      <p:pic>
        <p:nvPicPr>
          <p:cNvPr id="4" name="Picture 3" descr="SurfaceLoading_ppt-yel.jpg"/>
          <p:cNvPicPr>
            <a:picLocks noChangeAspect="1"/>
          </p:cNvPicPr>
          <p:nvPr/>
        </p:nvPicPr>
        <p:blipFill>
          <a:blip r:embed="rId4"/>
          <a:stretch>
            <a:fillRect/>
          </a:stretch>
        </p:blipFill>
        <p:spPr>
          <a:xfrm>
            <a:off x="4650379" y="1651727"/>
            <a:ext cx="4396739" cy="3105288"/>
          </a:xfrm>
          <a:prstGeom prst="rect">
            <a:avLst/>
          </a:prstGeom>
        </p:spPr>
      </p:pic>
      <p:sp>
        <p:nvSpPr>
          <p:cNvPr id="5" name="CaptionText"/>
          <p:cNvSpPr txBox="1">
            <a:spLocks noChangeArrowheads="1"/>
          </p:cNvSpPr>
          <p:nvPr>
            <p:custDataLst>
              <p:tags r:id="rId1"/>
            </p:custDataLst>
          </p:nvPr>
        </p:nvSpPr>
        <p:spPr bwMode="auto">
          <a:xfrm>
            <a:off x="5368834" y="4936625"/>
            <a:ext cx="3579222" cy="292388"/>
          </a:xfrm>
          <a:prstGeom prst="rect">
            <a:avLst/>
          </a:prstGeom>
          <a:noFill/>
          <a:ln w="9525">
            <a:noFill/>
            <a:miter lim="800000"/>
            <a:headEnd/>
            <a:tailEnd/>
          </a:ln>
        </p:spPr>
        <p:txBody>
          <a:bodyPr wrap="square">
            <a:spAutoFit/>
          </a:bodyPr>
          <a:lstStyle/>
          <a:p>
            <a:pPr algn="r">
              <a:spcAft>
                <a:spcPts val="100"/>
              </a:spcAft>
            </a:pPr>
            <a:r>
              <a:rPr lang="en-US" sz="1300" b="1" i="1" dirty="0"/>
              <a:t>Biosensor using Cell Surface Receptors</a:t>
            </a:r>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Phospholipids</a:t>
            </a:r>
            <a:endParaRPr lang="en-US" dirty="0"/>
          </a:p>
        </p:txBody>
      </p:sp>
      <p:sp>
        <p:nvSpPr>
          <p:cNvPr id="3" name="Content Placeholder 2"/>
          <p:cNvSpPr>
            <a:spLocks noGrp="1"/>
          </p:cNvSpPr>
          <p:nvPr>
            <p:ph sz="quarter" idx="1"/>
          </p:nvPr>
        </p:nvSpPr>
        <p:spPr>
          <a:xfrm>
            <a:off x="612647" y="1600200"/>
            <a:ext cx="4612495" cy="4495800"/>
          </a:xfrm>
        </p:spPr>
        <p:txBody>
          <a:bodyPr>
            <a:normAutofit fontScale="85000" lnSpcReduction="20000"/>
          </a:bodyPr>
          <a:lstStyle/>
          <a:p>
            <a:pPr marL="0" indent="0">
              <a:lnSpc>
                <a:spcPct val="120000"/>
              </a:lnSpc>
              <a:buNone/>
            </a:pPr>
            <a:r>
              <a:rPr lang="en-US" dirty="0" smtClean="0"/>
              <a:t>Phospholipids are very small lipid molecules that are a major component of all biological membranes.   </a:t>
            </a:r>
          </a:p>
          <a:p>
            <a:pPr marL="0" indent="0">
              <a:lnSpc>
                <a:spcPct val="120000"/>
              </a:lnSpc>
              <a:buNone/>
            </a:pPr>
            <a:r>
              <a:rPr lang="en-US" dirty="0" smtClean="0"/>
              <a:t>Phospholipids self-assemble into membranes through hydrophobic and hydrophilic interactions.  The graphic shows a phospholipid with its hydrophobic tail and hydrophilic head.  </a:t>
            </a:r>
            <a:endParaRPr lang="en-US" dirty="0"/>
          </a:p>
        </p:txBody>
      </p:sp>
      <p:pic>
        <p:nvPicPr>
          <p:cNvPr id="4" name="Picture 3" descr="phospholipid.jpg"/>
          <p:cNvPicPr>
            <a:picLocks noChangeAspect="1"/>
          </p:cNvPicPr>
          <p:nvPr/>
        </p:nvPicPr>
        <p:blipFill>
          <a:blip r:embed="rId3"/>
          <a:stretch>
            <a:fillRect/>
          </a:stretch>
        </p:blipFill>
        <p:spPr>
          <a:xfrm>
            <a:off x="5579028" y="1641021"/>
            <a:ext cx="3186149" cy="438095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lstStyle/>
          <a:p>
            <a:pPr marL="508000" lvl="1" indent="-508000" fontAlgn="auto">
              <a:spcBef>
                <a:spcPts val="0"/>
              </a:spcBef>
              <a:spcAft>
                <a:spcPts val="0"/>
              </a:spcAft>
              <a:buFont typeface="Wingdings" pitchFamily="2" charset="2"/>
              <a:buChar char="v"/>
              <a:defRPr/>
            </a:pPr>
            <a:r>
              <a:rPr lang="en-US" sz="2400" dirty="0" smtClean="0">
                <a:solidFill>
                  <a:schemeClr val="tx1"/>
                </a:solidFill>
                <a:latin typeface="Arial"/>
              </a:rPr>
              <a:t>State the types of biological structures that are useful in bioMEMS.</a:t>
            </a:r>
          </a:p>
          <a:p>
            <a:pPr marL="508000" lvl="1" indent="-508000" fontAlgn="auto">
              <a:spcBef>
                <a:spcPts val="0"/>
              </a:spcBef>
              <a:spcAft>
                <a:spcPts val="0"/>
              </a:spcAft>
              <a:buFont typeface="Wingdings" pitchFamily="2" charset="2"/>
              <a:buChar char="v"/>
              <a:defRPr/>
            </a:pPr>
            <a:r>
              <a:rPr lang="en-US" sz="2400" dirty="0" smtClean="0">
                <a:solidFill>
                  <a:schemeClr val="tx1"/>
                </a:solidFill>
                <a:latin typeface="Arial"/>
              </a:rPr>
              <a:t>Describe at least three types of functions that biological structures can provide in bioMEMS design.</a:t>
            </a:r>
          </a:p>
          <a:p>
            <a:pPr marL="508000" lvl="1" indent="-508000" fontAlgn="auto">
              <a:spcBef>
                <a:spcPts val="0"/>
              </a:spcBef>
              <a:spcAft>
                <a:spcPts val="0"/>
              </a:spcAft>
              <a:buFont typeface="Wingdings" pitchFamily="2" charset="2"/>
              <a:buChar char="v"/>
              <a:defRPr/>
            </a:pPr>
            <a:r>
              <a:rPr lang="en-US" sz="2400" dirty="0" smtClean="0">
                <a:solidFill>
                  <a:schemeClr val="tx1"/>
                </a:solidFill>
                <a:latin typeface="Arial"/>
              </a:rPr>
              <a:t>State at least two size dimensions of biological structures used in bioMEMS.</a:t>
            </a:r>
          </a:p>
          <a:p>
            <a:pPr>
              <a:buFont typeface="Wingdings" pitchFamily="2" charset="2"/>
              <a:buChar char="v"/>
            </a:pPr>
            <a:endParaRPr lang="en-US" dirty="0">
              <a:solidFill>
                <a:schemeClr val="tx1"/>
              </a:solidFill>
            </a:endParaRPr>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Phospholipid Bilayers</a:t>
            </a:r>
            <a:endParaRPr lang="en-US" dirty="0"/>
          </a:p>
        </p:txBody>
      </p:sp>
      <p:sp>
        <p:nvSpPr>
          <p:cNvPr id="3" name="Content Placeholder 2"/>
          <p:cNvSpPr>
            <a:spLocks noGrp="1"/>
          </p:cNvSpPr>
          <p:nvPr>
            <p:ph sz="quarter" idx="1"/>
          </p:nvPr>
        </p:nvSpPr>
        <p:spPr>
          <a:xfrm>
            <a:off x="612648" y="1600200"/>
            <a:ext cx="4233672" cy="4495800"/>
          </a:xfrm>
        </p:spPr>
        <p:txBody>
          <a:bodyPr>
            <a:noAutofit/>
          </a:bodyPr>
          <a:lstStyle/>
          <a:p>
            <a:pPr marL="0" indent="0">
              <a:buNone/>
            </a:pPr>
            <a:r>
              <a:rPr lang="en-US" sz="2400" dirty="0" smtClean="0"/>
              <a:t>To form a bilayer membrane, the hydrophobic tails associate with each other and the hydrophilic heads line up together on either side of the membrane. </a:t>
            </a:r>
          </a:p>
          <a:p>
            <a:pPr marL="0" indent="0">
              <a:buNone/>
            </a:pPr>
            <a:r>
              <a:rPr lang="en-US" sz="2400" dirty="0" smtClean="0"/>
              <a:t>The graphic shows a bilayer membrane (the hydrophilic heads in green and the hydrophobic tails in black).    </a:t>
            </a:r>
          </a:p>
          <a:p>
            <a:pPr marL="0" indent="0">
              <a:buNone/>
            </a:pPr>
            <a:r>
              <a:rPr lang="en-US" sz="2400" dirty="0" smtClean="0"/>
              <a:t>This membrane serves as a very thin, but very effective barrier.</a:t>
            </a:r>
            <a:endParaRPr lang="en-US" sz="2400" dirty="0"/>
          </a:p>
        </p:txBody>
      </p:sp>
      <p:pic>
        <p:nvPicPr>
          <p:cNvPr id="4" name="Picture 3" descr="phospholipid-membrane.jpg"/>
          <p:cNvPicPr>
            <a:picLocks noChangeAspect="1"/>
          </p:cNvPicPr>
          <p:nvPr/>
        </p:nvPicPr>
        <p:blipFill>
          <a:blip r:embed="rId3"/>
          <a:stretch>
            <a:fillRect/>
          </a:stretch>
        </p:blipFill>
        <p:spPr>
          <a:xfrm>
            <a:off x="4924698" y="1698171"/>
            <a:ext cx="4025734" cy="332123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Liposome Vesicle</a:t>
            </a:r>
            <a:endParaRPr lang="en-US" dirty="0"/>
          </a:p>
        </p:txBody>
      </p:sp>
      <p:sp>
        <p:nvSpPr>
          <p:cNvPr id="3" name="Content Placeholder 2"/>
          <p:cNvSpPr>
            <a:spLocks noGrp="1"/>
          </p:cNvSpPr>
          <p:nvPr>
            <p:ph sz="quarter" idx="1"/>
          </p:nvPr>
        </p:nvSpPr>
        <p:spPr>
          <a:xfrm>
            <a:off x="612648" y="1600200"/>
            <a:ext cx="4690872" cy="4495800"/>
          </a:xfrm>
        </p:spPr>
        <p:txBody>
          <a:bodyPr>
            <a:normAutofit/>
          </a:bodyPr>
          <a:lstStyle/>
          <a:p>
            <a:pPr marL="0" indent="0">
              <a:buNone/>
            </a:pPr>
            <a:r>
              <a:rPr lang="en-US" sz="2600" dirty="0" smtClean="0"/>
              <a:t>This graphic shows a liposome (a spherical vesicle composed of a phospholipid bilayer membrane with an aqueous solution in the core). </a:t>
            </a:r>
          </a:p>
          <a:p>
            <a:pPr marL="0" indent="0">
              <a:buNone/>
            </a:pPr>
            <a:r>
              <a:rPr lang="en-US" sz="2600" i="1" dirty="0" smtClean="0"/>
              <a:t>Can you identify the phospholipid heads and tails in this graphic?</a:t>
            </a:r>
            <a:endParaRPr lang="en-US" sz="2600" i="1" dirty="0"/>
          </a:p>
        </p:txBody>
      </p:sp>
      <p:pic>
        <p:nvPicPr>
          <p:cNvPr id="4" name="Picture 3" descr="Liposome_ppt.jpg"/>
          <p:cNvPicPr>
            <a:picLocks noChangeAspect="1"/>
          </p:cNvPicPr>
          <p:nvPr/>
        </p:nvPicPr>
        <p:blipFill>
          <a:blip r:embed="rId3"/>
          <a:stretch>
            <a:fillRect/>
          </a:stretch>
        </p:blipFill>
        <p:spPr>
          <a:xfrm>
            <a:off x="5603965" y="1609453"/>
            <a:ext cx="3248298" cy="378122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Liposome Drug Delivery System</a:t>
            </a:r>
            <a:endParaRPr lang="en-US" dirty="0"/>
          </a:p>
        </p:txBody>
      </p:sp>
      <p:sp>
        <p:nvSpPr>
          <p:cNvPr id="3" name="Content Placeholder 2"/>
          <p:cNvSpPr>
            <a:spLocks noGrp="1"/>
          </p:cNvSpPr>
          <p:nvPr>
            <p:ph sz="quarter" idx="1"/>
          </p:nvPr>
        </p:nvSpPr>
        <p:spPr>
          <a:xfrm>
            <a:off x="612648" y="1587137"/>
            <a:ext cx="4860689" cy="4892040"/>
          </a:xfrm>
        </p:spPr>
        <p:txBody>
          <a:bodyPr>
            <a:normAutofit fontScale="55000" lnSpcReduction="20000"/>
          </a:bodyPr>
          <a:lstStyle/>
          <a:p>
            <a:pPr marL="0" indent="0">
              <a:buNone/>
            </a:pPr>
            <a:r>
              <a:rPr lang="en-US" sz="3600" dirty="0" smtClean="0"/>
              <a:t>In bioMEMS liposomes are being designed for drug delivery systems.  </a:t>
            </a:r>
          </a:p>
          <a:p>
            <a:pPr marL="742950" indent="-742950">
              <a:buClr>
                <a:schemeClr val="tx1"/>
              </a:buClr>
            </a:pPr>
            <a:r>
              <a:rPr lang="en-US" sz="3600" dirty="0" smtClean="0"/>
              <a:t>The bilayer membrane sequester drugs within the liposome core </a:t>
            </a:r>
            <a:r>
              <a:rPr lang="en-US" sz="3600" i="1" dirty="0" smtClean="0"/>
              <a:t>(drugs shown in blue).</a:t>
            </a:r>
            <a:r>
              <a:rPr lang="en-US" sz="3600" dirty="0" smtClean="0"/>
              <a:t>  </a:t>
            </a:r>
          </a:p>
          <a:p>
            <a:pPr marL="742950" indent="-742950">
              <a:buClr>
                <a:schemeClr val="tx1"/>
              </a:buClr>
            </a:pPr>
            <a:r>
              <a:rPr lang="en-US" sz="3600" dirty="0" smtClean="0"/>
              <a:t>The drug carrying liposomes are injected into the bloodstream and carried to the target area (such as a tumor).  </a:t>
            </a:r>
          </a:p>
          <a:p>
            <a:pPr marL="742950" indent="-742950">
              <a:buClr>
                <a:schemeClr val="tx1"/>
              </a:buClr>
            </a:pPr>
            <a:r>
              <a:rPr lang="en-US" sz="3600" dirty="0" smtClean="0"/>
              <a:t>The liposome fuses to the membrane of the target molecule.  </a:t>
            </a:r>
          </a:p>
          <a:p>
            <a:pPr marL="742950" indent="-742950">
              <a:buClr>
                <a:schemeClr val="tx1"/>
              </a:buClr>
            </a:pPr>
            <a:r>
              <a:rPr lang="en-US" sz="3600" dirty="0" smtClean="0"/>
              <a:t>The drug inside slowly travels through the membrane and into the cancerous cell (like a timed-release capsule).  </a:t>
            </a:r>
          </a:p>
          <a:p>
            <a:pPr marL="0" indent="0">
              <a:buNone/>
            </a:pPr>
            <a:r>
              <a:rPr lang="en-US" sz="2100" dirty="0" smtClean="0"/>
              <a:t>(An animation of this process can be seen on the Tekmira Pharmaceuticals Corporation website - </a:t>
            </a:r>
            <a:r>
              <a:rPr lang="en-US" sz="2100" u="sng" dirty="0" smtClean="0">
                <a:hlinkClick r:id="rId3"/>
              </a:rPr>
              <a:t>http://www.inexpharm.com/Research/Inex_tcs.asp</a:t>
            </a:r>
            <a:r>
              <a:rPr lang="en-US" sz="2100" dirty="0" smtClean="0"/>
              <a:t>).</a:t>
            </a:r>
            <a:endParaRPr lang="en-US" sz="2100" dirty="0"/>
          </a:p>
        </p:txBody>
      </p:sp>
      <p:pic>
        <p:nvPicPr>
          <p:cNvPr id="4" name="Picture 3" descr="Liposome_ppt.jpg"/>
          <p:cNvPicPr>
            <a:picLocks noChangeAspect="1"/>
          </p:cNvPicPr>
          <p:nvPr/>
        </p:nvPicPr>
        <p:blipFill>
          <a:blip r:embed="rId4"/>
          <a:stretch>
            <a:fillRect/>
          </a:stretch>
        </p:blipFill>
        <p:spPr>
          <a:xfrm>
            <a:off x="5603965" y="1609453"/>
            <a:ext cx="3248298" cy="3781222"/>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Porin Proteins</a:t>
            </a:r>
            <a:endParaRPr lang="en-US" dirty="0"/>
          </a:p>
        </p:txBody>
      </p:sp>
      <p:sp>
        <p:nvSpPr>
          <p:cNvPr id="3" name="Content Placeholder 2"/>
          <p:cNvSpPr>
            <a:spLocks noGrp="1"/>
          </p:cNvSpPr>
          <p:nvPr>
            <p:ph sz="quarter" idx="1"/>
          </p:nvPr>
        </p:nvSpPr>
        <p:spPr>
          <a:xfrm>
            <a:off x="612648" y="4572001"/>
            <a:ext cx="8153400" cy="1955074"/>
          </a:xfrm>
        </p:spPr>
        <p:txBody>
          <a:bodyPr>
            <a:normAutofit fontScale="70000" lnSpcReduction="20000"/>
          </a:bodyPr>
          <a:lstStyle/>
          <a:p>
            <a:pPr marL="0" indent="0">
              <a:lnSpc>
                <a:spcPct val="120000"/>
              </a:lnSpc>
              <a:buNone/>
            </a:pPr>
            <a:r>
              <a:rPr lang="en-US" sz="3200" dirty="0" smtClean="0"/>
              <a:t>Porin proteins are a class of outer membrane proteins found in bacteria. Porins are barrel proteins which cross a cell's membrane and act as "nanopores" through which molecules can diffuse.  These nanopores act as channels which are specific to different types of molecules. </a:t>
            </a:r>
          </a:p>
          <a:p>
            <a:pPr>
              <a:buNone/>
            </a:pPr>
            <a:endParaRPr lang="en-US" dirty="0"/>
          </a:p>
        </p:txBody>
      </p:sp>
      <p:sp>
        <p:nvSpPr>
          <p:cNvPr id="4" name="CaptionText"/>
          <p:cNvSpPr txBox="1">
            <a:spLocks noChangeArrowheads="1"/>
          </p:cNvSpPr>
          <p:nvPr>
            <p:custDataLst>
              <p:tags r:id="rId1"/>
            </p:custDataLst>
          </p:nvPr>
        </p:nvSpPr>
        <p:spPr bwMode="auto">
          <a:xfrm>
            <a:off x="4653144" y="1881550"/>
            <a:ext cx="4268787" cy="1213153"/>
          </a:xfrm>
          <a:prstGeom prst="rect">
            <a:avLst/>
          </a:prstGeom>
          <a:noFill/>
          <a:ln w="9525">
            <a:noFill/>
            <a:miter lim="800000"/>
            <a:headEnd/>
            <a:tailEnd/>
          </a:ln>
        </p:spPr>
        <p:txBody>
          <a:bodyPr>
            <a:spAutoFit/>
          </a:bodyPr>
          <a:lstStyle/>
          <a:p>
            <a:pPr>
              <a:spcAft>
                <a:spcPts val="100"/>
              </a:spcAft>
            </a:pPr>
            <a:r>
              <a:rPr lang="en-US" sz="1200" b="1" i="1" dirty="0"/>
              <a:t>(Left) Ribbon diagram of a porin.  (Right) Top view of the same porin molecule in a ribbon diagram (top) and atomic detail (bottom). Notice the pore through the middle of the structure. </a:t>
            </a:r>
            <a:endParaRPr lang="en-US" sz="1200" b="1" i="1" dirty="0" smtClean="0"/>
          </a:p>
          <a:p>
            <a:pPr>
              <a:spcAft>
                <a:spcPts val="100"/>
              </a:spcAft>
            </a:pPr>
            <a:r>
              <a:rPr lang="en-US" sz="1200" b="1" i="1" dirty="0" smtClean="0"/>
              <a:t>[</a:t>
            </a:r>
            <a:r>
              <a:rPr lang="en-US" sz="1200" b="1" i="1" dirty="0"/>
              <a:t>Graphic Source:  </a:t>
            </a:r>
            <a:r>
              <a:rPr lang="en-US" sz="1200" b="1" i="1" dirty="0" smtClean="0"/>
              <a:t>Tulane University, BioChemistry/ RCSB Protein Databank]</a:t>
            </a:r>
            <a:r>
              <a:rPr lang="en-US" sz="1200" b="1" dirty="0" smtClean="0"/>
              <a:t> </a:t>
            </a:r>
            <a:endParaRPr lang="en-US" sz="1200" b="1" dirty="0"/>
          </a:p>
        </p:txBody>
      </p:sp>
      <p:pic>
        <p:nvPicPr>
          <p:cNvPr id="5" name="Picture 4" descr="porin-views-tulane-ppt.jpg"/>
          <p:cNvPicPr>
            <a:picLocks noChangeAspect="1"/>
          </p:cNvPicPr>
          <p:nvPr/>
        </p:nvPicPr>
        <p:blipFill>
          <a:blip r:embed="rId4"/>
          <a:stretch>
            <a:fillRect/>
          </a:stretch>
        </p:blipFill>
        <p:spPr>
          <a:xfrm>
            <a:off x="862150" y="1633583"/>
            <a:ext cx="3657600" cy="292608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Porins in bioMEMS</a:t>
            </a:r>
            <a:endParaRPr lang="en-US" dirty="0"/>
          </a:p>
        </p:txBody>
      </p:sp>
      <p:sp>
        <p:nvSpPr>
          <p:cNvPr id="3" name="Content Placeholder 2"/>
          <p:cNvSpPr>
            <a:spLocks noGrp="1"/>
          </p:cNvSpPr>
          <p:nvPr>
            <p:ph sz="quarter" idx="1"/>
          </p:nvPr>
        </p:nvSpPr>
        <p:spPr/>
        <p:txBody>
          <a:bodyPr>
            <a:normAutofit fontScale="70000" lnSpcReduction="20000"/>
          </a:bodyPr>
          <a:lstStyle/>
          <a:p>
            <a:pPr marL="0" indent="0">
              <a:lnSpc>
                <a:spcPct val="120000"/>
              </a:lnSpc>
              <a:buNone/>
            </a:pPr>
            <a:r>
              <a:rPr lang="en-US" sz="3200" dirty="0" smtClean="0"/>
              <a:t>Molecule separation - To separate molecules based on size, charge, and hydrophobicity</a:t>
            </a:r>
          </a:p>
          <a:p>
            <a:pPr marL="0" indent="0">
              <a:lnSpc>
                <a:spcPct val="120000"/>
              </a:lnSpc>
              <a:buNone/>
            </a:pPr>
            <a:endParaRPr lang="en-US" sz="3200" dirty="0" smtClean="0"/>
          </a:p>
          <a:p>
            <a:pPr marL="0" indent="0">
              <a:lnSpc>
                <a:spcPct val="120000"/>
              </a:lnSpc>
              <a:buNone/>
            </a:pPr>
            <a:r>
              <a:rPr lang="en-US" sz="3200" dirty="0" smtClean="0"/>
              <a:t>"Gating" channels– To control when a molecule is allowed to pass through the membrane.</a:t>
            </a:r>
          </a:p>
          <a:p>
            <a:pPr marL="0" indent="0">
              <a:lnSpc>
                <a:spcPct val="120000"/>
              </a:lnSpc>
              <a:buNone/>
            </a:pPr>
            <a:r>
              <a:rPr lang="en-US" sz="3200" dirty="0" smtClean="0"/>
              <a:t>	</a:t>
            </a:r>
          </a:p>
          <a:p>
            <a:pPr marL="0" indent="0">
              <a:lnSpc>
                <a:spcPct val="120000"/>
              </a:lnSpc>
              <a:buNone/>
            </a:pPr>
            <a:r>
              <a:rPr lang="en-US" sz="3200" dirty="0" smtClean="0"/>
              <a:t>Analyte detection – To selectively bind with specific analytes passing through the nanopore, thereby partially blocking the channel.  By measuring the conductance of ions through channel, analyte concentration can be directly detected.</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Molecular Machines / Motors</a:t>
            </a:r>
            <a:endParaRPr lang="en-US" dirty="0"/>
          </a:p>
        </p:txBody>
      </p:sp>
      <p:sp>
        <p:nvSpPr>
          <p:cNvPr id="3" name="Content Placeholder 2"/>
          <p:cNvSpPr>
            <a:spLocks noGrp="1"/>
          </p:cNvSpPr>
          <p:nvPr>
            <p:ph sz="quarter" idx="1"/>
          </p:nvPr>
        </p:nvSpPr>
        <p:spPr/>
        <p:txBody>
          <a:bodyPr>
            <a:normAutofit fontScale="77500" lnSpcReduction="20000"/>
          </a:bodyPr>
          <a:lstStyle/>
          <a:p>
            <a:pPr marL="0" indent="0">
              <a:lnSpc>
                <a:spcPct val="120000"/>
              </a:lnSpc>
              <a:buNone/>
            </a:pPr>
            <a:r>
              <a:rPr lang="en-US" sz="3200" dirty="0" smtClean="0"/>
              <a:t>Strictly speaking, all cellular receptors and enzymes are molecular machines because they all have moving parts.  Internal movement within protein and enzymes occurs when the capture molecules bind with the target molecules.  </a:t>
            </a:r>
          </a:p>
          <a:p>
            <a:pPr marL="0" indent="0">
              <a:lnSpc>
                <a:spcPct val="120000"/>
              </a:lnSpc>
              <a:buNone/>
            </a:pPr>
            <a:r>
              <a:rPr lang="en-US" sz="3200" dirty="0" smtClean="0"/>
              <a:t> This binding process results in a change in shape or re-arrangement of the atoms that make up the protein.  </a:t>
            </a:r>
          </a:p>
          <a:p>
            <a:pPr marL="0" indent="0">
              <a:lnSpc>
                <a:spcPct val="120000"/>
              </a:lnSpc>
              <a:buNone/>
            </a:pPr>
            <a:r>
              <a:rPr lang="en-US" sz="3200" dirty="0" smtClean="0"/>
              <a:t>The range of motion of this rearrangement is generally very small and subtle, on the order of nanometers.  However, the movement is large enough to be detected with the right microsensor. </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Motor Functions</a:t>
            </a:r>
            <a:endParaRPr lang="en-US" dirty="0"/>
          </a:p>
        </p:txBody>
      </p:sp>
      <p:sp>
        <p:nvSpPr>
          <p:cNvPr id="3" name="Content Placeholder 2"/>
          <p:cNvSpPr>
            <a:spLocks noGrp="1"/>
          </p:cNvSpPr>
          <p:nvPr>
            <p:ph sz="quarter" idx="1"/>
          </p:nvPr>
        </p:nvSpPr>
        <p:spPr/>
        <p:txBody>
          <a:bodyPr>
            <a:normAutofit fontScale="70000" lnSpcReduction="20000"/>
          </a:bodyPr>
          <a:lstStyle/>
          <a:p>
            <a:pPr marL="0" indent="0">
              <a:lnSpc>
                <a:spcPct val="120000"/>
              </a:lnSpc>
              <a:buNone/>
            </a:pPr>
            <a:r>
              <a:rPr lang="en-US" sz="3200" dirty="0" smtClean="0"/>
              <a:t>In contrast, relatively large movements are produced by protein molecules or "motors" within cells.  Protein motors move "cargo" around in the cell provide locomotion for the cell, or transport particles within the cell.</a:t>
            </a:r>
          </a:p>
          <a:p>
            <a:pPr marL="0" indent="0">
              <a:lnSpc>
                <a:spcPct val="120000"/>
              </a:lnSpc>
              <a:buNone/>
            </a:pPr>
            <a:r>
              <a:rPr lang="en-US" sz="3200" dirty="0" smtClean="0"/>
              <a:t> </a:t>
            </a:r>
          </a:p>
          <a:p>
            <a:pPr marL="0" indent="0">
              <a:lnSpc>
                <a:spcPct val="120000"/>
              </a:lnSpc>
              <a:buNone/>
            </a:pPr>
            <a:r>
              <a:rPr lang="en-US" sz="3200" dirty="0" smtClean="0"/>
              <a:t>Some of these motors have a linear motion, while others have a rotary motion.  </a:t>
            </a:r>
          </a:p>
          <a:p>
            <a:pPr marL="0" indent="0">
              <a:lnSpc>
                <a:spcPct val="120000"/>
              </a:lnSpc>
              <a:buNone/>
            </a:pPr>
            <a:endParaRPr lang="en-US" sz="3200" dirty="0" smtClean="0"/>
          </a:p>
          <a:p>
            <a:pPr marL="0" indent="0">
              <a:lnSpc>
                <a:spcPct val="120000"/>
              </a:lnSpc>
              <a:buNone/>
            </a:pPr>
            <a:r>
              <a:rPr lang="en-US" sz="3200" dirty="0" smtClean="0"/>
              <a:t>In bioMEMS devices, such motors can be used for similar functions as their macroequivalents. </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Linear Motion Motors</a:t>
            </a:r>
            <a:endParaRPr lang="en-US" dirty="0"/>
          </a:p>
        </p:txBody>
      </p:sp>
      <p:sp>
        <p:nvSpPr>
          <p:cNvPr id="3" name="Content Placeholder 2"/>
          <p:cNvSpPr>
            <a:spLocks noGrp="1"/>
          </p:cNvSpPr>
          <p:nvPr>
            <p:ph sz="quarter" idx="1"/>
          </p:nvPr>
        </p:nvSpPr>
        <p:spPr/>
        <p:txBody>
          <a:bodyPr>
            <a:normAutofit/>
          </a:bodyPr>
          <a:lstStyle/>
          <a:p>
            <a:pPr marL="0" indent="0">
              <a:buNone/>
            </a:pPr>
            <a:r>
              <a:rPr lang="en-US" sz="2600" dirty="0" smtClean="0"/>
              <a:t>Molecular motors that have linear motion move along microtubules or microfilaments within the cell.  </a:t>
            </a:r>
          </a:p>
          <a:p>
            <a:pPr marL="0" indent="0">
              <a:buNone/>
            </a:pPr>
            <a:endParaRPr lang="en-US" sz="2600" dirty="0" smtClean="0"/>
          </a:p>
          <a:p>
            <a:pPr marL="0" indent="0">
              <a:buNone/>
            </a:pPr>
            <a:r>
              <a:rPr lang="en-US" sz="2600" dirty="0" smtClean="0"/>
              <a:t>Three such motors are the kinesin, dynein, and the myosin protein molecules.   They all transport cargo that includes other proteins, membrane vesicles and organelles. </a:t>
            </a:r>
          </a:p>
          <a:p>
            <a:pPr marL="0" indent="0">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Kinesin and Dynein Proteins</a:t>
            </a:r>
            <a:endParaRPr lang="en-US" dirty="0"/>
          </a:p>
        </p:txBody>
      </p:sp>
      <p:sp>
        <p:nvSpPr>
          <p:cNvPr id="3" name="Content Placeholder 2"/>
          <p:cNvSpPr>
            <a:spLocks noGrp="1"/>
          </p:cNvSpPr>
          <p:nvPr>
            <p:ph sz="quarter" idx="1"/>
          </p:nvPr>
        </p:nvSpPr>
        <p:spPr>
          <a:xfrm>
            <a:off x="599585" y="4480565"/>
            <a:ext cx="8153400" cy="2181492"/>
          </a:xfrm>
        </p:spPr>
        <p:txBody>
          <a:bodyPr>
            <a:noAutofit/>
          </a:bodyPr>
          <a:lstStyle/>
          <a:p>
            <a:pPr marL="0" indent="0">
              <a:lnSpc>
                <a:spcPct val="120000"/>
              </a:lnSpc>
              <a:buNone/>
            </a:pPr>
            <a:r>
              <a:rPr lang="en-US" sz="1800" dirty="0" smtClean="0"/>
              <a:t>Kinesin and Dynein (shown in the graphic) are protein molecules that exist in the living cells of all plants and animals.  These molecules can "walk" along tube-like material called microtubules.  They crawl "hand-over-hand", using two "heads" like feet to move forward.  This action allows these molecules to transport material within cells.  Some viruses such as herpes and smallpox use kinesin molecules to move within an infected cell. </a:t>
            </a:r>
          </a:p>
          <a:p>
            <a:pPr>
              <a:buNone/>
            </a:pPr>
            <a:endParaRPr lang="en-US" sz="1800" dirty="0"/>
          </a:p>
        </p:txBody>
      </p:sp>
      <p:sp>
        <p:nvSpPr>
          <p:cNvPr id="6" name="CaptionText"/>
          <p:cNvSpPr txBox="1">
            <a:spLocks noChangeArrowheads="1"/>
          </p:cNvSpPr>
          <p:nvPr>
            <p:custDataLst>
              <p:tags r:id="rId1"/>
            </p:custDataLst>
          </p:nvPr>
        </p:nvSpPr>
        <p:spPr bwMode="auto">
          <a:xfrm>
            <a:off x="5821590" y="2047240"/>
            <a:ext cx="2825750" cy="1826141"/>
          </a:xfrm>
          <a:prstGeom prst="rect">
            <a:avLst/>
          </a:prstGeom>
          <a:noFill/>
          <a:ln w="9525">
            <a:noFill/>
            <a:miter lim="800000"/>
            <a:headEnd/>
            <a:tailEnd/>
          </a:ln>
        </p:spPr>
        <p:txBody>
          <a:bodyPr>
            <a:spAutoFit/>
          </a:bodyPr>
          <a:lstStyle/>
          <a:p>
            <a:pPr>
              <a:spcAft>
                <a:spcPts val="100"/>
              </a:spcAft>
            </a:pPr>
            <a:r>
              <a:rPr lang="en-US" sz="1400" b="1" i="1" dirty="0" smtClean="0"/>
              <a:t>Kinesin and Dynein Protein Molecules (Molecular linear motors)</a:t>
            </a:r>
          </a:p>
          <a:p>
            <a:pPr>
              <a:spcAft>
                <a:spcPts val="100"/>
              </a:spcAft>
            </a:pPr>
            <a:r>
              <a:rPr lang="en-US" sz="1400" b="1" i="1" dirty="0" smtClean="0"/>
              <a:t>The graphic shows that Kinesin travels toward the + end of the microtube while dynein travels toward the – end.</a:t>
            </a:r>
            <a:endParaRPr lang="en-US" sz="1300" b="1" i="1" dirty="0" smtClean="0"/>
          </a:p>
          <a:p>
            <a:pPr>
              <a:spcAft>
                <a:spcPts val="100"/>
              </a:spcAft>
            </a:pPr>
            <a:endParaRPr lang="en-US" sz="1300" b="1" i="1" dirty="0"/>
          </a:p>
        </p:txBody>
      </p:sp>
      <p:pic>
        <p:nvPicPr>
          <p:cNvPr id="7" name="Picture 6" descr="KinesinProtein3D_ppt.jpg"/>
          <p:cNvPicPr>
            <a:picLocks noChangeAspect="1"/>
          </p:cNvPicPr>
          <p:nvPr/>
        </p:nvPicPr>
        <p:blipFill>
          <a:blip r:embed="rId4"/>
          <a:stretch>
            <a:fillRect/>
          </a:stretch>
        </p:blipFill>
        <p:spPr>
          <a:xfrm>
            <a:off x="1384662" y="1595506"/>
            <a:ext cx="3709852" cy="293546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Myosin Motors</a:t>
            </a:r>
            <a:endParaRPr lang="en-US" dirty="0"/>
          </a:p>
        </p:txBody>
      </p:sp>
      <p:sp>
        <p:nvSpPr>
          <p:cNvPr id="3" name="Content Placeholder 2"/>
          <p:cNvSpPr>
            <a:spLocks noGrp="1"/>
          </p:cNvSpPr>
          <p:nvPr>
            <p:ph sz="quarter" idx="1"/>
          </p:nvPr>
        </p:nvSpPr>
        <p:spPr>
          <a:xfrm>
            <a:off x="612647" y="1600200"/>
            <a:ext cx="4730061" cy="4495800"/>
          </a:xfrm>
        </p:spPr>
        <p:txBody>
          <a:bodyPr>
            <a:noAutofit/>
          </a:bodyPr>
          <a:lstStyle/>
          <a:p>
            <a:pPr marL="0" indent="0">
              <a:buNone/>
            </a:pPr>
            <a:r>
              <a:rPr lang="en-US" sz="2400" dirty="0" smtClean="0"/>
              <a:t>Another linear motor is myosin protein, which travels along a microfilament in muscle cells causing muscle contraction.  </a:t>
            </a:r>
          </a:p>
          <a:p>
            <a:pPr marL="0" indent="0">
              <a:buNone/>
            </a:pPr>
            <a:r>
              <a:rPr lang="en-US" sz="2400" dirty="0" smtClean="0"/>
              <a:t>The figure shows a myosin (green) "walking" in nanosize steps along a microfilament (red).  </a:t>
            </a:r>
          </a:p>
          <a:p>
            <a:pPr marL="0" indent="0">
              <a:buNone/>
            </a:pPr>
            <a:r>
              <a:rPr lang="en-US" sz="2400" dirty="0" smtClean="0"/>
              <a:t>As the myosin molecule walks it pulls on the microfilament causing the muscle cells to contract.</a:t>
            </a:r>
            <a:endParaRPr lang="en-US" sz="2400" dirty="0"/>
          </a:p>
        </p:txBody>
      </p:sp>
      <p:pic>
        <p:nvPicPr>
          <p:cNvPr id="4" name="Picture 4" descr="biomolecular-motor.jpg"/>
          <p:cNvPicPr>
            <a:picLocks noChangeAspect="1"/>
          </p:cNvPicPr>
          <p:nvPr>
            <p:custDataLst>
              <p:tags r:id="rId1"/>
            </p:custDataLst>
          </p:nvPr>
        </p:nvPicPr>
        <p:blipFill>
          <a:blip r:embed="rId5"/>
          <a:srcRect/>
          <a:stretch>
            <a:fillRect/>
          </a:stretch>
        </p:blipFill>
        <p:spPr bwMode="auto">
          <a:xfrm>
            <a:off x="5799138" y="1634918"/>
            <a:ext cx="2979102" cy="3785488"/>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4349932" y="5692458"/>
            <a:ext cx="4455205" cy="520655"/>
          </a:xfrm>
          <a:prstGeom prst="rect">
            <a:avLst/>
          </a:prstGeom>
          <a:noFill/>
          <a:ln w="9525">
            <a:noFill/>
            <a:miter lim="800000"/>
            <a:headEnd/>
            <a:tailEnd/>
          </a:ln>
        </p:spPr>
        <p:txBody>
          <a:bodyPr wrap="square">
            <a:spAutoFit/>
          </a:bodyPr>
          <a:lstStyle/>
          <a:p>
            <a:pPr algn="r">
              <a:spcAft>
                <a:spcPts val="100"/>
              </a:spcAft>
            </a:pPr>
            <a:r>
              <a:rPr lang="en-US" sz="1300" b="1" i="1" dirty="0"/>
              <a:t>Myosin Protein </a:t>
            </a:r>
            <a:r>
              <a:rPr lang="en-US" sz="1300" b="1" i="1" dirty="0" smtClean="0"/>
              <a:t>Molecule (</a:t>
            </a:r>
            <a:r>
              <a:rPr lang="en-US" sz="1300" b="1" i="1" dirty="0"/>
              <a:t>A molecular linear motor) </a:t>
            </a:r>
          </a:p>
          <a:p>
            <a:pPr algn="r">
              <a:spcAft>
                <a:spcPts val="100"/>
              </a:spcAft>
            </a:pPr>
            <a:r>
              <a:rPr lang="en-US" sz="1400" b="1" i="1" dirty="0" smtClean="0"/>
              <a:t>.  [Printed with permission by the University of Illinois</a:t>
            </a:r>
            <a:r>
              <a:rPr lang="en-US" sz="1300" b="1" i="1" dirty="0" smtClean="0"/>
              <a:t>]</a:t>
            </a:r>
            <a:endParaRPr lang="en-US" sz="1300" b="1" i="1"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sz="quarter" idx="1"/>
          </p:nvPr>
        </p:nvSpPr>
        <p:spPr>
          <a:xfrm>
            <a:off x="573459" y="1665518"/>
            <a:ext cx="4233671" cy="4892036"/>
          </a:xfrm>
        </p:spPr>
        <p:txBody>
          <a:bodyPr>
            <a:noAutofit/>
          </a:bodyPr>
          <a:lstStyle/>
          <a:p>
            <a:pPr marL="0" indent="0">
              <a:buNone/>
            </a:pPr>
            <a:r>
              <a:rPr lang="en-US" sz="2200" dirty="0" smtClean="0"/>
              <a:t>As MEMS devices become </a:t>
            </a:r>
            <a:r>
              <a:rPr lang="en-US" sz="2200" dirty="0" smtClean="0"/>
              <a:t>smaller, </a:t>
            </a:r>
            <a:r>
              <a:rPr lang="en-US" sz="2200" dirty="0" smtClean="0"/>
              <a:t>the use of biomolecules as a MEMS component becomes more attractive.</a:t>
            </a:r>
          </a:p>
          <a:p>
            <a:pPr marL="508000" lvl="1" indent="-508000">
              <a:buFont typeface="Wingdings" pitchFamily="2" charset="2"/>
              <a:buChar char="v"/>
            </a:pPr>
            <a:r>
              <a:rPr lang="en-US" sz="2200" dirty="0" smtClean="0"/>
              <a:t>Biomolecules self-assemble into predictable and precise structures in the nano range. </a:t>
            </a:r>
          </a:p>
          <a:p>
            <a:pPr marL="508000" lvl="1" indent="-508000">
              <a:buFont typeface="Wingdings" pitchFamily="2" charset="2"/>
              <a:buChar char="v"/>
            </a:pPr>
            <a:r>
              <a:rPr lang="en-US" sz="2200" dirty="0" smtClean="0"/>
              <a:t>Their functions in living organisms can be harnessed to perform the same functions in a bioMEMS device.  </a:t>
            </a:r>
          </a:p>
        </p:txBody>
      </p:sp>
      <p:pic>
        <p:nvPicPr>
          <p:cNvPr id="4" name="Picture 3" descr="SurfaceLoading_ppt.jpg"/>
          <p:cNvPicPr>
            <a:picLocks noChangeAspect="1"/>
          </p:cNvPicPr>
          <p:nvPr/>
        </p:nvPicPr>
        <p:blipFill>
          <a:blip r:embed="rId4"/>
          <a:stretch>
            <a:fillRect/>
          </a:stretch>
        </p:blipFill>
        <p:spPr>
          <a:xfrm>
            <a:off x="4741817" y="1703977"/>
            <a:ext cx="4004854" cy="2828511"/>
          </a:xfrm>
          <a:prstGeom prst="rect">
            <a:avLst/>
          </a:prstGeom>
        </p:spPr>
      </p:pic>
      <p:sp>
        <p:nvSpPr>
          <p:cNvPr id="5" name="CaptionText"/>
          <p:cNvSpPr txBox="1">
            <a:spLocks noChangeArrowheads="1"/>
          </p:cNvSpPr>
          <p:nvPr>
            <p:custDataLst>
              <p:tags r:id="rId1"/>
            </p:custDataLst>
          </p:nvPr>
        </p:nvSpPr>
        <p:spPr bwMode="auto">
          <a:xfrm>
            <a:off x="5303520" y="4760280"/>
            <a:ext cx="3539355" cy="843821"/>
          </a:xfrm>
          <a:prstGeom prst="rect">
            <a:avLst/>
          </a:prstGeom>
          <a:noFill/>
          <a:ln w="9525">
            <a:noFill/>
            <a:miter lim="800000"/>
            <a:headEnd/>
            <a:tailEnd/>
          </a:ln>
        </p:spPr>
        <p:txBody>
          <a:bodyPr wrap="square">
            <a:spAutoFit/>
          </a:bodyPr>
          <a:lstStyle/>
          <a:p>
            <a:pPr algn="r">
              <a:spcAft>
                <a:spcPts val="100"/>
              </a:spcAft>
            </a:pPr>
            <a:r>
              <a:rPr lang="en-US" sz="1200" b="1" i="1" dirty="0"/>
              <a:t>A MEMS cantilever coated with a monolayer of biological molecules </a:t>
            </a:r>
          </a:p>
          <a:p>
            <a:pPr algn="r">
              <a:spcAft>
                <a:spcPts val="100"/>
              </a:spcAft>
            </a:pPr>
            <a:r>
              <a:rPr lang="en-US" sz="1200" b="1" i="1" dirty="0"/>
              <a:t>can bind with and capture other molecules of complementary shapes</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Rotary Motors</a:t>
            </a:r>
            <a:endParaRPr lang="en-US" dirty="0"/>
          </a:p>
        </p:txBody>
      </p:sp>
      <p:sp>
        <p:nvSpPr>
          <p:cNvPr id="3" name="Content Placeholder 2"/>
          <p:cNvSpPr>
            <a:spLocks noGrp="1"/>
          </p:cNvSpPr>
          <p:nvPr>
            <p:ph sz="quarter" idx="1"/>
          </p:nvPr>
        </p:nvSpPr>
        <p:spPr/>
        <p:txBody>
          <a:bodyPr>
            <a:normAutofit/>
          </a:bodyPr>
          <a:lstStyle/>
          <a:p>
            <a:pPr>
              <a:buNone/>
              <a:defRPr/>
            </a:pPr>
            <a:r>
              <a:rPr lang="en-US" sz="2800" dirty="0" smtClean="0"/>
              <a:t>Two types of molecular rotary motors are the </a:t>
            </a:r>
          </a:p>
          <a:p>
            <a:pPr marL="457200" indent="-457200">
              <a:buClr>
                <a:schemeClr val="tx1"/>
              </a:buClr>
              <a:defRPr/>
            </a:pPr>
            <a:r>
              <a:rPr lang="en-US" sz="2800" dirty="0" smtClean="0"/>
              <a:t>bacterial flagellar motor and </a:t>
            </a:r>
          </a:p>
          <a:p>
            <a:pPr marL="457200" indent="-457200">
              <a:buClr>
                <a:schemeClr val="tx1"/>
              </a:buClr>
              <a:defRPr/>
            </a:pPr>
            <a:r>
              <a:rPr lang="en-US" sz="2800" dirty="0" smtClean="0"/>
              <a:t>the enzyme ATP synthase.</a:t>
            </a:r>
            <a:endParaRPr lang="en-US" sz="2800" dirty="0"/>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solidFill>
                  <a:srgbClr val="A50021"/>
                </a:solidFill>
              </a:rPr>
              <a:t>Bacterial Flagellar Motor</a:t>
            </a:r>
            <a:endParaRPr lang="en-US" dirty="0"/>
          </a:p>
        </p:txBody>
      </p:sp>
      <p:sp>
        <p:nvSpPr>
          <p:cNvPr id="3" name="Content Placeholder 2"/>
          <p:cNvSpPr>
            <a:spLocks noGrp="1"/>
          </p:cNvSpPr>
          <p:nvPr>
            <p:ph sz="quarter" idx="1"/>
          </p:nvPr>
        </p:nvSpPr>
        <p:spPr>
          <a:xfrm>
            <a:off x="573459" y="4467501"/>
            <a:ext cx="8153400" cy="2438400"/>
          </a:xfrm>
        </p:spPr>
        <p:txBody>
          <a:bodyPr>
            <a:normAutofit/>
          </a:bodyPr>
          <a:lstStyle/>
          <a:p>
            <a:pPr marL="0" indent="0">
              <a:buNone/>
            </a:pPr>
            <a:r>
              <a:rPr lang="en-US" sz="2000" dirty="0" smtClean="0"/>
              <a:t>Motor r</a:t>
            </a:r>
            <a:r>
              <a:rPr lang="en-US" sz="2000" dirty="0" smtClean="0"/>
              <a:t>esponsible </a:t>
            </a:r>
            <a:r>
              <a:rPr lang="en-US" sz="2000" dirty="0" smtClean="0"/>
              <a:t>for the locomotion of bacterial cells.  </a:t>
            </a:r>
          </a:p>
          <a:p>
            <a:pPr marL="0" indent="0">
              <a:buNone/>
            </a:pPr>
            <a:r>
              <a:rPr lang="en-US" sz="2000" dirty="0" smtClean="0"/>
              <a:t>A flagellum is a long, slender tail or tube that projects from a bacterium </a:t>
            </a:r>
            <a:r>
              <a:rPr lang="en-US" sz="2000" dirty="0" smtClean="0"/>
              <a:t>cell. The </a:t>
            </a:r>
            <a:r>
              <a:rPr lang="en-US" sz="2000" dirty="0" smtClean="0"/>
              <a:t>detail in the right figure illustrates the flagellum as an assemblage of rotor, stator and filament. </a:t>
            </a:r>
            <a:r>
              <a:rPr lang="en-US" sz="2000" dirty="0" smtClean="0"/>
              <a:t>The </a:t>
            </a:r>
            <a:r>
              <a:rPr lang="en-US" sz="2000" dirty="0" smtClean="0"/>
              <a:t>concentrated whip-like motion of the </a:t>
            </a:r>
            <a:r>
              <a:rPr lang="en-US" sz="2000" dirty="0" smtClean="0"/>
              <a:t>filament </a:t>
            </a:r>
            <a:r>
              <a:rPr lang="en-US" sz="2000" dirty="0" smtClean="0"/>
              <a:t>causes the </a:t>
            </a:r>
            <a:r>
              <a:rPr lang="en-US" sz="2000" dirty="0" smtClean="0"/>
              <a:t>rotor </a:t>
            </a:r>
            <a:r>
              <a:rPr lang="en-US" sz="2000" dirty="0" smtClean="0"/>
              <a:t>to turn.  This propels the bacterium through its medium. </a:t>
            </a:r>
          </a:p>
        </p:txBody>
      </p:sp>
      <p:pic>
        <p:nvPicPr>
          <p:cNvPr id="4" name="Picture 3" descr="molecular-motors.jpg"/>
          <p:cNvPicPr>
            <a:picLocks noChangeAspect="1"/>
          </p:cNvPicPr>
          <p:nvPr/>
        </p:nvPicPr>
        <p:blipFill>
          <a:blip r:embed="rId4"/>
          <a:stretch>
            <a:fillRect/>
          </a:stretch>
        </p:blipFill>
        <p:spPr>
          <a:xfrm>
            <a:off x="849085" y="1639388"/>
            <a:ext cx="5264331" cy="2632166"/>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1"/>
            </p:custDataLst>
          </p:nvPr>
        </p:nvSpPr>
        <p:spPr bwMode="auto">
          <a:xfrm>
            <a:off x="6165988" y="1625192"/>
            <a:ext cx="2978012" cy="979755"/>
          </a:xfrm>
          <a:prstGeom prst="rect">
            <a:avLst/>
          </a:prstGeom>
          <a:noFill/>
          <a:ln w="9525">
            <a:noFill/>
            <a:miter lim="800000"/>
            <a:headEnd/>
            <a:tailEnd/>
          </a:ln>
        </p:spPr>
        <p:txBody>
          <a:bodyPr wrap="square">
            <a:spAutoFit/>
          </a:bodyPr>
          <a:lstStyle/>
          <a:p>
            <a:pPr>
              <a:spcAft>
                <a:spcPts val="100"/>
              </a:spcAft>
            </a:pPr>
            <a:r>
              <a:rPr lang="en-US" sz="1400" b="1" i="1" dirty="0"/>
              <a:t>Bacterium Cell (left) and </a:t>
            </a:r>
            <a:endParaRPr lang="en-US" sz="1400" b="1" i="1" dirty="0" smtClean="0"/>
          </a:p>
          <a:p>
            <a:pPr>
              <a:spcAft>
                <a:spcPts val="100"/>
              </a:spcAft>
            </a:pPr>
            <a:r>
              <a:rPr lang="en-US" sz="1400" b="1" i="1" dirty="0" smtClean="0"/>
              <a:t>Bacterial </a:t>
            </a:r>
            <a:r>
              <a:rPr lang="en-US" sz="1400" b="1" i="1" dirty="0"/>
              <a:t>Flagellar Motor (right</a:t>
            </a:r>
            <a:r>
              <a:rPr lang="en-US" sz="1400" b="1" i="1" dirty="0" smtClean="0"/>
              <a:t>)</a:t>
            </a:r>
          </a:p>
          <a:p>
            <a:pPr>
              <a:spcAft>
                <a:spcPts val="100"/>
              </a:spcAft>
            </a:pPr>
            <a:r>
              <a:rPr lang="en-US" sz="1400" i="1" dirty="0" smtClean="0"/>
              <a:t>[Graphics courtesy of Mariana Ruiz Villarreal]</a:t>
            </a:r>
            <a:endParaRPr lang="en-US" sz="1300" b="1" i="1" dirty="0"/>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ATP Synthase Rotary Motor</a:t>
            </a:r>
            <a:endParaRPr lang="en-US" dirty="0"/>
          </a:p>
        </p:txBody>
      </p:sp>
      <p:sp>
        <p:nvSpPr>
          <p:cNvPr id="3" name="Content Placeholder 2"/>
          <p:cNvSpPr>
            <a:spLocks noGrp="1"/>
          </p:cNvSpPr>
          <p:nvPr>
            <p:ph sz="quarter" idx="1"/>
          </p:nvPr>
        </p:nvSpPr>
        <p:spPr>
          <a:xfrm>
            <a:off x="612647" y="1600200"/>
            <a:ext cx="4521055" cy="5009606"/>
          </a:xfrm>
        </p:spPr>
        <p:txBody>
          <a:bodyPr>
            <a:noAutofit/>
          </a:bodyPr>
          <a:lstStyle/>
          <a:p>
            <a:pPr marL="0" indent="0">
              <a:lnSpc>
                <a:spcPct val="120000"/>
              </a:lnSpc>
              <a:buNone/>
            </a:pPr>
            <a:r>
              <a:rPr lang="en-US" sz="1800" dirty="0" smtClean="0"/>
              <a:t>This motor is </a:t>
            </a:r>
            <a:r>
              <a:rPr lang="en-US" sz="1800" dirty="0" smtClean="0"/>
              <a:t>an enzyme embedded in a cell membrane. It generates ATP</a:t>
            </a:r>
            <a:r>
              <a:rPr lang="en-US" sz="1800" dirty="0" smtClean="0">
                <a:hlinkClick r:id="rId3"/>
              </a:rPr>
              <a:t> </a:t>
            </a:r>
            <a:r>
              <a:rPr lang="en-US" sz="1800" dirty="0" smtClean="0"/>
              <a:t>(adenosine triphosphate), a high-energy molecule that is the fuel of cells.  As the ATP synthase motor spins, ATP is created.   </a:t>
            </a:r>
          </a:p>
          <a:p>
            <a:pPr marL="0" indent="0">
              <a:lnSpc>
                <a:spcPct val="120000"/>
              </a:lnSpc>
              <a:buNone/>
            </a:pPr>
            <a:r>
              <a:rPr lang="en-US" sz="1800" dirty="0" smtClean="0"/>
              <a:t>The ATP synthase motor is powered by incoming protons  (H</a:t>
            </a:r>
            <a:r>
              <a:rPr lang="en-US" sz="1800" baseline="30000" dirty="0" smtClean="0"/>
              <a:t>+</a:t>
            </a:r>
            <a:r>
              <a:rPr lang="en-US" sz="1800" dirty="0" smtClean="0"/>
              <a:t>) </a:t>
            </a:r>
            <a:r>
              <a:rPr lang="en-US" sz="1800" dirty="0" smtClean="0"/>
              <a:t>causing a </a:t>
            </a:r>
            <a:r>
              <a:rPr lang="en-US" sz="1800" dirty="0" smtClean="0"/>
              <a:t>difference in electro-chemical potential to occur across its rotor membrane (F0). The energy from this potential difference is transduced to mechanical energy which spins the motor.  As the motor spins, ATP is generated by the rotor inside the cell.</a:t>
            </a:r>
          </a:p>
        </p:txBody>
      </p:sp>
      <p:pic>
        <p:nvPicPr>
          <p:cNvPr id="4" name="Picture 3" descr="ATP_motor-ppt.jpg"/>
          <p:cNvPicPr>
            <a:picLocks noChangeAspect="1"/>
          </p:cNvPicPr>
          <p:nvPr/>
        </p:nvPicPr>
        <p:blipFill>
          <a:blip r:embed="rId4"/>
          <a:stretch>
            <a:fillRect/>
          </a:stretch>
        </p:blipFill>
        <p:spPr>
          <a:xfrm>
            <a:off x="5120640" y="1642915"/>
            <a:ext cx="3984171" cy="436223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Fueling Biomolecular Motors</a:t>
            </a:r>
            <a:endParaRPr lang="en-US" dirty="0"/>
          </a:p>
        </p:txBody>
      </p:sp>
      <p:sp>
        <p:nvSpPr>
          <p:cNvPr id="3" name="Content Placeholder 2"/>
          <p:cNvSpPr>
            <a:spLocks noGrp="1"/>
          </p:cNvSpPr>
          <p:nvPr>
            <p:ph sz="quarter" idx="1"/>
          </p:nvPr>
        </p:nvSpPr>
        <p:spPr/>
        <p:txBody>
          <a:bodyPr>
            <a:normAutofit/>
          </a:bodyPr>
          <a:lstStyle/>
          <a:p>
            <a:pPr marL="0" indent="0">
              <a:buNone/>
            </a:pPr>
            <a:r>
              <a:rPr lang="en-US" sz="2400" dirty="0" smtClean="0"/>
              <a:t>Other molecular motors use this ATP as fuel.  For example, each molecule of ATP that a linear motion kinesin motor encounters triggers precisely one, 8 nm step along its microtubule.  </a:t>
            </a:r>
          </a:p>
          <a:p>
            <a:pPr marL="0" indent="0">
              <a:buNone/>
            </a:pPr>
            <a:r>
              <a:rPr lang="en-US" sz="2400" dirty="0" smtClean="0"/>
              <a:t>All of these molecular motors enable MEMS engineers to integrate the functions of macromotors into micro and nanoscale devices. </a:t>
            </a:r>
          </a:p>
          <a:p>
            <a:pPr>
              <a:buNone/>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Let’s Review</a:t>
            </a:r>
            <a:endParaRPr lang="en-US" dirty="0"/>
          </a:p>
        </p:txBody>
      </p:sp>
      <p:sp>
        <p:nvSpPr>
          <p:cNvPr id="3" name="Content Placeholder 2"/>
          <p:cNvSpPr>
            <a:spLocks noGrp="1"/>
          </p:cNvSpPr>
          <p:nvPr>
            <p:ph sz="quarter" idx="1"/>
          </p:nvPr>
        </p:nvSpPr>
        <p:spPr/>
        <p:txBody>
          <a:bodyPr>
            <a:normAutofit fontScale="92500" lnSpcReduction="10000"/>
          </a:bodyPr>
          <a:lstStyle/>
          <a:p>
            <a:pPr marL="457200" indent="-457200">
              <a:defRPr/>
            </a:pPr>
            <a:r>
              <a:rPr lang="en-US" sz="3200" i="1" dirty="0" smtClean="0"/>
              <a:t>What types of biomolecules are being investigated for use in bioMEMS designs?</a:t>
            </a:r>
          </a:p>
          <a:p>
            <a:pPr marL="457200" indent="-457200">
              <a:defRPr/>
            </a:pPr>
            <a:endParaRPr lang="en-US" sz="3200" i="1" dirty="0" smtClean="0"/>
          </a:p>
          <a:p>
            <a:pPr marL="457200" indent="-457200">
              <a:defRPr/>
            </a:pPr>
            <a:r>
              <a:rPr lang="en-US" sz="3200" i="1" dirty="0" smtClean="0"/>
              <a:t>How can the specific types of structures and functions of biomolecules be used to do the work in bioMEMS designs?</a:t>
            </a:r>
          </a:p>
          <a:p>
            <a:pPr marL="457200" indent="-457200">
              <a:defRPr/>
            </a:pPr>
            <a:endParaRPr lang="en-US" sz="3200" i="1" dirty="0" smtClean="0"/>
          </a:p>
          <a:p>
            <a:pPr marL="457200" indent="-457200">
              <a:defRPr/>
            </a:pPr>
            <a:r>
              <a:rPr lang="en-US" sz="3200" i="1" dirty="0" smtClean="0"/>
              <a:t>On what scale are the sizes of the biomolecules being used in bioMEMS?</a:t>
            </a:r>
          </a:p>
          <a:p>
            <a:pPr marL="514350" indent="-514350"/>
            <a:endParaRPr lang="en-US" i="1" dirty="0"/>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892730"/>
          </a:xfrm>
        </p:spPr>
        <p:txBody>
          <a:bodyPr>
            <a:normAutofit fontScale="77500" lnSpcReduction="20000"/>
          </a:bodyPr>
          <a:lstStyle/>
          <a:p>
            <a:pPr>
              <a:lnSpc>
                <a:spcPct val="120000"/>
              </a:lnSpc>
            </a:pPr>
            <a:r>
              <a:rPr lang="en-US" dirty="0" smtClean="0">
                <a:solidFill>
                  <a:srgbClr val="A50021"/>
                </a:solidFill>
              </a:rPr>
              <a:t>The self-assembling structures is useful for biosensing and separations in bioMEMS design. </a:t>
            </a:r>
          </a:p>
          <a:p>
            <a:pPr>
              <a:lnSpc>
                <a:spcPct val="120000"/>
              </a:lnSpc>
            </a:pPr>
            <a:r>
              <a:rPr lang="en-US" dirty="0" smtClean="0">
                <a:solidFill>
                  <a:srgbClr val="A50021"/>
                </a:solidFill>
              </a:rPr>
              <a:t>Complex 3-D structures provides a simpler, faster, and less expensive route to nanoscale structures than do most top-down types of fabrication.</a:t>
            </a:r>
          </a:p>
          <a:p>
            <a:pPr>
              <a:lnSpc>
                <a:spcPct val="120000"/>
              </a:lnSpc>
            </a:pPr>
            <a:r>
              <a:rPr lang="en-US" dirty="0" smtClean="0">
                <a:solidFill>
                  <a:srgbClr val="A50021"/>
                </a:solidFill>
              </a:rPr>
              <a:t>Active site recognition of enzymes and other binding proteins is very useful in biosensor designs. </a:t>
            </a:r>
          </a:p>
          <a:p>
            <a:pPr>
              <a:lnSpc>
                <a:spcPct val="120000"/>
              </a:lnSpc>
            </a:pPr>
            <a:r>
              <a:rPr lang="en-US" dirty="0" smtClean="0">
                <a:solidFill>
                  <a:srgbClr val="A50021"/>
                </a:solidFill>
              </a:rPr>
              <a:t>Microarrays can be used in a biosensor for analyzing genetic information.</a:t>
            </a:r>
          </a:p>
          <a:p>
            <a:endParaRPr lang="en-US" dirty="0"/>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a:bodyPr>
          <a:lstStyle/>
          <a:p>
            <a:r>
              <a:rPr lang="en-US" i="1" dirty="0" smtClean="0"/>
              <a:t>The information contained herein is considered to be true and accurate; however the Southwest Center for Microsystems Education (SCME) makes no guarantees concerning the authenticity of any statement.  SCME accepts no liability for the content of this unit, or for the consequences of any actions taken on the basis of the information provided.</a:t>
            </a:r>
          </a:p>
          <a:p>
            <a:endParaRPr lang="en-US" dirty="0"/>
          </a:p>
        </p:txBody>
      </p:sp>
      <p:sp>
        <p:nvSpPr>
          <p:cNvPr id="3" name="Title 2"/>
          <p:cNvSpPr>
            <a:spLocks noGrp="1"/>
          </p:cNvSpPr>
          <p:nvPr>
            <p:ph type="title"/>
          </p:nvPr>
        </p:nvSpPr>
        <p:spPr/>
        <p:txBody>
          <a:bodyPr/>
          <a:lstStyle/>
          <a:p>
            <a:r>
              <a:rPr lang="en-US" dirty="0" smtClean="0"/>
              <a:t>Disclaimer</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rmAutofit fontScale="85000" lnSpcReduction="20000"/>
          </a:bodyPr>
          <a:lstStyle/>
          <a:p>
            <a:pPr algn="ctr"/>
            <a:r>
              <a:rPr lang="en-US" sz="1600" dirty="0"/>
              <a:t>Made possible through grants from the National Science Foundation Department of Undergraduate Education #0830384, 0902411, and 1205138.</a:t>
            </a:r>
          </a:p>
          <a:p>
            <a:pPr algn="ctr"/>
            <a:r>
              <a:rPr lang="en-US" sz="1600" dirty="0"/>
              <a:t> </a:t>
            </a:r>
          </a:p>
          <a:p>
            <a:pPr algn="ctr"/>
            <a:r>
              <a:rPr lang="en-US" sz="1600" dirty="0"/>
              <a:t>Any opinions, findings and conclusions or recommendations expressed in this material are those of the authors and creators, and do not necessarily reflect the views of the National Science Foundation.</a:t>
            </a:r>
          </a:p>
          <a:p>
            <a:pPr algn="ctr"/>
            <a:r>
              <a:rPr lang="en-US" sz="1600" b="1" dirty="0"/>
              <a:t> </a:t>
            </a:r>
            <a:endParaRPr lang="en-US" sz="1600" dirty="0"/>
          </a:p>
          <a:p>
            <a:pPr algn="ctr"/>
            <a:r>
              <a:rPr lang="en-US" sz="1600" dirty="0"/>
              <a:t>Southwest Center for Microsystems Education (SCME) NSF ATE Center</a:t>
            </a:r>
          </a:p>
          <a:p>
            <a:pPr algn="ctr"/>
            <a:r>
              <a:rPr lang="en-US" sz="1600" dirty="0"/>
              <a:t>© 2010 Regents of the University of New Mexico</a:t>
            </a:r>
          </a:p>
          <a:p>
            <a:pPr algn="ctr"/>
            <a:r>
              <a:rPr lang="en-US" sz="1600" dirty="0"/>
              <a:t> </a:t>
            </a:r>
          </a:p>
          <a:p>
            <a:pPr algn="ctr"/>
            <a:r>
              <a:rPr lang="en-US" sz="1600" dirty="0"/>
              <a:t>Content is protected by the CC Attribution Non-Commercial Share Alike license.</a:t>
            </a:r>
          </a:p>
          <a:p>
            <a:pPr algn="ctr"/>
            <a:r>
              <a:rPr lang="en-US" sz="1600" dirty="0"/>
              <a:t> </a:t>
            </a:r>
          </a:p>
          <a:p>
            <a:pPr algn="ctr"/>
            <a:r>
              <a:rPr lang="en-US" sz="1600" dirty="0"/>
              <a:t>Website:  </a:t>
            </a:r>
            <a:r>
              <a:rPr lang="en-US" sz="1600" u="sng" dirty="0">
                <a:hlinkClick r:id="rId3"/>
              </a:rPr>
              <a:t>www.scme-nm.org</a:t>
            </a:r>
            <a:endParaRPr lang="en-US" sz="1600" dirty="0"/>
          </a:p>
          <a:p>
            <a:pPr algn="ctr"/>
            <a:r>
              <a:rPr lang="en-US" sz="1600" dirty="0"/>
              <a:t> </a:t>
            </a:r>
          </a:p>
          <a:p>
            <a:pPr algn="ctr"/>
            <a:endParaRPr lang="en-US"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117589" y="6361215"/>
            <a:ext cx="1090143" cy="307777"/>
          </a:xfrm>
          <a:prstGeom prst="rect">
            <a:avLst/>
          </a:prstGeom>
          <a:noFill/>
        </p:spPr>
        <p:txBody>
          <a:bodyPr wrap="none" rtlCol="0">
            <a:spAutoFit/>
          </a:bodyPr>
          <a:lstStyle/>
          <a:p>
            <a:r>
              <a:rPr lang="en-US" sz="1400" i="1" dirty="0" smtClean="0"/>
              <a:t>August 2017</a:t>
            </a:r>
            <a:endParaRPr lang="en-US" sz="1400" i="1"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Will Learn</a:t>
            </a:r>
            <a:endParaRPr lang="en-US" dirty="0"/>
          </a:p>
        </p:txBody>
      </p:sp>
      <p:sp>
        <p:nvSpPr>
          <p:cNvPr id="3" name="Content Placeholder 2"/>
          <p:cNvSpPr>
            <a:spLocks noGrp="1"/>
          </p:cNvSpPr>
          <p:nvPr>
            <p:ph sz="quarter" idx="1"/>
          </p:nvPr>
        </p:nvSpPr>
        <p:spPr/>
        <p:txBody>
          <a:bodyPr>
            <a:normAutofit/>
          </a:bodyPr>
          <a:lstStyle/>
          <a:p>
            <a:pPr marL="0" indent="0">
              <a:buNone/>
            </a:pPr>
            <a:r>
              <a:rPr lang="en-US" sz="2600" dirty="0" smtClean="0"/>
              <a:t>To understand how biomolecules can be used in bioMEMS, it is useful to learn about the types of biomolecules and how they associate with each other in functional units. </a:t>
            </a:r>
          </a:p>
          <a:p>
            <a:pPr>
              <a:buNone/>
            </a:pPr>
            <a:endParaRPr lang="en-US" sz="2600" dirty="0" smtClean="0"/>
          </a:p>
          <a:p>
            <a:pPr marL="0" indent="0">
              <a:buNone/>
            </a:pPr>
            <a:r>
              <a:rPr lang="en-US" sz="2600" dirty="0" smtClean="0"/>
              <a:t>Following is an overview about the properties of biological molecules that make them functional in bioMEMS.</a:t>
            </a:r>
          </a:p>
          <a:p>
            <a:pPr>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Molecule?</a:t>
            </a:r>
            <a:endParaRPr lang="en-US" dirty="0"/>
          </a:p>
        </p:txBody>
      </p:sp>
      <p:sp>
        <p:nvSpPr>
          <p:cNvPr id="3" name="Content Placeholder 2"/>
          <p:cNvSpPr>
            <a:spLocks noGrp="1"/>
          </p:cNvSpPr>
          <p:nvPr>
            <p:ph sz="quarter" idx="1"/>
          </p:nvPr>
        </p:nvSpPr>
        <p:spPr>
          <a:xfrm>
            <a:off x="612648" y="1600200"/>
            <a:ext cx="4429615" cy="4495800"/>
          </a:xfrm>
        </p:spPr>
        <p:txBody>
          <a:bodyPr>
            <a:normAutofit/>
          </a:bodyPr>
          <a:lstStyle/>
          <a:p>
            <a:pPr marL="457200" indent="-457200">
              <a:buClr>
                <a:schemeClr val="tx1"/>
              </a:buClr>
              <a:buSzPct val="70000"/>
            </a:pPr>
            <a:r>
              <a:rPr lang="en-US" sz="2400" dirty="0" smtClean="0"/>
              <a:t>A molecule is the smallest form of a substance that contains all the properties of that substance.  </a:t>
            </a:r>
          </a:p>
          <a:p>
            <a:pPr marL="457200" indent="-457200">
              <a:buClr>
                <a:schemeClr val="tx1"/>
              </a:buClr>
              <a:buSzPct val="70000"/>
            </a:pPr>
            <a:r>
              <a:rPr lang="en-US" sz="2400" dirty="0" smtClean="0"/>
              <a:t>A molecule is made from atoms. </a:t>
            </a:r>
          </a:p>
          <a:p>
            <a:pPr marL="0" indent="0">
              <a:buNone/>
            </a:pPr>
            <a:r>
              <a:rPr lang="en-US" sz="2400" dirty="0" smtClean="0"/>
              <a:t>Example:  An H</a:t>
            </a:r>
            <a:r>
              <a:rPr lang="en-US" sz="2400" baseline="-25000" dirty="0" smtClean="0"/>
              <a:t>2</a:t>
            </a:r>
            <a:r>
              <a:rPr lang="en-US" sz="2400" dirty="0" smtClean="0"/>
              <a:t>O molecule is the smallest form of water.  You break it up and you have two atoms of hydrogen and one atom of oxygen. </a:t>
            </a:r>
          </a:p>
          <a:p>
            <a:pPr>
              <a:buNone/>
            </a:pPr>
            <a:endParaRPr lang="en-US" sz="2400" dirty="0"/>
          </a:p>
        </p:txBody>
      </p:sp>
      <p:pic>
        <p:nvPicPr>
          <p:cNvPr id="4" name="Picture 4" descr="water-mole.jpg"/>
          <p:cNvPicPr>
            <a:picLocks noChangeAspect="1"/>
          </p:cNvPicPr>
          <p:nvPr>
            <p:custDataLst>
              <p:tags r:id="rId1"/>
            </p:custDataLst>
          </p:nvPr>
        </p:nvPicPr>
        <p:blipFill>
          <a:blip r:embed="rId5"/>
          <a:srcRect/>
          <a:stretch>
            <a:fillRect/>
          </a:stretch>
        </p:blipFill>
        <p:spPr bwMode="auto">
          <a:xfrm>
            <a:off x="5058818" y="1697310"/>
            <a:ext cx="3892550" cy="2824162"/>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855062" y="4705850"/>
            <a:ext cx="3063875" cy="274637"/>
          </a:xfrm>
          <a:prstGeom prst="rect">
            <a:avLst/>
          </a:prstGeom>
          <a:noFill/>
          <a:ln w="9525">
            <a:noFill/>
            <a:miter lim="800000"/>
            <a:headEnd/>
            <a:tailEnd/>
          </a:ln>
        </p:spPr>
        <p:txBody>
          <a:bodyPr>
            <a:spAutoFit/>
          </a:bodyPr>
          <a:lstStyle/>
          <a:p>
            <a:pPr algn="r">
              <a:spcAft>
                <a:spcPts val="100"/>
              </a:spcAft>
            </a:pPr>
            <a:r>
              <a:rPr lang="en-US" sz="1200" b="1" i="1" dirty="0"/>
              <a:t>Water Molecule</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Biomolecules?</a:t>
            </a:r>
            <a:endParaRPr lang="en-US" dirty="0"/>
          </a:p>
        </p:txBody>
      </p:sp>
      <p:sp>
        <p:nvSpPr>
          <p:cNvPr id="3" name="Content Placeholder 2"/>
          <p:cNvSpPr>
            <a:spLocks noGrp="1"/>
          </p:cNvSpPr>
          <p:nvPr>
            <p:ph sz="quarter" idx="1"/>
          </p:nvPr>
        </p:nvSpPr>
        <p:spPr>
          <a:xfrm>
            <a:off x="612648" y="1600200"/>
            <a:ext cx="4599432" cy="4892040"/>
          </a:xfrm>
        </p:spPr>
        <p:txBody>
          <a:bodyPr>
            <a:noAutofit/>
          </a:bodyPr>
          <a:lstStyle/>
          <a:p>
            <a:pPr marL="457200" indent="-457200">
              <a:buClr>
                <a:schemeClr val="tx1"/>
              </a:buClr>
            </a:pPr>
            <a:r>
              <a:rPr lang="en-US" sz="2400" dirty="0" smtClean="0"/>
              <a:t>All known forms of life are comprised solely of biomolecules. </a:t>
            </a:r>
          </a:p>
          <a:p>
            <a:pPr marL="457200" indent="-457200">
              <a:buClr>
                <a:schemeClr val="tx1"/>
              </a:buClr>
            </a:pPr>
            <a:r>
              <a:rPr lang="en-US" sz="2400" dirty="0" smtClean="0"/>
              <a:t>Biomolecules are formed by the self-assembly of atoms (primarily carbon and hydrogen).   </a:t>
            </a:r>
          </a:p>
          <a:p>
            <a:pPr marL="457200" indent="-457200">
              <a:buClr>
                <a:schemeClr val="tx1"/>
              </a:buClr>
            </a:pPr>
            <a:r>
              <a:rPr lang="en-US" sz="2400" dirty="0" smtClean="0"/>
              <a:t>Once formed, they continue to self-assembly into larger structures (larger molecules, compounds, organelles and cells </a:t>
            </a:r>
          </a:p>
          <a:p>
            <a:pPr>
              <a:buNone/>
            </a:pPr>
            <a:endParaRPr lang="en-US" sz="2400" dirty="0"/>
          </a:p>
        </p:txBody>
      </p:sp>
      <p:sp>
        <p:nvSpPr>
          <p:cNvPr id="5" name="CaptionText"/>
          <p:cNvSpPr txBox="1">
            <a:spLocks noChangeArrowheads="1"/>
          </p:cNvSpPr>
          <p:nvPr>
            <p:custDataLst>
              <p:tags r:id="rId1"/>
            </p:custDataLst>
          </p:nvPr>
        </p:nvSpPr>
        <p:spPr bwMode="auto">
          <a:xfrm>
            <a:off x="6371953" y="4812166"/>
            <a:ext cx="2560638" cy="659155"/>
          </a:xfrm>
          <a:prstGeom prst="rect">
            <a:avLst/>
          </a:prstGeom>
          <a:noFill/>
          <a:ln w="9525">
            <a:noFill/>
            <a:miter lim="800000"/>
            <a:headEnd/>
            <a:tailEnd/>
          </a:ln>
        </p:spPr>
        <p:txBody>
          <a:bodyPr>
            <a:spAutoFit/>
          </a:bodyPr>
          <a:lstStyle/>
          <a:p>
            <a:pPr algn="r">
              <a:spcAft>
                <a:spcPts val="100"/>
              </a:spcAft>
            </a:pPr>
            <a:r>
              <a:rPr lang="en-US" sz="1200" b="1" i="1" dirty="0"/>
              <a:t>Biomolecules - DNA and </a:t>
            </a:r>
            <a:r>
              <a:rPr lang="en-US" sz="1200" b="1" i="1" dirty="0" smtClean="0"/>
              <a:t>Protein</a:t>
            </a:r>
          </a:p>
          <a:p>
            <a:pPr algn="r">
              <a:spcAft>
                <a:spcPts val="100"/>
              </a:spcAft>
            </a:pPr>
            <a:r>
              <a:rPr lang="en-US" sz="1200" i="1" dirty="0" smtClean="0"/>
              <a:t>[Image source:  Swiss Institute of Bioinformatics (SIB) gallery]</a:t>
            </a:r>
            <a:endParaRPr lang="en-US" sz="1200" b="1" i="1" dirty="0"/>
          </a:p>
        </p:txBody>
      </p:sp>
      <p:pic>
        <p:nvPicPr>
          <p:cNvPr id="6" name="Picture 5" descr="dna-protein.jpg"/>
          <p:cNvPicPr>
            <a:picLocks noChangeAspect="1"/>
          </p:cNvPicPr>
          <p:nvPr/>
        </p:nvPicPr>
        <p:blipFill>
          <a:blip r:embed="rId4"/>
          <a:stretch>
            <a:fillRect/>
          </a:stretch>
        </p:blipFill>
        <p:spPr>
          <a:xfrm>
            <a:off x="5276953" y="1698171"/>
            <a:ext cx="3624794" cy="291301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Biomolecules</a:t>
            </a:r>
            <a:endParaRPr lang="en-US" dirty="0"/>
          </a:p>
        </p:txBody>
      </p:sp>
      <p:sp>
        <p:nvSpPr>
          <p:cNvPr id="3" name="Content Placeholder 2"/>
          <p:cNvSpPr>
            <a:spLocks noGrp="1"/>
          </p:cNvSpPr>
          <p:nvPr>
            <p:ph sz="quarter" idx="1"/>
          </p:nvPr>
        </p:nvSpPr>
        <p:spPr/>
        <p:txBody>
          <a:bodyPr>
            <a:normAutofit/>
          </a:bodyPr>
          <a:lstStyle/>
          <a:p>
            <a:pPr marL="0" indent="0">
              <a:buNone/>
            </a:pPr>
            <a:r>
              <a:rPr lang="en-US" sz="2600" dirty="0" smtClean="0"/>
              <a:t>There are four types of biomolecules that are abundant in all cells:  </a:t>
            </a:r>
          </a:p>
          <a:p>
            <a:pPr>
              <a:buNone/>
            </a:pPr>
            <a:endParaRPr lang="en-US" sz="2600" dirty="0" smtClean="0"/>
          </a:p>
          <a:p>
            <a:pPr marL="508000" lvl="1" indent="-508000">
              <a:buFont typeface="Wingdings" pitchFamily="2" charset="2"/>
              <a:buChar char="v"/>
            </a:pPr>
            <a:r>
              <a:rPr lang="en-US" dirty="0" smtClean="0"/>
              <a:t>Carbohydrates</a:t>
            </a:r>
          </a:p>
          <a:p>
            <a:pPr marL="508000" lvl="1" indent="-508000">
              <a:buFont typeface="Wingdings" pitchFamily="2" charset="2"/>
              <a:buChar char="v"/>
            </a:pPr>
            <a:r>
              <a:rPr lang="en-US" dirty="0" smtClean="0"/>
              <a:t>Nucleic acids</a:t>
            </a:r>
          </a:p>
          <a:p>
            <a:pPr marL="508000" lvl="1" indent="-508000">
              <a:buFont typeface="Wingdings" pitchFamily="2" charset="2"/>
              <a:buChar char="v"/>
            </a:pPr>
            <a:r>
              <a:rPr lang="en-US" dirty="0" smtClean="0"/>
              <a:t>Proteins</a:t>
            </a:r>
          </a:p>
          <a:p>
            <a:pPr marL="508000" lvl="1" indent="-508000">
              <a:buFont typeface="Wingdings" pitchFamily="2" charset="2"/>
              <a:buChar char="v"/>
            </a:pPr>
            <a:r>
              <a:rPr lang="en-US" dirty="0" smtClean="0"/>
              <a:t>Lipids</a:t>
            </a:r>
          </a:p>
          <a:p>
            <a:pPr>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25"/>
          <p:cNvGraphicFramePr>
            <a:graphicFrameLocks noGrp="1"/>
          </p:cNvGraphicFramePr>
          <p:nvPr/>
        </p:nvGraphicFramePr>
        <p:xfrm>
          <a:off x="429622" y="339635"/>
          <a:ext cx="8361680" cy="5776368"/>
        </p:xfrm>
        <a:graphic>
          <a:graphicData uri="http://schemas.openxmlformats.org/drawingml/2006/table">
            <a:tbl>
              <a:tblPr/>
              <a:tblGrid>
                <a:gridCol w="1915674"/>
                <a:gridCol w="6446006"/>
              </a:tblGrid>
              <a:tr h="36302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C000"/>
                          </a:solidFill>
                          <a:effectLst/>
                          <a:latin typeface="Times New Roman" pitchFamily="18" charset="0"/>
                        </a:rPr>
                        <a:t>Biomolecule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C000"/>
                          </a:solidFill>
                          <a:effectLst/>
                          <a:latin typeface="Times New Roman" pitchFamily="18" charset="0"/>
                        </a:rPr>
                        <a:t>Types and functions of biomolecules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5506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Carbohydrates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6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Have both structural and energy storage abilities.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Monosaccharides (glucose)</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Disaccharides (sucrose)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Polysaccharides (cellulose)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6CB"/>
                    </a:solidFill>
                  </a:tcPr>
                </a:tc>
              </a:tr>
              <a:tr h="89208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Nucleic Acids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3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DNA (hereditary characteristics)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RNA (Triggers the manufacture of specific proteins. Involved in the transmission of DNA's genetic information.)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3E7"/>
                    </a:solidFill>
                  </a:tcPr>
                </a:tc>
              </a:tr>
              <a:tr h="221112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Proteins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6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Enzymes (Accelerates cellular reactions)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Collagen, keratin, and elastin (Support proteins)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Hemoglobin (Transport proteins)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Casein, ovalbumin (Nutrient proteins)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Antibodies (Necessary for immunity)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Hormones (Regulate metabolism)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Actin and myosin (Perform mechanical functions such as muscle contraction)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6CB"/>
                    </a:solidFill>
                  </a:tcPr>
                </a:tc>
              </a:tr>
              <a:tr h="115506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Lipids (fats and oils)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3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Triglycerides (A form of stored energy)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A50021"/>
                          </a:solidFill>
                          <a:effectLst/>
                          <a:latin typeface="Times New Roman" pitchFamily="18" charset="0"/>
                        </a:rPr>
                        <a:t>Phospholipids (Major components of the biological cell membrane. Able to limit the passage of water and other water-soluble compounds through the membrane.)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F3E7"/>
                    </a:solid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0.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2.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3.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4.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5.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6.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7.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8.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9.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0.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1.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3.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xml><?xml version="1.0" encoding="utf-8"?>
<p:tagLst xmlns:a="http://schemas.openxmlformats.org/drawingml/2006/main" xmlns:r="http://schemas.openxmlformats.org/officeDocument/2006/relationships" xmlns:p="http://schemas.openxmlformats.org/presentationml/2006/main">
  <p:tag name="SHAPENAME" val="CaptionText"/>
</p:tagLst>
</file>

<file path=ppt/tags/tag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5.xml><?xml version="1.0" encoding="utf-8"?>
<p:tagLst xmlns:a="http://schemas.openxmlformats.org/drawingml/2006/main" xmlns:r="http://schemas.openxmlformats.org/officeDocument/2006/relationships" xmlns:p="http://schemas.openxmlformats.org/presentationml/2006/main">
  <p:tag name="SHAPENAME" val="MainGraphic"/>
</p:tagLst>
</file>

<file path=ppt/tags/tag6.xml><?xml version="1.0" encoding="utf-8"?>
<p:tagLst xmlns:a="http://schemas.openxmlformats.org/drawingml/2006/main" xmlns:r="http://schemas.openxmlformats.org/officeDocument/2006/relationships" xmlns:p="http://schemas.openxmlformats.org/presentationml/2006/main">
  <p:tag name="SHAPENAME" val="CaptionText"/>
</p:tagLst>
</file>

<file path=ppt/tags/tag7.xml><?xml version="1.0" encoding="utf-8"?>
<p:tagLst xmlns:a="http://schemas.openxmlformats.org/drawingml/2006/main" xmlns:r="http://schemas.openxmlformats.org/officeDocument/2006/relationships" xmlns:p="http://schemas.openxmlformats.org/presentationml/2006/main">
  <p:tag name="SHAPENAME" val="CaptionText"/>
</p:tagLst>
</file>

<file path=ppt/tags/tag8.xml><?xml version="1.0" encoding="utf-8"?>
<p:tagLst xmlns:a="http://schemas.openxmlformats.org/drawingml/2006/main" xmlns:r="http://schemas.openxmlformats.org/officeDocument/2006/relationships" xmlns:p="http://schemas.openxmlformats.org/presentationml/2006/main">
  <p:tag name="SHAPENAME" val="CaptionText"/>
</p:tagLst>
</file>

<file path=ppt/tags/tag9.xml><?xml version="1.0" encoding="utf-8"?>
<p:tagLst xmlns:a="http://schemas.openxmlformats.org/drawingml/2006/main" xmlns:r="http://schemas.openxmlformats.org/officeDocument/2006/relationships" xmlns:p="http://schemas.openxmlformats.org/presentationml/2006/main">
  <p:tag name="SHAPENAME" val="CaptionText"/>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9">
      <a:dk1>
        <a:srgbClr val="8A3C12"/>
      </a:dk1>
      <a:lt1>
        <a:srgbClr val="FFF2CB"/>
      </a:lt1>
      <a:dk2>
        <a:srgbClr val="732423"/>
      </a:dk2>
      <a:lt2>
        <a:srgbClr val="D4D4D6"/>
      </a:lt2>
      <a:accent1>
        <a:srgbClr val="9A302F"/>
      </a:accent1>
      <a:accent2>
        <a:srgbClr val="FFC000"/>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348</TotalTime>
  <Words>3545</Words>
  <Application>Microsoft Macintosh PowerPoint</Application>
  <PresentationFormat>On-screen Show (4:3)</PresentationFormat>
  <Paragraphs>298</Paragraphs>
  <Slides>47</Slides>
  <Notes>46</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scme3</vt:lpstr>
      <vt:lpstr>Biomolecular applications for biomems</vt:lpstr>
      <vt:lpstr>Unit Overview</vt:lpstr>
      <vt:lpstr>Objectives</vt:lpstr>
      <vt:lpstr>Introduction</vt:lpstr>
      <vt:lpstr>What You Will Learn</vt:lpstr>
      <vt:lpstr>What is a Molecule?</vt:lpstr>
      <vt:lpstr>What are Biomolecules?</vt:lpstr>
      <vt:lpstr>Types of Biomolecules</vt:lpstr>
      <vt:lpstr>PowerPoint Presentation</vt:lpstr>
      <vt:lpstr>Biomolecules in MEMS</vt:lpstr>
      <vt:lpstr>Tasks and Functions</vt:lpstr>
      <vt:lpstr>Biomolecules for bioMEMS</vt:lpstr>
      <vt:lpstr>Let’s Explore</vt:lpstr>
      <vt:lpstr>Self-Assembly</vt:lpstr>
      <vt:lpstr>DNA Self-Assembly</vt:lpstr>
      <vt:lpstr>Application - Biosensor</vt:lpstr>
      <vt:lpstr>Protein Self-Assembly</vt:lpstr>
      <vt:lpstr>Superstructures</vt:lpstr>
      <vt:lpstr>Example of Protein Self-Assembly</vt:lpstr>
      <vt:lpstr>Applications of Self-Assembly</vt:lpstr>
      <vt:lpstr>Applications of Self-Assembly</vt:lpstr>
      <vt:lpstr>Biomolecular Filter</vt:lpstr>
      <vt:lpstr>Cell Surface Receptor</vt:lpstr>
      <vt:lpstr>Lock and Key Models</vt:lpstr>
      <vt:lpstr>Function of Enzymes</vt:lpstr>
      <vt:lpstr>Enzymes</vt:lpstr>
      <vt:lpstr>Enzymes as Biosensors</vt:lpstr>
      <vt:lpstr>MEMS Biosensor</vt:lpstr>
      <vt:lpstr>Phospholipids</vt:lpstr>
      <vt:lpstr>Phospholipid Bilayers</vt:lpstr>
      <vt:lpstr>Liposome Vesicle</vt:lpstr>
      <vt:lpstr>Liposome Drug Delivery System</vt:lpstr>
      <vt:lpstr>Porin Proteins</vt:lpstr>
      <vt:lpstr>Porins in bioMEMS</vt:lpstr>
      <vt:lpstr>Molecular Machines / Motors</vt:lpstr>
      <vt:lpstr>Motor Functions</vt:lpstr>
      <vt:lpstr>Linear Motion Motors</vt:lpstr>
      <vt:lpstr>Kinesin and Dynein Proteins</vt:lpstr>
      <vt:lpstr>Myosin Motors</vt:lpstr>
      <vt:lpstr>Rotary Motors</vt:lpstr>
      <vt:lpstr>Bacterial Flagellar Motor</vt:lpstr>
      <vt:lpstr>ATP Synthase Rotary Motor</vt:lpstr>
      <vt:lpstr>Fueling Biomolecular Motors</vt:lpstr>
      <vt:lpstr>Let’s Review</vt:lpstr>
      <vt:lpstr>Summary</vt:lpstr>
      <vt:lpstr>Disclaimer</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mjwillis</dc:creator>
  <cp:lastModifiedBy>MJ Willis</cp:lastModifiedBy>
  <cp:revision>107</cp:revision>
  <dcterms:created xsi:type="dcterms:W3CDTF">2009-01-07T02:38:26Z</dcterms:created>
  <dcterms:modified xsi:type="dcterms:W3CDTF">2017-08-17T20:45:39Z</dcterms:modified>
</cp:coreProperties>
</file>