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4.xml" ContentType="application/vnd.openxmlformats-officedocument.presentationml.tags+xml"/>
  <Override PartName="/ppt/notesSlides/notesSlide9.xml" ContentType="application/vnd.openxmlformats-officedocument.presentationml.notesSlide+xml"/>
  <Override PartName="/ppt/tags/tag5.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6.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22.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23.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24.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25.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5"/>
  </p:notesMasterIdLst>
  <p:handoutMasterIdLst>
    <p:handoutMasterId r:id="rId36"/>
  </p:handoutMasterIdLst>
  <p:sldIdLst>
    <p:sldId id="260" r:id="rId2"/>
    <p:sldId id="261" r:id="rId3"/>
    <p:sldId id="262" r:id="rId4"/>
    <p:sldId id="263" r:id="rId5"/>
    <p:sldId id="267" r:id="rId6"/>
    <p:sldId id="268" r:id="rId7"/>
    <p:sldId id="269" r:id="rId8"/>
    <p:sldId id="270" r:id="rId9"/>
    <p:sldId id="271" r:id="rId10"/>
    <p:sldId id="272" r:id="rId11"/>
    <p:sldId id="273" r:id="rId12"/>
    <p:sldId id="274" r:id="rId13"/>
    <p:sldId id="275" r:id="rId14"/>
    <p:sldId id="277" r:id="rId15"/>
    <p:sldId id="279" r:id="rId16"/>
    <p:sldId id="280" r:id="rId17"/>
    <p:sldId id="281" r:id="rId18"/>
    <p:sldId id="282" r:id="rId19"/>
    <p:sldId id="283" r:id="rId20"/>
    <p:sldId id="284" r:id="rId21"/>
    <p:sldId id="285" r:id="rId22"/>
    <p:sldId id="286" r:id="rId23"/>
    <p:sldId id="288" r:id="rId24"/>
    <p:sldId id="289" r:id="rId25"/>
    <p:sldId id="290" r:id="rId26"/>
    <p:sldId id="291" r:id="rId27"/>
    <p:sldId id="287" r:id="rId28"/>
    <p:sldId id="292" r:id="rId29"/>
    <p:sldId id="293" r:id="rId30"/>
    <p:sldId id="294" r:id="rId31"/>
    <p:sldId id="266" r:id="rId32"/>
    <p:sldId id="264" r:id="rId33"/>
    <p:sldId id="265"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9093" autoAdjust="0"/>
  </p:normalViewPr>
  <p:slideViewPr>
    <p:cSldViewPr snapToGrid="0">
      <p:cViewPr>
        <p:scale>
          <a:sx n="143" d="100"/>
          <a:sy n="143" d="100"/>
        </p:scale>
        <p:origin x="-568"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1" d="100"/>
          <a:sy n="81" d="100"/>
        </p:scale>
        <p:origin x="-208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5DBD8D2-E021-4195-9B00-EE358287A0D3}" type="datetimeFigureOut">
              <a:rPr lang="en-US" smtClean="0"/>
              <a:pPr/>
              <a:t>8/28/17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3F8B657-D611-4F5C-95FD-A20E006DD12B}" type="slidenum">
              <a:rPr lang="en-US" smtClean="0"/>
              <a:pPr/>
              <a:t>‹#›</a:t>
            </a:fld>
            <a:endParaRPr lang="en-US"/>
          </a:p>
        </p:txBody>
      </p:sp>
    </p:spTree>
    <p:extLst>
      <p:ext uri="{BB962C8B-B14F-4D97-AF65-F5344CB8AC3E}">
        <p14:creationId xmlns:p14="http://schemas.microsoft.com/office/powerpoint/2010/main" val="12161774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EBF19F-8D57-4DB4-B4C2-628EDCD0AA75}" type="datetimeFigureOut">
              <a:rPr lang="en-US" smtClean="0"/>
              <a:pPr/>
              <a:t>8/28/17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311456-05DC-4558-9296-21D949A545A1}" type="slidenum">
              <a:rPr lang="en-US" smtClean="0"/>
              <a:pPr/>
              <a:t>‹#›</a:t>
            </a:fld>
            <a:endParaRPr lang="en-US"/>
          </a:p>
        </p:txBody>
      </p:sp>
    </p:spTree>
    <p:extLst>
      <p:ext uri="{BB962C8B-B14F-4D97-AF65-F5344CB8AC3E}">
        <p14:creationId xmlns:p14="http://schemas.microsoft.com/office/powerpoint/2010/main" val="32880185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lnSpc>
                <a:spcPct val="120000"/>
              </a:lnSpc>
              <a:spcAft>
                <a:spcPts val="600"/>
              </a:spcAft>
              <a:buNone/>
            </a:pPr>
            <a:r>
              <a:rPr lang="en-US" sz="1200" dirty="0" smtClean="0"/>
              <a:t>Robot-assisted minimally invasive surgery offers improved range of motion over standard laparoscopic techniques.   </a:t>
            </a:r>
          </a:p>
          <a:p>
            <a:pPr marL="0" indent="0">
              <a:lnSpc>
                <a:spcPct val="120000"/>
              </a:lnSpc>
              <a:spcAft>
                <a:spcPts val="600"/>
              </a:spcAft>
              <a:buNone/>
            </a:pPr>
            <a:r>
              <a:rPr lang="en-US" sz="1200" dirty="0" smtClean="0"/>
              <a:t>This image shows the patient side of the di Vinci </a:t>
            </a:r>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lumMod val="90000"/>
          </a:schemeClr>
        </a:solid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1609725" y="409575"/>
            <a:ext cx="6477000" cy="1828800"/>
          </a:xfrm>
        </p:spPr>
        <p:txBody>
          <a:bodyPr anchor="b">
            <a:normAutofit/>
          </a:bodyPr>
          <a:lstStyle>
            <a:lvl1pPr algn="ctr">
              <a:defRPr sz="4400" cap="all" baseline="0">
                <a:effectLst>
                  <a:outerShdw blurRad="38100" dist="38100" dir="2700000" algn="tl">
                    <a:srgbClr val="000000">
                      <a:alpha val="43137"/>
                    </a:srgbClr>
                  </a:outerShdw>
                </a:effectLst>
              </a:defRPr>
            </a:lvl1pPr>
          </a:lstStyle>
          <a:p>
            <a:r>
              <a:rPr kumimoji="0" lang="en-US" dirty="0"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3" name="Picture Placeholder 12"/>
          <p:cNvSpPr>
            <a:spLocks noGrp="1"/>
          </p:cNvSpPr>
          <p:nvPr>
            <p:ph type="pic" sz="quarter" idx="11"/>
          </p:nvPr>
        </p:nvSpPr>
        <p:spPr>
          <a:xfrm>
            <a:off x="2752725" y="2600325"/>
            <a:ext cx="4352925" cy="2943225"/>
          </a:xfrm>
        </p:spPr>
        <p:txBody>
          <a:bodyPr/>
          <a:lstStyle/>
          <a:p>
            <a:r>
              <a:rPr lang="en-US" smtClean="0"/>
              <a:t>Click icon to add picture</a:t>
            </a:r>
            <a:endParaRPr lang="en-US"/>
          </a:p>
        </p:txBody>
      </p:sp>
      <p:pic>
        <p:nvPicPr>
          <p:cNvPr id="12" name="Picture 11" descr="logo-for-ppt.jpg"/>
          <p:cNvPicPr>
            <a:picLocks noChangeAspect="1"/>
          </p:cNvPicPr>
          <p:nvPr userDrawn="1"/>
        </p:nvPicPr>
        <p:blipFill>
          <a:blip r:embed="rId2"/>
          <a:stretch>
            <a:fillRect/>
          </a:stretch>
        </p:blipFill>
        <p:spPr>
          <a:xfrm>
            <a:off x="0" y="6051507"/>
            <a:ext cx="2407920" cy="73029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Footer Placeholder 4"/>
          <p:cNvSpPr>
            <a:spLocks noGrp="1"/>
          </p:cNvSpPr>
          <p:nvPr>
            <p:ph type="ftr" sz="quarter" idx="11"/>
          </p:nvPr>
        </p:nvSpPr>
        <p:spPr>
          <a:xfrm>
            <a:off x="457201" y="6248207"/>
            <a:ext cx="5573483" cy="365125"/>
          </a:xfrm>
          <a:prstGeom prst="rect">
            <a:avLst/>
          </a:prstGeo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a:prstGeom prst="rect">
            <a:avLst/>
          </a:prstGeom>
        </p:spPr>
        <p:txBody>
          <a:bodyPr/>
          <a:lstStyle/>
          <a:p>
            <a:fld id="{D78F8377-172F-47A4-85FF-D8562118AE8C}" type="slidenum">
              <a:rPr lang="en-US" smtClean="0"/>
              <a:pPr/>
              <a:t>‹#›</a:t>
            </a:fld>
            <a:endParaRPr lang="en-US"/>
          </a:p>
        </p:txBody>
      </p:sp>
      <p:sp>
        <p:nvSpPr>
          <p:cNvPr id="10" name="Date Placeholder 1"/>
          <p:cNvSpPr>
            <a:spLocks noGrp="1"/>
          </p:cNvSpPr>
          <p:nvPr>
            <p:ph type="dt" sz="half" idx="10"/>
          </p:nvPr>
        </p:nvSpPr>
        <p:spPr>
          <a:xfrm>
            <a:off x="6524624" y="6248400"/>
            <a:ext cx="2238375" cy="365125"/>
          </a:xfrm>
          <a:prstGeom prst="rect">
            <a:avLst/>
          </a:prstGeom>
        </p:spPr>
        <p:txBody>
          <a:bodyPr/>
          <a:lstStyle>
            <a:lvl1pPr>
              <a:defRPr/>
            </a:lvl1pPr>
          </a:lstStyle>
          <a:p>
            <a:endParaRPr lang="en-US" dirty="0"/>
          </a:p>
        </p:txBody>
      </p:sp>
      <p:sp>
        <p:nvSpPr>
          <p:cNvPr id="11" name="Slide Number Placeholder 3"/>
          <p:cNvSpPr txBox="1">
            <a:spLocks/>
          </p:cNvSpPr>
          <p:nvPr userDrawn="1"/>
        </p:nvSpPr>
        <p:spPr>
          <a:xfrm>
            <a:off x="8296274" y="6248400"/>
            <a:ext cx="447675"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chemeClr val="tx2"/>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612648" y="1600200"/>
            <a:ext cx="8153400" cy="44958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34004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normAutofit/>
          </a:bodyPr>
          <a:lstStyle>
            <a:lvl1pPr algn="l">
              <a:buNone/>
              <a:defRPr sz="3600" b="0" cap="none">
                <a:solidFill>
                  <a:srgbClr val="FFFFFF"/>
                </a:solidFill>
              </a:defRPr>
            </a:lvl1pPr>
          </a:lstStyle>
          <a:p>
            <a:r>
              <a:rPr kumimoji="0" lang="en-US" smtClean="0"/>
              <a:t>Click to edit Master title style</a:t>
            </a:r>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3" name="Content Placeholder 12"/>
          <p:cNvSpPr>
            <a:spLocks noGrp="1"/>
          </p:cNvSpPr>
          <p:nvPr>
            <p:ph sz="quarter" idx="4"/>
          </p:nvPr>
        </p:nvSpPr>
        <p:spPr>
          <a:xfrm>
            <a:off x="4800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
        <p:nvSpPr>
          <p:cNvPr id="12"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600" kern="1200">
          <a:solidFill>
            <a:schemeClr val="tx2"/>
          </a:solidFill>
          <a:effectLst>
            <a:outerShdw blurRad="38100" dist="38100" dir="2700000" algn="tl">
              <a:srgbClr val="000000">
                <a:alpha val="43137"/>
              </a:srgbClr>
            </a:outerShdw>
          </a:effectLst>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pitchFamily="2" charset="2"/>
        <a:buChar char="v"/>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tiff"/></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image" Target="../media/image7.jpeg"/><Relationship Id="rId1" Type="http://schemas.openxmlformats.org/officeDocument/2006/relationships/tags" Target="../tags/tag5.x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image" Target="../media/image8.jpeg"/><Relationship Id="rId1" Type="http://schemas.openxmlformats.org/officeDocument/2006/relationships/tags" Target="../tags/tag6.x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5.xml"/><Relationship Id="rId5" Type="http://schemas.openxmlformats.org/officeDocument/2006/relationships/image" Target="../media/image9.jpeg"/><Relationship Id="rId6" Type="http://schemas.openxmlformats.org/officeDocument/2006/relationships/image" Target="../media/image10.jpg"/><Relationship Id="rId7" Type="http://schemas.openxmlformats.org/officeDocument/2006/relationships/hyperlink" Target="http://www.witec.de" TargetMode="External"/><Relationship Id="rId1" Type="http://schemas.openxmlformats.org/officeDocument/2006/relationships/tags" Target="../tags/tag7.xml"/><Relationship Id="rId2" Type="http://schemas.openxmlformats.org/officeDocument/2006/relationships/tags" Target="../tags/tag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g"/><Relationship Id="rId4" Type="http://schemas.openxmlformats.org/officeDocument/2006/relationships/hyperlink" Target="http://creativecommons.org/licenses/by-sa/3.0" TargetMode="External"/><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0.xml"/><Relationship Id="rId5" Type="http://schemas.openxmlformats.org/officeDocument/2006/relationships/image" Target="../media/image5.jpeg"/><Relationship Id="rId1" Type="http://schemas.openxmlformats.org/officeDocument/2006/relationships/tags" Target="../tags/tag9.xml"/><Relationship Id="rId2" Type="http://schemas.openxmlformats.org/officeDocument/2006/relationships/tags" Target="../tags/tag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2.xml"/><Relationship Id="rId5" Type="http://schemas.openxmlformats.org/officeDocument/2006/relationships/image" Target="../media/image13.jpeg"/><Relationship Id="rId1" Type="http://schemas.openxmlformats.org/officeDocument/2006/relationships/tags" Target="../tags/tag11.xml"/><Relationship Id="rId2" Type="http://schemas.openxmlformats.org/officeDocument/2006/relationships/tags" Target="../tags/tag1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3.xml"/><Relationship Id="rId5" Type="http://schemas.openxmlformats.org/officeDocument/2006/relationships/image" Target="../media/image14.png"/><Relationship Id="rId1" Type="http://schemas.openxmlformats.org/officeDocument/2006/relationships/tags" Target="../tags/tag13.xml"/><Relationship Id="rId2" Type="http://schemas.openxmlformats.org/officeDocument/2006/relationships/tags" Target="../tags/tag14.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4.xml"/><Relationship Id="rId5" Type="http://schemas.openxmlformats.org/officeDocument/2006/relationships/image" Target="../media/image15.png"/><Relationship Id="rId6" Type="http://schemas.openxmlformats.org/officeDocument/2006/relationships/hyperlink" Target="https://youtu.be/Bi_HpbFKnSw" TargetMode="External"/><Relationship Id="rId1" Type="http://schemas.openxmlformats.org/officeDocument/2006/relationships/tags" Target="../tags/tag15.xml"/><Relationship Id="rId2" Type="http://schemas.openxmlformats.org/officeDocument/2006/relationships/tags" Target="../tags/tag16.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5.xml"/><Relationship Id="rId5" Type="http://schemas.openxmlformats.org/officeDocument/2006/relationships/image" Target="../media/image16.jpeg"/><Relationship Id="rId1" Type="http://schemas.openxmlformats.org/officeDocument/2006/relationships/tags" Target="../tags/tag17.xml"/><Relationship Id="rId2" Type="http://schemas.openxmlformats.org/officeDocument/2006/relationships/tags" Target="../tags/tag18.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6.xml"/><Relationship Id="rId5" Type="http://schemas.openxmlformats.org/officeDocument/2006/relationships/image" Target="../media/image17.jpeg"/><Relationship Id="rId1" Type="http://schemas.openxmlformats.org/officeDocument/2006/relationships/tags" Target="../tags/tag19.xml"/><Relationship Id="rId2" Type="http://schemas.openxmlformats.org/officeDocument/2006/relationships/tags" Target="../tags/tag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8.xml"/><Relationship Id="rId5" Type="http://schemas.openxmlformats.org/officeDocument/2006/relationships/image" Target="../media/image18.jpeg"/><Relationship Id="rId1" Type="http://schemas.openxmlformats.org/officeDocument/2006/relationships/tags" Target="../tags/tag21.xml"/><Relationship Id="rId2" Type="http://schemas.openxmlformats.org/officeDocument/2006/relationships/tags" Target="../tags/tag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hyperlink" Target="http://www.bio-link.org" TargetMode="External"/><Relationship Id="rId4" Type="http://schemas.openxmlformats.org/officeDocument/2006/relationships/hyperlink" Target="http://www.scme-nm.org" TargetMode="External"/><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4.xml"/><Relationship Id="rId5" Type="http://schemas.openxmlformats.org/officeDocument/2006/relationships/image" Target="../media/image5.jpeg"/><Relationship Id="rId1" Type="http://schemas.openxmlformats.org/officeDocument/2006/relationships/tags" Target="../tags/tag1.xml"/><Relationship Id="rId2" Type="http://schemas.openxmlformats.org/officeDocument/2006/relationships/tags" Target="../tags/tag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image" Target="../media/image6.jpeg"/><Relationship Id="rId1" Type="http://schemas.openxmlformats.org/officeDocument/2006/relationships/tags" Target="../tags/tag3.x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image" Target="../media/image7.jpeg"/><Relationship Id="rId1" Type="http://schemas.openxmlformats.org/officeDocument/2006/relationships/tags" Target="../tags/tag4.x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b="1" dirty="0" smtClean="0">
                <a:solidFill>
                  <a:srgbClr val="993300"/>
                </a:solidFill>
                <a:cs typeface="Times New Roman" pitchFamily="18" charset="0"/>
              </a:rPr>
              <a:t>Therapeutic bioMEMS Overview</a:t>
            </a:r>
            <a:endParaRPr lang="en-US" dirty="0"/>
          </a:p>
        </p:txBody>
      </p:sp>
      <p:sp>
        <p:nvSpPr>
          <p:cNvPr id="5" name="Subtitle 4"/>
          <p:cNvSpPr>
            <a:spLocks noGrp="1"/>
          </p:cNvSpPr>
          <p:nvPr>
            <p:ph type="subTitle" idx="1"/>
          </p:nvPr>
        </p:nvSpPr>
        <p:spPr/>
        <p:txBody>
          <a:bodyPr/>
          <a:lstStyle/>
          <a:p>
            <a:r>
              <a:rPr lang="en-US" dirty="0" smtClean="0"/>
              <a:t>Therapeutic BioMEMS Learning Module</a:t>
            </a:r>
            <a:endParaRPr lang="en-US" dirty="0"/>
          </a:p>
        </p:txBody>
      </p:sp>
      <p:pic>
        <p:nvPicPr>
          <p:cNvPr id="7" name="Picture 6" descr="prosthetic9_24.tif"/>
          <p:cNvPicPr>
            <a:picLocks noChangeAspect="1"/>
          </p:cNvPicPr>
          <p:nvPr/>
        </p:nvPicPr>
        <p:blipFill>
          <a:blip r:embed="rId3"/>
          <a:stretch>
            <a:fillRect/>
          </a:stretch>
        </p:blipFill>
        <p:spPr>
          <a:xfrm>
            <a:off x="2971800" y="2428240"/>
            <a:ext cx="3738880" cy="3138476"/>
          </a:xfrm>
          <a:prstGeom prst="rect">
            <a:avLst/>
          </a:prstGeom>
          <a:ln>
            <a:solidFill>
              <a:schemeClr val="accent1"/>
            </a:solid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MiniMed</a:t>
            </a:r>
            <a:r>
              <a:rPr lang="en-US" dirty="0" smtClean="0"/>
              <a:t> Paradigm® 522 </a:t>
            </a:r>
            <a:endParaRPr lang="en-US" dirty="0"/>
          </a:p>
        </p:txBody>
      </p:sp>
      <p:sp>
        <p:nvSpPr>
          <p:cNvPr id="3" name="Content Placeholder 2"/>
          <p:cNvSpPr>
            <a:spLocks noGrp="1"/>
          </p:cNvSpPr>
          <p:nvPr>
            <p:ph sz="quarter" idx="1"/>
          </p:nvPr>
        </p:nvSpPr>
        <p:spPr>
          <a:xfrm>
            <a:off x="612648" y="1600200"/>
            <a:ext cx="5361432" cy="4983480"/>
          </a:xfrm>
        </p:spPr>
        <p:txBody>
          <a:bodyPr>
            <a:normAutofit fontScale="62500" lnSpcReduction="20000"/>
          </a:bodyPr>
          <a:lstStyle/>
          <a:p>
            <a:pPr marL="0" indent="0">
              <a:lnSpc>
                <a:spcPct val="120000"/>
              </a:lnSpc>
              <a:buNone/>
            </a:pPr>
            <a:r>
              <a:rPr lang="en-US" sz="3200" dirty="0" smtClean="0"/>
              <a:t>A biosensor (C) is placed under the skin.  </a:t>
            </a:r>
          </a:p>
          <a:p>
            <a:pPr marL="0" indent="0">
              <a:lnSpc>
                <a:spcPct val="120000"/>
              </a:lnSpc>
              <a:buNone/>
            </a:pPr>
            <a:r>
              <a:rPr lang="en-US" sz="3200" dirty="0" smtClean="0"/>
              <a:t>The sensor continuously measures glucose levels in the interstitial fluid (the fluid between body tissues). </a:t>
            </a:r>
          </a:p>
          <a:p>
            <a:pPr marL="0" indent="0">
              <a:lnSpc>
                <a:spcPct val="120000"/>
              </a:lnSpc>
              <a:buNone/>
            </a:pPr>
            <a:r>
              <a:rPr lang="en-US" sz="3200" dirty="0" smtClean="0"/>
              <a:t>The measurements from the sensor are transmitted in real time to the wireless radio device (D).  </a:t>
            </a:r>
          </a:p>
          <a:p>
            <a:pPr marL="0" indent="0">
              <a:lnSpc>
                <a:spcPct val="120000"/>
              </a:lnSpc>
              <a:buNone/>
            </a:pPr>
            <a:r>
              <a:rPr lang="en-US" sz="3200" dirty="0" smtClean="0"/>
              <a:t>This device sends the readings to the computer (A) which determines the amount of insulin needed.  </a:t>
            </a:r>
          </a:p>
          <a:p>
            <a:pPr marL="0" indent="0">
              <a:lnSpc>
                <a:spcPct val="120000"/>
              </a:lnSpc>
              <a:buNone/>
            </a:pPr>
            <a:r>
              <a:rPr lang="en-US" sz="3200" dirty="0" smtClean="0"/>
              <a:t>The pump (A) administers that amount into the patient via the cannula (B).  </a:t>
            </a:r>
          </a:p>
          <a:p>
            <a:pPr marL="0" indent="0">
              <a:lnSpc>
                <a:spcPct val="120000"/>
              </a:lnSpc>
              <a:buNone/>
            </a:pPr>
            <a:r>
              <a:rPr lang="en-US" sz="3200" dirty="0" smtClean="0"/>
              <a:t>The Mini-Med Paradigm ® also stores all the data. </a:t>
            </a:r>
          </a:p>
          <a:p>
            <a:pPr>
              <a:buNone/>
            </a:pPr>
            <a:endParaRPr lang="en-US" dirty="0"/>
          </a:p>
        </p:txBody>
      </p:sp>
      <p:sp>
        <p:nvSpPr>
          <p:cNvPr id="5" name="CaptionText"/>
          <p:cNvSpPr txBox="1">
            <a:spLocks noChangeArrowheads="1"/>
          </p:cNvSpPr>
          <p:nvPr>
            <p:custDataLst>
              <p:tags r:id="rId1"/>
            </p:custDataLst>
          </p:nvPr>
        </p:nvSpPr>
        <p:spPr bwMode="auto">
          <a:xfrm>
            <a:off x="6225436" y="4569839"/>
            <a:ext cx="2652121" cy="938719"/>
          </a:xfrm>
          <a:prstGeom prst="rect">
            <a:avLst/>
          </a:prstGeom>
          <a:noFill/>
          <a:ln w="9525">
            <a:noFill/>
            <a:miter lim="800000"/>
            <a:headEnd/>
            <a:tailEnd/>
          </a:ln>
        </p:spPr>
        <p:txBody>
          <a:bodyPr wrap="square">
            <a:spAutoFit/>
          </a:bodyPr>
          <a:lstStyle/>
          <a:p>
            <a:pPr algn="r"/>
            <a:r>
              <a:rPr lang="en-US" sz="1100" b="1" i="1" dirty="0" err="1" smtClean="0"/>
              <a:t>MiniMed</a:t>
            </a:r>
            <a:r>
              <a:rPr lang="en-US" sz="1100" b="1" i="1" dirty="0" smtClean="0"/>
              <a:t> Paradigm[R] 522 insulin pump, with </a:t>
            </a:r>
            <a:r>
              <a:rPr lang="en-US" sz="1100" b="1" i="1" dirty="0" err="1" smtClean="0"/>
              <a:t>MiniLinkTM</a:t>
            </a:r>
            <a:r>
              <a:rPr lang="en-US" sz="1100" b="1" i="1" dirty="0" smtClean="0"/>
              <a:t>] transmitter and infusion set. </a:t>
            </a:r>
            <a:endParaRPr lang="en-US" sz="1100" b="1" dirty="0" smtClean="0"/>
          </a:p>
          <a:p>
            <a:pPr algn="r"/>
            <a:r>
              <a:rPr lang="en-US" sz="1100" b="1" i="1" dirty="0" smtClean="0"/>
              <a:t>[Printed with permission from Medtronic Diabetes]</a:t>
            </a:r>
            <a:endParaRPr lang="en-US" sz="1100" b="1" i="1" dirty="0"/>
          </a:p>
        </p:txBody>
      </p:sp>
      <p:pic>
        <p:nvPicPr>
          <p:cNvPr id="6" name="Picture 5" descr="minilink_body.jpg"/>
          <p:cNvPicPr>
            <a:picLocks noChangeAspect="1"/>
          </p:cNvPicPr>
          <p:nvPr/>
        </p:nvPicPr>
        <p:blipFill>
          <a:blip r:embed="rId4"/>
          <a:stretch>
            <a:fillRect/>
          </a:stretch>
        </p:blipFill>
        <p:spPr>
          <a:xfrm>
            <a:off x="6023960" y="1684751"/>
            <a:ext cx="2908156" cy="2636728"/>
          </a:xfrm>
          <a:prstGeom prst="rect">
            <a:avLst/>
          </a:prstGeom>
          <a:ln>
            <a:solidFill>
              <a:schemeClr val="tx1"/>
            </a:solid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Drug Delivery</a:t>
            </a:r>
            <a:endParaRPr lang="en-US" dirty="0"/>
          </a:p>
        </p:txBody>
      </p:sp>
      <p:sp>
        <p:nvSpPr>
          <p:cNvPr id="3" name="Content Placeholder 2"/>
          <p:cNvSpPr>
            <a:spLocks noGrp="1"/>
          </p:cNvSpPr>
          <p:nvPr>
            <p:ph sz="quarter" idx="1"/>
          </p:nvPr>
        </p:nvSpPr>
        <p:spPr>
          <a:xfrm>
            <a:off x="612648" y="1600200"/>
            <a:ext cx="8153400" cy="4861560"/>
          </a:xfrm>
        </p:spPr>
        <p:txBody>
          <a:bodyPr>
            <a:normAutofit fontScale="77500" lnSpcReduction="20000"/>
          </a:bodyPr>
          <a:lstStyle/>
          <a:p>
            <a:pPr marL="0" indent="0">
              <a:lnSpc>
                <a:spcPct val="120000"/>
              </a:lnSpc>
              <a:spcAft>
                <a:spcPts val="1200"/>
              </a:spcAft>
              <a:buNone/>
            </a:pPr>
            <a:r>
              <a:rPr lang="en-US" sz="3200" dirty="0" smtClean="0"/>
              <a:t>Medications are currently administered using several different methods.</a:t>
            </a:r>
          </a:p>
          <a:p>
            <a:pPr marL="0" indent="0">
              <a:lnSpc>
                <a:spcPct val="120000"/>
              </a:lnSpc>
              <a:spcAft>
                <a:spcPts val="1200"/>
              </a:spcAft>
              <a:buNone/>
            </a:pPr>
            <a:r>
              <a:rPr lang="en-US" sz="3200" dirty="0" err="1" smtClean="0"/>
              <a:t>BioMEMS</a:t>
            </a:r>
            <a:r>
              <a:rPr lang="en-US" sz="3200" dirty="0" smtClean="0"/>
              <a:t> devices that use biomolecules as drug delivery components decrease the necessity for many of these methods. </a:t>
            </a:r>
          </a:p>
          <a:p>
            <a:pPr marL="0" indent="0">
              <a:lnSpc>
                <a:spcPct val="120000"/>
              </a:lnSpc>
              <a:spcAft>
                <a:spcPts val="1200"/>
              </a:spcAft>
              <a:buNone/>
            </a:pPr>
            <a:r>
              <a:rPr lang="en-US" sz="3200" dirty="0" err="1" smtClean="0"/>
              <a:t>BioMEMS</a:t>
            </a:r>
            <a:r>
              <a:rPr lang="en-US" sz="3200" dirty="0" smtClean="0"/>
              <a:t> also allow for controlled drug delivery directly to the targeted tissue or organ, bypassing metabolic processing by the liver and other organs.</a:t>
            </a:r>
          </a:p>
          <a:p>
            <a:pPr marL="0" indent="0">
              <a:lnSpc>
                <a:spcPct val="120000"/>
              </a:lnSpc>
              <a:spcAft>
                <a:spcPts val="1200"/>
              </a:spcAft>
              <a:buNone/>
            </a:pPr>
            <a:r>
              <a:rPr lang="en-US" sz="3200" dirty="0" smtClean="0"/>
              <a:t>An example of such a </a:t>
            </a:r>
            <a:r>
              <a:rPr lang="en-US" sz="3200" dirty="0" err="1" smtClean="0"/>
              <a:t>bioMEMS</a:t>
            </a:r>
            <a:r>
              <a:rPr lang="en-US" sz="3200" dirty="0" smtClean="0"/>
              <a:t> device is the liposome vesicle (cavity) discussed in the next slide.</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Liposome Vesicle</a:t>
            </a:r>
            <a:endParaRPr lang="en-US" dirty="0"/>
          </a:p>
        </p:txBody>
      </p:sp>
      <p:sp>
        <p:nvSpPr>
          <p:cNvPr id="3" name="Content Placeholder 2"/>
          <p:cNvSpPr>
            <a:spLocks noGrp="1"/>
          </p:cNvSpPr>
          <p:nvPr>
            <p:ph sz="quarter" idx="1"/>
          </p:nvPr>
        </p:nvSpPr>
        <p:spPr>
          <a:xfrm>
            <a:off x="490728" y="1615440"/>
            <a:ext cx="5391912" cy="4998720"/>
          </a:xfrm>
        </p:spPr>
        <p:txBody>
          <a:bodyPr>
            <a:normAutofit fontScale="70000" lnSpcReduction="20000"/>
          </a:bodyPr>
          <a:lstStyle/>
          <a:p>
            <a:pPr marL="0" indent="0">
              <a:lnSpc>
                <a:spcPct val="120000"/>
              </a:lnSpc>
              <a:spcAft>
                <a:spcPts val="1200"/>
              </a:spcAft>
              <a:buNone/>
            </a:pPr>
            <a:r>
              <a:rPr lang="en-US" sz="3200" dirty="0" smtClean="0"/>
              <a:t>This liposome has a </a:t>
            </a:r>
            <a:r>
              <a:rPr lang="en-US" sz="3200" dirty="0" err="1" smtClean="0"/>
              <a:t>nano</a:t>
            </a:r>
            <a:r>
              <a:rPr lang="en-US" sz="3200" dirty="0" smtClean="0"/>
              <a:t>-sized cavity formed by a phospholipid bi-layer.  </a:t>
            </a:r>
          </a:p>
          <a:p>
            <a:pPr marL="0" indent="0">
              <a:lnSpc>
                <a:spcPct val="120000"/>
              </a:lnSpc>
              <a:spcAft>
                <a:spcPts val="1200"/>
              </a:spcAft>
              <a:buNone/>
            </a:pPr>
            <a:r>
              <a:rPr lang="en-US" sz="3200" dirty="0" smtClean="0"/>
              <a:t>The cavity is filled with a drug (blue).  </a:t>
            </a:r>
          </a:p>
          <a:p>
            <a:pPr marL="0" indent="0">
              <a:lnSpc>
                <a:spcPct val="120000"/>
              </a:lnSpc>
              <a:spcAft>
                <a:spcPts val="1200"/>
              </a:spcAft>
              <a:buNone/>
            </a:pPr>
            <a:r>
              <a:rPr lang="en-US" sz="3200" dirty="0" smtClean="0"/>
              <a:t>Several of these drug filled vesicles can be injected into the bloodstream and "guided" to the target tissue where they are either absorbed or adsorbed by the tissue.  </a:t>
            </a:r>
          </a:p>
          <a:p>
            <a:pPr marL="0" indent="0">
              <a:lnSpc>
                <a:spcPct val="120000"/>
              </a:lnSpc>
              <a:spcAft>
                <a:spcPts val="1200"/>
              </a:spcAft>
              <a:buNone/>
            </a:pPr>
            <a:r>
              <a:rPr lang="en-US" sz="3200" dirty="0" smtClean="0"/>
              <a:t>Once there, the drug migrates through the membrane, destroying or neutralizing the diseased tissue.</a:t>
            </a:r>
          </a:p>
          <a:p>
            <a:pPr>
              <a:lnSpc>
                <a:spcPct val="120000"/>
              </a:lnSpc>
              <a:buNone/>
            </a:pPr>
            <a:endParaRPr lang="en-US" dirty="0"/>
          </a:p>
        </p:txBody>
      </p:sp>
      <p:sp>
        <p:nvSpPr>
          <p:cNvPr id="4" name="CaptionText"/>
          <p:cNvSpPr txBox="1">
            <a:spLocks noChangeArrowheads="1"/>
          </p:cNvSpPr>
          <p:nvPr>
            <p:custDataLst>
              <p:tags r:id="rId1"/>
            </p:custDataLst>
          </p:nvPr>
        </p:nvSpPr>
        <p:spPr bwMode="auto">
          <a:xfrm>
            <a:off x="5663248" y="5578475"/>
            <a:ext cx="3282950" cy="261938"/>
          </a:xfrm>
          <a:prstGeom prst="rect">
            <a:avLst/>
          </a:prstGeom>
          <a:noFill/>
          <a:ln w="9525">
            <a:noFill/>
            <a:miter lim="800000"/>
            <a:headEnd/>
            <a:tailEnd/>
          </a:ln>
        </p:spPr>
        <p:txBody>
          <a:bodyPr>
            <a:spAutoFit/>
          </a:bodyPr>
          <a:lstStyle/>
          <a:p>
            <a:pPr algn="r">
              <a:spcAft>
                <a:spcPts val="100"/>
              </a:spcAft>
            </a:pPr>
            <a:r>
              <a:rPr lang="en-US" sz="1100" b="1" i="1" dirty="0"/>
              <a:t>Liposome vesicle filled with drugs (blue)</a:t>
            </a:r>
          </a:p>
        </p:txBody>
      </p:sp>
      <p:pic>
        <p:nvPicPr>
          <p:cNvPr id="5" name="Picture 4" descr="Liposome_ppt.jpg"/>
          <p:cNvPicPr>
            <a:picLocks noChangeAspect="1"/>
          </p:cNvPicPr>
          <p:nvPr/>
        </p:nvPicPr>
        <p:blipFill>
          <a:blip r:embed="rId4"/>
          <a:stretch>
            <a:fillRect/>
          </a:stretch>
        </p:blipFill>
        <p:spPr>
          <a:xfrm>
            <a:off x="5913120" y="1764030"/>
            <a:ext cx="3078480" cy="3583543"/>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a:t>
            </a:r>
            <a:endParaRPr lang="en-US" dirty="0"/>
          </a:p>
        </p:txBody>
      </p:sp>
      <p:sp>
        <p:nvSpPr>
          <p:cNvPr id="3" name="Content Placeholder 2"/>
          <p:cNvSpPr>
            <a:spLocks noGrp="1"/>
          </p:cNvSpPr>
          <p:nvPr>
            <p:ph sz="quarter" idx="1"/>
          </p:nvPr>
        </p:nvSpPr>
        <p:spPr/>
        <p:txBody>
          <a:bodyPr>
            <a:normAutofit/>
          </a:bodyPr>
          <a:lstStyle/>
          <a:p>
            <a:pPr marL="0" indent="0">
              <a:buNone/>
              <a:defRPr/>
            </a:pPr>
            <a:r>
              <a:rPr lang="en-US" sz="2600" dirty="0" smtClean="0"/>
              <a:t>Advantages of </a:t>
            </a:r>
            <a:r>
              <a:rPr lang="en-US" sz="2600" dirty="0" err="1" smtClean="0"/>
              <a:t>bioMEMS</a:t>
            </a:r>
            <a:r>
              <a:rPr lang="en-US" sz="2600" dirty="0" smtClean="0"/>
              <a:t> devices for drug delivery include </a:t>
            </a:r>
          </a:p>
          <a:p>
            <a:pPr marL="514350" indent="-514350">
              <a:buClr>
                <a:schemeClr val="tx1"/>
              </a:buClr>
              <a:defRPr/>
            </a:pPr>
            <a:r>
              <a:rPr lang="en-US" sz="2600" dirty="0" smtClean="0"/>
              <a:t>controlled release, </a:t>
            </a:r>
          </a:p>
          <a:p>
            <a:pPr marL="514350" indent="-514350">
              <a:buClr>
                <a:schemeClr val="tx1"/>
              </a:buClr>
              <a:defRPr/>
            </a:pPr>
            <a:r>
              <a:rPr lang="en-US" sz="2600" dirty="0" smtClean="0"/>
              <a:t>reliable dosing, </a:t>
            </a:r>
          </a:p>
          <a:p>
            <a:pPr marL="514350" indent="-514350">
              <a:buClr>
                <a:schemeClr val="tx1"/>
              </a:buClr>
              <a:defRPr/>
            </a:pPr>
            <a:r>
              <a:rPr lang="en-US" sz="2600" dirty="0" smtClean="0"/>
              <a:t>targeted therapy, </a:t>
            </a:r>
          </a:p>
          <a:p>
            <a:pPr marL="514350" indent="-514350">
              <a:buClr>
                <a:schemeClr val="tx1"/>
              </a:buClr>
              <a:defRPr/>
            </a:pPr>
            <a:r>
              <a:rPr lang="en-US" sz="2600" dirty="0" smtClean="0"/>
              <a:t>precise delivery, and </a:t>
            </a:r>
          </a:p>
          <a:p>
            <a:pPr marL="514350" indent="-514350">
              <a:buClr>
                <a:schemeClr val="tx1"/>
              </a:buClr>
              <a:defRPr/>
            </a:pPr>
            <a:r>
              <a:rPr lang="en-US" sz="2600" dirty="0" smtClean="0"/>
              <a:t>automated or semi automated feedback control.</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Designing Drug Delivery Devices</a:t>
            </a:r>
            <a:endParaRPr lang="en-US" dirty="0"/>
          </a:p>
        </p:txBody>
      </p:sp>
      <p:sp>
        <p:nvSpPr>
          <p:cNvPr id="3" name="Content Placeholder 2"/>
          <p:cNvSpPr>
            <a:spLocks noGrp="1"/>
          </p:cNvSpPr>
          <p:nvPr>
            <p:ph sz="quarter" idx="1"/>
          </p:nvPr>
        </p:nvSpPr>
        <p:spPr/>
        <p:txBody>
          <a:bodyPr>
            <a:normAutofit fontScale="92500" lnSpcReduction="10000"/>
          </a:bodyPr>
          <a:lstStyle/>
          <a:p>
            <a:pPr fontAlgn="auto">
              <a:spcBef>
                <a:spcPts val="0"/>
              </a:spcBef>
              <a:spcAft>
                <a:spcPts val="1200"/>
              </a:spcAft>
              <a:buNone/>
              <a:defRPr/>
            </a:pPr>
            <a:r>
              <a:rPr lang="en-US" sz="2400" dirty="0" smtClean="0">
                <a:latin typeface="Arial"/>
              </a:rPr>
              <a:t>Parameters to be considered: </a:t>
            </a:r>
          </a:p>
          <a:p>
            <a:pPr marL="508000" lvl="1" indent="-508000">
              <a:spcBef>
                <a:spcPts val="0"/>
              </a:spcBef>
              <a:spcAft>
                <a:spcPts val="1200"/>
              </a:spcAft>
              <a:buFont typeface="Wingdings" pitchFamily="2" charset="2"/>
              <a:buChar char="v"/>
              <a:defRPr/>
            </a:pPr>
            <a:r>
              <a:rPr lang="en-US" sz="2400" dirty="0" smtClean="0">
                <a:latin typeface="Arial"/>
              </a:rPr>
              <a:t>Dose</a:t>
            </a:r>
          </a:p>
          <a:p>
            <a:pPr marL="508000" lvl="1" indent="-508000">
              <a:spcBef>
                <a:spcPts val="0"/>
              </a:spcBef>
              <a:spcAft>
                <a:spcPts val="1200"/>
              </a:spcAft>
              <a:buFont typeface="Wingdings" pitchFamily="2" charset="2"/>
              <a:buChar char="v"/>
              <a:defRPr/>
            </a:pPr>
            <a:r>
              <a:rPr lang="en-US" sz="2400" dirty="0" smtClean="0">
                <a:latin typeface="Arial"/>
              </a:rPr>
              <a:t>Frequency</a:t>
            </a:r>
          </a:p>
          <a:p>
            <a:pPr marL="508000" lvl="1" indent="-508000">
              <a:spcBef>
                <a:spcPts val="0"/>
              </a:spcBef>
              <a:spcAft>
                <a:spcPts val="1200"/>
              </a:spcAft>
              <a:buFont typeface="Wingdings" pitchFamily="2" charset="2"/>
              <a:buChar char="v"/>
              <a:defRPr/>
            </a:pPr>
            <a:r>
              <a:rPr lang="en-US" sz="2400" dirty="0" smtClean="0">
                <a:latin typeface="Arial"/>
              </a:rPr>
              <a:t>Duration</a:t>
            </a:r>
          </a:p>
          <a:p>
            <a:pPr marL="508000" lvl="1" indent="-508000">
              <a:spcBef>
                <a:spcPts val="0"/>
              </a:spcBef>
              <a:spcAft>
                <a:spcPts val="1200"/>
              </a:spcAft>
              <a:buFont typeface="Wingdings" pitchFamily="2" charset="2"/>
              <a:buChar char="v"/>
              <a:defRPr/>
            </a:pPr>
            <a:r>
              <a:rPr lang="en-US" sz="2400" dirty="0" smtClean="0">
                <a:latin typeface="Arial"/>
              </a:rPr>
              <a:t>Toxicity</a:t>
            </a:r>
          </a:p>
          <a:p>
            <a:pPr marL="508000" lvl="1" indent="-508000">
              <a:spcBef>
                <a:spcPts val="0"/>
              </a:spcBef>
              <a:spcAft>
                <a:spcPts val="1200"/>
              </a:spcAft>
              <a:buFont typeface="Wingdings" pitchFamily="2" charset="2"/>
              <a:buChar char="v"/>
              <a:defRPr/>
            </a:pPr>
            <a:r>
              <a:rPr lang="en-US" sz="2400" dirty="0" smtClean="0">
                <a:latin typeface="Arial"/>
              </a:rPr>
              <a:t>Drug interaction</a:t>
            </a:r>
          </a:p>
          <a:p>
            <a:pPr marL="508000" lvl="1" indent="-508000">
              <a:spcBef>
                <a:spcPts val="0"/>
              </a:spcBef>
              <a:spcAft>
                <a:spcPts val="1200"/>
              </a:spcAft>
              <a:buFont typeface="Wingdings" pitchFamily="2" charset="2"/>
              <a:buChar char="v"/>
              <a:defRPr/>
            </a:pPr>
            <a:r>
              <a:rPr lang="en-US" sz="2400" dirty="0" smtClean="0">
                <a:latin typeface="Arial"/>
              </a:rPr>
              <a:t>Allergies</a:t>
            </a:r>
          </a:p>
          <a:p>
            <a:pPr marL="508000" lvl="1" indent="-508000">
              <a:spcBef>
                <a:spcPts val="0"/>
              </a:spcBef>
              <a:spcAft>
                <a:spcPts val="1200"/>
              </a:spcAft>
              <a:buFont typeface="Wingdings" pitchFamily="2" charset="2"/>
              <a:buChar char="v"/>
              <a:defRPr/>
            </a:pPr>
            <a:r>
              <a:rPr lang="en-US" sz="2400" dirty="0" smtClean="0">
                <a:latin typeface="Arial"/>
              </a:rPr>
              <a:t>Oscillatory behavior of the drug in the body</a:t>
            </a:r>
          </a:p>
          <a:p>
            <a:pPr marL="508000" lvl="1" indent="-508000">
              <a:spcBef>
                <a:spcPts val="0"/>
              </a:spcBef>
              <a:spcAft>
                <a:spcPts val="1200"/>
              </a:spcAft>
              <a:buFont typeface="Wingdings" pitchFamily="2" charset="2"/>
              <a:buChar char="v"/>
              <a:defRPr/>
            </a:pPr>
            <a:r>
              <a:rPr lang="en-US" sz="2400" dirty="0" smtClean="0">
                <a:latin typeface="Arial"/>
              </a:rPr>
              <a:t>Therapy may change over time as the disease state of the patient changes or as new therapies become available. </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Nanopore</a:t>
            </a:r>
            <a:r>
              <a:rPr lang="en-US" dirty="0" smtClean="0"/>
              <a:t> Coated Stents</a:t>
            </a:r>
            <a:endParaRPr lang="en-US" dirty="0"/>
          </a:p>
        </p:txBody>
      </p:sp>
      <p:sp>
        <p:nvSpPr>
          <p:cNvPr id="3" name="Content Placeholder 2"/>
          <p:cNvSpPr>
            <a:spLocks noGrp="1"/>
          </p:cNvSpPr>
          <p:nvPr>
            <p:ph sz="quarter" idx="1"/>
          </p:nvPr>
        </p:nvSpPr>
        <p:spPr>
          <a:xfrm>
            <a:off x="515091" y="5060212"/>
            <a:ext cx="8481263" cy="1795577"/>
          </a:xfrm>
        </p:spPr>
        <p:txBody>
          <a:bodyPr>
            <a:normAutofit lnSpcReduction="10000"/>
          </a:bodyPr>
          <a:lstStyle/>
          <a:p>
            <a:pPr marL="0" indent="0">
              <a:lnSpc>
                <a:spcPct val="120000"/>
              </a:lnSpc>
              <a:spcAft>
                <a:spcPts val="600"/>
              </a:spcAft>
              <a:buNone/>
            </a:pPr>
            <a:r>
              <a:rPr lang="en-US" sz="2000" dirty="0" smtClean="0"/>
              <a:t>Drug eluting stents are used for blocked arteries.</a:t>
            </a:r>
          </a:p>
          <a:p>
            <a:pPr marL="0" indent="0">
              <a:lnSpc>
                <a:spcPct val="120000"/>
              </a:lnSpc>
              <a:spcAft>
                <a:spcPts val="600"/>
              </a:spcAft>
              <a:buNone/>
            </a:pPr>
            <a:r>
              <a:rPr lang="en-US" sz="2000" dirty="0" smtClean="0"/>
              <a:t>The stent coating is a medication that is slowly released (eluted) to decrease restenosis (tissue growth in the artery lining that decreases the diameter of the opening in the stent).  </a:t>
            </a:r>
          </a:p>
          <a:p>
            <a:pPr>
              <a:buNone/>
            </a:pPr>
            <a:endParaRPr lang="en-US" sz="2000" dirty="0"/>
          </a:p>
        </p:txBody>
      </p:sp>
      <p:pic>
        <p:nvPicPr>
          <p:cNvPr id="4" name="Picture 3" descr="Taxus_stent_FDA.jpg"/>
          <p:cNvPicPr>
            <a:picLocks noChangeAspect="1"/>
          </p:cNvPicPr>
          <p:nvPr>
            <p:custDataLst>
              <p:tags r:id="rId1"/>
            </p:custDataLst>
          </p:nvPr>
        </p:nvPicPr>
        <p:blipFill>
          <a:blip r:embed="rId5"/>
          <a:srcRect/>
          <a:stretch>
            <a:fillRect/>
          </a:stretch>
        </p:blipFill>
        <p:spPr bwMode="auto">
          <a:xfrm>
            <a:off x="609765" y="1579653"/>
            <a:ext cx="3643947" cy="2694234"/>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621623" y="4395302"/>
            <a:ext cx="3756662" cy="443711"/>
          </a:xfrm>
          <a:prstGeom prst="rect">
            <a:avLst/>
          </a:prstGeom>
          <a:noFill/>
          <a:ln w="9525">
            <a:noFill/>
            <a:miter lim="800000"/>
            <a:headEnd/>
            <a:tailEnd/>
          </a:ln>
        </p:spPr>
        <p:txBody>
          <a:bodyPr wrap="square">
            <a:spAutoFit/>
          </a:bodyPr>
          <a:lstStyle/>
          <a:p>
            <a:pPr>
              <a:spcAft>
                <a:spcPts val="100"/>
              </a:spcAft>
            </a:pPr>
            <a:r>
              <a:rPr lang="en-US" sz="1100" b="1" i="1" dirty="0"/>
              <a:t>TAXUS Express2 </a:t>
            </a:r>
            <a:r>
              <a:rPr lang="en-US" sz="1100" b="1" i="1" dirty="0" err="1"/>
              <a:t>Paclitaxel</a:t>
            </a:r>
            <a:r>
              <a:rPr lang="en-US" sz="1100" b="1" i="1" dirty="0"/>
              <a:t>-Eluting Coronary Stent System </a:t>
            </a:r>
          </a:p>
          <a:p>
            <a:pPr>
              <a:spcAft>
                <a:spcPts val="100"/>
              </a:spcAft>
            </a:pPr>
            <a:r>
              <a:rPr lang="en-US" sz="1100" b="1" i="1" dirty="0" smtClean="0"/>
              <a:t>[Image source: FDA</a:t>
            </a:r>
            <a:r>
              <a:rPr lang="en-US" sz="1100" b="1" i="1" dirty="0"/>
              <a:t>]</a:t>
            </a:r>
          </a:p>
        </p:txBody>
      </p:sp>
      <p:pic>
        <p:nvPicPr>
          <p:cNvPr id="6" name="Picture 5" descr="WITec-AFM-Drug-Eluting-Stent.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37422" y="1616058"/>
            <a:ext cx="2535667" cy="2549013"/>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5053235" y="4324824"/>
            <a:ext cx="3756621" cy="769441"/>
          </a:xfrm>
          <a:prstGeom prst="rect">
            <a:avLst/>
          </a:prstGeom>
          <a:noFill/>
        </p:spPr>
        <p:txBody>
          <a:bodyPr wrap="square" rtlCol="0">
            <a:spAutoFit/>
          </a:bodyPr>
          <a:lstStyle/>
          <a:p>
            <a:r>
              <a:rPr lang="en-US" sz="1100" b="1" i="1" dirty="0"/>
              <a:t>High-resolution AFM phase image of a drug eluting stent surface showing the polymer substrate structure (red) with the embedded drug particle (yellow). Image courtesy of </a:t>
            </a:r>
            <a:r>
              <a:rPr lang="en-US" sz="1100" b="1" i="1" u="sng" dirty="0">
                <a:hlinkClick r:id="rId7"/>
              </a:rPr>
              <a:t>WITec, Focus Innovation</a:t>
            </a:r>
            <a:r>
              <a:rPr lang="en-US" sz="1100" b="1" i="1" dirty="0"/>
              <a:t> </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Minimal Invasive Surgery (MIS)</a:t>
            </a:r>
            <a:endParaRPr lang="en-US" dirty="0"/>
          </a:p>
        </p:txBody>
      </p:sp>
      <p:sp>
        <p:nvSpPr>
          <p:cNvPr id="3" name="Content Placeholder 2"/>
          <p:cNvSpPr>
            <a:spLocks noGrp="1"/>
          </p:cNvSpPr>
          <p:nvPr>
            <p:ph sz="quarter" idx="1"/>
          </p:nvPr>
        </p:nvSpPr>
        <p:spPr/>
        <p:txBody>
          <a:bodyPr>
            <a:normAutofit lnSpcReduction="10000"/>
          </a:bodyPr>
          <a:lstStyle/>
          <a:p>
            <a:pPr marL="0" indent="0">
              <a:buNone/>
            </a:pPr>
            <a:r>
              <a:rPr lang="en-US" sz="2600" dirty="0" smtClean="0"/>
              <a:t>Minimal Invasive Surgery (MIS) is the process of accomplishing a surgical task with the least amount of intrusion and harm to the patient. </a:t>
            </a:r>
          </a:p>
          <a:p>
            <a:pPr marL="0" indent="0">
              <a:buNone/>
            </a:pPr>
            <a:endParaRPr lang="en-US" sz="2600" dirty="0" smtClean="0"/>
          </a:p>
          <a:p>
            <a:pPr marL="0" indent="0">
              <a:buNone/>
            </a:pPr>
            <a:r>
              <a:rPr lang="en-US" sz="2600" dirty="0" smtClean="0"/>
              <a:t>Typically with MIS, there is </a:t>
            </a:r>
          </a:p>
          <a:p>
            <a:pPr marL="0" indent="0">
              <a:spcAft>
                <a:spcPts val="600"/>
              </a:spcAft>
              <a:buClr>
                <a:schemeClr val="tx1"/>
              </a:buClr>
            </a:pPr>
            <a:r>
              <a:rPr lang="en-US" sz="2600" dirty="0" smtClean="0"/>
              <a:t>	less postoperative pain, </a:t>
            </a:r>
          </a:p>
          <a:p>
            <a:pPr marL="0" indent="0">
              <a:spcAft>
                <a:spcPts val="600"/>
              </a:spcAft>
              <a:buClr>
                <a:schemeClr val="tx1"/>
              </a:buClr>
            </a:pPr>
            <a:r>
              <a:rPr lang="en-US" sz="2600" dirty="0" smtClean="0"/>
              <a:t>	shorter hospital stays, </a:t>
            </a:r>
          </a:p>
          <a:p>
            <a:pPr marL="0" indent="0">
              <a:spcAft>
                <a:spcPts val="600"/>
              </a:spcAft>
              <a:buClr>
                <a:schemeClr val="tx1"/>
              </a:buClr>
            </a:pPr>
            <a:r>
              <a:rPr lang="en-US" sz="2600" dirty="0" smtClean="0"/>
              <a:t>	quicker recoveries, and</a:t>
            </a:r>
          </a:p>
          <a:p>
            <a:pPr marL="0" indent="0">
              <a:spcAft>
                <a:spcPts val="600"/>
              </a:spcAft>
              <a:buClr>
                <a:schemeClr val="tx1"/>
              </a:buClr>
            </a:pPr>
            <a:r>
              <a:rPr lang="en-US" sz="2600" dirty="0" smtClean="0"/>
              <a:t>	less scaring.</a:t>
            </a:r>
          </a:p>
          <a:p>
            <a:pPr marL="0" indent="0">
              <a:buNone/>
            </a:pP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di</a:t>
            </a:r>
            <a:r>
              <a:rPr lang="en-US" dirty="0" smtClean="0"/>
              <a:t> Vinci S Robot</a:t>
            </a:r>
            <a:endParaRPr lang="en-US" dirty="0"/>
          </a:p>
        </p:txBody>
      </p:sp>
      <p:pic>
        <p:nvPicPr>
          <p:cNvPr id="6" name="Picture 5" descr="da_Vinci-system-2015.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89683" y="1598309"/>
            <a:ext cx="6314322" cy="4209548"/>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1424587" y="5914443"/>
            <a:ext cx="6701114" cy="815608"/>
          </a:xfrm>
          <a:prstGeom prst="rect">
            <a:avLst/>
          </a:prstGeom>
          <a:noFill/>
        </p:spPr>
        <p:txBody>
          <a:bodyPr wrap="none" rtlCol="0">
            <a:spAutoFit/>
          </a:bodyPr>
          <a:lstStyle/>
          <a:p>
            <a:pPr algn="ctr"/>
            <a:r>
              <a:rPr lang="en-US" dirty="0" smtClean="0"/>
              <a:t>The di Vinci minimally invasive surgery (MIS) robot-assisted system.  </a:t>
            </a:r>
          </a:p>
          <a:p>
            <a:pPr algn="ctr"/>
            <a:r>
              <a:rPr lang="en-US" dirty="0" smtClean="0"/>
              <a:t>Patient-side component (left) Surgeons console (right)</a:t>
            </a:r>
          </a:p>
          <a:p>
            <a:pPr algn="ctr"/>
            <a:r>
              <a:rPr lang="en-US" sz="1100" i="1" dirty="0" smtClean="0"/>
              <a:t>A </a:t>
            </a:r>
            <a:r>
              <a:rPr lang="en-US" sz="1100" i="1" dirty="0"/>
              <a:t>da Vinci Surgical System at </a:t>
            </a:r>
            <a:r>
              <a:rPr lang="en-US" sz="1100" i="1" dirty="0" err="1"/>
              <a:t>Addenbrooke's</a:t>
            </a:r>
            <a:r>
              <a:rPr lang="en-US" sz="1100" i="1" dirty="0"/>
              <a:t> Treatment Centre during the 2015 Cambridge Science </a:t>
            </a:r>
            <a:r>
              <a:rPr lang="en-US" sz="1100" i="1" dirty="0" smtClean="0"/>
              <a:t>Festival    </a:t>
            </a:r>
            <a:r>
              <a:rPr lang="en-US" sz="1100" i="1" dirty="0">
                <a:hlinkClick r:id="rId4"/>
              </a:rPr>
              <a:t>CC BY-SA 3.0</a:t>
            </a:r>
            <a:endParaRPr lang="en-US" sz="1100" i="1"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Disadvantage</a:t>
            </a:r>
            <a:endParaRPr lang="en-US" dirty="0"/>
          </a:p>
        </p:txBody>
      </p:sp>
      <p:sp>
        <p:nvSpPr>
          <p:cNvPr id="3" name="Content Placeholder 2"/>
          <p:cNvSpPr>
            <a:spLocks noGrp="1"/>
          </p:cNvSpPr>
          <p:nvPr>
            <p:ph sz="quarter" idx="1"/>
          </p:nvPr>
        </p:nvSpPr>
        <p:spPr/>
        <p:txBody>
          <a:bodyPr>
            <a:normAutofit fontScale="85000" lnSpcReduction="20000"/>
          </a:bodyPr>
          <a:lstStyle/>
          <a:p>
            <a:pPr marL="0" indent="0">
              <a:lnSpc>
                <a:spcPct val="110000"/>
              </a:lnSpc>
              <a:spcAft>
                <a:spcPts val="1200"/>
              </a:spcAft>
              <a:buNone/>
            </a:pPr>
            <a:r>
              <a:rPr lang="en-US" sz="3100" dirty="0" smtClean="0"/>
              <a:t>Unfortunately, most MIS robots are characterized by a total loss of </a:t>
            </a:r>
            <a:r>
              <a:rPr lang="en-US" sz="3100" dirty="0" err="1" smtClean="0"/>
              <a:t>haptic</a:t>
            </a:r>
            <a:r>
              <a:rPr lang="en-US" sz="3100" dirty="0" smtClean="0"/>
              <a:t> (sense of touch) feedback, requiring surgeons to rely solely on visual clues. </a:t>
            </a:r>
          </a:p>
          <a:p>
            <a:pPr marL="0" indent="0">
              <a:lnSpc>
                <a:spcPct val="110000"/>
              </a:lnSpc>
              <a:spcAft>
                <a:spcPts val="1200"/>
              </a:spcAft>
              <a:buNone/>
            </a:pPr>
            <a:r>
              <a:rPr lang="en-US" sz="3100" dirty="0" smtClean="0"/>
              <a:t>Visual information is sufficient for many procedures, however, it is often challenging to characterize tissues and apply appropriate force to sutures without tactile information.  </a:t>
            </a:r>
          </a:p>
          <a:p>
            <a:pPr marL="0" indent="0">
              <a:lnSpc>
                <a:spcPct val="110000"/>
              </a:lnSpc>
              <a:spcAft>
                <a:spcPts val="1200"/>
              </a:spcAft>
              <a:buNone/>
            </a:pPr>
            <a:r>
              <a:rPr lang="en-US" sz="3100" dirty="0" smtClean="0"/>
              <a:t>MEMS devices with </a:t>
            </a:r>
            <a:r>
              <a:rPr lang="en-US" sz="3100" dirty="0" err="1" smtClean="0"/>
              <a:t>haptic</a:t>
            </a:r>
            <a:r>
              <a:rPr lang="en-US" sz="3100" dirty="0" smtClean="0"/>
              <a:t> feedback could enable expansion of robotic surgery to procedures that are difficult to perform without a sense of touch.</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Haptic</a:t>
            </a:r>
            <a:r>
              <a:rPr lang="en-US" dirty="0" smtClean="0"/>
              <a:t> Feedback</a:t>
            </a:r>
            <a:endParaRPr lang="en-US" dirty="0"/>
          </a:p>
        </p:txBody>
      </p:sp>
      <p:sp>
        <p:nvSpPr>
          <p:cNvPr id="3" name="Content Placeholder 2"/>
          <p:cNvSpPr>
            <a:spLocks noGrp="1"/>
          </p:cNvSpPr>
          <p:nvPr>
            <p:ph sz="quarter" idx="1"/>
          </p:nvPr>
        </p:nvSpPr>
        <p:spPr>
          <a:xfrm>
            <a:off x="612648" y="3886200"/>
            <a:ext cx="8153400" cy="2971800"/>
          </a:xfrm>
        </p:spPr>
        <p:txBody>
          <a:bodyPr>
            <a:normAutofit fontScale="55000" lnSpcReduction="20000"/>
          </a:bodyPr>
          <a:lstStyle/>
          <a:p>
            <a:pPr marL="0" indent="0">
              <a:lnSpc>
                <a:spcPct val="120000"/>
              </a:lnSpc>
              <a:buNone/>
            </a:pPr>
            <a:r>
              <a:rPr lang="en-US" sz="3200" dirty="0" smtClean="0"/>
              <a:t>The Center for Advanced Surgical and Interventional Technology (CASIT) at UCLA is developing a pneumatic balloon-based </a:t>
            </a:r>
            <a:r>
              <a:rPr lang="en-US" sz="3200" dirty="0" err="1" smtClean="0"/>
              <a:t>haptic</a:t>
            </a:r>
            <a:r>
              <a:rPr lang="en-US" sz="3200" dirty="0" smtClean="0"/>
              <a:t> feedback system.</a:t>
            </a:r>
          </a:p>
          <a:p>
            <a:pPr marL="0" indent="0">
              <a:lnSpc>
                <a:spcPct val="120000"/>
              </a:lnSpc>
              <a:buNone/>
            </a:pPr>
            <a:r>
              <a:rPr lang="en-US" sz="3200" dirty="0" smtClean="0"/>
              <a:t>Mounted on the end of the surgical tool (grasper) is a force sensor array with several sensing points (</a:t>
            </a:r>
            <a:r>
              <a:rPr lang="en-US" sz="2400" i="1" dirty="0" smtClean="0"/>
              <a:t>see graphics</a:t>
            </a:r>
            <a:r>
              <a:rPr lang="en-US" sz="3200" dirty="0" smtClean="0"/>
              <a:t>).  </a:t>
            </a:r>
          </a:p>
          <a:p>
            <a:pPr marL="0" indent="0">
              <a:lnSpc>
                <a:spcPct val="120000"/>
              </a:lnSpc>
              <a:buNone/>
            </a:pPr>
            <a:r>
              <a:rPr lang="en-US" sz="3200" dirty="0" smtClean="0"/>
              <a:t>Each point (transducer) of the sensor array detects the force applied to the patient's tissue by the grasper. </a:t>
            </a:r>
          </a:p>
          <a:p>
            <a:pPr marL="0" indent="0">
              <a:lnSpc>
                <a:spcPct val="120000"/>
              </a:lnSpc>
              <a:buNone/>
            </a:pPr>
            <a:r>
              <a:rPr lang="en-US" sz="3200" dirty="0" smtClean="0"/>
              <a:t>This force is translated to proportional pressures that are sent to a joystick in the surgeon’s hand.  The surgeon "feels" the change in pressure and adjusts as needed. </a:t>
            </a:r>
          </a:p>
        </p:txBody>
      </p:sp>
      <p:pic>
        <p:nvPicPr>
          <p:cNvPr id="5" name="Picture 4" descr="hapticfeedback_ppt.jpg"/>
          <p:cNvPicPr>
            <a:picLocks noChangeAspect="1"/>
          </p:cNvPicPr>
          <p:nvPr/>
        </p:nvPicPr>
        <p:blipFill>
          <a:blip r:embed="rId3"/>
          <a:stretch>
            <a:fillRect/>
          </a:stretch>
        </p:blipFill>
        <p:spPr>
          <a:xfrm>
            <a:off x="814193" y="1577165"/>
            <a:ext cx="5969534" cy="2238575"/>
          </a:xfrm>
          <a:prstGeom prst="rect">
            <a:avLst/>
          </a:prstGeom>
        </p:spPr>
      </p:pic>
      <p:sp>
        <p:nvSpPr>
          <p:cNvPr id="31745" name="Rectangle 1"/>
          <p:cNvSpPr>
            <a:spLocks noChangeArrowheads="1"/>
          </p:cNvSpPr>
          <p:nvPr/>
        </p:nvSpPr>
        <p:spPr bwMode="auto">
          <a:xfrm>
            <a:off x="6764054" y="1816275"/>
            <a:ext cx="2179529"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effectLst/>
                <a:ea typeface="Times New Roman" pitchFamily="18" charset="0"/>
              </a:rPr>
              <a:t>Haptic Feedback Graspers with tactile sensor array (left images)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1" u="none" strike="noStrike" cap="none" normalizeH="0" baseline="0" dirty="0" smtClean="0">
              <a:ln>
                <a:noFill/>
              </a:ln>
              <a:effectLst/>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1" u="none" strike="noStrike" cap="none" normalizeH="0" baseline="0" dirty="0" smtClean="0">
                <a:ln>
                  <a:noFill/>
                </a:ln>
                <a:effectLst/>
                <a:ea typeface="Times New Roman" pitchFamily="18" charset="0"/>
              </a:rPr>
              <a:t>Pneumatic Balloon Actuator Array Prototype (right image - Printed with permission of UCLA)</a:t>
            </a:r>
            <a:r>
              <a:rPr kumimoji="0" lang="en-US" sz="900" b="1" i="0" u="none" strike="noStrike" cap="none" normalizeH="0" baseline="0" dirty="0" smtClean="0">
                <a:ln>
                  <a:noFill/>
                </a:ln>
                <a:effectLst/>
              </a:rPr>
              <a:t> </a:t>
            </a:r>
            <a:endParaRPr kumimoji="0" lang="en-US" sz="1800" b="1" i="0" u="none" strike="noStrike" cap="none" normalizeH="0" baseline="0" dirty="0" smtClean="0">
              <a:ln>
                <a:noFill/>
              </a:ln>
              <a:effectLst/>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fontScale="77500" lnSpcReduction="20000"/>
          </a:bodyPr>
          <a:lstStyle/>
          <a:p>
            <a:pPr>
              <a:lnSpc>
                <a:spcPct val="120000"/>
              </a:lnSpc>
            </a:pPr>
            <a:r>
              <a:rPr lang="en-US" dirty="0" smtClean="0">
                <a:solidFill>
                  <a:schemeClr val="tx1"/>
                </a:solidFill>
              </a:rPr>
              <a:t>In medicine, therapeutics is the process of caring for the patient in a comprehensive manner, preventing disease, as well as managing disease or disease specific problems. </a:t>
            </a:r>
          </a:p>
          <a:p>
            <a:pPr>
              <a:lnSpc>
                <a:spcPct val="120000"/>
              </a:lnSpc>
            </a:pPr>
            <a:endParaRPr lang="en-US" sz="600" dirty="0" smtClean="0">
              <a:solidFill>
                <a:schemeClr val="tx1"/>
              </a:solidFill>
            </a:endParaRPr>
          </a:p>
          <a:p>
            <a:pPr>
              <a:lnSpc>
                <a:spcPct val="120000"/>
              </a:lnSpc>
            </a:pPr>
            <a:r>
              <a:rPr lang="en-US" dirty="0" err="1" smtClean="0">
                <a:solidFill>
                  <a:schemeClr val="tx1"/>
                </a:solidFill>
              </a:rPr>
              <a:t>BioMEMS</a:t>
            </a:r>
            <a:r>
              <a:rPr lang="en-US" dirty="0" smtClean="0">
                <a:solidFill>
                  <a:schemeClr val="tx1"/>
                </a:solidFill>
              </a:rPr>
              <a:t> are being designed and commercially distributed that are revolutionizing therapeutic medicine.</a:t>
            </a:r>
          </a:p>
          <a:p>
            <a:pPr>
              <a:lnSpc>
                <a:spcPct val="120000"/>
              </a:lnSpc>
            </a:pPr>
            <a:endParaRPr lang="en-US" sz="1400" dirty="0" smtClean="0">
              <a:solidFill>
                <a:schemeClr val="tx1"/>
              </a:solidFill>
            </a:endParaRPr>
          </a:p>
          <a:p>
            <a:pPr>
              <a:lnSpc>
                <a:spcPct val="120000"/>
              </a:lnSpc>
            </a:pPr>
            <a:r>
              <a:rPr lang="en-US" dirty="0" smtClean="0">
                <a:solidFill>
                  <a:schemeClr val="tx1"/>
                </a:solidFill>
              </a:rPr>
              <a:t>This unit provides an overview of bioMEMS therapeutic applications.</a:t>
            </a:r>
          </a:p>
          <a:p>
            <a:endParaRPr lang="en-US" dirty="0">
              <a:solidFill>
                <a:schemeClr val="tx1"/>
              </a:solidFill>
            </a:endParaRPr>
          </a:p>
        </p:txBody>
      </p:sp>
      <p:sp>
        <p:nvSpPr>
          <p:cNvPr id="3" name="Title 2"/>
          <p:cNvSpPr>
            <a:spLocks noGrp="1"/>
          </p:cNvSpPr>
          <p:nvPr>
            <p:ph type="title"/>
          </p:nvPr>
        </p:nvSpPr>
        <p:spPr/>
        <p:txBody>
          <a:bodyPr/>
          <a:lstStyle/>
          <a:p>
            <a:r>
              <a:rPr lang="en-US" dirty="0" smtClean="0"/>
              <a:t>Unit Overview</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Artificial Retinal Prosthesis</a:t>
            </a:r>
            <a:endParaRPr lang="en-US" dirty="0"/>
          </a:p>
        </p:txBody>
      </p:sp>
      <p:sp>
        <p:nvSpPr>
          <p:cNvPr id="3" name="Content Placeholder 2"/>
          <p:cNvSpPr>
            <a:spLocks noGrp="1"/>
          </p:cNvSpPr>
          <p:nvPr>
            <p:ph sz="quarter" idx="1"/>
          </p:nvPr>
        </p:nvSpPr>
        <p:spPr>
          <a:xfrm>
            <a:off x="612648" y="1600200"/>
            <a:ext cx="4629912" cy="4922520"/>
          </a:xfrm>
        </p:spPr>
        <p:txBody>
          <a:bodyPr>
            <a:normAutofit fontScale="70000" lnSpcReduction="20000"/>
          </a:bodyPr>
          <a:lstStyle/>
          <a:p>
            <a:pPr marL="0" indent="0">
              <a:lnSpc>
                <a:spcPct val="120000"/>
              </a:lnSpc>
              <a:spcAft>
                <a:spcPts val="600"/>
              </a:spcAft>
              <a:buNone/>
            </a:pPr>
            <a:r>
              <a:rPr lang="en-US" sz="3200" dirty="0" smtClean="0"/>
              <a:t>The Argus™ Retinal Stimulation System.  </a:t>
            </a:r>
          </a:p>
          <a:p>
            <a:pPr marL="0" indent="0">
              <a:lnSpc>
                <a:spcPct val="120000"/>
              </a:lnSpc>
              <a:spcAft>
                <a:spcPts val="600"/>
              </a:spcAft>
              <a:buNone/>
            </a:pPr>
            <a:r>
              <a:rPr lang="en-US" sz="3200" dirty="0" smtClean="0"/>
              <a:t>This retinal prosthesis consists of an artificial retina implanted onto the retina of a human eye </a:t>
            </a:r>
            <a:r>
              <a:rPr lang="en-US" sz="2400" i="1" dirty="0" smtClean="0"/>
              <a:t>(see picture).  </a:t>
            </a:r>
            <a:endParaRPr lang="en-US" sz="3200" i="1" dirty="0" smtClean="0"/>
          </a:p>
          <a:p>
            <a:pPr marL="0" indent="0">
              <a:lnSpc>
                <a:spcPct val="120000"/>
              </a:lnSpc>
              <a:spcAft>
                <a:spcPts val="600"/>
              </a:spcAft>
              <a:buNone/>
            </a:pPr>
            <a:r>
              <a:rPr lang="en-US" sz="3200" dirty="0" smtClean="0"/>
              <a:t>In the initial testing phase, six patients received the retina prosthesis.  Each of these previously blind patients have been able to distinguish and identify objects and motion. </a:t>
            </a:r>
            <a:r>
              <a:rPr lang="en-US" sz="2400" i="1" dirty="0" smtClean="0"/>
              <a:t>(D.M. </a:t>
            </a:r>
            <a:r>
              <a:rPr lang="en-US" sz="2400" i="1" dirty="0" err="1" smtClean="0"/>
              <a:t>Deupree</a:t>
            </a:r>
            <a:r>
              <a:rPr lang="en-US" sz="2400" i="1" dirty="0" smtClean="0"/>
              <a:t>, The Macula Center)</a:t>
            </a:r>
            <a:endParaRPr lang="en-US" sz="3200" i="1" dirty="0" smtClean="0"/>
          </a:p>
          <a:p>
            <a:pPr>
              <a:buNone/>
            </a:pPr>
            <a:endParaRPr lang="en-US" dirty="0"/>
          </a:p>
        </p:txBody>
      </p:sp>
      <p:pic>
        <p:nvPicPr>
          <p:cNvPr id="4" name="Picture 4" descr="eyechip2.jpg"/>
          <p:cNvPicPr>
            <a:picLocks noChangeAspect="1"/>
          </p:cNvPicPr>
          <p:nvPr>
            <p:custDataLst>
              <p:tags r:id="rId1"/>
            </p:custDataLst>
          </p:nvPr>
        </p:nvPicPr>
        <p:blipFill>
          <a:blip r:embed="rId5"/>
          <a:srcRect/>
          <a:stretch>
            <a:fillRect/>
          </a:stretch>
        </p:blipFill>
        <p:spPr bwMode="auto">
          <a:xfrm>
            <a:off x="5358448" y="1629410"/>
            <a:ext cx="3582987" cy="2335213"/>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933123" y="4278948"/>
            <a:ext cx="3048000" cy="612775"/>
          </a:xfrm>
          <a:prstGeom prst="rect">
            <a:avLst/>
          </a:prstGeom>
          <a:noFill/>
          <a:ln w="9525">
            <a:noFill/>
            <a:miter lim="800000"/>
            <a:headEnd/>
            <a:tailEnd/>
          </a:ln>
        </p:spPr>
        <p:txBody>
          <a:bodyPr>
            <a:spAutoFit/>
          </a:bodyPr>
          <a:lstStyle/>
          <a:p>
            <a:pPr algn="r">
              <a:spcAft>
                <a:spcPts val="100"/>
              </a:spcAft>
            </a:pPr>
            <a:r>
              <a:rPr lang="en-US" sz="1100" b="1" i="1"/>
              <a:t>Prototype of a Retina Implant  </a:t>
            </a:r>
          </a:p>
          <a:p>
            <a:pPr algn="r">
              <a:spcAft>
                <a:spcPts val="100"/>
              </a:spcAft>
            </a:pPr>
            <a:r>
              <a:rPr lang="en-US" sz="1100" b="1" i="1"/>
              <a:t>[Photo by Randy Montoya.  Courtesy of Sandia National Laboratories]</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it Work?</a:t>
            </a:r>
            <a:endParaRPr lang="en-US" dirty="0"/>
          </a:p>
        </p:txBody>
      </p:sp>
      <p:sp>
        <p:nvSpPr>
          <p:cNvPr id="3" name="Content Placeholder 2"/>
          <p:cNvSpPr>
            <a:spLocks noGrp="1"/>
          </p:cNvSpPr>
          <p:nvPr>
            <p:ph sz="quarter" idx="1"/>
          </p:nvPr>
        </p:nvSpPr>
        <p:spPr/>
        <p:txBody>
          <a:bodyPr/>
          <a:lstStyle/>
          <a:p>
            <a:pPr marL="0" indent="0">
              <a:buNone/>
            </a:pPr>
            <a:r>
              <a:rPr lang="en-US" sz="2600" dirty="0" smtClean="0"/>
              <a:t>As with any </a:t>
            </a:r>
            <a:r>
              <a:rPr lang="en-US" sz="2600" dirty="0" err="1" smtClean="0"/>
              <a:t>bioMEMS</a:t>
            </a:r>
            <a:r>
              <a:rPr lang="en-US" sz="2600" dirty="0" smtClean="0"/>
              <a:t> device, it is important to fully understand how the biological device works.  </a:t>
            </a:r>
          </a:p>
          <a:p>
            <a:pPr marL="0" indent="0">
              <a:buNone/>
            </a:pPr>
            <a:endParaRPr lang="en-US" sz="2600" dirty="0" smtClean="0"/>
          </a:p>
          <a:p>
            <a:pPr marL="0" indent="0">
              <a:buNone/>
            </a:pPr>
            <a:r>
              <a:rPr lang="en-US" sz="2600" dirty="0" smtClean="0"/>
              <a:t>Let's take a quick look at how the human eye works before discussing how an artificial retina works.</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Human Eye</a:t>
            </a:r>
            <a:endParaRPr lang="en-US" dirty="0"/>
          </a:p>
        </p:txBody>
      </p:sp>
      <p:sp>
        <p:nvSpPr>
          <p:cNvPr id="3" name="Content Placeholder 2"/>
          <p:cNvSpPr>
            <a:spLocks noGrp="1"/>
          </p:cNvSpPr>
          <p:nvPr>
            <p:ph sz="quarter" idx="1"/>
          </p:nvPr>
        </p:nvSpPr>
        <p:spPr>
          <a:xfrm>
            <a:off x="612648" y="1600200"/>
            <a:ext cx="4828032" cy="4968240"/>
          </a:xfrm>
        </p:spPr>
        <p:txBody>
          <a:bodyPr>
            <a:normAutofit fontScale="70000" lnSpcReduction="20000"/>
          </a:bodyPr>
          <a:lstStyle/>
          <a:p>
            <a:pPr marL="0" indent="0">
              <a:lnSpc>
                <a:spcPct val="120000"/>
              </a:lnSpc>
              <a:spcAft>
                <a:spcPts val="600"/>
              </a:spcAft>
              <a:buNone/>
            </a:pPr>
            <a:r>
              <a:rPr lang="en-US" sz="3200" dirty="0" smtClean="0"/>
              <a:t>Normal vision occurs when light enters the eye through the cornea then the lens. </a:t>
            </a:r>
          </a:p>
          <a:p>
            <a:pPr marL="0" indent="0">
              <a:lnSpc>
                <a:spcPct val="120000"/>
              </a:lnSpc>
              <a:spcAft>
                <a:spcPts val="600"/>
              </a:spcAft>
              <a:buNone/>
            </a:pPr>
            <a:r>
              <a:rPr lang="en-US" sz="3200" dirty="0" smtClean="0"/>
              <a:t>The lens focuses the light on the retina, the inner-most lining of the eyeball.  </a:t>
            </a:r>
          </a:p>
          <a:p>
            <a:pPr marL="0" indent="0">
              <a:lnSpc>
                <a:spcPct val="120000"/>
              </a:lnSpc>
              <a:spcAft>
                <a:spcPts val="600"/>
              </a:spcAft>
              <a:buNone/>
            </a:pPr>
            <a:r>
              <a:rPr lang="en-US" sz="3200" dirty="0" smtClean="0"/>
              <a:t>The retina contains photoreceptors cells which convert the light to electric impulses.  </a:t>
            </a:r>
          </a:p>
          <a:p>
            <a:pPr marL="0" indent="0">
              <a:lnSpc>
                <a:spcPct val="120000"/>
              </a:lnSpc>
              <a:spcAft>
                <a:spcPts val="600"/>
              </a:spcAft>
              <a:buNone/>
            </a:pPr>
            <a:r>
              <a:rPr lang="en-US" sz="3200" dirty="0" smtClean="0"/>
              <a:t>These impulses travel into the optic nerve then to the brain where the information is processed.</a:t>
            </a:r>
          </a:p>
          <a:p>
            <a:pPr>
              <a:buNone/>
            </a:pPr>
            <a:endParaRPr lang="en-US" dirty="0"/>
          </a:p>
        </p:txBody>
      </p:sp>
      <p:pic>
        <p:nvPicPr>
          <p:cNvPr id="4" name="Picture 4" descr="eyeball.jpg"/>
          <p:cNvPicPr>
            <a:picLocks noChangeAspect="1"/>
          </p:cNvPicPr>
          <p:nvPr>
            <p:custDataLst>
              <p:tags r:id="rId1"/>
            </p:custDataLst>
          </p:nvPr>
        </p:nvPicPr>
        <p:blipFill>
          <a:blip r:embed="rId5"/>
          <a:srcRect/>
          <a:stretch>
            <a:fillRect/>
          </a:stretch>
        </p:blipFill>
        <p:spPr bwMode="auto">
          <a:xfrm>
            <a:off x="5240338" y="1638935"/>
            <a:ext cx="3668712" cy="2619375"/>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713413" y="4567873"/>
            <a:ext cx="3160712" cy="444500"/>
          </a:xfrm>
          <a:prstGeom prst="rect">
            <a:avLst/>
          </a:prstGeom>
          <a:noFill/>
          <a:ln w="9525">
            <a:noFill/>
            <a:miter lim="800000"/>
            <a:headEnd/>
            <a:tailEnd/>
          </a:ln>
        </p:spPr>
        <p:txBody>
          <a:bodyPr>
            <a:spAutoFit/>
          </a:bodyPr>
          <a:lstStyle/>
          <a:p>
            <a:pPr algn="r">
              <a:spcAft>
                <a:spcPts val="100"/>
              </a:spcAft>
            </a:pPr>
            <a:r>
              <a:rPr lang="en-US" sz="1100" b="1" i="1"/>
              <a:t>The Human Eye </a:t>
            </a:r>
          </a:p>
          <a:p>
            <a:pPr algn="r">
              <a:spcAft>
                <a:spcPts val="100"/>
              </a:spcAft>
            </a:pPr>
            <a:r>
              <a:rPr lang="en-US" sz="1100" b="1" i="1"/>
              <a:t>[Public Domain: National Eye Institute]</a:t>
            </a: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MEMS Artificial Retina</a:t>
            </a:r>
            <a:endParaRPr lang="en-US" dirty="0"/>
          </a:p>
        </p:txBody>
      </p:sp>
      <p:sp>
        <p:nvSpPr>
          <p:cNvPr id="3" name="Content Placeholder 2"/>
          <p:cNvSpPr>
            <a:spLocks noGrp="1"/>
          </p:cNvSpPr>
          <p:nvPr>
            <p:ph sz="quarter" idx="1"/>
          </p:nvPr>
        </p:nvSpPr>
        <p:spPr>
          <a:xfrm>
            <a:off x="612648" y="1600200"/>
            <a:ext cx="4904232" cy="5044440"/>
          </a:xfrm>
        </p:spPr>
        <p:txBody>
          <a:bodyPr>
            <a:normAutofit fontScale="62500" lnSpcReduction="20000"/>
          </a:bodyPr>
          <a:lstStyle/>
          <a:p>
            <a:pPr marL="0" indent="0">
              <a:lnSpc>
                <a:spcPct val="120000"/>
              </a:lnSpc>
              <a:buNone/>
            </a:pPr>
            <a:r>
              <a:rPr lang="en-US" sz="3200" dirty="0" smtClean="0"/>
              <a:t>In retinal diseases, such as age-related macular degeneration and retinitis </a:t>
            </a:r>
            <a:r>
              <a:rPr lang="en-US" sz="3200" dirty="0" err="1" smtClean="0"/>
              <a:t>pigmentosa</a:t>
            </a:r>
            <a:r>
              <a:rPr lang="en-US" sz="3200" dirty="0" smtClean="0"/>
              <a:t>, the photoreceptor cells in the retina are destroyed. </a:t>
            </a:r>
          </a:p>
          <a:p>
            <a:pPr marL="514350" indent="-514350">
              <a:lnSpc>
                <a:spcPct val="120000"/>
              </a:lnSpc>
              <a:buClr>
                <a:schemeClr val="tx1"/>
              </a:buClr>
              <a:buSzPct val="75000"/>
            </a:pPr>
            <a:r>
              <a:rPr lang="en-US" sz="3200" dirty="0" smtClean="0"/>
              <a:t>An artificial retina (graphic) bypasses these cells and transmits signals directly to the optic nerve.  </a:t>
            </a:r>
          </a:p>
          <a:p>
            <a:pPr marL="514350" indent="-514350">
              <a:lnSpc>
                <a:spcPct val="120000"/>
              </a:lnSpc>
              <a:buClr>
                <a:schemeClr val="tx1"/>
              </a:buClr>
              <a:buSzPct val="75000"/>
            </a:pPr>
            <a:r>
              <a:rPr lang="en-US" sz="3200" dirty="0" smtClean="0"/>
              <a:t>The artificial retina is an electrode studded array placed on or beneath the surface of the retina.  </a:t>
            </a:r>
          </a:p>
          <a:p>
            <a:pPr marL="514350" indent="-514350">
              <a:lnSpc>
                <a:spcPct val="120000"/>
              </a:lnSpc>
              <a:buClr>
                <a:schemeClr val="tx1"/>
              </a:buClr>
              <a:buSzPct val="75000"/>
            </a:pPr>
            <a:r>
              <a:rPr lang="en-US" sz="3200" dirty="0" smtClean="0"/>
              <a:t>Light hitting the array is converted to electric impulses. </a:t>
            </a:r>
          </a:p>
          <a:p>
            <a:pPr marL="514350" indent="-514350">
              <a:lnSpc>
                <a:spcPct val="120000"/>
              </a:lnSpc>
              <a:buClr>
                <a:schemeClr val="tx1"/>
              </a:buClr>
              <a:buSzPct val="75000"/>
            </a:pPr>
            <a:r>
              <a:rPr lang="en-US" sz="3200" dirty="0" smtClean="0"/>
              <a:t>These electric impulses stimulate the retinal neurons which transmit to the optic nerve then to the brain.</a:t>
            </a:r>
          </a:p>
          <a:p>
            <a:pPr>
              <a:buNone/>
            </a:pPr>
            <a:endParaRPr lang="en-US" dirty="0"/>
          </a:p>
        </p:txBody>
      </p:sp>
      <p:pic>
        <p:nvPicPr>
          <p:cNvPr id="4" name="Picture 4" descr="prosthetic9_24.tif"/>
          <p:cNvPicPr>
            <a:picLocks noChangeAspect="1"/>
          </p:cNvPicPr>
          <p:nvPr>
            <p:custDataLst>
              <p:tags r:id="rId1"/>
            </p:custDataLst>
          </p:nvPr>
        </p:nvPicPr>
        <p:blipFill>
          <a:blip r:embed="rId5"/>
          <a:srcRect/>
          <a:stretch>
            <a:fillRect/>
          </a:stretch>
        </p:blipFill>
        <p:spPr bwMode="auto">
          <a:xfrm>
            <a:off x="5570855" y="1640523"/>
            <a:ext cx="3368675" cy="2828925"/>
          </a:xfrm>
          <a:prstGeom prst="rect">
            <a:avLst/>
          </a:prstGeom>
          <a:ln>
            <a:solidFill>
              <a:schemeClr val="tx1"/>
            </a:solid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6469380" y="4807585"/>
            <a:ext cx="2432050" cy="260350"/>
          </a:xfrm>
          <a:prstGeom prst="rect">
            <a:avLst/>
          </a:prstGeom>
          <a:noFill/>
          <a:ln w="9525">
            <a:noFill/>
            <a:miter lim="800000"/>
            <a:headEnd/>
            <a:tailEnd/>
          </a:ln>
        </p:spPr>
        <p:txBody>
          <a:bodyPr>
            <a:spAutoFit/>
          </a:bodyPr>
          <a:lstStyle/>
          <a:p>
            <a:pPr algn="r">
              <a:spcAft>
                <a:spcPts val="100"/>
              </a:spcAft>
            </a:pPr>
            <a:r>
              <a:rPr lang="en-US" sz="1100" b="1" i="1"/>
              <a:t>MEMS Artificial Retinal Implant</a:t>
            </a: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Restoring Sight In Vivo</a:t>
            </a:r>
            <a:endParaRPr lang="en-US" dirty="0"/>
          </a:p>
        </p:txBody>
      </p:sp>
      <p:sp>
        <p:nvSpPr>
          <p:cNvPr id="3" name="Content Placeholder 2"/>
          <p:cNvSpPr>
            <a:spLocks noGrp="1"/>
          </p:cNvSpPr>
          <p:nvPr>
            <p:ph sz="quarter" idx="1"/>
          </p:nvPr>
        </p:nvSpPr>
        <p:spPr>
          <a:xfrm>
            <a:off x="612648" y="1600200"/>
            <a:ext cx="4401312" cy="5074920"/>
          </a:xfrm>
        </p:spPr>
        <p:txBody>
          <a:bodyPr>
            <a:normAutofit fontScale="55000" lnSpcReduction="20000"/>
          </a:bodyPr>
          <a:lstStyle/>
          <a:p>
            <a:pPr marL="0" indent="0">
              <a:lnSpc>
                <a:spcPct val="120000"/>
              </a:lnSpc>
              <a:buNone/>
              <a:defRPr/>
            </a:pPr>
            <a:r>
              <a:rPr lang="en-US" dirty="0" smtClean="0"/>
              <a:t>The Artificial Retina MEMS consists of a camera, microprocessor, transmitter, receiver, interface module and the artificial retina. </a:t>
            </a:r>
          </a:p>
          <a:p>
            <a:pPr marL="288925" indent="-288925">
              <a:lnSpc>
                <a:spcPct val="120000"/>
              </a:lnSpc>
              <a:spcAft>
                <a:spcPts val="600"/>
              </a:spcAft>
              <a:buClr>
                <a:schemeClr val="tx1"/>
              </a:buClr>
              <a:buSzPct val="75000"/>
              <a:defRPr/>
            </a:pPr>
            <a:r>
              <a:rPr lang="en-US" dirty="0" smtClean="0"/>
              <a:t>Camera captures an image and sends the information to the microprocessor (in the glasses frame or on the belt).  </a:t>
            </a:r>
          </a:p>
          <a:p>
            <a:pPr marL="288925" indent="-288925">
              <a:lnSpc>
                <a:spcPct val="120000"/>
              </a:lnSpc>
              <a:spcAft>
                <a:spcPts val="600"/>
              </a:spcAft>
              <a:buClr>
                <a:schemeClr val="tx1"/>
              </a:buClr>
              <a:buSzPct val="75000"/>
              <a:defRPr/>
            </a:pPr>
            <a:r>
              <a:rPr lang="en-US" dirty="0" smtClean="0"/>
              <a:t>Microprocessor converts the data and transmits it via the transmitter to the receiver antenna on the eye. </a:t>
            </a:r>
          </a:p>
          <a:p>
            <a:pPr marL="288925" indent="-288925">
              <a:lnSpc>
                <a:spcPct val="120000"/>
              </a:lnSpc>
              <a:spcAft>
                <a:spcPts val="600"/>
              </a:spcAft>
              <a:buClr>
                <a:schemeClr val="tx1"/>
              </a:buClr>
              <a:buSzPct val="75000"/>
              <a:defRPr/>
            </a:pPr>
            <a:r>
              <a:rPr lang="en-US" dirty="0" smtClean="0"/>
              <a:t>Antenna transmits the optical signal to the array. </a:t>
            </a:r>
          </a:p>
          <a:p>
            <a:pPr marL="288925" indent="-288925">
              <a:lnSpc>
                <a:spcPct val="120000"/>
              </a:lnSpc>
              <a:spcAft>
                <a:spcPts val="600"/>
              </a:spcAft>
              <a:buClr>
                <a:schemeClr val="tx1"/>
              </a:buClr>
              <a:buSzPct val="75000"/>
              <a:defRPr/>
            </a:pPr>
            <a:r>
              <a:rPr lang="en-US" dirty="0" smtClean="0"/>
              <a:t>Signal stimulates the array to emit electronic pulses in the retinal nerves.   </a:t>
            </a:r>
          </a:p>
          <a:p>
            <a:pPr marL="288925" indent="-288925">
              <a:lnSpc>
                <a:spcPct val="120000"/>
              </a:lnSpc>
              <a:spcAft>
                <a:spcPts val="600"/>
              </a:spcAft>
              <a:buClr>
                <a:schemeClr val="tx1"/>
              </a:buClr>
              <a:buSzPct val="75000"/>
              <a:defRPr/>
            </a:pPr>
            <a:r>
              <a:rPr lang="en-US" dirty="0" smtClean="0"/>
              <a:t>Pulses travel through the optic nerve to the brain.</a:t>
            </a:r>
          </a:p>
          <a:p>
            <a:pPr>
              <a:buNone/>
            </a:pPr>
            <a:endParaRPr lang="en-US" dirty="0"/>
          </a:p>
        </p:txBody>
      </p:sp>
      <p:pic>
        <p:nvPicPr>
          <p:cNvPr id="4" name="Picture 4" descr="prosthetic_drawing-cat.tif"/>
          <p:cNvPicPr>
            <a:picLocks noChangeAspect="1"/>
          </p:cNvPicPr>
          <p:nvPr>
            <p:custDataLst>
              <p:tags r:id="rId1"/>
            </p:custDataLst>
          </p:nvPr>
        </p:nvPicPr>
        <p:blipFill>
          <a:blip r:embed="rId5"/>
          <a:srcRect/>
          <a:stretch>
            <a:fillRect/>
          </a:stretch>
        </p:blipFill>
        <p:spPr bwMode="auto">
          <a:xfrm>
            <a:off x="5038725" y="1610043"/>
            <a:ext cx="3919538" cy="2573337"/>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6103938" y="4473893"/>
            <a:ext cx="2841625" cy="1133644"/>
          </a:xfrm>
          <a:prstGeom prst="rect">
            <a:avLst/>
          </a:prstGeom>
          <a:noFill/>
          <a:ln w="9525">
            <a:noFill/>
            <a:miter lim="800000"/>
            <a:headEnd/>
            <a:tailEnd/>
          </a:ln>
        </p:spPr>
        <p:txBody>
          <a:bodyPr>
            <a:spAutoFit/>
          </a:bodyPr>
          <a:lstStyle/>
          <a:p>
            <a:pPr algn="r">
              <a:spcAft>
                <a:spcPts val="100"/>
              </a:spcAft>
            </a:pPr>
            <a:r>
              <a:rPr lang="en-US" sz="1100" b="1" i="1" dirty="0"/>
              <a:t>Artificial Retina MEMS - image to </a:t>
            </a:r>
            <a:r>
              <a:rPr lang="en-US" sz="1100" b="1" i="1" dirty="0" smtClean="0"/>
              <a:t>brain</a:t>
            </a:r>
          </a:p>
          <a:p>
            <a:pPr algn="r">
              <a:spcAft>
                <a:spcPts val="100"/>
              </a:spcAft>
            </a:pPr>
            <a:endParaRPr lang="en-US" sz="1100" b="1" i="1" dirty="0"/>
          </a:p>
          <a:p>
            <a:pPr algn="r">
              <a:spcAft>
                <a:spcPts val="100"/>
              </a:spcAft>
            </a:pPr>
            <a:r>
              <a:rPr lang="en-US" sz="1100" b="1" i="1" dirty="0" smtClean="0"/>
              <a:t>To see more on how this works, view this YouTube Video develop by a manufacturer of the artificial retina – Second Sight Europe</a:t>
            </a:r>
          </a:p>
        </p:txBody>
      </p:sp>
      <p:sp>
        <p:nvSpPr>
          <p:cNvPr id="6" name="TextBox 5"/>
          <p:cNvSpPr txBox="1"/>
          <p:nvPr/>
        </p:nvSpPr>
        <p:spPr>
          <a:xfrm>
            <a:off x="5550564" y="5701309"/>
            <a:ext cx="3394228" cy="923330"/>
          </a:xfrm>
          <a:prstGeom prst="rect">
            <a:avLst/>
          </a:prstGeom>
          <a:noFill/>
        </p:spPr>
        <p:txBody>
          <a:bodyPr wrap="none" rtlCol="0">
            <a:spAutoFit/>
          </a:bodyPr>
          <a:lstStyle/>
          <a:p>
            <a:pPr algn="r"/>
            <a:r>
              <a:rPr lang="en-US" dirty="0" smtClean="0">
                <a:hlinkClick r:id="rId6"/>
              </a:rPr>
              <a:t>Second Sight EN 2012 Argus II</a:t>
            </a:r>
          </a:p>
          <a:p>
            <a:pPr algn="r"/>
            <a:r>
              <a:rPr lang="en-US" dirty="0" smtClean="0">
                <a:hlinkClick r:id="rId6"/>
              </a:rPr>
              <a:t>Retinal Prosthesis System Artificial</a:t>
            </a:r>
          </a:p>
          <a:p>
            <a:pPr algn="r"/>
            <a:r>
              <a:rPr lang="en-US" dirty="0" smtClean="0">
                <a:hlinkClick r:id="rId6"/>
              </a:rPr>
              <a:t>Retina Bionic Eye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Powering the Artificial Retina</a:t>
            </a:r>
            <a:endParaRPr lang="en-US" dirty="0"/>
          </a:p>
        </p:txBody>
      </p:sp>
      <p:sp>
        <p:nvSpPr>
          <p:cNvPr id="3" name="Content Placeholder 2"/>
          <p:cNvSpPr>
            <a:spLocks noGrp="1"/>
          </p:cNvSpPr>
          <p:nvPr>
            <p:ph sz="quarter" idx="1"/>
          </p:nvPr>
        </p:nvSpPr>
        <p:spPr>
          <a:xfrm>
            <a:off x="612648" y="1600200"/>
            <a:ext cx="4782312" cy="4495800"/>
          </a:xfrm>
        </p:spPr>
        <p:txBody>
          <a:bodyPr>
            <a:normAutofit/>
          </a:bodyPr>
          <a:lstStyle/>
          <a:p>
            <a:pPr marL="0" indent="0">
              <a:spcAft>
                <a:spcPts val="600"/>
              </a:spcAft>
              <a:buNone/>
            </a:pPr>
            <a:r>
              <a:rPr lang="en-US" sz="2600" dirty="0" smtClean="0"/>
              <a:t>Artificial retina MEMS are powered by a wireless battery pack worn on the person's belt.  </a:t>
            </a:r>
          </a:p>
          <a:p>
            <a:pPr marL="0" indent="0">
              <a:spcAft>
                <a:spcPts val="600"/>
              </a:spcAft>
              <a:buNone/>
            </a:pPr>
            <a:r>
              <a:rPr lang="en-US" sz="2600" dirty="0" smtClean="0"/>
              <a:t>Sandia National Laboratories is working on a battery that can be implanted in the person’s head (</a:t>
            </a:r>
            <a:r>
              <a:rPr lang="en-US" sz="2600" i="1" dirty="0" smtClean="0"/>
              <a:t>as shown in the graphic</a:t>
            </a:r>
            <a:r>
              <a:rPr lang="en-US" sz="2600" dirty="0" smtClean="0"/>
              <a:t>).</a:t>
            </a:r>
          </a:p>
          <a:p>
            <a:pPr>
              <a:buNone/>
            </a:pPr>
            <a:endParaRPr lang="en-US" sz="2600" dirty="0"/>
          </a:p>
        </p:txBody>
      </p:sp>
      <p:pic>
        <p:nvPicPr>
          <p:cNvPr id="4" name="Picture 4" descr="retina-battery.jpg"/>
          <p:cNvPicPr>
            <a:picLocks noChangeAspect="1"/>
          </p:cNvPicPr>
          <p:nvPr>
            <p:custDataLst>
              <p:tags r:id="rId1"/>
            </p:custDataLst>
          </p:nvPr>
        </p:nvPicPr>
        <p:blipFill>
          <a:blip r:embed="rId5"/>
          <a:srcRect/>
          <a:stretch>
            <a:fillRect/>
          </a:stretch>
        </p:blipFill>
        <p:spPr bwMode="auto">
          <a:xfrm>
            <a:off x="5544185" y="1640840"/>
            <a:ext cx="3348038" cy="2960688"/>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807710" y="4960303"/>
            <a:ext cx="3168650" cy="442912"/>
          </a:xfrm>
          <a:prstGeom prst="rect">
            <a:avLst/>
          </a:prstGeom>
          <a:noFill/>
          <a:ln w="9525">
            <a:noFill/>
            <a:miter lim="800000"/>
            <a:headEnd/>
            <a:tailEnd/>
          </a:ln>
        </p:spPr>
        <p:txBody>
          <a:bodyPr>
            <a:spAutoFit/>
          </a:bodyPr>
          <a:lstStyle/>
          <a:p>
            <a:pPr algn="r">
              <a:spcAft>
                <a:spcPts val="100"/>
              </a:spcAft>
            </a:pPr>
            <a:r>
              <a:rPr lang="en-US" sz="1100" b="1" i="1"/>
              <a:t>Battery Pack for Artificial Retina system </a:t>
            </a:r>
          </a:p>
          <a:p>
            <a:pPr algn="r">
              <a:spcAft>
                <a:spcPts val="100"/>
              </a:spcAft>
            </a:pPr>
            <a:r>
              <a:rPr lang="en-US" sz="1100" b="1" i="1"/>
              <a:t>[Courtesy of Sandia National Laboratories]</a:t>
            </a: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a Patient See?</a:t>
            </a:r>
            <a:endParaRPr lang="en-US" dirty="0"/>
          </a:p>
        </p:txBody>
      </p:sp>
      <p:sp>
        <p:nvSpPr>
          <p:cNvPr id="3" name="Content Placeholder 2"/>
          <p:cNvSpPr>
            <a:spLocks noGrp="1"/>
          </p:cNvSpPr>
          <p:nvPr>
            <p:ph sz="quarter" idx="1"/>
          </p:nvPr>
        </p:nvSpPr>
        <p:spPr>
          <a:xfrm>
            <a:off x="612648" y="4114800"/>
            <a:ext cx="8153400" cy="2607772"/>
          </a:xfrm>
        </p:spPr>
        <p:txBody>
          <a:bodyPr>
            <a:normAutofit/>
          </a:bodyPr>
          <a:lstStyle/>
          <a:p>
            <a:pPr marL="0" indent="0">
              <a:lnSpc>
                <a:spcPct val="120000"/>
              </a:lnSpc>
              <a:buNone/>
            </a:pPr>
            <a:r>
              <a:rPr lang="en-US" sz="1400" dirty="0" smtClean="0"/>
              <a:t>These images show what a patient with retinal devices should see. </a:t>
            </a:r>
          </a:p>
          <a:p>
            <a:pPr marL="0" indent="0">
              <a:lnSpc>
                <a:spcPct val="120000"/>
              </a:lnSpc>
              <a:buNone/>
            </a:pPr>
            <a:r>
              <a:rPr lang="en-US" sz="1400" dirty="0" smtClean="0"/>
              <a:t>Increasing the number of electrodes in the retina array results in more visual perceptions and higher resolution vision.</a:t>
            </a:r>
          </a:p>
          <a:p>
            <a:pPr marL="0" indent="0">
              <a:lnSpc>
                <a:spcPct val="120000"/>
              </a:lnSpc>
              <a:buNone/>
            </a:pPr>
            <a:r>
              <a:rPr lang="en-US" sz="1400" dirty="0" smtClean="0"/>
              <a:t> In 2007 six patients were successfully implanted with the first prototype Model 1 device or Argus I™.   Argus I™ contained 16 electrodes (16 pixels - left picture). The Argus II™ (256 pixels-middle picture) is currently being tested in phase two of clinical trials.  The third model (1000+ pixels – right picture) is under development.</a:t>
            </a:r>
          </a:p>
          <a:p>
            <a:pPr marL="0" indent="0">
              <a:lnSpc>
                <a:spcPct val="120000"/>
              </a:lnSpc>
              <a:buNone/>
            </a:pPr>
            <a:r>
              <a:rPr lang="en-US" sz="1400" dirty="0" smtClean="0"/>
              <a:t>UPDATE:  In February 2011 the FDA granted market approval of the Argus II</a:t>
            </a:r>
            <a:r>
              <a:rPr lang="en-US" sz="1400" dirty="0"/>
              <a:t>™</a:t>
            </a:r>
            <a:endParaRPr lang="en-US" sz="1400" dirty="0" smtClean="0"/>
          </a:p>
        </p:txBody>
      </p:sp>
      <p:pic>
        <p:nvPicPr>
          <p:cNvPr id="4" name="Picture 3" descr="retina-images.jpg"/>
          <p:cNvPicPr>
            <a:picLocks noChangeAspect="1"/>
          </p:cNvPicPr>
          <p:nvPr>
            <p:custDataLst>
              <p:tags r:id="rId1"/>
            </p:custDataLst>
          </p:nvPr>
        </p:nvPicPr>
        <p:blipFill>
          <a:blip r:embed="rId5"/>
          <a:srcRect/>
          <a:stretch>
            <a:fillRect/>
          </a:stretch>
        </p:blipFill>
        <p:spPr bwMode="auto">
          <a:xfrm>
            <a:off x="1138238" y="1576705"/>
            <a:ext cx="3695700" cy="2355850"/>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4957763" y="3332480"/>
            <a:ext cx="3773487" cy="600075"/>
          </a:xfrm>
          <a:prstGeom prst="rect">
            <a:avLst/>
          </a:prstGeom>
          <a:noFill/>
          <a:ln w="9525">
            <a:noFill/>
            <a:miter lim="800000"/>
            <a:headEnd/>
            <a:tailEnd/>
          </a:ln>
        </p:spPr>
        <p:txBody>
          <a:bodyPr>
            <a:spAutoFit/>
          </a:bodyPr>
          <a:lstStyle/>
          <a:p>
            <a:pPr>
              <a:spcAft>
                <a:spcPts val="100"/>
              </a:spcAft>
            </a:pPr>
            <a:r>
              <a:rPr lang="en-US" sz="1100" b="1" i="1"/>
              <a:t>Images produced by the artificial retina prosthesis [Images generated by the Artificial Retinal Implant Vision Simulator]</a:t>
            </a: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Tissue Engineering</a:t>
            </a:r>
            <a:endParaRPr lang="en-US" dirty="0"/>
          </a:p>
        </p:txBody>
      </p:sp>
      <p:sp>
        <p:nvSpPr>
          <p:cNvPr id="3" name="Content Placeholder 2"/>
          <p:cNvSpPr>
            <a:spLocks noGrp="1"/>
          </p:cNvSpPr>
          <p:nvPr>
            <p:ph sz="quarter" idx="1"/>
          </p:nvPr>
        </p:nvSpPr>
        <p:spPr>
          <a:xfrm>
            <a:off x="603767" y="1715647"/>
            <a:ext cx="8153400" cy="4495800"/>
          </a:xfrm>
        </p:spPr>
        <p:txBody>
          <a:bodyPr>
            <a:normAutofit/>
          </a:bodyPr>
          <a:lstStyle/>
          <a:p>
            <a:pPr>
              <a:lnSpc>
                <a:spcPct val="120000"/>
              </a:lnSpc>
              <a:buClrTx/>
            </a:pPr>
            <a:r>
              <a:rPr lang="en-US" sz="2400" dirty="0" smtClean="0"/>
              <a:t>Almost ninety-thousand Americans are waiting for a new organ. </a:t>
            </a:r>
          </a:p>
          <a:p>
            <a:pPr>
              <a:lnSpc>
                <a:spcPct val="120000"/>
              </a:lnSpc>
              <a:buClrTx/>
            </a:pPr>
            <a:r>
              <a:rPr lang="en-US" sz="2400" dirty="0" smtClean="0"/>
              <a:t>On average, there are only three thousand livers for thirty thousand patients annually.  </a:t>
            </a:r>
          </a:p>
          <a:p>
            <a:pPr>
              <a:lnSpc>
                <a:spcPct val="120000"/>
              </a:lnSpc>
              <a:buClrTx/>
            </a:pPr>
            <a:r>
              <a:rPr lang="en-US" sz="2400" dirty="0" smtClean="0"/>
              <a:t>For patients waiting for a kidney, dialysis offers some mechanical support; however, a quarter of them will not survive the wait.  </a:t>
            </a:r>
          </a:p>
          <a:p>
            <a:pPr>
              <a:lnSpc>
                <a:spcPct val="120000"/>
              </a:lnSpc>
              <a:buClrTx/>
            </a:pPr>
            <a:r>
              <a:rPr lang="en-US" sz="2400" dirty="0" err="1" smtClean="0"/>
              <a:t>BioMEMS</a:t>
            </a:r>
            <a:r>
              <a:rPr lang="en-US" sz="2400" dirty="0" smtClean="0"/>
              <a:t> innovation is addressing this problem.</a:t>
            </a:r>
          </a:p>
          <a:p>
            <a:pPr>
              <a:buClrTx/>
              <a:buNone/>
            </a:pP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CIMIT Tissue Engineering</a:t>
            </a:r>
            <a:endParaRPr lang="en-US" dirty="0"/>
          </a:p>
        </p:txBody>
      </p:sp>
      <p:sp>
        <p:nvSpPr>
          <p:cNvPr id="3" name="Content Placeholder 2"/>
          <p:cNvSpPr>
            <a:spLocks noGrp="1"/>
          </p:cNvSpPr>
          <p:nvPr>
            <p:ph sz="quarter" idx="1"/>
          </p:nvPr>
        </p:nvSpPr>
        <p:spPr>
          <a:xfrm>
            <a:off x="612648" y="1600200"/>
            <a:ext cx="5148072" cy="5059680"/>
          </a:xfrm>
        </p:spPr>
        <p:txBody>
          <a:bodyPr>
            <a:normAutofit fontScale="62500" lnSpcReduction="20000"/>
          </a:bodyPr>
          <a:lstStyle/>
          <a:p>
            <a:pPr marL="0" indent="0">
              <a:lnSpc>
                <a:spcPct val="120000"/>
              </a:lnSpc>
              <a:buNone/>
            </a:pPr>
            <a:r>
              <a:rPr lang="en-US" sz="3200" dirty="0" smtClean="0"/>
              <a:t>The CIMIT (Center for Integration of Medicine and Innovative Technology) tissue engineering program is working to develop a kidney dialysis unit that can be worn around the waist.  </a:t>
            </a:r>
          </a:p>
          <a:p>
            <a:pPr marL="0" indent="0">
              <a:lnSpc>
                <a:spcPct val="120000"/>
              </a:lnSpc>
              <a:buNone/>
            </a:pPr>
            <a:r>
              <a:rPr lang="en-US" sz="3200" dirty="0" smtClean="0"/>
              <a:t>CIMIT is also working on MEMS that can build complex organs such as kidneys, livers, and replacement tissue.  This is possible because microtechnology enables the replication of the internal network of capillaries and vessels that bring blood and oxygen to living growing tissue.  </a:t>
            </a:r>
          </a:p>
          <a:p>
            <a:pPr marL="0" indent="0">
              <a:lnSpc>
                <a:spcPct val="120000"/>
              </a:lnSpc>
              <a:buNone/>
            </a:pPr>
            <a:r>
              <a:rPr lang="en-US" sz="3200" dirty="0" smtClean="0"/>
              <a:t>The picture shows a prototype of an artificial kidney based on microtechnology.</a:t>
            </a:r>
          </a:p>
          <a:p>
            <a:pPr>
              <a:buNone/>
            </a:pPr>
            <a:endParaRPr lang="en-US" dirty="0"/>
          </a:p>
        </p:txBody>
      </p:sp>
      <p:pic>
        <p:nvPicPr>
          <p:cNvPr id="4" name="Picture 4" descr="draper-kidneymems-hires.jpg"/>
          <p:cNvPicPr>
            <a:picLocks noChangeAspect="1"/>
          </p:cNvPicPr>
          <p:nvPr>
            <p:custDataLst>
              <p:tags r:id="rId1"/>
            </p:custDataLst>
          </p:nvPr>
        </p:nvPicPr>
        <p:blipFill>
          <a:blip r:embed="rId5"/>
          <a:srcRect/>
          <a:stretch>
            <a:fillRect/>
          </a:stretch>
        </p:blipFill>
        <p:spPr bwMode="auto">
          <a:xfrm>
            <a:off x="5919788" y="1616075"/>
            <a:ext cx="2987675" cy="2989263"/>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577840" y="4814253"/>
            <a:ext cx="3375660" cy="625475"/>
          </a:xfrm>
          <a:prstGeom prst="rect">
            <a:avLst/>
          </a:prstGeom>
          <a:noFill/>
          <a:ln w="9525">
            <a:noFill/>
            <a:miter lim="800000"/>
            <a:headEnd/>
            <a:tailEnd/>
          </a:ln>
        </p:spPr>
        <p:txBody>
          <a:bodyPr wrap="square">
            <a:spAutoFit/>
          </a:bodyPr>
          <a:lstStyle/>
          <a:p>
            <a:pPr algn="r">
              <a:spcAft>
                <a:spcPts val="100"/>
              </a:spcAft>
            </a:pPr>
            <a:r>
              <a:rPr lang="en-US" sz="1100" b="1" i="1"/>
              <a:t>Artificial Kidney</a:t>
            </a:r>
          </a:p>
          <a:p>
            <a:pPr algn="r">
              <a:spcAft>
                <a:spcPts val="100"/>
              </a:spcAft>
            </a:pPr>
            <a:r>
              <a:rPr lang="en-US" sz="1100" b="1" i="1"/>
              <a:t> [The Charles Stark Draper Laboratory, Inc.  </a:t>
            </a:r>
          </a:p>
          <a:p>
            <a:pPr algn="r">
              <a:spcAft>
                <a:spcPts val="100"/>
              </a:spcAft>
            </a:pPr>
            <a:r>
              <a:rPr lang="en-US" sz="1100" b="1" i="1"/>
              <a:t>All rights reserved. Reprinted with permission.]</a:t>
            </a: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the possibilities?</a:t>
            </a:r>
            <a:endParaRPr lang="en-US" dirty="0"/>
          </a:p>
        </p:txBody>
      </p:sp>
      <p:sp>
        <p:nvSpPr>
          <p:cNvPr id="3" name="Content Placeholder 2"/>
          <p:cNvSpPr>
            <a:spLocks noGrp="1"/>
          </p:cNvSpPr>
          <p:nvPr>
            <p:ph sz="quarter" idx="1"/>
          </p:nvPr>
        </p:nvSpPr>
        <p:spPr/>
        <p:txBody>
          <a:bodyPr>
            <a:normAutofit/>
          </a:bodyPr>
          <a:lstStyle/>
          <a:p>
            <a:pPr marL="0" indent="0">
              <a:buNone/>
            </a:pPr>
            <a:r>
              <a:rPr lang="en-US" sz="2600" i="1" dirty="0" smtClean="0"/>
              <a:t>Let's brainstorm on the possibilities for future MEMS and </a:t>
            </a:r>
            <a:r>
              <a:rPr lang="en-US" sz="2600" i="1" dirty="0" err="1" smtClean="0"/>
              <a:t>bioMEMS</a:t>
            </a:r>
            <a:r>
              <a:rPr lang="en-US" sz="2600" i="1" dirty="0" smtClean="0"/>
              <a:t> Therapeutic Devices.</a:t>
            </a:r>
          </a:p>
          <a:p>
            <a:pPr>
              <a:buNone/>
            </a:pPr>
            <a:endParaRPr lang="en-US" sz="2600" dirty="0" smtClean="0"/>
          </a:p>
          <a:p>
            <a:pPr>
              <a:buNone/>
            </a:pPr>
            <a:r>
              <a:rPr lang="en-US" sz="2600" dirty="0" smtClean="0"/>
              <a:t>The possibilities are endless!</a:t>
            </a: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normAutofit lnSpcReduction="10000"/>
          </a:bodyPr>
          <a:lstStyle/>
          <a:p>
            <a:pPr marL="457200" indent="-457200">
              <a:spcAft>
                <a:spcPts val="600"/>
              </a:spcAft>
              <a:buFont typeface="Wingdings" pitchFamily="2" charset="2"/>
              <a:buChar char="v"/>
              <a:defRPr/>
            </a:pPr>
            <a:r>
              <a:rPr lang="en-US" dirty="0" smtClean="0">
                <a:solidFill>
                  <a:schemeClr val="tx1"/>
                </a:solidFill>
              </a:rPr>
              <a:t>Explain why microtechnology could be advantageous for therapeutics.</a:t>
            </a:r>
          </a:p>
          <a:p>
            <a:pPr marL="457200" indent="-457200">
              <a:spcAft>
                <a:spcPts val="600"/>
              </a:spcAft>
              <a:buFont typeface="Wingdings" pitchFamily="2" charset="2"/>
              <a:buChar char="v"/>
              <a:defRPr/>
            </a:pPr>
            <a:r>
              <a:rPr lang="en-US" dirty="0" smtClean="0">
                <a:solidFill>
                  <a:schemeClr val="tx1"/>
                </a:solidFill>
              </a:rPr>
              <a:t>Briefly describe a therapeutic </a:t>
            </a:r>
            <a:r>
              <a:rPr lang="en-US" dirty="0" err="1" smtClean="0">
                <a:solidFill>
                  <a:schemeClr val="tx1"/>
                </a:solidFill>
              </a:rPr>
              <a:t>bioMEMS</a:t>
            </a:r>
            <a:r>
              <a:rPr lang="en-US" dirty="0" smtClean="0">
                <a:solidFill>
                  <a:schemeClr val="tx1"/>
                </a:solidFill>
              </a:rPr>
              <a:t> device and explain how it works.  </a:t>
            </a:r>
          </a:p>
          <a:p>
            <a:pPr marL="457200" indent="-457200">
              <a:spcAft>
                <a:spcPts val="600"/>
              </a:spcAft>
              <a:buFont typeface="Wingdings" pitchFamily="2" charset="2"/>
              <a:buChar char="v"/>
              <a:defRPr/>
            </a:pPr>
            <a:r>
              <a:rPr lang="en-US" dirty="0" smtClean="0">
                <a:solidFill>
                  <a:schemeClr val="tx1"/>
                </a:solidFill>
              </a:rPr>
              <a:t>List and define the areas of medicine that would benefit from </a:t>
            </a:r>
            <a:r>
              <a:rPr lang="en-US" dirty="0" err="1" smtClean="0">
                <a:solidFill>
                  <a:schemeClr val="tx1"/>
                </a:solidFill>
              </a:rPr>
              <a:t>bioMEMS</a:t>
            </a:r>
            <a:r>
              <a:rPr lang="en-US" dirty="0" smtClean="0">
                <a:solidFill>
                  <a:schemeClr val="tx1"/>
                </a:solidFill>
              </a:rPr>
              <a:t> technology. </a:t>
            </a:r>
          </a:p>
          <a:p>
            <a:pPr>
              <a:buFont typeface="Wingdings" pitchFamily="2" charset="2"/>
              <a:buChar char="v"/>
            </a:pPr>
            <a:endParaRPr lang="en-US" dirty="0">
              <a:solidFill>
                <a:schemeClr val="tx1"/>
              </a:solidFill>
            </a:endParaRPr>
          </a:p>
        </p:txBody>
      </p:sp>
      <p:sp>
        <p:nvSpPr>
          <p:cNvPr id="3" name="Title 2"/>
          <p:cNvSpPr>
            <a:spLocks noGrp="1"/>
          </p:cNvSpPr>
          <p:nvPr>
            <p:ph type="title"/>
          </p:nvPr>
        </p:nvSpPr>
        <p:spPr/>
        <p:txBody>
          <a:bodyPr/>
          <a:lstStyle/>
          <a:p>
            <a:r>
              <a:rPr lang="en-US" dirty="0" smtClean="0"/>
              <a:t>Objectives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a:t>
            </a:r>
            <a:endParaRPr lang="en-US" dirty="0"/>
          </a:p>
        </p:txBody>
      </p:sp>
      <p:sp>
        <p:nvSpPr>
          <p:cNvPr id="3" name="Content Placeholder 2"/>
          <p:cNvSpPr>
            <a:spLocks noGrp="1"/>
          </p:cNvSpPr>
          <p:nvPr>
            <p:ph sz="quarter" idx="1"/>
          </p:nvPr>
        </p:nvSpPr>
        <p:spPr/>
        <p:txBody>
          <a:bodyPr>
            <a:normAutofit/>
          </a:bodyPr>
          <a:lstStyle/>
          <a:p>
            <a:pPr marL="0" indent="0">
              <a:buNone/>
            </a:pPr>
            <a:r>
              <a:rPr lang="en-US" sz="2600" i="1" dirty="0" smtClean="0"/>
              <a:t>What are the advantages of MEMS and </a:t>
            </a:r>
            <a:r>
              <a:rPr lang="en-US" sz="2600" i="1" dirty="0" err="1" smtClean="0"/>
              <a:t>bioMEMS</a:t>
            </a:r>
            <a:r>
              <a:rPr lang="en-US" sz="2600" i="1" dirty="0" smtClean="0"/>
              <a:t> therapeutic devices compared to the current macro-equivalents?</a:t>
            </a:r>
          </a:p>
          <a:p>
            <a:pPr>
              <a:buNone/>
            </a:pP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467600" cy="3659672"/>
          </a:xfrm>
        </p:spPr>
        <p:txBody>
          <a:bodyPr>
            <a:normAutofit fontScale="77500" lnSpcReduction="20000"/>
          </a:bodyPr>
          <a:lstStyle/>
          <a:p>
            <a:pPr>
              <a:lnSpc>
                <a:spcPct val="120000"/>
              </a:lnSpc>
              <a:spcBef>
                <a:spcPts val="0"/>
              </a:spcBef>
            </a:pPr>
            <a:r>
              <a:rPr lang="en-US" dirty="0" smtClean="0">
                <a:solidFill>
                  <a:schemeClr val="tx1"/>
                </a:solidFill>
              </a:rPr>
              <a:t>The therapeutic bioMEMS presented in this unit are the tip of the iceberg.  Presently, the majority of therapeutic bioMEMS are a combination of external and internal components.  In many cases they are still larger than micro or </a:t>
            </a:r>
            <a:r>
              <a:rPr lang="en-US" dirty="0" err="1" smtClean="0">
                <a:solidFill>
                  <a:schemeClr val="tx1"/>
                </a:solidFill>
              </a:rPr>
              <a:t>nano</a:t>
            </a:r>
            <a:r>
              <a:rPr lang="en-US" dirty="0" smtClean="0">
                <a:solidFill>
                  <a:schemeClr val="tx1"/>
                </a:solidFill>
              </a:rPr>
              <a:t>-sized MEMS, however, this is quickly changing.</a:t>
            </a:r>
          </a:p>
          <a:p>
            <a:pPr>
              <a:lnSpc>
                <a:spcPct val="120000"/>
              </a:lnSpc>
              <a:spcBef>
                <a:spcPts val="0"/>
              </a:spcBef>
            </a:pPr>
            <a:endParaRPr lang="en-US" dirty="0" smtClean="0">
              <a:solidFill>
                <a:schemeClr val="tx1"/>
              </a:solidFill>
            </a:endParaRPr>
          </a:p>
          <a:p>
            <a:pPr>
              <a:lnSpc>
                <a:spcPct val="120000"/>
              </a:lnSpc>
              <a:spcBef>
                <a:spcPts val="0"/>
              </a:spcBef>
            </a:pPr>
            <a:r>
              <a:rPr lang="en-US" dirty="0" err="1" smtClean="0">
                <a:solidFill>
                  <a:schemeClr val="tx1"/>
                </a:solidFill>
              </a:rPr>
              <a:t>BioMEMS</a:t>
            </a:r>
            <a:r>
              <a:rPr lang="en-US" dirty="0" smtClean="0">
                <a:solidFill>
                  <a:schemeClr val="tx1"/>
                </a:solidFill>
              </a:rPr>
              <a:t> are getting smaller and smaller.  There are many devices small enough to be totally in vivo, providing more mobility and independence to the patients. </a:t>
            </a:r>
            <a:endParaRPr lang="en-US" dirty="0">
              <a:solidFill>
                <a:schemeClr val="tx1"/>
              </a:solidFill>
            </a:endParaRPr>
          </a:p>
        </p:txBody>
      </p:sp>
      <p:sp>
        <p:nvSpPr>
          <p:cNvPr id="3" name="Title 2"/>
          <p:cNvSpPr>
            <a:spLocks noGrp="1"/>
          </p:cNvSpPr>
          <p:nvPr>
            <p:ph type="title"/>
          </p:nvPr>
        </p:nvSpPr>
        <p:spPr/>
        <p:txBody>
          <a:bodyPr/>
          <a:lstStyle/>
          <a:p>
            <a:r>
              <a:rPr lang="en-US" dirty="0" smtClean="0"/>
              <a:t>Summary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fontScale="92500"/>
          </a:bodyPr>
          <a:lstStyle/>
          <a:p>
            <a:r>
              <a:rPr lang="en-US" i="1" dirty="0" smtClean="0"/>
              <a:t>The information contained herein is considered to be true and accurate; however the Southwest Center for Microsystems Education (SCME) makes no guarantees concerning the authenticity of any statement.  SCME accepts no liability for the content of this unit, or for the consequences of any actions taken on the basis of the information provided.</a:t>
            </a:r>
          </a:p>
          <a:p>
            <a:endParaRPr lang="en-US" dirty="0"/>
          </a:p>
        </p:txBody>
      </p:sp>
      <p:sp>
        <p:nvSpPr>
          <p:cNvPr id="3" name="Title 2"/>
          <p:cNvSpPr>
            <a:spLocks noGrp="1"/>
          </p:cNvSpPr>
          <p:nvPr>
            <p:ph type="title"/>
          </p:nvPr>
        </p:nvSpPr>
        <p:spPr/>
        <p:txBody>
          <a:bodyPr/>
          <a:lstStyle/>
          <a:p>
            <a:r>
              <a:rPr lang="en-US" dirty="0" smtClean="0"/>
              <a:t>Disclaimer</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559458" cy="3657600"/>
          </a:xfrm>
        </p:spPr>
        <p:txBody>
          <a:bodyPr>
            <a:noAutofit/>
          </a:bodyPr>
          <a:lstStyle/>
          <a:p>
            <a:pPr algn="ctr"/>
            <a:r>
              <a:rPr lang="en-US" sz="1400" dirty="0"/>
              <a:t>Made possible through grants from the National Science Foundation Department of Undergraduate Education #0830384, 0902411, and 1205138</a:t>
            </a:r>
            <a:r>
              <a:rPr lang="en-US" sz="1400" dirty="0" smtClean="0"/>
              <a:t>.</a:t>
            </a:r>
            <a:endParaRPr lang="en-US" sz="1400" dirty="0"/>
          </a:p>
          <a:p>
            <a:pPr algn="ctr"/>
            <a:r>
              <a:rPr lang="en-US" sz="1400" dirty="0"/>
              <a:t>This Learning Module was developed in conjunction with Bio-Link, a National Science Foundation Advanced Technological Education (ATE) Center for Biotechnology @ </a:t>
            </a:r>
            <a:r>
              <a:rPr lang="en-US" sz="1400" u="sng" dirty="0">
                <a:hlinkClick r:id="rId3"/>
              </a:rPr>
              <a:t>www.bio-link.org</a:t>
            </a:r>
            <a:r>
              <a:rPr lang="en-US" sz="1400" dirty="0" smtClean="0"/>
              <a:t>.</a:t>
            </a:r>
            <a:endParaRPr lang="en-US" sz="1400" dirty="0"/>
          </a:p>
          <a:p>
            <a:pPr algn="ctr"/>
            <a:r>
              <a:rPr lang="en-US" sz="1400" dirty="0"/>
              <a:t>Any opinions, findings and conclusions or recommendations expressed in this material are those of the authors and creators, and do not necessarily reflect the views of the National Science Foundation</a:t>
            </a:r>
            <a:r>
              <a:rPr lang="en-US" sz="1400" dirty="0" smtClean="0"/>
              <a:t>.</a:t>
            </a:r>
            <a:endParaRPr lang="en-US" sz="1400" dirty="0"/>
          </a:p>
          <a:p>
            <a:pPr algn="ctr"/>
            <a:r>
              <a:rPr lang="en-US" sz="1400" dirty="0"/>
              <a:t>Southwest Center for Microsystems Education (SCME) NSF ATE Center</a:t>
            </a:r>
          </a:p>
          <a:p>
            <a:pPr algn="ctr"/>
            <a:r>
              <a:rPr lang="en-US" sz="1400" dirty="0"/>
              <a:t>© 2010 Regents of the University of New </a:t>
            </a:r>
            <a:r>
              <a:rPr lang="en-US" sz="1400" dirty="0" smtClean="0"/>
              <a:t>Mexico</a:t>
            </a:r>
            <a:endParaRPr lang="en-US" sz="1400" dirty="0"/>
          </a:p>
          <a:p>
            <a:pPr algn="ctr"/>
            <a:r>
              <a:rPr lang="en-US" sz="1400" dirty="0"/>
              <a:t>Content is protected by the CC Attribution Non-Commercial Share Alike license</a:t>
            </a:r>
            <a:r>
              <a:rPr lang="en-US" sz="1400" dirty="0" smtClean="0"/>
              <a:t>.</a:t>
            </a:r>
            <a:endParaRPr lang="en-US" sz="1400" dirty="0"/>
          </a:p>
          <a:p>
            <a:pPr algn="ctr"/>
            <a:r>
              <a:rPr lang="en-US" sz="1400" dirty="0"/>
              <a:t>Website:  </a:t>
            </a:r>
            <a:r>
              <a:rPr lang="en-US" sz="1400" u="sng" dirty="0">
                <a:hlinkClick r:id="rId4"/>
              </a:rPr>
              <a:t>www.scme-nm.org</a:t>
            </a:r>
            <a:endParaRPr lang="en-US" sz="1400" dirty="0"/>
          </a:p>
          <a:p>
            <a:pPr algn="ctr"/>
            <a:r>
              <a:rPr lang="en-US" sz="1400" dirty="0"/>
              <a:t> </a:t>
            </a:r>
          </a:p>
          <a:p>
            <a:pPr algn="ctr"/>
            <a:endParaRPr lang="en-US" sz="1400" dirty="0"/>
          </a:p>
        </p:txBody>
      </p:sp>
      <p:sp>
        <p:nvSpPr>
          <p:cNvPr id="3" name="Title 2"/>
          <p:cNvSpPr>
            <a:spLocks noGrp="1"/>
          </p:cNvSpPr>
          <p:nvPr>
            <p:ph type="title"/>
          </p:nvPr>
        </p:nvSpPr>
        <p:spPr/>
        <p:txBody>
          <a:bodyPr/>
          <a:lstStyle/>
          <a:p>
            <a:r>
              <a:rPr lang="en-US" dirty="0" smtClean="0"/>
              <a:t>Acknowledgements</a:t>
            </a:r>
            <a:endParaRPr lang="en-US" dirty="0"/>
          </a:p>
        </p:txBody>
      </p:sp>
      <p:sp>
        <p:nvSpPr>
          <p:cNvPr id="4" name="TextBox 3"/>
          <p:cNvSpPr txBox="1"/>
          <p:nvPr/>
        </p:nvSpPr>
        <p:spPr>
          <a:xfrm>
            <a:off x="479569" y="6465036"/>
            <a:ext cx="1419212" cy="276999"/>
          </a:xfrm>
          <a:prstGeom prst="rect">
            <a:avLst/>
          </a:prstGeom>
          <a:noFill/>
        </p:spPr>
        <p:txBody>
          <a:bodyPr wrap="none" rtlCol="0">
            <a:spAutoFit/>
          </a:bodyPr>
          <a:lstStyle/>
          <a:p>
            <a:r>
              <a:rPr lang="en-US" sz="1200" i="1" dirty="0" smtClean="0"/>
              <a:t>Revised </a:t>
            </a:r>
            <a:r>
              <a:rPr lang="en-US" sz="1200" i="1" dirty="0" smtClean="0"/>
              <a:t>August 2017</a:t>
            </a:r>
            <a:endParaRPr lang="en-US" sz="1200" i="1"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sz="quarter" idx="1"/>
          </p:nvPr>
        </p:nvSpPr>
        <p:spPr>
          <a:xfrm>
            <a:off x="612648" y="1647785"/>
            <a:ext cx="4477512" cy="4495800"/>
          </a:xfrm>
        </p:spPr>
        <p:txBody>
          <a:bodyPr>
            <a:normAutofit fontScale="70000" lnSpcReduction="20000"/>
          </a:bodyPr>
          <a:lstStyle/>
          <a:p>
            <a:pPr marL="0" indent="0">
              <a:lnSpc>
                <a:spcPct val="120000"/>
              </a:lnSpc>
              <a:buNone/>
              <a:defRPr/>
            </a:pPr>
            <a:r>
              <a:rPr lang="en-US" sz="3200" dirty="0" smtClean="0"/>
              <a:t>Therapeutic bioMEMS manage disease using three methods:</a:t>
            </a:r>
          </a:p>
          <a:p>
            <a:pPr marL="514350" indent="-514350">
              <a:lnSpc>
                <a:spcPct val="120000"/>
              </a:lnSpc>
              <a:buClr>
                <a:schemeClr val="tx1"/>
              </a:buClr>
              <a:defRPr/>
            </a:pPr>
            <a:r>
              <a:rPr lang="en-US" sz="3200" dirty="0" smtClean="0"/>
              <a:t>In vitro (external) devices gather and process information.  </a:t>
            </a:r>
          </a:p>
          <a:p>
            <a:pPr marL="514350" indent="-514350">
              <a:lnSpc>
                <a:spcPct val="120000"/>
              </a:lnSpc>
              <a:buClr>
                <a:schemeClr val="tx1"/>
              </a:buClr>
              <a:defRPr/>
            </a:pPr>
            <a:r>
              <a:rPr lang="en-US" sz="3200" dirty="0" smtClean="0"/>
              <a:t>In vivo (internal) devices detect changes in a disease.  </a:t>
            </a:r>
          </a:p>
          <a:p>
            <a:pPr marL="514350" indent="-514350">
              <a:lnSpc>
                <a:spcPct val="120000"/>
              </a:lnSpc>
              <a:buClr>
                <a:schemeClr val="tx1"/>
              </a:buClr>
              <a:defRPr/>
            </a:pPr>
            <a:r>
              <a:rPr lang="en-US" sz="3200" dirty="0" smtClean="0"/>
              <a:t>A combination system detect, monitor and manage disease.</a:t>
            </a:r>
          </a:p>
          <a:p>
            <a:pPr marL="0" indent="0">
              <a:lnSpc>
                <a:spcPct val="120000"/>
              </a:lnSpc>
              <a:buClr>
                <a:schemeClr val="tx1"/>
              </a:buClr>
              <a:buNone/>
              <a:defRPr/>
            </a:pPr>
            <a:endParaRPr lang="en-US" sz="3200" dirty="0" smtClean="0"/>
          </a:p>
          <a:p>
            <a:pPr>
              <a:buNone/>
            </a:pPr>
            <a:endParaRPr lang="en-US" dirty="0"/>
          </a:p>
        </p:txBody>
      </p:sp>
      <p:pic>
        <p:nvPicPr>
          <p:cNvPr id="4" name="Picture 4" descr="eyechip2.jpg"/>
          <p:cNvPicPr>
            <a:picLocks noChangeAspect="1"/>
          </p:cNvPicPr>
          <p:nvPr>
            <p:custDataLst>
              <p:tags r:id="rId1"/>
            </p:custDataLst>
          </p:nvPr>
        </p:nvPicPr>
        <p:blipFill>
          <a:blip r:embed="rId5"/>
          <a:srcRect/>
          <a:stretch>
            <a:fillRect/>
          </a:stretch>
        </p:blipFill>
        <p:spPr bwMode="auto">
          <a:xfrm>
            <a:off x="5540058" y="1642428"/>
            <a:ext cx="3411537" cy="2224087"/>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895023" y="4055428"/>
            <a:ext cx="3048000" cy="612775"/>
          </a:xfrm>
          <a:prstGeom prst="rect">
            <a:avLst/>
          </a:prstGeom>
          <a:noFill/>
          <a:ln w="9525">
            <a:noFill/>
            <a:miter lim="800000"/>
            <a:headEnd/>
            <a:tailEnd/>
          </a:ln>
        </p:spPr>
        <p:txBody>
          <a:bodyPr>
            <a:spAutoFit/>
          </a:bodyPr>
          <a:lstStyle/>
          <a:p>
            <a:pPr algn="r">
              <a:spcAft>
                <a:spcPts val="100"/>
              </a:spcAft>
            </a:pPr>
            <a:r>
              <a:rPr lang="en-US" sz="1100" b="1" i="1" dirty="0"/>
              <a:t>Prototype of a Retina Implant</a:t>
            </a:r>
          </a:p>
          <a:p>
            <a:pPr algn="r">
              <a:spcAft>
                <a:spcPts val="100"/>
              </a:spcAft>
            </a:pPr>
            <a:r>
              <a:rPr lang="en-US" sz="1100" b="1" i="1" dirty="0"/>
              <a:t>[Photo by Randy Montoya.  Courtesy of Sandia National Laboratories]</a:t>
            </a:r>
          </a:p>
        </p:txBody>
      </p:sp>
      <p:sp>
        <p:nvSpPr>
          <p:cNvPr id="6" name="TextBox 6"/>
          <p:cNvSpPr txBox="1">
            <a:spLocks noChangeArrowheads="1"/>
          </p:cNvSpPr>
          <p:nvPr/>
        </p:nvSpPr>
        <p:spPr bwMode="auto">
          <a:xfrm>
            <a:off x="5364480" y="4719955"/>
            <a:ext cx="3549968" cy="1631216"/>
          </a:xfrm>
          <a:prstGeom prst="rect">
            <a:avLst/>
          </a:prstGeom>
          <a:noFill/>
          <a:ln w="9525">
            <a:noFill/>
            <a:miter lim="800000"/>
            <a:headEnd/>
            <a:tailEnd/>
          </a:ln>
        </p:spPr>
        <p:txBody>
          <a:bodyPr wrap="square">
            <a:spAutoFit/>
          </a:bodyPr>
          <a:lstStyle/>
          <a:p>
            <a:pPr algn="r"/>
            <a:r>
              <a:rPr lang="en-US" sz="2000" dirty="0"/>
              <a:t>The retina implant in the picture is an in vivo device that works with external components enabling the blind to see.</a:t>
            </a:r>
          </a:p>
          <a:p>
            <a:pPr algn="r"/>
            <a:endParaRPr lang="en-US" sz="2000"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Therapeutic MEMS</a:t>
            </a:r>
            <a:endParaRPr lang="en-US" dirty="0"/>
          </a:p>
        </p:txBody>
      </p:sp>
      <p:sp>
        <p:nvSpPr>
          <p:cNvPr id="3" name="Content Placeholder 2"/>
          <p:cNvSpPr>
            <a:spLocks noGrp="1"/>
          </p:cNvSpPr>
          <p:nvPr>
            <p:ph sz="quarter" idx="1"/>
          </p:nvPr>
        </p:nvSpPr>
        <p:spPr/>
        <p:txBody>
          <a:bodyPr>
            <a:normAutofit/>
          </a:bodyPr>
          <a:lstStyle/>
          <a:p>
            <a:pPr marL="0" indent="0">
              <a:buNone/>
            </a:pPr>
            <a:r>
              <a:rPr lang="en-US" sz="2600" dirty="0" smtClean="0"/>
              <a:t>There are several therapeutic devices already on the market and others at the human testing stage.  </a:t>
            </a:r>
          </a:p>
          <a:p>
            <a:pPr>
              <a:buNone/>
            </a:pPr>
            <a:endParaRPr lang="en-US" sz="2600" dirty="0" smtClean="0"/>
          </a:p>
          <a:p>
            <a:pPr>
              <a:buNone/>
            </a:pPr>
            <a:r>
              <a:rPr lang="en-US" sz="2600" dirty="0" smtClean="0"/>
              <a:t>Examples include </a:t>
            </a:r>
          </a:p>
          <a:p>
            <a:pPr>
              <a:buClr>
                <a:schemeClr val="tx1"/>
              </a:buClr>
            </a:pPr>
            <a:r>
              <a:rPr lang="en-US" sz="2600" dirty="0" smtClean="0"/>
              <a:t>	drug delivery systems,</a:t>
            </a:r>
          </a:p>
          <a:p>
            <a:pPr>
              <a:buClr>
                <a:schemeClr val="tx1"/>
              </a:buClr>
            </a:pPr>
            <a:r>
              <a:rPr lang="en-US" sz="2600" dirty="0" smtClean="0"/>
              <a:t>	devices for invasive surgeries, and </a:t>
            </a:r>
          </a:p>
          <a:p>
            <a:pPr>
              <a:buClr>
                <a:schemeClr val="tx1"/>
              </a:buClr>
            </a:pPr>
            <a:r>
              <a:rPr lang="en-US" sz="2600" dirty="0" smtClean="0"/>
              <a:t>	artificial retinal prostheses.</a:t>
            </a:r>
          </a:p>
          <a:p>
            <a:pPr>
              <a:buNone/>
            </a:pP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Possibilities</a:t>
            </a:r>
            <a:endParaRPr lang="en-US" dirty="0"/>
          </a:p>
        </p:txBody>
      </p:sp>
      <p:sp>
        <p:nvSpPr>
          <p:cNvPr id="3" name="Content Placeholder 2"/>
          <p:cNvSpPr>
            <a:spLocks noGrp="1"/>
          </p:cNvSpPr>
          <p:nvPr>
            <p:ph sz="quarter" idx="1"/>
          </p:nvPr>
        </p:nvSpPr>
        <p:spPr>
          <a:xfrm>
            <a:off x="612648" y="1600200"/>
            <a:ext cx="4965192" cy="4861560"/>
          </a:xfrm>
        </p:spPr>
        <p:txBody>
          <a:bodyPr>
            <a:noAutofit/>
          </a:bodyPr>
          <a:lstStyle/>
          <a:p>
            <a:pPr marL="0" indent="0">
              <a:lnSpc>
                <a:spcPct val="120000"/>
              </a:lnSpc>
              <a:buNone/>
              <a:defRPr/>
            </a:pPr>
            <a:r>
              <a:rPr lang="en-US" sz="2000" dirty="0" smtClean="0"/>
              <a:t>The possibilities for bioMEMS therapeutic applications for healthcare are numerous: </a:t>
            </a:r>
          </a:p>
          <a:p>
            <a:pPr marL="514350" indent="-514350">
              <a:lnSpc>
                <a:spcPct val="120000"/>
              </a:lnSpc>
              <a:spcBef>
                <a:spcPts val="0"/>
              </a:spcBef>
              <a:buClr>
                <a:schemeClr val="tx1"/>
              </a:buClr>
              <a:defRPr/>
            </a:pPr>
            <a:r>
              <a:rPr lang="en-US" sz="2000" dirty="0" smtClean="0"/>
              <a:t>minimal invasive surgery</a:t>
            </a:r>
          </a:p>
          <a:p>
            <a:pPr marL="514350" indent="-514350">
              <a:lnSpc>
                <a:spcPct val="120000"/>
              </a:lnSpc>
              <a:spcBef>
                <a:spcPts val="0"/>
              </a:spcBef>
              <a:buClr>
                <a:schemeClr val="tx1"/>
              </a:buClr>
              <a:defRPr/>
            </a:pPr>
            <a:r>
              <a:rPr lang="en-US" sz="2000" dirty="0" smtClean="0"/>
              <a:t>drug delivery</a:t>
            </a:r>
          </a:p>
          <a:p>
            <a:pPr marL="514350" indent="-514350">
              <a:lnSpc>
                <a:spcPct val="120000"/>
              </a:lnSpc>
              <a:spcBef>
                <a:spcPts val="0"/>
              </a:spcBef>
              <a:buClr>
                <a:schemeClr val="tx1"/>
              </a:buClr>
              <a:defRPr/>
            </a:pPr>
            <a:r>
              <a:rPr lang="en-US" sz="2000" dirty="0" smtClean="0"/>
              <a:t>treatment of cardiovascular diseases, diabetes and cancers</a:t>
            </a:r>
          </a:p>
          <a:p>
            <a:pPr marL="514350" indent="-514350">
              <a:lnSpc>
                <a:spcPct val="120000"/>
              </a:lnSpc>
              <a:spcBef>
                <a:spcPts val="0"/>
              </a:spcBef>
              <a:buClr>
                <a:schemeClr val="tx1"/>
              </a:buClr>
              <a:defRPr/>
            </a:pPr>
            <a:r>
              <a:rPr lang="en-US" sz="2000" dirty="0" smtClean="0"/>
              <a:t>applications in neurology, ophthalmology, audiology</a:t>
            </a:r>
          </a:p>
          <a:p>
            <a:pPr marL="514350" indent="-514350">
              <a:lnSpc>
                <a:spcPct val="120000"/>
              </a:lnSpc>
              <a:spcBef>
                <a:spcPts val="0"/>
              </a:spcBef>
              <a:buClr>
                <a:schemeClr val="tx1"/>
              </a:buClr>
              <a:defRPr/>
            </a:pPr>
            <a:r>
              <a:rPr lang="en-US" sz="2000" dirty="0" smtClean="0"/>
              <a:t>applications in </a:t>
            </a:r>
            <a:r>
              <a:rPr lang="en-US" sz="2000" dirty="0" err="1" smtClean="0"/>
              <a:t>dermabrasion</a:t>
            </a:r>
            <a:r>
              <a:rPr lang="en-US" sz="2000" dirty="0" smtClean="0"/>
              <a:t> and tissue engineering</a:t>
            </a:r>
          </a:p>
          <a:p>
            <a:pPr marL="0" indent="0">
              <a:lnSpc>
                <a:spcPct val="120000"/>
              </a:lnSpc>
              <a:buNone/>
              <a:defRPr/>
            </a:pPr>
            <a:r>
              <a:rPr lang="en-US" sz="2000" dirty="0" smtClean="0"/>
              <a:t>Therapeutic bioMEMS devices already exist for many of these applications.</a:t>
            </a:r>
            <a:endParaRPr lang="en-US" sz="2000" dirty="0"/>
          </a:p>
        </p:txBody>
      </p:sp>
      <p:sp>
        <p:nvSpPr>
          <p:cNvPr id="4" name="CaptionText"/>
          <p:cNvSpPr txBox="1">
            <a:spLocks noChangeArrowheads="1"/>
          </p:cNvSpPr>
          <p:nvPr>
            <p:custDataLst>
              <p:tags r:id="rId1"/>
            </p:custDataLst>
          </p:nvPr>
        </p:nvSpPr>
        <p:spPr bwMode="auto">
          <a:xfrm>
            <a:off x="6095152" y="5602909"/>
            <a:ext cx="2838450" cy="261938"/>
          </a:xfrm>
          <a:prstGeom prst="rect">
            <a:avLst/>
          </a:prstGeom>
          <a:noFill/>
          <a:ln w="9525">
            <a:noFill/>
            <a:miter lim="800000"/>
            <a:headEnd/>
            <a:tailEnd/>
          </a:ln>
        </p:spPr>
        <p:txBody>
          <a:bodyPr>
            <a:spAutoFit/>
          </a:bodyPr>
          <a:lstStyle/>
          <a:p>
            <a:pPr algn="r">
              <a:spcAft>
                <a:spcPts val="100"/>
              </a:spcAft>
            </a:pPr>
            <a:r>
              <a:rPr lang="en-US" sz="1100" b="1" i="1" dirty="0" smtClean="0"/>
              <a:t>BioMEMS </a:t>
            </a:r>
            <a:r>
              <a:rPr lang="en-US" sz="1100" b="1" i="1" dirty="0"/>
              <a:t>Therapeutic Applications</a:t>
            </a:r>
          </a:p>
        </p:txBody>
      </p:sp>
      <p:pic>
        <p:nvPicPr>
          <p:cNvPr id="6" name="Picture 5" descr="therpeutic-apps_ppt.jpg"/>
          <p:cNvPicPr>
            <a:picLocks noChangeAspect="1"/>
          </p:cNvPicPr>
          <p:nvPr/>
        </p:nvPicPr>
        <p:blipFill>
          <a:blip r:embed="rId4"/>
          <a:stretch>
            <a:fillRect/>
          </a:stretch>
        </p:blipFill>
        <p:spPr>
          <a:xfrm>
            <a:off x="5624186" y="1487718"/>
            <a:ext cx="3325450" cy="3990541"/>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Diabetes</a:t>
            </a:r>
            <a:endParaRPr lang="en-US" dirty="0"/>
          </a:p>
        </p:txBody>
      </p:sp>
      <p:sp>
        <p:nvSpPr>
          <p:cNvPr id="3" name="Content Placeholder 2"/>
          <p:cNvSpPr>
            <a:spLocks noGrp="1"/>
          </p:cNvSpPr>
          <p:nvPr>
            <p:ph sz="quarter" idx="1"/>
          </p:nvPr>
        </p:nvSpPr>
        <p:spPr/>
        <p:txBody>
          <a:bodyPr>
            <a:normAutofit/>
          </a:bodyPr>
          <a:lstStyle/>
          <a:p>
            <a:pPr marL="0" indent="0">
              <a:lnSpc>
                <a:spcPct val="120000"/>
              </a:lnSpc>
              <a:buNone/>
            </a:pPr>
            <a:r>
              <a:rPr lang="en-US" sz="2400" dirty="0" smtClean="0"/>
              <a:t>One of the most successful applications has been for disease control in diabetes, both Type 1 and Type 2.</a:t>
            </a:r>
          </a:p>
          <a:p>
            <a:pPr marL="0" indent="0">
              <a:lnSpc>
                <a:spcPct val="120000"/>
              </a:lnSpc>
              <a:buNone/>
            </a:pPr>
            <a:r>
              <a:rPr lang="en-US" sz="2400" u="sng" dirty="0" smtClean="0"/>
              <a:t>Type 1</a:t>
            </a:r>
            <a:r>
              <a:rPr lang="en-US" sz="2400" dirty="0" smtClean="0"/>
              <a:t> is an autoimmune disease resulting in the destruction of the beta cells in the pancreas, preventing the production of insulin or enough insulin.  </a:t>
            </a:r>
          </a:p>
          <a:p>
            <a:pPr marL="0" indent="0">
              <a:lnSpc>
                <a:spcPct val="120000"/>
              </a:lnSpc>
              <a:buNone/>
            </a:pPr>
            <a:r>
              <a:rPr lang="en-US" sz="2400" u="sng" dirty="0" smtClean="0"/>
              <a:t>Type 2</a:t>
            </a:r>
            <a:r>
              <a:rPr lang="en-US" sz="2400" dirty="0" smtClean="0"/>
              <a:t>  is a chronic condition affecting the way the body metabolizes sugar (glucose). The pancreas many not be producing enough insulin or the body does not know what to do with the insulin produced. </a:t>
            </a:r>
          </a:p>
          <a:p>
            <a:pPr>
              <a:buNone/>
            </a:pPr>
            <a:endParaRPr lang="en-US" sz="2000"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Diabetes</a:t>
            </a:r>
            <a:endParaRPr lang="en-US" dirty="0"/>
          </a:p>
        </p:txBody>
      </p:sp>
      <p:sp>
        <p:nvSpPr>
          <p:cNvPr id="3" name="Content Placeholder 2"/>
          <p:cNvSpPr>
            <a:spLocks noGrp="1"/>
          </p:cNvSpPr>
          <p:nvPr>
            <p:ph sz="quarter" idx="1"/>
          </p:nvPr>
        </p:nvSpPr>
        <p:spPr>
          <a:xfrm>
            <a:off x="612648" y="1600200"/>
            <a:ext cx="8153400" cy="4892040"/>
          </a:xfrm>
        </p:spPr>
        <p:txBody>
          <a:bodyPr>
            <a:normAutofit fontScale="70000" lnSpcReduction="20000"/>
          </a:bodyPr>
          <a:lstStyle/>
          <a:p>
            <a:pPr marL="0" indent="0">
              <a:lnSpc>
                <a:spcPct val="120000"/>
              </a:lnSpc>
              <a:buNone/>
            </a:pPr>
            <a:r>
              <a:rPr lang="en-US" sz="3200" dirty="0" smtClean="0"/>
              <a:t>About 28 percent of all diabetics in the United States use insulin to control their disease.  </a:t>
            </a:r>
          </a:p>
          <a:p>
            <a:pPr marL="0" indent="0">
              <a:lnSpc>
                <a:spcPct val="120000"/>
              </a:lnSpc>
              <a:buNone/>
            </a:pPr>
            <a:r>
              <a:rPr lang="en-US" sz="3200" dirty="0" smtClean="0"/>
              <a:t>The therapeutics for treating diabetes has been a twice daily prick to determine glucose concentration, and twice daily shot to administer insulin. </a:t>
            </a:r>
          </a:p>
          <a:p>
            <a:pPr marL="0" indent="0">
              <a:lnSpc>
                <a:spcPct val="120000"/>
              </a:lnSpc>
              <a:buNone/>
            </a:pPr>
            <a:r>
              <a:rPr lang="en-US" sz="3200" dirty="0" smtClean="0"/>
              <a:t>Compliance to this regimen is a major problem, especially for juvenile diabetics. </a:t>
            </a:r>
          </a:p>
          <a:p>
            <a:pPr marL="0" indent="0">
              <a:lnSpc>
                <a:spcPct val="120000"/>
              </a:lnSpc>
              <a:buNone/>
            </a:pPr>
            <a:r>
              <a:rPr lang="en-US" sz="3200" dirty="0" smtClean="0"/>
              <a:t>A lack of compliance causes hypoglycemic events (a drop in blood glucose) to go undetected.  </a:t>
            </a:r>
          </a:p>
          <a:p>
            <a:pPr marL="0" indent="0">
              <a:lnSpc>
                <a:spcPct val="120000"/>
              </a:lnSpc>
              <a:buNone/>
            </a:pPr>
            <a:r>
              <a:rPr lang="en-US" sz="3200" dirty="0" smtClean="0"/>
              <a:t>Undetected hypoglycemic events can lead to seizures, loss of consciousness, or increase in the risk of diabetic eye disease, and kidney and nerve damage.</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Therapeutics for Diabetics</a:t>
            </a:r>
            <a:endParaRPr lang="en-US" dirty="0"/>
          </a:p>
        </p:txBody>
      </p:sp>
      <p:sp>
        <p:nvSpPr>
          <p:cNvPr id="3" name="Content Placeholder 2"/>
          <p:cNvSpPr>
            <a:spLocks noGrp="1"/>
          </p:cNvSpPr>
          <p:nvPr>
            <p:ph sz="quarter" idx="1"/>
          </p:nvPr>
        </p:nvSpPr>
        <p:spPr>
          <a:xfrm>
            <a:off x="642145" y="4164702"/>
            <a:ext cx="8196072" cy="2899775"/>
          </a:xfrm>
        </p:spPr>
        <p:txBody>
          <a:bodyPr>
            <a:noAutofit/>
          </a:bodyPr>
          <a:lstStyle/>
          <a:p>
            <a:pPr marL="0" indent="0">
              <a:spcBef>
                <a:spcPts val="0"/>
              </a:spcBef>
              <a:buNone/>
            </a:pPr>
            <a:r>
              <a:rPr lang="en-US" sz="1800" dirty="0" smtClean="0"/>
              <a:t>The </a:t>
            </a:r>
            <a:r>
              <a:rPr lang="en-US" sz="1800" dirty="0" err="1" smtClean="0"/>
              <a:t>MiniMed</a:t>
            </a:r>
            <a:r>
              <a:rPr lang="en-US" sz="1800" dirty="0" smtClean="0"/>
              <a:t> Paradigm[R] 522 insulin pump, with </a:t>
            </a:r>
            <a:r>
              <a:rPr lang="en-US" sz="1800" dirty="0" err="1" smtClean="0"/>
              <a:t>MiniLinkTM</a:t>
            </a:r>
            <a:r>
              <a:rPr lang="en-US" sz="1800" dirty="0" smtClean="0"/>
              <a:t>] transmitter and infusion set monitors and manages glucose levels.  Its components are</a:t>
            </a:r>
          </a:p>
          <a:p>
            <a:pPr marL="0" indent="0">
              <a:spcBef>
                <a:spcPts val="0"/>
              </a:spcBef>
              <a:buNone/>
            </a:pPr>
            <a:r>
              <a:rPr lang="en-US" sz="1800" dirty="0" smtClean="0"/>
              <a:t>(A) an external pump and computer </a:t>
            </a:r>
          </a:p>
          <a:p>
            <a:pPr marL="0" indent="0">
              <a:spcBef>
                <a:spcPts val="0"/>
              </a:spcBef>
              <a:buNone/>
            </a:pPr>
            <a:r>
              <a:rPr lang="en-US" sz="1800" dirty="0" smtClean="0"/>
              <a:t>(B) a soft </a:t>
            </a:r>
            <a:r>
              <a:rPr lang="en-US" sz="1800" dirty="0" err="1" smtClean="0"/>
              <a:t>cannula</a:t>
            </a:r>
            <a:r>
              <a:rPr lang="en-US" sz="1800" dirty="0" smtClean="0"/>
              <a:t> that delivers the insulin </a:t>
            </a:r>
          </a:p>
          <a:p>
            <a:pPr marL="0" indent="0">
              <a:spcBef>
                <a:spcPts val="0"/>
              </a:spcBef>
              <a:buNone/>
            </a:pPr>
            <a:r>
              <a:rPr lang="en-US" sz="1800" dirty="0" smtClean="0"/>
              <a:t>(C) an interstitial glucose sensor  </a:t>
            </a:r>
          </a:p>
          <a:p>
            <a:pPr marL="0" indent="0">
              <a:spcBef>
                <a:spcPts val="0"/>
              </a:spcBef>
              <a:buNone/>
            </a:pPr>
            <a:r>
              <a:rPr lang="en-US" sz="1800" dirty="0" smtClean="0"/>
              <a:t>(D) a wireless radio device that communicates with the computer.</a:t>
            </a:r>
          </a:p>
        </p:txBody>
      </p:sp>
      <p:sp>
        <p:nvSpPr>
          <p:cNvPr id="5" name="CaptionText"/>
          <p:cNvSpPr txBox="1">
            <a:spLocks noChangeArrowheads="1"/>
          </p:cNvSpPr>
          <p:nvPr>
            <p:custDataLst>
              <p:tags r:id="rId1"/>
            </p:custDataLst>
          </p:nvPr>
        </p:nvSpPr>
        <p:spPr bwMode="auto">
          <a:xfrm>
            <a:off x="4363046" y="1821450"/>
            <a:ext cx="3546475" cy="600164"/>
          </a:xfrm>
          <a:prstGeom prst="rect">
            <a:avLst/>
          </a:prstGeom>
          <a:noFill/>
          <a:ln w="9525">
            <a:noFill/>
            <a:miter lim="800000"/>
            <a:headEnd/>
            <a:tailEnd/>
          </a:ln>
        </p:spPr>
        <p:txBody>
          <a:bodyPr>
            <a:spAutoFit/>
          </a:bodyPr>
          <a:lstStyle/>
          <a:p>
            <a:r>
              <a:rPr lang="en-US" sz="1100" b="1" i="1" dirty="0" err="1" smtClean="0"/>
              <a:t>MiniMed</a:t>
            </a:r>
            <a:r>
              <a:rPr lang="en-US" sz="1100" b="1" i="1" dirty="0" smtClean="0"/>
              <a:t> Paradigm[R] 522 insulin pump, with </a:t>
            </a:r>
            <a:r>
              <a:rPr lang="en-US" sz="1100" b="1" i="1" dirty="0" err="1" smtClean="0"/>
              <a:t>MiniLinkTM</a:t>
            </a:r>
            <a:r>
              <a:rPr lang="en-US" sz="1100" b="1" i="1" dirty="0" smtClean="0"/>
              <a:t>] transmitter and infusion set. </a:t>
            </a:r>
            <a:endParaRPr lang="en-US" sz="1100" b="1" dirty="0" smtClean="0"/>
          </a:p>
          <a:p>
            <a:r>
              <a:rPr lang="en-US" sz="1100" b="1" i="1" dirty="0" smtClean="0"/>
              <a:t>[Printed with permission from Medtronic Diabetes]</a:t>
            </a:r>
            <a:endParaRPr lang="en-US" sz="1100" b="1" i="1" dirty="0"/>
          </a:p>
        </p:txBody>
      </p:sp>
      <p:pic>
        <p:nvPicPr>
          <p:cNvPr id="6" name="Picture 5" descr="minilink_body.jpg"/>
          <p:cNvPicPr>
            <a:picLocks noChangeAspect="1"/>
          </p:cNvPicPr>
          <p:nvPr/>
        </p:nvPicPr>
        <p:blipFill>
          <a:blip r:embed="rId4"/>
          <a:stretch>
            <a:fillRect/>
          </a:stretch>
        </p:blipFill>
        <p:spPr>
          <a:xfrm>
            <a:off x="1556404" y="1647171"/>
            <a:ext cx="2548956" cy="2311054"/>
          </a:xfrm>
          <a:prstGeom prst="rect">
            <a:avLst/>
          </a:prstGeom>
          <a:ln>
            <a:solidFill>
              <a:schemeClr val="accent1"/>
            </a:solid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0.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1.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2.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3.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4.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5.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6.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7.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8.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9.xml><?xml version="1.0" encoding="utf-8"?>
<p:tagLst xmlns:a="http://schemas.openxmlformats.org/drawingml/2006/main" xmlns:r="http://schemas.openxmlformats.org/officeDocument/2006/relationships" xmlns:p="http://schemas.openxmlformats.org/presentationml/2006/main">
  <p:tag name="SHAPENAME" val="MainGraphic"/>
</p:tagLst>
</file>

<file path=ppt/tags/tag2.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0.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1.xml><?xml version="1.0" encoding="utf-8"?>
<p:tagLst xmlns:a="http://schemas.openxmlformats.org/drawingml/2006/main" xmlns:r="http://schemas.openxmlformats.org/officeDocument/2006/relationships" xmlns:p="http://schemas.openxmlformats.org/presentationml/2006/main">
  <p:tag name="SHAPENAME" val="MainGraphic"/>
</p:tagLst>
</file>

<file path=ppt/tags/tag22.xml><?xml version="1.0" encoding="utf-8"?>
<p:tagLst xmlns:a="http://schemas.openxmlformats.org/drawingml/2006/main" xmlns:r="http://schemas.openxmlformats.org/officeDocument/2006/relationships" xmlns:p="http://schemas.openxmlformats.org/presentationml/2006/main">
  <p:tag name="SHAPENAME" val="CaptionText"/>
</p:tagLst>
</file>

<file path=ppt/tags/tag3.xml><?xml version="1.0" encoding="utf-8"?>
<p:tagLst xmlns:a="http://schemas.openxmlformats.org/drawingml/2006/main" xmlns:r="http://schemas.openxmlformats.org/officeDocument/2006/relationships" xmlns:p="http://schemas.openxmlformats.org/presentationml/2006/main">
  <p:tag name="SHAPENAME" val="CaptionText"/>
</p:tagLst>
</file>

<file path=ppt/tags/tag4.xml><?xml version="1.0" encoding="utf-8"?>
<p:tagLst xmlns:a="http://schemas.openxmlformats.org/drawingml/2006/main" xmlns:r="http://schemas.openxmlformats.org/officeDocument/2006/relationships" xmlns:p="http://schemas.openxmlformats.org/presentationml/2006/main">
  <p:tag name="SHAPENAME" val="CaptionText"/>
</p:tagLst>
</file>

<file path=ppt/tags/tag5.xml><?xml version="1.0" encoding="utf-8"?>
<p:tagLst xmlns:a="http://schemas.openxmlformats.org/drawingml/2006/main" xmlns:r="http://schemas.openxmlformats.org/officeDocument/2006/relationships" xmlns:p="http://schemas.openxmlformats.org/presentationml/2006/main">
  <p:tag name="SHAPENAME" val="CaptionText"/>
</p:tagLst>
</file>

<file path=ppt/tags/tag6.xml><?xml version="1.0" encoding="utf-8"?>
<p:tagLst xmlns:a="http://schemas.openxmlformats.org/drawingml/2006/main" xmlns:r="http://schemas.openxmlformats.org/officeDocument/2006/relationships" xmlns:p="http://schemas.openxmlformats.org/presentationml/2006/main">
  <p:tag name="SHAPENAME" val="CaptionText"/>
</p:tagLst>
</file>

<file path=ppt/tags/tag7.xml><?xml version="1.0" encoding="utf-8"?>
<p:tagLst xmlns:a="http://schemas.openxmlformats.org/drawingml/2006/main" xmlns:r="http://schemas.openxmlformats.org/officeDocument/2006/relationships" xmlns:p="http://schemas.openxmlformats.org/presentationml/2006/main">
  <p:tag name="SHAPENAME" val="MainGraphic"/>
</p:tagLst>
</file>

<file path=ppt/tags/tag8.xml><?xml version="1.0" encoding="utf-8"?>
<p:tagLst xmlns:a="http://schemas.openxmlformats.org/drawingml/2006/main" xmlns:r="http://schemas.openxmlformats.org/officeDocument/2006/relationships" xmlns:p="http://schemas.openxmlformats.org/presentationml/2006/main">
  <p:tag name="SHAPENAME" val="CaptionText"/>
</p:tagLst>
</file>

<file path=ppt/tags/tag9.xml><?xml version="1.0" encoding="utf-8"?>
<p:tagLst xmlns:a="http://schemas.openxmlformats.org/drawingml/2006/main" xmlns:r="http://schemas.openxmlformats.org/officeDocument/2006/relationships" xmlns:p="http://schemas.openxmlformats.org/presentationml/2006/main">
  <p:tag name="SHAPENAME" val="MainGraphic"/>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cme3">
  <a:themeElements>
    <a:clrScheme name="Custom 9">
      <a:dk1>
        <a:srgbClr val="8A3C12"/>
      </a:dk1>
      <a:lt1>
        <a:srgbClr val="FFF2CB"/>
      </a:lt1>
      <a:dk2>
        <a:srgbClr val="8A3C12"/>
      </a:dk2>
      <a:lt2>
        <a:srgbClr val="D4D4D6"/>
      </a:lt2>
      <a:accent1>
        <a:srgbClr val="9A302F"/>
      </a:accent1>
      <a:accent2>
        <a:srgbClr val="FFD558"/>
      </a:accent2>
      <a:accent3>
        <a:srgbClr val="E66C7D"/>
      </a:accent3>
      <a:accent4>
        <a:srgbClr val="6BB76D"/>
      </a:accent4>
      <a:accent5>
        <a:srgbClr val="E88651"/>
      </a:accent5>
      <a:accent6>
        <a:srgbClr val="C64847"/>
      </a:accent6>
      <a:hlink>
        <a:srgbClr val="2F75FF"/>
      </a:hlink>
      <a:folHlink>
        <a:srgbClr val="68000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scme3</Template>
  <TotalTime>172</TotalTime>
  <Words>2476</Words>
  <Application>Microsoft Macintosh PowerPoint</Application>
  <PresentationFormat>On-screen Show (4:3)</PresentationFormat>
  <Paragraphs>238</Paragraphs>
  <Slides>33</Slides>
  <Notes>33</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scme3</vt:lpstr>
      <vt:lpstr>Therapeutic bioMEMS Overview</vt:lpstr>
      <vt:lpstr>Unit Overview</vt:lpstr>
      <vt:lpstr>Objectives</vt:lpstr>
      <vt:lpstr>Introduction</vt:lpstr>
      <vt:lpstr>Therapeutic MEMS</vt:lpstr>
      <vt:lpstr>The Possibilities</vt:lpstr>
      <vt:lpstr>Diabetes</vt:lpstr>
      <vt:lpstr>Diabetes</vt:lpstr>
      <vt:lpstr>Therapeutics for Diabetics</vt:lpstr>
      <vt:lpstr>MiniMed Paradigm® 522 </vt:lpstr>
      <vt:lpstr>Drug Delivery</vt:lpstr>
      <vt:lpstr>Liposome Vesicle</vt:lpstr>
      <vt:lpstr>Advantages</vt:lpstr>
      <vt:lpstr>Designing Drug Delivery Devices</vt:lpstr>
      <vt:lpstr>Nanopore Coated Stents</vt:lpstr>
      <vt:lpstr>Minimal Invasive Surgery (MIS)</vt:lpstr>
      <vt:lpstr>The di Vinci S Robot</vt:lpstr>
      <vt:lpstr>Disadvantage</vt:lpstr>
      <vt:lpstr>Haptic Feedback</vt:lpstr>
      <vt:lpstr>Artificial Retinal Prosthesis</vt:lpstr>
      <vt:lpstr>How Does it Work?</vt:lpstr>
      <vt:lpstr>The Human Eye</vt:lpstr>
      <vt:lpstr>MEMS Artificial Retina</vt:lpstr>
      <vt:lpstr>Restoring Sight In Vivo</vt:lpstr>
      <vt:lpstr>Powering the Artificial Retina</vt:lpstr>
      <vt:lpstr>What Does a Patient See?</vt:lpstr>
      <vt:lpstr>Tissue Engineering</vt:lpstr>
      <vt:lpstr>CIMIT Tissue Engineering</vt:lpstr>
      <vt:lpstr>What are the possibilities?</vt:lpstr>
      <vt:lpstr>Advantages</vt:lpstr>
      <vt:lpstr>Summary</vt:lpstr>
      <vt:lpstr>Disclaimer</vt:lpstr>
      <vt:lpstr>Acknowledgements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mjwillis</dc:creator>
  <cp:lastModifiedBy>MJ Willis</cp:lastModifiedBy>
  <cp:revision>65</cp:revision>
  <dcterms:created xsi:type="dcterms:W3CDTF">2009-03-18T02:44:13Z</dcterms:created>
  <dcterms:modified xsi:type="dcterms:W3CDTF">2017-08-28T19:31:00Z</dcterms:modified>
</cp:coreProperties>
</file>