
<file path=[Content_Types].xml><?xml version="1.0" encoding="utf-8"?>
<Types xmlns="http://schemas.openxmlformats.org/package/2006/content-types">
  <Default Extension="xml" ContentType="application/xml"/>
  <Default Extension="png" ContentType="image/png"/>
  <Default Extension="jpeg" ContentType="image/jpeg"/>
  <Default Extension="tiff" ContentType="image/tiff"/>
  <Default Extension="rels" ContentType="application/vnd.openxmlformats-package.relationships+xml"/>
  <Default Extension="gif" ContentType="image/gif"/>
  <Default Extension="bin" ContentType="application/vnd.openxmlformats-officedocument.presentationml.printerSettings"/>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1"/>
  </p:notesMasterIdLst>
  <p:handoutMasterIdLst>
    <p:handoutMasterId r:id="rId12"/>
  </p:handoutMasterIdLst>
  <p:sldIdLst>
    <p:sldId id="260" r:id="rId2"/>
    <p:sldId id="261" r:id="rId3"/>
    <p:sldId id="284" r:id="rId4"/>
    <p:sldId id="286" r:id="rId5"/>
    <p:sldId id="289" r:id="rId6"/>
    <p:sldId id="288" r:id="rId7"/>
    <p:sldId id="291" r:id="rId8"/>
    <p:sldId id="266"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73983" autoAdjust="0"/>
  </p:normalViewPr>
  <p:slideViewPr>
    <p:cSldViewPr snapToGrid="0">
      <p:cViewPr>
        <p:scale>
          <a:sx n="58" d="100"/>
          <a:sy n="58" d="100"/>
        </p:scale>
        <p:origin x="-3016" y="-139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1" d="100"/>
          <a:sy n="81" d="100"/>
        </p:scale>
        <p:origin x="-208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handoutMaster" Target="handoutMasters/handout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5DBD8D2-E021-4195-9B00-EE358287A0D3}" type="datetimeFigureOut">
              <a:rPr lang="en-US" smtClean="0"/>
              <a:pPr/>
              <a:t>8/28/17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3F8B657-D611-4F5C-95FD-A20E006DD12B}" type="slidenum">
              <a:rPr lang="en-US" smtClean="0"/>
              <a:pPr/>
              <a:t>‹#›</a:t>
            </a:fld>
            <a:endParaRPr lang="en-US"/>
          </a:p>
        </p:txBody>
      </p:sp>
    </p:spTree>
    <p:extLst>
      <p:ext uri="{BB962C8B-B14F-4D97-AF65-F5344CB8AC3E}">
        <p14:creationId xmlns:p14="http://schemas.microsoft.com/office/powerpoint/2010/main" val="35424631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EBF19F-8D57-4DB4-B4C2-628EDCD0AA75}" type="datetimeFigureOut">
              <a:rPr lang="en-US" smtClean="0"/>
              <a:pPr/>
              <a:t>8/28/17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311456-05DC-4558-9296-21D949A545A1}" type="slidenum">
              <a:rPr lang="en-US" smtClean="0"/>
              <a:pPr/>
              <a:t>‹#›</a:t>
            </a:fld>
            <a:endParaRPr lang="en-US"/>
          </a:p>
        </p:txBody>
      </p:sp>
    </p:spTree>
    <p:extLst>
      <p:ext uri="{BB962C8B-B14F-4D97-AF65-F5344CB8AC3E}">
        <p14:creationId xmlns:p14="http://schemas.microsoft.com/office/powerpoint/2010/main" val="23959089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 Id="rId3" Type="http://schemas.openxmlformats.org/officeDocument/2006/relationships/hyperlink" Target="http://2-sight.eu/en/product-en"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February of 2013 </a:t>
            </a:r>
            <a:r>
              <a:rPr lang="en-US" baseline="0" dirty="0" smtClean="0"/>
              <a:t>the US Food and Drug Administration approved </a:t>
            </a:r>
            <a:r>
              <a:rPr lang="en-US" dirty="0" smtClean="0"/>
              <a:t>The Argus</a:t>
            </a:r>
            <a:r>
              <a:rPr lang="en-US" baseline="0" dirty="0" smtClean="0"/>
              <a:t> II retinal prosthesis for patients with advanced retinitis </a:t>
            </a:r>
            <a:r>
              <a:rPr lang="en-US" baseline="0" dirty="0" err="1" smtClean="0"/>
              <a:t>pigmentosa</a:t>
            </a:r>
            <a:r>
              <a:rPr lang="en-US" baseline="0" dirty="0" smtClean="0"/>
              <a:t>, an inherited, degenerative eye disease in which the photo receptors of the retina do not work like they are suppose to.  This same system was approved in Europe two years prior. </a:t>
            </a:r>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This approval was based on a clinical trial in which almost all of the 30 participants were able to perform basic tasks better with the prosthesis than without it.  Some patients were able to recognize large letters and words, be able to step off a street curb, and match black, gray and white socks.  Imagine not being able to do even that!  </a:t>
            </a:r>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The Argus™ Retinal Stimulation System</a:t>
            </a:r>
            <a:r>
              <a:rPr lang="en-US" sz="1200" baseline="0" dirty="0" smtClean="0"/>
              <a:t> consists of both in vivo (internal parts) and in vitro (external parts). The in vivo parts are the artificial retina that you see in the picture.  This retina consists of and array of micro-size </a:t>
            </a:r>
            <a:r>
              <a:rPr lang="en-US" sz="1200" baseline="0" dirty="0" err="1" smtClean="0"/>
              <a:t>electrotrodes</a:t>
            </a:r>
            <a:r>
              <a:rPr lang="en-US" sz="1200" baseline="0" dirty="0" smtClean="0"/>
              <a:t>.  Also in vivo is a receiver/ transmitter.  The in vitro parts are a video camera built into the eyeglasses of the patient, a video processor and cable.</a:t>
            </a:r>
            <a:endParaRPr lang="en-US" sz="1200" dirty="0" smtClean="0"/>
          </a:p>
          <a:p>
            <a:endParaRPr lang="en-US" dirty="0" smtClean="0"/>
          </a:p>
        </p:txBody>
      </p:sp>
      <p:sp>
        <p:nvSpPr>
          <p:cNvPr id="4" name="Slide Number Placeholder 3"/>
          <p:cNvSpPr>
            <a:spLocks noGrp="1"/>
          </p:cNvSpPr>
          <p:nvPr>
            <p:ph type="sldNum" sz="quarter" idx="10"/>
          </p:nvPr>
        </p:nvSpPr>
        <p:spPr/>
        <p:txBody>
          <a:bodyPr/>
          <a:lstStyle/>
          <a:p>
            <a:fld id="{C3311456-05DC-4558-9296-21D949A545A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r>
              <a:rPr lang="en-US" sz="1200" dirty="0" smtClean="0"/>
              <a:t>Before we talk about how the retinal prosthesis</a:t>
            </a:r>
            <a:r>
              <a:rPr lang="en-US" sz="1200" baseline="0" dirty="0" smtClean="0"/>
              <a:t> works, l</a:t>
            </a:r>
            <a:r>
              <a:rPr lang="en-US" sz="1200" dirty="0" smtClean="0"/>
              <a:t>et's take a quick look at how the human eye works.  N</a:t>
            </a:r>
            <a:r>
              <a:rPr lang="en-US" sz="1200" kern="1200" dirty="0" smtClean="0">
                <a:solidFill>
                  <a:schemeClr val="tx1"/>
                </a:solidFill>
                <a:latin typeface="+mn-lt"/>
                <a:ea typeface="+mn-ea"/>
                <a:cs typeface="+mn-cs"/>
              </a:rPr>
              <a:t>ormal vision occurs when light enters the eye through the cornea then the lens.  The lens focuses the light on the retina, the inner-most lining of the eyeball.  The retina contains photoreceptors cells which convert the light to electric impulses.  These impulses travel into the optic nerve then to the brain where the information is processed.</a:t>
            </a:r>
          </a:p>
          <a:p>
            <a:pPr marL="0" indent="0">
              <a:buNone/>
            </a:pPr>
            <a:r>
              <a:rPr lang="en-US" sz="1200" kern="1200" dirty="0" smtClean="0">
                <a:solidFill>
                  <a:schemeClr val="tx1"/>
                </a:solidFill>
                <a:latin typeface="+mn-lt"/>
                <a:ea typeface="+mn-ea"/>
                <a:cs typeface="+mn-cs"/>
              </a:rPr>
              <a:t>In retinal diseases, such as age-related macular degeneration and retinitis </a:t>
            </a:r>
            <a:r>
              <a:rPr lang="en-US" sz="1200" kern="1200" dirty="0" err="1" smtClean="0">
                <a:solidFill>
                  <a:schemeClr val="tx1"/>
                </a:solidFill>
                <a:latin typeface="+mn-lt"/>
                <a:ea typeface="+mn-ea"/>
                <a:cs typeface="+mn-cs"/>
              </a:rPr>
              <a:t>pigmentosa</a:t>
            </a:r>
            <a:r>
              <a:rPr lang="en-US" sz="1200" kern="1200" dirty="0" smtClean="0">
                <a:solidFill>
                  <a:schemeClr val="tx1"/>
                </a:solidFill>
                <a:latin typeface="+mn-lt"/>
                <a:ea typeface="+mn-ea"/>
                <a:cs typeface="+mn-cs"/>
              </a:rPr>
              <a:t>, the photoreceptor cells in the retina do not work for one reason or another. That’s were the artificial</a:t>
            </a:r>
            <a:r>
              <a:rPr lang="en-US" sz="1200" kern="1200" baseline="0" dirty="0" smtClean="0">
                <a:solidFill>
                  <a:schemeClr val="tx1"/>
                </a:solidFill>
                <a:latin typeface="+mn-lt"/>
                <a:ea typeface="+mn-ea"/>
                <a:cs typeface="+mn-cs"/>
              </a:rPr>
              <a:t> retina comes into play. </a:t>
            </a:r>
            <a:r>
              <a:rPr lang="en-US" sz="1200" kern="1200" dirty="0" smtClean="0">
                <a:solidFill>
                  <a:schemeClr val="tx1"/>
                </a:solidFill>
                <a:latin typeface="+mn-lt"/>
                <a:ea typeface="+mn-ea"/>
                <a:cs typeface="+mn-cs"/>
              </a:rPr>
              <a:t>An artificial retina is designed to bypass these cells and interface with some</a:t>
            </a:r>
            <a:r>
              <a:rPr lang="en-US" sz="1200" kern="1200" baseline="0" dirty="0" smtClean="0">
                <a:solidFill>
                  <a:schemeClr val="tx1"/>
                </a:solidFill>
                <a:latin typeface="+mn-lt"/>
                <a:ea typeface="+mn-ea"/>
                <a:cs typeface="+mn-cs"/>
              </a:rPr>
              <a:t> of the retina’s viable cells which</a:t>
            </a:r>
            <a:r>
              <a:rPr lang="en-US" sz="1200" kern="1200" dirty="0" smtClean="0">
                <a:solidFill>
                  <a:schemeClr val="tx1"/>
                </a:solidFill>
                <a:latin typeface="+mn-lt"/>
                <a:ea typeface="+mn-ea"/>
                <a:cs typeface="+mn-cs"/>
              </a:rPr>
              <a:t> transmit signals directly to the optic nerve. </a:t>
            </a:r>
            <a:endParaRPr lang="en-US" sz="1200" dirty="0" smtClean="0"/>
          </a:p>
          <a:p>
            <a:endParaRPr lang="en-US" dirty="0" smtClean="0"/>
          </a:p>
        </p:txBody>
      </p:sp>
      <p:sp>
        <p:nvSpPr>
          <p:cNvPr id="4" name="Slide Number Placeholder 3"/>
          <p:cNvSpPr>
            <a:spLocks noGrp="1"/>
          </p:cNvSpPr>
          <p:nvPr>
            <p:ph type="sldNum" sz="quarter" idx="10"/>
          </p:nvPr>
        </p:nvSpPr>
        <p:spPr/>
        <p:txBody>
          <a:bodyPr/>
          <a:lstStyle/>
          <a:p>
            <a:fld id="{C3311456-05DC-4558-9296-21D949A545A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Artificial Retina system consists of a video camera, video processor, antenna/receiver, and the artificial retina (electrode array). </a:t>
            </a:r>
            <a:r>
              <a:rPr lang="en-US" dirty="0" smtClean="0"/>
              <a:t>A miniature video camera housed in the patient’s glasses where it is able to capture an image or scene. The video is sent to a small patient-worn computer or the video processing unit where it is processed and transformed into instructions that are sent back to the glasses via an external cable. These instructions are transmitted wirelessly to an antenna. The signals are then sent to the artificial retina</a:t>
            </a:r>
            <a:r>
              <a:rPr lang="en-US" baseline="0" dirty="0" smtClean="0"/>
              <a:t> or electrode array.</a:t>
            </a:r>
            <a:endParaRPr lang="en-US" dirty="0" smtClean="0"/>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This artificial retina is an electrode studded array placed on or beneath the surface of the retina. Each electrode is less than 100 micrometers in</a:t>
            </a:r>
            <a:r>
              <a:rPr lang="en-US" sz="1200" kern="1200" baseline="0" dirty="0" smtClean="0">
                <a:solidFill>
                  <a:schemeClr val="tx1"/>
                </a:solidFill>
                <a:latin typeface="+mn-lt"/>
                <a:ea typeface="+mn-ea"/>
                <a:cs typeface="+mn-cs"/>
              </a:rPr>
              <a:t> diameter which is the diameter of a human hair and smaller. </a:t>
            </a:r>
            <a:r>
              <a:rPr lang="en-US" sz="1200" kern="1200" dirty="0" smtClean="0">
                <a:solidFill>
                  <a:schemeClr val="tx1"/>
                </a:solidFill>
                <a:latin typeface="+mn-lt"/>
                <a:ea typeface="+mn-ea"/>
                <a:cs typeface="+mn-cs"/>
              </a:rPr>
              <a:t> </a:t>
            </a:r>
            <a:r>
              <a:rPr lang="en-US" sz="1200" kern="1200" baseline="0" dirty="0" smtClean="0">
                <a:solidFill>
                  <a:schemeClr val="tx1"/>
                </a:solidFill>
                <a:latin typeface="+mn-lt"/>
                <a:ea typeface="+mn-ea"/>
                <a:cs typeface="+mn-cs"/>
              </a:rPr>
              <a:t> </a:t>
            </a:r>
            <a:r>
              <a:rPr lang="en-US" dirty="0" smtClean="0"/>
              <a:t>Light from the receiver hits the electrodes</a:t>
            </a:r>
            <a:r>
              <a:rPr lang="en-US" baseline="0" dirty="0" smtClean="0"/>
              <a:t> in the </a:t>
            </a:r>
            <a:r>
              <a:rPr lang="en-US" dirty="0" smtClean="0"/>
              <a:t>array and is converted to electric impulses.</a:t>
            </a:r>
            <a:r>
              <a:rPr lang="en-US" baseline="0" dirty="0" smtClean="0"/>
              <a:t>  </a:t>
            </a:r>
            <a:r>
              <a:rPr lang="en-US" dirty="0" smtClean="0"/>
              <a:t>These impulses bypass the damaged</a:t>
            </a:r>
            <a:r>
              <a:rPr lang="en-US" baseline="0" dirty="0" smtClean="0"/>
              <a:t> photoreceptors and stimulate </a:t>
            </a:r>
            <a:r>
              <a:rPr lang="en-US" dirty="0" smtClean="0"/>
              <a:t>the retina’s remaining cells, which transmit the visual information along the optic nerve to the brain, </a:t>
            </a:r>
            <a:r>
              <a:rPr lang="en-US" sz="1200" kern="1200" dirty="0" smtClean="0">
                <a:solidFill>
                  <a:schemeClr val="tx1"/>
                </a:solidFill>
                <a:latin typeface="+mn-lt"/>
                <a:ea typeface="+mn-ea"/>
                <a:cs typeface="+mn-cs"/>
              </a:rPr>
              <a:t>which perceives patterns of light and dark spots corresponding to the electrodes stimulated</a:t>
            </a:r>
            <a:r>
              <a:rPr lang="en-US" dirty="0" smtClean="0"/>
              <a:t>.</a:t>
            </a:r>
            <a:r>
              <a:rPr lang="en-US" baseline="0" dirty="0" smtClean="0"/>
              <a:t> With practice p</a:t>
            </a:r>
            <a:r>
              <a:rPr lang="en-US" dirty="0" smtClean="0"/>
              <a:t>atients learn to interpret these visual patterns</a:t>
            </a:r>
            <a:r>
              <a:rPr lang="en-US" baseline="0" dirty="0" smtClean="0"/>
              <a:t>.</a:t>
            </a:r>
            <a:endParaRPr lang="en-US" dirty="0" smtClean="0"/>
          </a:p>
          <a:p>
            <a:endParaRPr lang="en-US" dirty="0" smtClean="0">
              <a:hlinkClick r:id="rId3"/>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These images were generated by a vision stimulator to give us an idea of what a patient with artificial</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retinal devices could see. Increasing the number of electrodes in the retina array results in more visual perceptions and higher resolution vision. </a:t>
            </a:r>
            <a:r>
              <a:rPr lang="en-US" dirty="0" smtClean="0"/>
              <a:t>In Argus I</a:t>
            </a:r>
            <a:r>
              <a:rPr lang="en-US" baseline="0" dirty="0" smtClean="0"/>
              <a:t> there were 16 electrodes or 16 pixels, </a:t>
            </a:r>
            <a:r>
              <a:rPr lang="en-US" dirty="0" smtClean="0"/>
              <a:t>it took patients about 15 seconds to recognize objects using the retinal implant. In Argus II with</a:t>
            </a:r>
            <a:r>
              <a:rPr lang="en-US" baseline="0" dirty="0" smtClean="0"/>
              <a:t> 60 pixels </a:t>
            </a:r>
            <a:r>
              <a:rPr lang="en-US" dirty="0" smtClean="0"/>
              <a:t>that processing</a:t>
            </a:r>
            <a:r>
              <a:rPr lang="en-US" baseline="0" dirty="0" smtClean="0"/>
              <a:t> time</a:t>
            </a:r>
            <a:r>
              <a:rPr lang="en-US" dirty="0" smtClean="0"/>
              <a:t> was down to 2-3 seconds. Argus II had enough resolution for patients</a:t>
            </a:r>
            <a:r>
              <a:rPr lang="en-US" baseline="0" dirty="0" smtClean="0"/>
              <a:t> to see </a:t>
            </a:r>
            <a:r>
              <a:rPr lang="en-US" dirty="0" smtClean="0"/>
              <a:t>the edges of doors, or the shape of a building. </a:t>
            </a:r>
            <a:r>
              <a:rPr lang="en-US" baseline="0" dirty="0" smtClean="0"/>
              <a:t> Argus III is being designed with more than 200 pixels and Argus IV is anticipated to have at least 1000 pixels if not more. </a:t>
            </a:r>
            <a:r>
              <a:rPr lang="en-US" sz="1200" kern="1200" dirty="0" smtClean="0">
                <a:solidFill>
                  <a:schemeClr val="tx1"/>
                </a:solidFill>
                <a:latin typeface="+mn-lt"/>
                <a:ea typeface="+mn-ea"/>
                <a:cs typeface="+mn-cs"/>
              </a:rPr>
              <a:t> The hope is,</a:t>
            </a:r>
            <a:r>
              <a:rPr lang="en-US" sz="1200" kern="1200" baseline="0" dirty="0" smtClean="0">
                <a:solidFill>
                  <a:schemeClr val="tx1"/>
                </a:solidFill>
                <a:latin typeface="+mn-lt"/>
                <a:ea typeface="+mn-ea"/>
                <a:cs typeface="+mn-cs"/>
              </a:rPr>
              <a:t> that with 1000 pixels, one might actually have facial recognition. Wouldn’t that be marvelous!  </a:t>
            </a: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3311456-05DC-4558-9296-21D949A545A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a:t>
            </a:r>
            <a:r>
              <a:rPr lang="en-US" baseline="0" dirty="0" smtClean="0"/>
              <a:t> are some of the challenges and goals for future retinal prosthesis.  We want increased resolution for that facial recognition.  The implanted retina needs to be smaller, have more electrodes and be more compatible with the curvature of the eye.  </a:t>
            </a:r>
          </a:p>
          <a:p>
            <a:r>
              <a:rPr lang="en-US" baseline="0" dirty="0" smtClean="0"/>
              <a:t>There has been talk about eventually making all of the components in vivo or inside of the eye.  To be able to do this, all components will need to be biocompatible and the batteries will need to be able to last a very, very long time.  </a:t>
            </a:r>
          </a:p>
          <a:p>
            <a:r>
              <a:rPr lang="en-US" baseline="0" dirty="0" smtClean="0"/>
              <a:t>We’ll get there.</a:t>
            </a:r>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more information</a:t>
            </a:r>
            <a:r>
              <a:rPr lang="en-US" baseline="0" dirty="0" smtClean="0"/>
              <a:t> about the retinal prosthesis and other therapeutic devices, download the </a:t>
            </a:r>
            <a:r>
              <a:rPr lang="en-US" baseline="0" dirty="0" err="1" smtClean="0"/>
              <a:t>BioMEMS</a:t>
            </a:r>
            <a:r>
              <a:rPr lang="en-US" baseline="0" dirty="0" smtClean="0"/>
              <a:t> Therapeutic Learning Module form the SCME website.  Thank you for viewing this presentation.</a:t>
            </a:r>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lumMod val="90000"/>
          </a:schemeClr>
        </a:solid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1609725" y="409575"/>
            <a:ext cx="6477000" cy="1828800"/>
          </a:xfrm>
        </p:spPr>
        <p:txBody>
          <a:bodyPr anchor="b">
            <a:normAutofit/>
          </a:bodyPr>
          <a:lstStyle>
            <a:lvl1pPr algn="ctr">
              <a:defRPr sz="4400" cap="all" baseline="0">
                <a:effectLst>
                  <a:outerShdw blurRad="38100" dist="38100" dir="2700000" algn="tl">
                    <a:srgbClr val="000000">
                      <a:alpha val="43137"/>
                    </a:srgbClr>
                  </a:outerShdw>
                </a:effectLst>
              </a:defRPr>
            </a:lvl1pPr>
          </a:lstStyle>
          <a:p>
            <a:r>
              <a:rPr kumimoji="0" lang="en-US" dirty="0" smtClean="0"/>
              <a:t>Click to edit Master title style</a:t>
            </a:r>
            <a:endParaRPr kumimoji="0"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3" name="Picture Placeholder 12"/>
          <p:cNvSpPr>
            <a:spLocks noGrp="1"/>
          </p:cNvSpPr>
          <p:nvPr>
            <p:ph type="pic" sz="quarter" idx="11"/>
          </p:nvPr>
        </p:nvSpPr>
        <p:spPr>
          <a:xfrm>
            <a:off x="2752725" y="2600325"/>
            <a:ext cx="4352925" cy="2943225"/>
          </a:xfrm>
        </p:spPr>
        <p:txBody>
          <a:bodyPr/>
          <a:lstStyle/>
          <a:p>
            <a:r>
              <a:rPr lang="en-US" smtClean="0"/>
              <a:t>Click icon to add picture</a:t>
            </a:r>
            <a:endParaRPr lang="en-US"/>
          </a:p>
        </p:txBody>
      </p:sp>
      <p:pic>
        <p:nvPicPr>
          <p:cNvPr id="12" name="Picture 11" descr="logo-for-ppt.jpg"/>
          <p:cNvPicPr>
            <a:picLocks noChangeAspect="1"/>
          </p:cNvPicPr>
          <p:nvPr userDrawn="1"/>
        </p:nvPicPr>
        <p:blipFill>
          <a:blip r:embed="rId2"/>
          <a:stretch>
            <a:fillRect/>
          </a:stretch>
        </p:blipFill>
        <p:spPr>
          <a:xfrm>
            <a:off x="0" y="6051507"/>
            <a:ext cx="2407920" cy="73029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5" name="Footer Placeholder 4"/>
          <p:cNvSpPr>
            <a:spLocks noGrp="1"/>
          </p:cNvSpPr>
          <p:nvPr>
            <p:ph type="ftr" sz="quarter" idx="11"/>
          </p:nvPr>
        </p:nvSpPr>
        <p:spPr>
          <a:xfrm>
            <a:off x="457201" y="6248207"/>
            <a:ext cx="5573483" cy="365125"/>
          </a:xfrm>
          <a:prstGeom prst="rect">
            <a:avLst/>
          </a:prstGeo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a:prstGeom prst="rect">
            <a:avLst/>
          </a:prstGeom>
        </p:spPr>
        <p:txBody>
          <a:bodyPr/>
          <a:lstStyle/>
          <a:p>
            <a:fld id="{D78F8377-172F-47A4-85FF-D8562118AE8C}" type="slidenum">
              <a:rPr lang="en-US" smtClean="0"/>
              <a:pPr/>
              <a:t>‹#›</a:t>
            </a:fld>
            <a:endParaRPr lang="en-US"/>
          </a:p>
        </p:txBody>
      </p:sp>
      <p:sp>
        <p:nvSpPr>
          <p:cNvPr id="10" name="Date Placeholder 1"/>
          <p:cNvSpPr>
            <a:spLocks noGrp="1"/>
          </p:cNvSpPr>
          <p:nvPr>
            <p:ph type="dt" sz="half" idx="10"/>
          </p:nvPr>
        </p:nvSpPr>
        <p:spPr>
          <a:xfrm>
            <a:off x="6524624" y="6248400"/>
            <a:ext cx="2238375" cy="365125"/>
          </a:xfrm>
          <a:prstGeom prst="rect">
            <a:avLst/>
          </a:prstGeom>
        </p:spPr>
        <p:txBody>
          <a:bodyPr/>
          <a:lstStyle>
            <a:lvl1pPr>
              <a:defRPr/>
            </a:lvl1pPr>
          </a:lstStyle>
          <a:p>
            <a:endParaRPr lang="en-US" dirty="0"/>
          </a:p>
        </p:txBody>
      </p:sp>
      <p:sp>
        <p:nvSpPr>
          <p:cNvPr id="11" name="Slide Number Placeholder 3"/>
          <p:cNvSpPr txBox="1">
            <a:spLocks/>
          </p:cNvSpPr>
          <p:nvPr userDrawn="1"/>
        </p:nvSpPr>
        <p:spPr>
          <a:xfrm>
            <a:off x="8296274" y="6248400"/>
            <a:ext cx="447675"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chemeClr val="tx2"/>
              </a:solidFill>
              <a:effectLst/>
              <a:uLnTx/>
              <a:uFillTx/>
              <a:latin typeface="+mn-lt"/>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612648" y="1600200"/>
            <a:ext cx="8153400" cy="44958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34004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normAutofit/>
          </a:bodyPr>
          <a:lstStyle>
            <a:lvl1pPr algn="l">
              <a:buNone/>
              <a:defRPr sz="3600" b="0" cap="none">
                <a:solidFill>
                  <a:srgbClr val="FFFFFF"/>
                </a:solidFill>
              </a:defRPr>
            </a:lvl1pPr>
          </a:lstStyle>
          <a:p>
            <a:r>
              <a:rPr kumimoji="0" lang="en-US" smtClean="0"/>
              <a:t>Click to edit Master title style</a:t>
            </a:r>
            <a:endParaRPr kumimoji="0" lang="en-US" dirty="0"/>
          </a:p>
        </p:txBody>
      </p:sp>
      <p:sp>
        <p:nvSpPr>
          <p:cNvPr id="11"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1" name="Content Placeholder 10"/>
          <p:cNvSpPr>
            <a:spLocks noGrp="1"/>
          </p:cNvSpPr>
          <p:nvPr>
            <p:ph sz="quarter" idx="2"/>
          </p:nvPr>
        </p:nvSpPr>
        <p:spPr>
          <a:xfrm>
            <a:off x="4844901"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3" name="Content Placeholder 12"/>
          <p:cNvSpPr>
            <a:spLocks noGrp="1"/>
          </p:cNvSpPr>
          <p:nvPr>
            <p:ph sz="quarter" idx="4"/>
          </p:nvPr>
        </p:nvSpPr>
        <p:spPr>
          <a:xfrm>
            <a:off x="4800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Slide Number Placeholder 28"/>
          <p:cNvSpPr txBox="1">
            <a:spLocks/>
          </p:cNvSpPr>
          <p:nvPr userDrawn="1"/>
        </p:nvSpPr>
        <p:spPr>
          <a:xfrm>
            <a:off x="600075" y="6248400"/>
            <a:ext cx="8191500" cy="381000"/>
          </a:xfrm>
          <a:prstGeom prst="rect">
            <a:avLst/>
          </a:prstGeom>
        </p:spPr>
        <p:txBody>
          <a:bodyPr vert="horz" anchor="ctr" anchorCtr="0">
            <a:normAutofit fontScale="85000" lnSpcReduction="10000"/>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
        <p:nvSpPr>
          <p:cNvPr id="12" name="Slide Number Placeholder 28"/>
          <p:cNvSpPr txBox="1">
            <a:spLocks/>
          </p:cNvSpPr>
          <p:nvPr userDrawn="1"/>
        </p:nvSpPr>
        <p:spPr>
          <a:xfrm>
            <a:off x="600075" y="6248400"/>
            <a:ext cx="8191500" cy="381000"/>
          </a:xfrm>
          <a:prstGeom prst="rect">
            <a:avLst/>
          </a:prstGeom>
        </p:spPr>
        <p:txBody>
          <a:bodyPr vert="horz" anchor="ctr" anchorCtr="0">
            <a:normAutofit fontScale="85000" lnSpcReduction="10000"/>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lide Number Placeholder 28"/>
          <p:cNvSpPr txBox="1">
            <a:spLocks/>
          </p:cNvSpPr>
          <p:nvPr/>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xmlns:p14="http://schemas.microsoft.com/office/powerpoint/2010/main" id="1" dur="indefinite" restart="never" nodeType="tmRoot"/>
      </p:par>
    </p:tnLst>
  </p:timing>
  <p:txStyles>
    <p:titleStyle>
      <a:lvl1pPr algn="l" rtl="0" eaLnBrk="1" latinLnBrk="0" hangingPunct="1">
        <a:spcBef>
          <a:spcPct val="0"/>
        </a:spcBef>
        <a:buNone/>
        <a:defRPr kumimoji="0" sz="3600" kern="1200">
          <a:solidFill>
            <a:schemeClr val="tx2"/>
          </a:solidFill>
          <a:effectLst>
            <a:outerShdw blurRad="38100" dist="38100" dir="2700000" algn="tl">
              <a:srgbClr val="000000">
                <a:alpha val="43137"/>
              </a:srgbClr>
            </a:outerShdw>
          </a:effectLst>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pitchFamily="2" charset="2"/>
        <a:buChar char="v"/>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5.wmf"/></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3.xml"/><Relationship Id="rId5" Type="http://schemas.openxmlformats.org/officeDocument/2006/relationships/image" Target="../media/image6.jpeg"/><Relationship Id="rId6" Type="http://schemas.openxmlformats.org/officeDocument/2006/relationships/image" Target="../media/image7.gif"/><Relationship Id="rId7" Type="http://schemas.openxmlformats.org/officeDocument/2006/relationships/image" Target="../media/image8.png"/><Relationship Id="rId1" Type="http://schemas.openxmlformats.org/officeDocument/2006/relationships/tags" Target="../tags/tag1.xml"/><Relationship Id="rId2" Type="http://schemas.openxmlformats.org/officeDocument/2006/relationships/tags" Target="../tags/tag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4.xml"/><Relationship Id="rId5" Type="http://schemas.openxmlformats.org/officeDocument/2006/relationships/image" Target="../media/image9.jpeg"/><Relationship Id="rId1" Type="http://schemas.openxmlformats.org/officeDocument/2006/relationships/tags" Target="../tags/tag3.xml"/><Relationship Id="rId2"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image" Target="../media/image10.png"/><Relationship Id="rId1" Type="http://schemas.openxmlformats.org/officeDocument/2006/relationships/tags" Target="../tags/tag5.x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6.xml"/><Relationship Id="rId5" Type="http://schemas.openxmlformats.org/officeDocument/2006/relationships/image" Target="../media/image11.png"/><Relationship Id="rId1" Type="http://schemas.openxmlformats.org/officeDocument/2006/relationships/tags" Target="../tags/tag6.xml"/><Relationship Id="rId2"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7.xml"/><Relationship Id="rId5" Type="http://schemas.openxmlformats.org/officeDocument/2006/relationships/image" Target="../media/image12.jpeg"/><Relationship Id="rId1" Type="http://schemas.openxmlformats.org/officeDocument/2006/relationships/tags" Target="../tags/tag8.xml"/><Relationship Id="rId2" Type="http://schemas.openxmlformats.org/officeDocument/2006/relationships/tags" Target="../tags/tag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hyperlink" Target="http://www.bio-link.org" TargetMode="External"/><Relationship Id="rId4" Type="http://schemas.openxmlformats.org/officeDocument/2006/relationships/hyperlink" Target="http://www.scme-nm.org" TargetMode="External"/><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b="1" dirty="0" smtClean="0">
                <a:solidFill>
                  <a:srgbClr val="993300"/>
                </a:solidFill>
                <a:cs typeface="Times New Roman" pitchFamily="18" charset="0"/>
              </a:rPr>
              <a:t>Retinal Prosthesis</a:t>
            </a:r>
            <a:endParaRPr lang="en-US" dirty="0"/>
          </a:p>
        </p:txBody>
      </p:sp>
      <p:sp>
        <p:nvSpPr>
          <p:cNvPr id="5" name="Subtitle 4"/>
          <p:cNvSpPr>
            <a:spLocks noGrp="1"/>
          </p:cNvSpPr>
          <p:nvPr>
            <p:ph type="subTitle" idx="1"/>
          </p:nvPr>
        </p:nvSpPr>
        <p:spPr/>
        <p:txBody>
          <a:bodyPr>
            <a:normAutofit fontScale="92500"/>
          </a:bodyPr>
          <a:lstStyle/>
          <a:p>
            <a:r>
              <a:rPr lang="en-US" dirty="0" smtClean="0"/>
              <a:t>Southwest Center for Microsystems Education</a:t>
            </a:r>
            <a:endParaRPr lang="en-US" dirty="0"/>
          </a:p>
        </p:txBody>
      </p:sp>
      <p:pic>
        <p:nvPicPr>
          <p:cNvPr id="7" name="Picture 6" descr="prosthetic9_24.tif"/>
          <p:cNvPicPr>
            <a:picLocks noChangeAspect="1"/>
          </p:cNvPicPr>
          <p:nvPr/>
        </p:nvPicPr>
        <p:blipFill>
          <a:blip r:embed="rId3"/>
          <a:stretch>
            <a:fillRect/>
          </a:stretch>
        </p:blipFill>
        <p:spPr>
          <a:xfrm>
            <a:off x="2971800" y="2428240"/>
            <a:ext cx="3738880" cy="3138476"/>
          </a:xfrm>
          <a:prstGeom prst="rect">
            <a:avLst/>
          </a:prstGeom>
          <a:ln>
            <a:solidFill>
              <a:schemeClr val="accent1"/>
            </a:solidFill>
          </a:ln>
          <a:effectLst>
            <a:outerShdw blurRad="292100" dist="139700" dir="2700000" algn="tl" rotWithShape="0">
              <a:srgbClr val="333333">
                <a:alpha val="65000"/>
              </a:srgbClr>
            </a:outerShdw>
          </a:effectLst>
        </p:spPr>
      </p:pic>
      <p:sp>
        <p:nvSpPr>
          <p:cNvPr id="6" name="TextBox 5"/>
          <p:cNvSpPr txBox="1"/>
          <p:nvPr/>
        </p:nvSpPr>
        <p:spPr>
          <a:xfrm>
            <a:off x="776613" y="6150279"/>
            <a:ext cx="1608133" cy="369332"/>
          </a:xfrm>
          <a:prstGeom prst="rect">
            <a:avLst/>
          </a:prstGeom>
          <a:noFill/>
        </p:spPr>
        <p:txBody>
          <a:bodyPr wrap="none" rtlCol="0">
            <a:spAutoFit/>
          </a:bodyPr>
          <a:lstStyle/>
          <a:p>
            <a:r>
              <a:rPr lang="en-US" b="1" dirty="0" smtClean="0"/>
              <a:t>scme-nm.org</a:t>
            </a:r>
            <a:endParaRPr lang="en-US" b="1"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772400" cy="2090057"/>
          </a:xfrm>
        </p:spPr>
        <p:txBody>
          <a:bodyPr>
            <a:normAutofit/>
          </a:bodyPr>
          <a:lstStyle/>
          <a:p>
            <a:pPr>
              <a:lnSpc>
                <a:spcPct val="120000"/>
              </a:lnSpc>
            </a:pPr>
            <a:r>
              <a:rPr lang="en-US" sz="2000" dirty="0" smtClean="0">
                <a:solidFill>
                  <a:schemeClr val="tx1"/>
                </a:solidFill>
              </a:rPr>
              <a:t>The FDA approval was based on data that included a clinical trial of 30 people that had received the Argus II. Results showed that most participants were able to performed basic functions better with the device than without it.</a:t>
            </a:r>
          </a:p>
          <a:p>
            <a:pPr>
              <a:lnSpc>
                <a:spcPct val="120000"/>
              </a:lnSpc>
            </a:pPr>
            <a:r>
              <a:rPr lang="en-US" sz="1300" i="1" dirty="0" smtClean="0">
                <a:solidFill>
                  <a:schemeClr val="tx1"/>
                </a:solidFill>
              </a:rPr>
              <a:t>[FDA News Release, February 14, 2013, U.S. Department of Health and Human Services]</a:t>
            </a:r>
            <a:endParaRPr lang="en-US" sz="1600" i="1" dirty="0">
              <a:solidFill>
                <a:schemeClr val="tx1"/>
              </a:solidFill>
            </a:endParaRPr>
          </a:p>
        </p:txBody>
      </p:sp>
      <p:sp>
        <p:nvSpPr>
          <p:cNvPr id="3" name="Title 2"/>
          <p:cNvSpPr>
            <a:spLocks noGrp="1"/>
          </p:cNvSpPr>
          <p:nvPr>
            <p:ph type="title"/>
          </p:nvPr>
        </p:nvSpPr>
        <p:spPr/>
        <p:txBody>
          <a:bodyPr/>
          <a:lstStyle/>
          <a:p>
            <a:r>
              <a:rPr lang="en-US" dirty="0" smtClean="0"/>
              <a:t>Overview</a:t>
            </a:r>
            <a:endParaRPr lang="en-US" dirty="0"/>
          </a:p>
        </p:txBody>
      </p:sp>
      <p:sp>
        <p:nvSpPr>
          <p:cNvPr id="4" name="Rectangle 3"/>
          <p:cNvSpPr/>
          <p:nvPr/>
        </p:nvSpPr>
        <p:spPr>
          <a:xfrm rot="21041744">
            <a:off x="488983" y="5155360"/>
            <a:ext cx="4862229" cy="923330"/>
          </a:xfrm>
          <a:prstGeom prst="rect">
            <a:avLst/>
          </a:prstGeom>
          <a:noFill/>
        </p:spPr>
        <p:txBody>
          <a:bodyPr wrap="none" lIns="91440" tIns="45720" rIns="91440" bIns="45720">
            <a:spAutoFit/>
          </a:bodyPr>
          <a:lstStyle/>
          <a:p>
            <a:pPr algn="ctr"/>
            <a:r>
              <a:rPr 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See letters</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028" name="Picture 4" descr="C:\Users\mjwillis\AppData\Local\Microsoft\Windows\Temporary Internet Files\Content.IE5\XGITF64R\MC900199883[1].wmf"/>
          <p:cNvPicPr>
            <a:picLocks noChangeAspect="1" noChangeArrowheads="1"/>
          </p:cNvPicPr>
          <p:nvPr/>
        </p:nvPicPr>
        <p:blipFill>
          <a:blip r:embed="rId3"/>
          <a:srcRect/>
          <a:stretch>
            <a:fillRect/>
          </a:stretch>
        </p:blipFill>
        <p:spPr bwMode="auto">
          <a:xfrm>
            <a:off x="6155872" y="4739074"/>
            <a:ext cx="1123798" cy="1788566"/>
          </a:xfrm>
          <a:prstGeom prst="rect">
            <a:avLst/>
          </a:prstGeom>
          <a:noFill/>
        </p:spPr>
      </p:pic>
      <p:grpSp>
        <p:nvGrpSpPr>
          <p:cNvPr id="1032" name="Group 8"/>
          <p:cNvGrpSpPr>
            <a:grpSpLocks noChangeAspect="1"/>
          </p:cNvGrpSpPr>
          <p:nvPr/>
        </p:nvGrpSpPr>
        <p:grpSpPr bwMode="auto">
          <a:xfrm>
            <a:off x="7617977" y="4738688"/>
            <a:ext cx="1123950" cy="1789112"/>
            <a:chOff x="4377" y="2985"/>
            <a:chExt cx="708" cy="1127"/>
          </a:xfrm>
        </p:grpSpPr>
        <p:sp>
          <p:nvSpPr>
            <p:cNvPr id="1031" name="AutoShape 7"/>
            <p:cNvSpPr>
              <a:spLocks noChangeAspect="1" noChangeArrowheads="1" noTextEdit="1"/>
            </p:cNvSpPr>
            <p:nvPr/>
          </p:nvSpPr>
          <p:spPr bwMode="auto">
            <a:xfrm>
              <a:off x="4377" y="2985"/>
              <a:ext cx="708" cy="112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3" name="Freeform 9"/>
            <p:cNvSpPr>
              <a:spLocks/>
            </p:cNvSpPr>
            <p:nvPr/>
          </p:nvSpPr>
          <p:spPr bwMode="auto">
            <a:xfrm>
              <a:off x="4383" y="2994"/>
              <a:ext cx="520" cy="1007"/>
            </a:xfrm>
            <a:custGeom>
              <a:avLst/>
              <a:gdLst/>
              <a:ahLst/>
              <a:cxnLst>
                <a:cxn ang="0">
                  <a:pos x="957" y="1146"/>
                </a:cxn>
                <a:cxn ang="0">
                  <a:pos x="919" y="958"/>
                </a:cxn>
                <a:cxn ang="0">
                  <a:pos x="897" y="786"/>
                </a:cxn>
                <a:cxn ang="0">
                  <a:pos x="888" y="711"/>
                </a:cxn>
                <a:cxn ang="0">
                  <a:pos x="871" y="654"/>
                </a:cxn>
                <a:cxn ang="0">
                  <a:pos x="834" y="609"/>
                </a:cxn>
                <a:cxn ang="0">
                  <a:pos x="791" y="581"/>
                </a:cxn>
                <a:cxn ang="0">
                  <a:pos x="623" y="13"/>
                </a:cxn>
                <a:cxn ang="0">
                  <a:pos x="604" y="8"/>
                </a:cxn>
                <a:cxn ang="0">
                  <a:pos x="566" y="3"/>
                </a:cxn>
                <a:cxn ang="0">
                  <a:pos x="512" y="0"/>
                </a:cxn>
                <a:cxn ang="0">
                  <a:pos x="443" y="3"/>
                </a:cxn>
                <a:cxn ang="0">
                  <a:pos x="361" y="14"/>
                </a:cxn>
                <a:cxn ang="0">
                  <a:pos x="275" y="36"/>
                </a:cxn>
                <a:cxn ang="0">
                  <a:pos x="207" y="60"/>
                </a:cxn>
                <a:cxn ang="0">
                  <a:pos x="157" y="86"/>
                </a:cxn>
                <a:cxn ang="0">
                  <a:pos x="124" y="105"/>
                </a:cxn>
                <a:cxn ang="0">
                  <a:pos x="108" y="117"/>
                </a:cxn>
                <a:cxn ang="0">
                  <a:pos x="232" y="684"/>
                </a:cxn>
                <a:cxn ang="0">
                  <a:pos x="200" y="749"/>
                </a:cxn>
                <a:cxn ang="0">
                  <a:pos x="208" y="863"/>
                </a:cxn>
                <a:cxn ang="0">
                  <a:pos x="248" y="1065"/>
                </a:cxn>
                <a:cxn ang="0">
                  <a:pos x="263" y="1140"/>
                </a:cxn>
                <a:cxn ang="0">
                  <a:pos x="277" y="1210"/>
                </a:cxn>
                <a:cxn ang="0">
                  <a:pos x="289" y="1282"/>
                </a:cxn>
                <a:cxn ang="0">
                  <a:pos x="290" y="1357"/>
                </a:cxn>
                <a:cxn ang="0">
                  <a:pos x="274" y="1425"/>
                </a:cxn>
                <a:cxn ang="0">
                  <a:pos x="240" y="1487"/>
                </a:cxn>
                <a:cxn ang="0">
                  <a:pos x="188" y="1547"/>
                </a:cxn>
                <a:cxn ang="0">
                  <a:pos x="116" y="1606"/>
                </a:cxn>
                <a:cxn ang="0">
                  <a:pos x="49" y="1670"/>
                </a:cxn>
                <a:cxn ang="0">
                  <a:pos x="5" y="1759"/>
                </a:cxn>
                <a:cxn ang="0">
                  <a:pos x="5" y="1849"/>
                </a:cxn>
                <a:cxn ang="0">
                  <a:pos x="43" y="1919"/>
                </a:cxn>
                <a:cxn ang="0">
                  <a:pos x="135" y="1986"/>
                </a:cxn>
                <a:cxn ang="0">
                  <a:pos x="225" y="2015"/>
                </a:cxn>
                <a:cxn ang="0">
                  <a:pos x="292" y="2007"/>
                </a:cxn>
                <a:cxn ang="0">
                  <a:pos x="362" y="1978"/>
                </a:cxn>
                <a:cxn ang="0">
                  <a:pos x="436" y="1933"/>
                </a:cxn>
                <a:cxn ang="0">
                  <a:pos x="513" y="1879"/>
                </a:cxn>
                <a:cxn ang="0">
                  <a:pos x="578" y="1830"/>
                </a:cxn>
                <a:cxn ang="0">
                  <a:pos x="615" y="1803"/>
                </a:cxn>
                <a:cxn ang="0">
                  <a:pos x="652" y="1775"/>
                </a:cxn>
                <a:cxn ang="0">
                  <a:pos x="689" y="1750"/>
                </a:cxn>
                <a:cxn ang="0">
                  <a:pos x="723" y="1728"/>
                </a:cxn>
                <a:cxn ang="0">
                  <a:pos x="756" y="1709"/>
                </a:cxn>
                <a:cxn ang="0">
                  <a:pos x="816" y="1677"/>
                </a:cxn>
                <a:cxn ang="0">
                  <a:pos x="877" y="1639"/>
                </a:cxn>
                <a:cxn ang="0">
                  <a:pos x="936" y="1593"/>
                </a:cxn>
                <a:cxn ang="0">
                  <a:pos x="987" y="1539"/>
                </a:cxn>
                <a:cxn ang="0">
                  <a:pos x="1023" y="1476"/>
                </a:cxn>
                <a:cxn ang="0">
                  <a:pos x="1040" y="1403"/>
                </a:cxn>
                <a:cxn ang="0">
                  <a:pos x="1031" y="1323"/>
                </a:cxn>
                <a:cxn ang="0">
                  <a:pos x="996" y="1243"/>
                </a:cxn>
              </a:cxnLst>
              <a:rect l="0" t="0" r="r" b="b"/>
              <a:pathLst>
                <a:path w="1040" h="2015">
                  <a:moveTo>
                    <a:pt x="996" y="1243"/>
                  </a:moveTo>
                  <a:lnTo>
                    <a:pt x="975" y="1199"/>
                  </a:lnTo>
                  <a:lnTo>
                    <a:pt x="957" y="1146"/>
                  </a:lnTo>
                  <a:lnTo>
                    <a:pt x="942" y="1086"/>
                  </a:lnTo>
                  <a:lnTo>
                    <a:pt x="929" y="1022"/>
                  </a:lnTo>
                  <a:lnTo>
                    <a:pt x="919" y="958"/>
                  </a:lnTo>
                  <a:lnTo>
                    <a:pt x="910" y="896"/>
                  </a:lnTo>
                  <a:lnTo>
                    <a:pt x="903" y="837"/>
                  </a:lnTo>
                  <a:lnTo>
                    <a:pt x="897" y="786"/>
                  </a:lnTo>
                  <a:lnTo>
                    <a:pt x="894" y="756"/>
                  </a:lnTo>
                  <a:lnTo>
                    <a:pt x="891" y="732"/>
                  </a:lnTo>
                  <a:lnTo>
                    <a:pt x="888" y="711"/>
                  </a:lnTo>
                  <a:lnTo>
                    <a:pt x="886" y="695"/>
                  </a:lnTo>
                  <a:lnTo>
                    <a:pt x="880" y="673"/>
                  </a:lnTo>
                  <a:lnTo>
                    <a:pt x="871" y="654"/>
                  </a:lnTo>
                  <a:lnTo>
                    <a:pt x="860" y="636"/>
                  </a:lnTo>
                  <a:lnTo>
                    <a:pt x="848" y="621"/>
                  </a:lnTo>
                  <a:lnTo>
                    <a:pt x="834" y="609"/>
                  </a:lnTo>
                  <a:lnTo>
                    <a:pt x="820" y="597"/>
                  </a:lnTo>
                  <a:lnTo>
                    <a:pt x="805" y="588"/>
                  </a:lnTo>
                  <a:lnTo>
                    <a:pt x="791" y="581"/>
                  </a:lnTo>
                  <a:lnTo>
                    <a:pt x="649" y="20"/>
                  </a:lnTo>
                  <a:lnTo>
                    <a:pt x="625" y="13"/>
                  </a:lnTo>
                  <a:lnTo>
                    <a:pt x="623" y="13"/>
                  </a:lnTo>
                  <a:lnTo>
                    <a:pt x="619" y="12"/>
                  </a:lnTo>
                  <a:lnTo>
                    <a:pt x="612" y="10"/>
                  </a:lnTo>
                  <a:lnTo>
                    <a:pt x="604" y="8"/>
                  </a:lnTo>
                  <a:lnTo>
                    <a:pt x="593" y="6"/>
                  </a:lnTo>
                  <a:lnTo>
                    <a:pt x="580" y="5"/>
                  </a:lnTo>
                  <a:lnTo>
                    <a:pt x="566" y="3"/>
                  </a:lnTo>
                  <a:lnTo>
                    <a:pt x="550" y="1"/>
                  </a:lnTo>
                  <a:lnTo>
                    <a:pt x="532" y="0"/>
                  </a:lnTo>
                  <a:lnTo>
                    <a:pt x="512" y="0"/>
                  </a:lnTo>
                  <a:lnTo>
                    <a:pt x="490" y="0"/>
                  </a:lnTo>
                  <a:lnTo>
                    <a:pt x="467" y="0"/>
                  </a:lnTo>
                  <a:lnTo>
                    <a:pt x="443" y="3"/>
                  </a:lnTo>
                  <a:lnTo>
                    <a:pt x="417" y="5"/>
                  </a:lnTo>
                  <a:lnTo>
                    <a:pt x="390" y="10"/>
                  </a:lnTo>
                  <a:lnTo>
                    <a:pt x="361" y="14"/>
                  </a:lnTo>
                  <a:lnTo>
                    <a:pt x="330" y="21"/>
                  </a:lnTo>
                  <a:lnTo>
                    <a:pt x="301" y="28"/>
                  </a:lnTo>
                  <a:lnTo>
                    <a:pt x="275" y="36"/>
                  </a:lnTo>
                  <a:lnTo>
                    <a:pt x="251" y="44"/>
                  </a:lnTo>
                  <a:lnTo>
                    <a:pt x="228" y="52"/>
                  </a:lnTo>
                  <a:lnTo>
                    <a:pt x="207" y="60"/>
                  </a:lnTo>
                  <a:lnTo>
                    <a:pt x="188" y="69"/>
                  </a:lnTo>
                  <a:lnTo>
                    <a:pt x="172" y="77"/>
                  </a:lnTo>
                  <a:lnTo>
                    <a:pt x="157" y="86"/>
                  </a:lnTo>
                  <a:lnTo>
                    <a:pt x="144" y="92"/>
                  </a:lnTo>
                  <a:lnTo>
                    <a:pt x="133" y="99"/>
                  </a:lnTo>
                  <a:lnTo>
                    <a:pt x="124" y="105"/>
                  </a:lnTo>
                  <a:lnTo>
                    <a:pt x="117" y="110"/>
                  </a:lnTo>
                  <a:lnTo>
                    <a:pt x="111" y="113"/>
                  </a:lnTo>
                  <a:lnTo>
                    <a:pt x="108" y="117"/>
                  </a:lnTo>
                  <a:lnTo>
                    <a:pt x="107" y="118"/>
                  </a:lnTo>
                  <a:lnTo>
                    <a:pt x="85" y="135"/>
                  </a:lnTo>
                  <a:lnTo>
                    <a:pt x="232" y="684"/>
                  </a:lnTo>
                  <a:lnTo>
                    <a:pt x="214" y="709"/>
                  </a:lnTo>
                  <a:lnTo>
                    <a:pt x="205" y="726"/>
                  </a:lnTo>
                  <a:lnTo>
                    <a:pt x="200" y="749"/>
                  </a:lnTo>
                  <a:lnTo>
                    <a:pt x="199" y="779"/>
                  </a:lnTo>
                  <a:lnTo>
                    <a:pt x="202" y="817"/>
                  </a:lnTo>
                  <a:lnTo>
                    <a:pt x="208" y="863"/>
                  </a:lnTo>
                  <a:lnTo>
                    <a:pt x="218" y="920"/>
                  </a:lnTo>
                  <a:lnTo>
                    <a:pt x="232" y="987"/>
                  </a:lnTo>
                  <a:lnTo>
                    <a:pt x="248" y="1065"/>
                  </a:lnTo>
                  <a:lnTo>
                    <a:pt x="253" y="1090"/>
                  </a:lnTo>
                  <a:lnTo>
                    <a:pt x="259" y="1115"/>
                  </a:lnTo>
                  <a:lnTo>
                    <a:pt x="263" y="1140"/>
                  </a:lnTo>
                  <a:lnTo>
                    <a:pt x="269" y="1164"/>
                  </a:lnTo>
                  <a:lnTo>
                    <a:pt x="274" y="1187"/>
                  </a:lnTo>
                  <a:lnTo>
                    <a:pt x="277" y="1210"/>
                  </a:lnTo>
                  <a:lnTo>
                    <a:pt x="282" y="1233"/>
                  </a:lnTo>
                  <a:lnTo>
                    <a:pt x="285" y="1254"/>
                  </a:lnTo>
                  <a:lnTo>
                    <a:pt x="289" y="1282"/>
                  </a:lnTo>
                  <a:lnTo>
                    <a:pt x="291" y="1307"/>
                  </a:lnTo>
                  <a:lnTo>
                    <a:pt x="291" y="1332"/>
                  </a:lnTo>
                  <a:lnTo>
                    <a:pt x="290" y="1357"/>
                  </a:lnTo>
                  <a:lnTo>
                    <a:pt x="286" y="1380"/>
                  </a:lnTo>
                  <a:lnTo>
                    <a:pt x="281" y="1403"/>
                  </a:lnTo>
                  <a:lnTo>
                    <a:pt x="274" y="1425"/>
                  </a:lnTo>
                  <a:lnTo>
                    <a:pt x="265" y="1445"/>
                  </a:lnTo>
                  <a:lnTo>
                    <a:pt x="253" y="1466"/>
                  </a:lnTo>
                  <a:lnTo>
                    <a:pt x="240" y="1487"/>
                  </a:lnTo>
                  <a:lnTo>
                    <a:pt x="225" y="1508"/>
                  </a:lnTo>
                  <a:lnTo>
                    <a:pt x="208" y="1527"/>
                  </a:lnTo>
                  <a:lnTo>
                    <a:pt x="188" y="1547"/>
                  </a:lnTo>
                  <a:lnTo>
                    <a:pt x="167" y="1566"/>
                  </a:lnTo>
                  <a:lnTo>
                    <a:pt x="142" y="1586"/>
                  </a:lnTo>
                  <a:lnTo>
                    <a:pt x="116" y="1606"/>
                  </a:lnTo>
                  <a:lnTo>
                    <a:pt x="93" y="1624"/>
                  </a:lnTo>
                  <a:lnTo>
                    <a:pt x="70" y="1646"/>
                  </a:lnTo>
                  <a:lnTo>
                    <a:pt x="49" y="1670"/>
                  </a:lnTo>
                  <a:lnTo>
                    <a:pt x="31" y="1698"/>
                  </a:lnTo>
                  <a:lnTo>
                    <a:pt x="16" y="1728"/>
                  </a:lnTo>
                  <a:lnTo>
                    <a:pt x="5" y="1759"/>
                  </a:lnTo>
                  <a:lnTo>
                    <a:pt x="0" y="1792"/>
                  </a:lnTo>
                  <a:lnTo>
                    <a:pt x="1" y="1827"/>
                  </a:lnTo>
                  <a:lnTo>
                    <a:pt x="5" y="1849"/>
                  </a:lnTo>
                  <a:lnTo>
                    <a:pt x="13" y="1872"/>
                  </a:lnTo>
                  <a:lnTo>
                    <a:pt x="26" y="1895"/>
                  </a:lnTo>
                  <a:lnTo>
                    <a:pt x="43" y="1919"/>
                  </a:lnTo>
                  <a:lnTo>
                    <a:pt x="67" y="1942"/>
                  </a:lnTo>
                  <a:lnTo>
                    <a:pt x="97" y="1965"/>
                  </a:lnTo>
                  <a:lnTo>
                    <a:pt x="135" y="1986"/>
                  </a:lnTo>
                  <a:lnTo>
                    <a:pt x="183" y="2005"/>
                  </a:lnTo>
                  <a:lnTo>
                    <a:pt x="203" y="2011"/>
                  </a:lnTo>
                  <a:lnTo>
                    <a:pt x="225" y="2015"/>
                  </a:lnTo>
                  <a:lnTo>
                    <a:pt x="247" y="2015"/>
                  </a:lnTo>
                  <a:lnTo>
                    <a:pt x="269" y="2011"/>
                  </a:lnTo>
                  <a:lnTo>
                    <a:pt x="292" y="2007"/>
                  </a:lnTo>
                  <a:lnTo>
                    <a:pt x="315" y="1998"/>
                  </a:lnTo>
                  <a:lnTo>
                    <a:pt x="338" y="1989"/>
                  </a:lnTo>
                  <a:lnTo>
                    <a:pt x="362" y="1978"/>
                  </a:lnTo>
                  <a:lnTo>
                    <a:pt x="387" y="1964"/>
                  </a:lnTo>
                  <a:lnTo>
                    <a:pt x="412" y="1949"/>
                  </a:lnTo>
                  <a:lnTo>
                    <a:pt x="436" y="1933"/>
                  </a:lnTo>
                  <a:lnTo>
                    <a:pt x="462" y="1915"/>
                  </a:lnTo>
                  <a:lnTo>
                    <a:pt x="487" y="1897"/>
                  </a:lnTo>
                  <a:lnTo>
                    <a:pt x="513" y="1879"/>
                  </a:lnTo>
                  <a:lnTo>
                    <a:pt x="539" y="1859"/>
                  </a:lnTo>
                  <a:lnTo>
                    <a:pt x="565" y="1839"/>
                  </a:lnTo>
                  <a:lnTo>
                    <a:pt x="578" y="1830"/>
                  </a:lnTo>
                  <a:lnTo>
                    <a:pt x="589" y="1821"/>
                  </a:lnTo>
                  <a:lnTo>
                    <a:pt x="602" y="1812"/>
                  </a:lnTo>
                  <a:lnTo>
                    <a:pt x="615" y="1803"/>
                  </a:lnTo>
                  <a:lnTo>
                    <a:pt x="627" y="1793"/>
                  </a:lnTo>
                  <a:lnTo>
                    <a:pt x="639" y="1784"/>
                  </a:lnTo>
                  <a:lnTo>
                    <a:pt x="652" y="1775"/>
                  </a:lnTo>
                  <a:lnTo>
                    <a:pt x="664" y="1767"/>
                  </a:lnTo>
                  <a:lnTo>
                    <a:pt x="676" y="1758"/>
                  </a:lnTo>
                  <a:lnTo>
                    <a:pt x="689" y="1750"/>
                  </a:lnTo>
                  <a:lnTo>
                    <a:pt x="700" y="1743"/>
                  </a:lnTo>
                  <a:lnTo>
                    <a:pt x="712" y="1735"/>
                  </a:lnTo>
                  <a:lnTo>
                    <a:pt x="723" y="1728"/>
                  </a:lnTo>
                  <a:lnTo>
                    <a:pt x="735" y="1721"/>
                  </a:lnTo>
                  <a:lnTo>
                    <a:pt x="746" y="1715"/>
                  </a:lnTo>
                  <a:lnTo>
                    <a:pt x="756" y="1709"/>
                  </a:lnTo>
                  <a:lnTo>
                    <a:pt x="776" y="1699"/>
                  </a:lnTo>
                  <a:lnTo>
                    <a:pt x="796" y="1688"/>
                  </a:lnTo>
                  <a:lnTo>
                    <a:pt x="816" y="1677"/>
                  </a:lnTo>
                  <a:lnTo>
                    <a:pt x="837" y="1665"/>
                  </a:lnTo>
                  <a:lnTo>
                    <a:pt x="858" y="1653"/>
                  </a:lnTo>
                  <a:lnTo>
                    <a:pt x="877" y="1639"/>
                  </a:lnTo>
                  <a:lnTo>
                    <a:pt x="898" y="1624"/>
                  </a:lnTo>
                  <a:lnTo>
                    <a:pt x="918" y="1609"/>
                  </a:lnTo>
                  <a:lnTo>
                    <a:pt x="936" y="1593"/>
                  </a:lnTo>
                  <a:lnTo>
                    <a:pt x="955" y="1576"/>
                  </a:lnTo>
                  <a:lnTo>
                    <a:pt x="972" y="1557"/>
                  </a:lnTo>
                  <a:lnTo>
                    <a:pt x="987" y="1539"/>
                  </a:lnTo>
                  <a:lnTo>
                    <a:pt x="1001" y="1518"/>
                  </a:lnTo>
                  <a:lnTo>
                    <a:pt x="1012" y="1497"/>
                  </a:lnTo>
                  <a:lnTo>
                    <a:pt x="1023" y="1476"/>
                  </a:lnTo>
                  <a:lnTo>
                    <a:pt x="1031" y="1453"/>
                  </a:lnTo>
                  <a:lnTo>
                    <a:pt x="1036" y="1428"/>
                  </a:lnTo>
                  <a:lnTo>
                    <a:pt x="1040" y="1403"/>
                  </a:lnTo>
                  <a:lnTo>
                    <a:pt x="1040" y="1376"/>
                  </a:lnTo>
                  <a:lnTo>
                    <a:pt x="1038" y="1350"/>
                  </a:lnTo>
                  <a:lnTo>
                    <a:pt x="1031" y="1323"/>
                  </a:lnTo>
                  <a:lnTo>
                    <a:pt x="1023" y="1297"/>
                  </a:lnTo>
                  <a:lnTo>
                    <a:pt x="1011" y="1270"/>
                  </a:lnTo>
                  <a:lnTo>
                    <a:pt x="996" y="124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4" name="Freeform 10"/>
            <p:cNvSpPr>
              <a:spLocks/>
            </p:cNvSpPr>
            <p:nvPr/>
          </p:nvSpPr>
          <p:spPr bwMode="auto">
            <a:xfrm>
              <a:off x="4427" y="3838"/>
              <a:ext cx="112" cy="119"/>
            </a:xfrm>
            <a:custGeom>
              <a:avLst/>
              <a:gdLst/>
              <a:ahLst/>
              <a:cxnLst>
                <a:cxn ang="0">
                  <a:pos x="125" y="236"/>
                </a:cxn>
                <a:cxn ang="0">
                  <a:pos x="105" y="227"/>
                </a:cxn>
                <a:cxn ang="0">
                  <a:pos x="84" y="218"/>
                </a:cxn>
                <a:cxn ang="0">
                  <a:pos x="65" y="207"/>
                </a:cxn>
                <a:cxn ang="0">
                  <a:pos x="46" y="195"/>
                </a:cxn>
                <a:cxn ang="0">
                  <a:pos x="30" y="180"/>
                </a:cxn>
                <a:cxn ang="0">
                  <a:pos x="16" y="165"/>
                </a:cxn>
                <a:cxn ang="0">
                  <a:pos x="6" y="147"/>
                </a:cxn>
                <a:cxn ang="0">
                  <a:pos x="1" y="127"/>
                </a:cxn>
                <a:cxn ang="0">
                  <a:pos x="0" y="110"/>
                </a:cxn>
                <a:cxn ang="0">
                  <a:pos x="2" y="93"/>
                </a:cxn>
                <a:cxn ang="0">
                  <a:pos x="8" y="75"/>
                </a:cxn>
                <a:cxn ang="0">
                  <a:pos x="16" y="59"/>
                </a:cxn>
                <a:cxn ang="0">
                  <a:pos x="25" y="43"/>
                </a:cxn>
                <a:cxn ang="0">
                  <a:pos x="37" y="28"/>
                </a:cxn>
                <a:cxn ang="0">
                  <a:pos x="50" y="13"/>
                </a:cxn>
                <a:cxn ang="0">
                  <a:pos x="63" y="0"/>
                </a:cxn>
                <a:cxn ang="0">
                  <a:pos x="76" y="0"/>
                </a:cxn>
                <a:cxn ang="0">
                  <a:pos x="89" y="3"/>
                </a:cxn>
                <a:cxn ang="0">
                  <a:pos x="104" y="6"/>
                </a:cxn>
                <a:cxn ang="0">
                  <a:pos x="119" y="13"/>
                </a:cxn>
                <a:cxn ang="0">
                  <a:pos x="135" y="21"/>
                </a:cxn>
                <a:cxn ang="0">
                  <a:pos x="151" y="34"/>
                </a:cxn>
                <a:cxn ang="0">
                  <a:pos x="167" y="49"/>
                </a:cxn>
                <a:cxn ang="0">
                  <a:pos x="183" y="68"/>
                </a:cxn>
                <a:cxn ang="0">
                  <a:pos x="199" y="93"/>
                </a:cxn>
                <a:cxn ang="0">
                  <a:pos x="211" y="115"/>
                </a:cxn>
                <a:cxn ang="0">
                  <a:pos x="219" y="136"/>
                </a:cxn>
                <a:cxn ang="0">
                  <a:pos x="224" y="156"/>
                </a:cxn>
                <a:cxn ang="0">
                  <a:pos x="226" y="174"/>
                </a:cxn>
                <a:cxn ang="0">
                  <a:pos x="226" y="191"/>
                </a:cxn>
                <a:cxn ang="0">
                  <a:pos x="225" y="206"/>
                </a:cxn>
                <a:cxn ang="0">
                  <a:pos x="222" y="218"/>
                </a:cxn>
                <a:cxn ang="0">
                  <a:pos x="209" y="224"/>
                </a:cxn>
                <a:cxn ang="0">
                  <a:pos x="195" y="230"/>
                </a:cxn>
                <a:cxn ang="0">
                  <a:pos x="181" y="233"/>
                </a:cxn>
                <a:cxn ang="0">
                  <a:pos x="168" y="237"/>
                </a:cxn>
                <a:cxn ang="0">
                  <a:pos x="157" y="239"/>
                </a:cxn>
                <a:cxn ang="0">
                  <a:pos x="145" y="239"/>
                </a:cxn>
                <a:cxn ang="0">
                  <a:pos x="135" y="238"/>
                </a:cxn>
                <a:cxn ang="0">
                  <a:pos x="125" y="236"/>
                </a:cxn>
              </a:cxnLst>
              <a:rect l="0" t="0" r="r" b="b"/>
              <a:pathLst>
                <a:path w="226" h="239">
                  <a:moveTo>
                    <a:pt x="125" y="236"/>
                  </a:moveTo>
                  <a:lnTo>
                    <a:pt x="105" y="227"/>
                  </a:lnTo>
                  <a:lnTo>
                    <a:pt x="84" y="218"/>
                  </a:lnTo>
                  <a:lnTo>
                    <a:pt x="65" y="207"/>
                  </a:lnTo>
                  <a:lnTo>
                    <a:pt x="46" y="195"/>
                  </a:lnTo>
                  <a:lnTo>
                    <a:pt x="30" y="180"/>
                  </a:lnTo>
                  <a:lnTo>
                    <a:pt x="16" y="165"/>
                  </a:lnTo>
                  <a:lnTo>
                    <a:pt x="6" y="147"/>
                  </a:lnTo>
                  <a:lnTo>
                    <a:pt x="1" y="127"/>
                  </a:lnTo>
                  <a:lnTo>
                    <a:pt x="0" y="110"/>
                  </a:lnTo>
                  <a:lnTo>
                    <a:pt x="2" y="93"/>
                  </a:lnTo>
                  <a:lnTo>
                    <a:pt x="8" y="75"/>
                  </a:lnTo>
                  <a:lnTo>
                    <a:pt x="16" y="59"/>
                  </a:lnTo>
                  <a:lnTo>
                    <a:pt x="25" y="43"/>
                  </a:lnTo>
                  <a:lnTo>
                    <a:pt x="37" y="28"/>
                  </a:lnTo>
                  <a:lnTo>
                    <a:pt x="50" y="13"/>
                  </a:lnTo>
                  <a:lnTo>
                    <a:pt x="63" y="0"/>
                  </a:lnTo>
                  <a:lnTo>
                    <a:pt x="76" y="0"/>
                  </a:lnTo>
                  <a:lnTo>
                    <a:pt x="89" y="3"/>
                  </a:lnTo>
                  <a:lnTo>
                    <a:pt x="104" y="6"/>
                  </a:lnTo>
                  <a:lnTo>
                    <a:pt x="119" y="13"/>
                  </a:lnTo>
                  <a:lnTo>
                    <a:pt x="135" y="21"/>
                  </a:lnTo>
                  <a:lnTo>
                    <a:pt x="151" y="34"/>
                  </a:lnTo>
                  <a:lnTo>
                    <a:pt x="167" y="49"/>
                  </a:lnTo>
                  <a:lnTo>
                    <a:pt x="183" y="68"/>
                  </a:lnTo>
                  <a:lnTo>
                    <a:pt x="199" y="93"/>
                  </a:lnTo>
                  <a:lnTo>
                    <a:pt x="211" y="115"/>
                  </a:lnTo>
                  <a:lnTo>
                    <a:pt x="219" y="136"/>
                  </a:lnTo>
                  <a:lnTo>
                    <a:pt x="224" y="156"/>
                  </a:lnTo>
                  <a:lnTo>
                    <a:pt x="226" y="174"/>
                  </a:lnTo>
                  <a:lnTo>
                    <a:pt x="226" y="191"/>
                  </a:lnTo>
                  <a:lnTo>
                    <a:pt x="225" y="206"/>
                  </a:lnTo>
                  <a:lnTo>
                    <a:pt x="222" y="218"/>
                  </a:lnTo>
                  <a:lnTo>
                    <a:pt x="209" y="224"/>
                  </a:lnTo>
                  <a:lnTo>
                    <a:pt x="195" y="230"/>
                  </a:lnTo>
                  <a:lnTo>
                    <a:pt x="181" y="233"/>
                  </a:lnTo>
                  <a:lnTo>
                    <a:pt x="168" y="237"/>
                  </a:lnTo>
                  <a:lnTo>
                    <a:pt x="157" y="239"/>
                  </a:lnTo>
                  <a:lnTo>
                    <a:pt x="145" y="239"/>
                  </a:lnTo>
                  <a:lnTo>
                    <a:pt x="135" y="238"/>
                  </a:lnTo>
                  <a:lnTo>
                    <a:pt x="125" y="236"/>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5" name="Freeform 11"/>
            <p:cNvSpPr>
              <a:spLocks/>
            </p:cNvSpPr>
            <p:nvPr/>
          </p:nvSpPr>
          <p:spPr bwMode="auto">
            <a:xfrm>
              <a:off x="4475" y="3037"/>
              <a:ext cx="363" cy="901"/>
            </a:xfrm>
            <a:custGeom>
              <a:avLst/>
              <a:gdLst/>
              <a:ahLst/>
              <a:cxnLst>
                <a:cxn ang="0">
                  <a:pos x="484" y="1573"/>
                </a:cxn>
                <a:cxn ang="0">
                  <a:pos x="419" y="1615"/>
                </a:cxn>
                <a:cxn ang="0">
                  <a:pos x="355" y="1664"/>
                </a:cxn>
                <a:cxn ang="0">
                  <a:pos x="264" y="1732"/>
                </a:cxn>
                <a:cxn ang="0">
                  <a:pos x="158" y="1802"/>
                </a:cxn>
                <a:cxn ang="0">
                  <a:pos x="145" y="1716"/>
                </a:cxn>
                <a:cxn ang="0">
                  <a:pos x="82" y="1620"/>
                </a:cxn>
                <a:cxn ang="0">
                  <a:pos x="13" y="1580"/>
                </a:cxn>
                <a:cxn ang="0">
                  <a:pos x="101" y="1484"/>
                </a:cxn>
                <a:cxn ang="0">
                  <a:pos x="175" y="1359"/>
                </a:cxn>
                <a:cxn ang="0">
                  <a:pos x="195" y="1215"/>
                </a:cxn>
                <a:cxn ang="0">
                  <a:pos x="180" y="1105"/>
                </a:cxn>
                <a:cxn ang="0">
                  <a:pos x="210" y="1079"/>
                </a:cxn>
                <a:cxn ang="0">
                  <a:pos x="245" y="1062"/>
                </a:cxn>
                <a:cxn ang="0">
                  <a:pos x="238" y="1040"/>
                </a:cxn>
                <a:cxn ang="0">
                  <a:pos x="207" y="1051"/>
                </a:cxn>
                <a:cxn ang="0">
                  <a:pos x="170" y="1060"/>
                </a:cxn>
                <a:cxn ang="0">
                  <a:pos x="145" y="940"/>
                </a:cxn>
                <a:cxn ang="0">
                  <a:pos x="143" y="864"/>
                </a:cxn>
                <a:cxn ang="0">
                  <a:pos x="168" y="851"/>
                </a:cxn>
                <a:cxn ang="0">
                  <a:pos x="188" y="836"/>
                </a:cxn>
                <a:cxn ang="0">
                  <a:pos x="167" y="821"/>
                </a:cxn>
                <a:cxn ang="0">
                  <a:pos x="138" y="833"/>
                </a:cxn>
                <a:cxn ang="0">
                  <a:pos x="125" y="840"/>
                </a:cxn>
                <a:cxn ang="0">
                  <a:pos x="102" y="669"/>
                </a:cxn>
                <a:cxn ang="0">
                  <a:pos x="22" y="72"/>
                </a:cxn>
                <a:cxn ang="0">
                  <a:pos x="185" y="604"/>
                </a:cxn>
                <a:cxn ang="0">
                  <a:pos x="201" y="585"/>
                </a:cxn>
                <a:cxn ang="0">
                  <a:pos x="77" y="46"/>
                </a:cxn>
                <a:cxn ang="0">
                  <a:pos x="243" y="589"/>
                </a:cxn>
                <a:cxn ang="0">
                  <a:pos x="105" y="37"/>
                </a:cxn>
                <a:cxn ang="0">
                  <a:pos x="275" y="571"/>
                </a:cxn>
                <a:cxn ang="0">
                  <a:pos x="299" y="579"/>
                </a:cxn>
                <a:cxn ang="0">
                  <a:pos x="160" y="20"/>
                </a:cxn>
                <a:cxn ang="0">
                  <a:pos x="328" y="566"/>
                </a:cxn>
                <a:cxn ang="0">
                  <a:pos x="354" y="563"/>
                </a:cxn>
                <a:cxn ang="0">
                  <a:pos x="218" y="8"/>
                </a:cxn>
                <a:cxn ang="0">
                  <a:pos x="381" y="557"/>
                </a:cxn>
                <a:cxn ang="0">
                  <a:pos x="402" y="546"/>
                </a:cxn>
                <a:cxn ang="0">
                  <a:pos x="275" y="2"/>
                </a:cxn>
                <a:cxn ang="0">
                  <a:pos x="442" y="556"/>
                </a:cxn>
                <a:cxn ang="0">
                  <a:pos x="458" y="538"/>
                </a:cxn>
                <a:cxn ang="0">
                  <a:pos x="328" y="0"/>
                </a:cxn>
                <a:cxn ang="0">
                  <a:pos x="494" y="561"/>
                </a:cxn>
                <a:cxn ang="0">
                  <a:pos x="510" y="542"/>
                </a:cxn>
                <a:cxn ang="0">
                  <a:pos x="394" y="5"/>
                </a:cxn>
                <a:cxn ang="0">
                  <a:pos x="576" y="576"/>
                </a:cxn>
                <a:cxn ang="0">
                  <a:pos x="615" y="625"/>
                </a:cxn>
                <a:cxn ang="0">
                  <a:pos x="630" y="746"/>
                </a:cxn>
                <a:cxn ang="0">
                  <a:pos x="599" y="864"/>
                </a:cxn>
                <a:cxn ang="0">
                  <a:pos x="589" y="886"/>
                </a:cxn>
                <a:cxn ang="0">
                  <a:pos x="651" y="904"/>
                </a:cxn>
                <a:cxn ang="0">
                  <a:pos x="673" y="1016"/>
                </a:cxn>
                <a:cxn ang="0">
                  <a:pos x="727" y="1180"/>
                </a:cxn>
                <a:cxn ang="0">
                  <a:pos x="646" y="1258"/>
                </a:cxn>
                <a:cxn ang="0">
                  <a:pos x="636" y="1425"/>
                </a:cxn>
                <a:cxn ang="0">
                  <a:pos x="611" y="1501"/>
                </a:cxn>
                <a:cxn ang="0">
                  <a:pos x="534" y="1544"/>
                </a:cxn>
              </a:cxnLst>
              <a:rect l="0" t="0" r="r" b="b"/>
              <a:pathLst>
                <a:path w="727" h="1802">
                  <a:moveTo>
                    <a:pt x="534" y="1544"/>
                  </a:moveTo>
                  <a:lnTo>
                    <a:pt x="522" y="1551"/>
                  </a:lnTo>
                  <a:lnTo>
                    <a:pt x="509" y="1558"/>
                  </a:lnTo>
                  <a:lnTo>
                    <a:pt x="496" y="1565"/>
                  </a:lnTo>
                  <a:lnTo>
                    <a:pt x="484" y="1573"/>
                  </a:lnTo>
                  <a:lnTo>
                    <a:pt x="471" y="1581"/>
                  </a:lnTo>
                  <a:lnTo>
                    <a:pt x="458" y="1589"/>
                  </a:lnTo>
                  <a:lnTo>
                    <a:pt x="445" y="1598"/>
                  </a:lnTo>
                  <a:lnTo>
                    <a:pt x="432" y="1606"/>
                  </a:lnTo>
                  <a:lnTo>
                    <a:pt x="419" y="1615"/>
                  </a:lnTo>
                  <a:lnTo>
                    <a:pt x="407" y="1626"/>
                  </a:lnTo>
                  <a:lnTo>
                    <a:pt x="393" y="1635"/>
                  </a:lnTo>
                  <a:lnTo>
                    <a:pt x="380" y="1644"/>
                  </a:lnTo>
                  <a:lnTo>
                    <a:pt x="367" y="1654"/>
                  </a:lnTo>
                  <a:lnTo>
                    <a:pt x="355" y="1664"/>
                  </a:lnTo>
                  <a:lnTo>
                    <a:pt x="341" y="1674"/>
                  </a:lnTo>
                  <a:lnTo>
                    <a:pt x="328" y="1683"/>
                  </a:lnTo>
                  <a:lnTo>
                    <a:pt x="307" y="1699"/>
                  </a:lnTo>
                  <a:lnTo>
                    <a:pt x="286" y="1716"/>
                  </a:lnTo>
                  <a:lnTo>
                    <a:pt x="264" y="1732"/>
                  </a:lnTo>
                  <a:lnTo>
                    <a:pt x="242" y="1747"/>
                  </a:lnTo>
                  <a:lnTo>
                    <a:pt x="221" y="1762"/>
                  </a:lnTo>
                  <a:lnTo>
                    <a:pt x="199" y="1777"/>
                  </a:lnTo>
                  <a:lnTo>
                    <a:pt x="178" y="1789"/>
                  </a:lnTo>
                  <a:lnTo>
                    <a:pt x="158" y="1802"/>
                  </a:lnTo>
                  <a:lnTo>
                    <a:pt x="159" y="1787"/>
                  </a:lnTo>
                  <a:lnTo>
                    <a:pt x="158" y="1771"/>
                  </a:lnTo>
                  <a:lnTo>
                    <a:pt x="155" y="1754"/>
                  </a:lnTo>
                  <a:lnTo>
                    <a:pt x="152" y="1735"/>
                  </a:lnTo>
                  <a:lnTo>
                    <a:pt x="145" y="1716"/>
                  </a:lnTo>
                  <a:lnTo>
                    <a:pt x="136" y="1695"/>
                  </a:lnTo>
                  <a:lnTo>
                    <a:pt x="124" y="1673"/>
                  </a:lnTo>
                  <a:lnTo>
                    <a:pt x="109" y="1651"/>
                  </a:lnTo>
                  <a:lnTo>
                    <a:pt x="95" y="1635"/>
                  </a:lnTo>
                  <a:lnTo>
                    <a:pt x="82" y="1620"/>
                  </a:lnTo>
                  <a:lnTo>
                    <a:pt x="68" y="1608"/>
                  </a:lnTo>
                  <a:lnTo>
                    <a:pt x="54" y="1598"/>
                  </a:lnTo>
                  <a:lnTo>
                    <a:pt x="40" y="1590"/>
                  </a:lnTo>
                  <a:lnTo>
                    <a:pt x="26" y="1584"/>
                  </a:lnTo>
                  <a:lnTo>
                    <a:pt x="13" y="1580"/>
                  </a:lnTo>
                  <a:lnTo>
                    <a:pt x="0" y="1576"/>
                  </a:lnTo>
                  <a:lnTo>
                    <a:pt x="29" y="1553"/>
                  </a:lnTo>
                  <a:lnTo>
                    <a:pt x="55" y="1531"/>
                  </a:lnTo>
                  <a:lnTo>
                    <a:pt x="79" y="1508"/>
                  </a:lnTo>
                  <a:lnTo>
                    <a:pt x="101" y="1484"/>
                  </a:lnTo>
                  <a:lnTo>
                    <a:pt x="120" y="1460"/>
                  </a:lnTo>
                  <a:lnTo>
                    <a:pt x="137" y="1436"/>
                  </a:lnTo>
                  <a:lnTo>
                    <a:pt x="152" y="1411"/>
                  </a:lnTo>
                  <a:lnTo>
                    <a:pt x="165" y="1385"/>
                  </a:lnTo>
                  <a:lnTo>
                    <a:pt x="175" y="1359"/>
                  </a:lnTo>
                  <a:lnTo>
                    <a:pt x="183" y="1332"/>
                  </a:lnTo>
                  <a:lnTo>
                    <a:pt x="189" y="1304"/>
                  </a:lnTo>
                  <a:lnTo>
                    <a:pt x="193" y="1275"/>
                  </a:lnTo>
                  <a:lnTo>
                    <a:pt x="195" y="1247"/>
                  </a:lnTo>
                  <a:lnTo>
                    <a:pt x="195" y="1215"/>
                  </a:lnTo>
                  <a:lnTo>
                    <a:pt x="192" y="1184"/>
                  </a:lnTo>
                  <a:lnTo>
                    <a:pt x="188" y="1152"/>
                  </a:lnTo>
                  <a:lnTo>
                    <a:pt x="185" y="1137"/>
                  </a:lnTo>
                  <a:lnTo>
                    <a:pt x="182" y="1121"/>
                  </a:lnTo>
                  <a:lnTo>
                    <a:pt x="180" y="1105"/>
                  </a:lnTo>
                  <a:lnTo>
                    <a:pt x="176" y="1088"/>
                  </a:lnTo>
                  <a:lnTo>
                    <a:pt x="184" y="1086"/>
                  </a:lnTo>
                  <a:lnTo>
                    <a:pt x="193" y="1084"/>
                  </a:lnTo>
                  <a:lnTo>
                    <a:pt x="201" y="1082"/>
                  </a:lnTo>
                  <a:lnTo>
                    <a:pt x="210" y="1079"/>
                  </a:lnTo>
                  <a:lnTo>
                    <a:pt x="218" y="1076"/>
                  </a:lnTo>
                  <a:lnTo>
                    <a:pt x="226" y="1073"/>
                  </a:lnTo>
                  <a:lnTo>
                    <a:pt x="234" y="1069"/>
                  </a:lnTo>
                  <a:lnTo>
                    <a:pt x="241" y="1066"/>
                  </a:lnTo>
                  <a:lnTo>
                    <a:pt x="245" y="1062"/>
                  </a:lnTo>
                  <a:lnTo>
                    <a:pt x="248" y="1059"/>
                  </a:lnTo>
                  <a:lnTo>
                    <a:pt x="248" y="1053"/>
                  </a:lnTo>
                  <a:lnTo>
                    <a:pt x="246" y="1048"/>
                  </a:lnTo>
                  <a:lnTo>
                    <a:pt x="243" y="1044"/>
                  </a:lnTo>
                  <a:lnTo>
                    <a:pt x="238" y="1040"/>
                  </a:lnTo>
                  <a:lnTo>
                    <a:pt x="234" y="1040"/>
                  </a:lnTo>
                  <a:lnTo>
                    <a:pt x="228" y="1041"/>
                  </a:lnTo>
                  <a:lnTo>
                    <a:pt x="221" y="1045"/>
                  </a:lnTo>
                  <a:lnTo>
                    <a:pt x="214" y="1047"/>
                  </a:lnTo>
                  <a:lnTo>
                    <a:pt x="207" y="1051"/>
                  </a:lnTo>
                  <a:lnTo>
                    <a:pt x="199" y="1053"/>
                  </a:lnTo>
                  <a:lnTo>
                    <a:pt x="192" y="1055"/>
                  </a:lnTo>
                  <a:lnTo>
                    <a:pt x="185" y="1058"/>
                  </a:lnTo>
                  <a:lnTo>
                    <a:pt x="177" y="1059"/>
                  </a:lnTo>
                  <a:lnTo>
                    <a:pt x="170" y="1060"/>
                  </a:lnTo>
                  <a:lnTo>
                    <a:pt x="166" y="1036"/>
                  </a:lnTo>
                  <a:lnTo>
                    <a:pt x="160" y="1010"/>
                  </a:lnTo>
                  <a:lnTo>
                    <a:pt x="155" y="987"/>
                  </a:lnTo>
                  <a:lnTo>
                    <a:pt x="151" y="963"/>
                  </a:lnTo>
                  <a:lnTo>
                    <a:pt x="145" y="940"/>
                  </a:lnTo>
                  <a:lnTo>
                    <a:pt x="140" y="917"/>
                  </a:lnTo>
                  <a:lnTo>
                    <a:pt x="136" y="894"/>
                  </a:lnTo>
                  <a:lnTo>
                    <a:pt x="131" y="871"/>
                  </a:lnTo>
                  <a:lnTo>
                    <a:pt x="137" y="867"/>
                  </a:lnTo>
                  <a:lnTo>
                    <a:pt x="143" y="864"/>
                  </a:lnTo>
                  <a:lnTo>
                    <a:pt x="147" y="861"/>
                  </a:lnTo>
                  <a:lnTo>
                    <a:pt x="153" y="857"/>
                  </a:lnTo>
                  <a:lnTo>
                    <a:pt x="158" y="855"/>
                  </a:lnTo>
                  <a:lnTo>
                    <a:pt x="162" y="852"/>
                  </a:lnTo>
                  <a:lnTo>
                    <a:pt x="168" y="851"/>
                  </a:lnTo>
                  <a:lnTo>
                    <a:pt x="173" y="851"/>
                  </a:lnTo>
                  <a:lnTo>
                    <a:pt x="178" y="850"/>
                  </a:lnTo>
                  <a:lnTo>
                    <a:pt x="183" y="847"/>
                  </a:lnTo>
                  <a:lnTo>
                    <a:pt x="187" y="842"/>
                  </a:lnTo>
                  <a:lnTo>
                    <a:pt x="188" y="836"/>
                  </a:lnTo>
                  <a:lnTo>
                    <a:pt x="187" y="831"/>
                  </a:lnTo>
                  <a:lnTo>
                    <a:pt x="184" y="826"/>
                  </a:lnTo>
                  <a:lnTo>
                    <a:pt x="180" y="822"/>
                  </a:lnTo>
                  <a:lnTo>
                    <a:pt x="174" y="821"/>
                  </a:lnTo>
                  <a:lnTo>
                    <a:pt x="167" y="821"/>
                  </a:lnTo>
                  <a:lnTo>
                    <a:pt x="160" y="822"/>
                  </a:lnTo>
                  <a:lnTo>
                    <a:pt x="154" y="825"/>
                  </a:lnTo>
                  <a:lnTo>
                    <a:pt x="148" y="827"/>
                  </a:lnTo>
                  <a:lnTo>
                    <a:pt x="143" y="829"/>
                  </a:lnTo>
                  <a:lnTo>
                    <a:pt x="138" y="833"/>
                  </a:lnTo>
                  <a:lnTo>
                    <a:pt x="134" y="835"/>
                  </a:lnTo>
                  <a:lnTo>
                    <a:pt x="129" y="839"/>
                  </a:lnTo>
                  <a:lnTo>
                    <a:pt x="128" y="839"/>
                  </a:lnTo>
                  <a:lnTo>
                    <a:pt x="127" y="840"/>
                  </a:lnTo>
                  <a:lnTo>
                    <a:pt x="125" y="840"/>
                  </a:lnTo>
                  <a:lnTo>
                    <a:pt x="124" y="841"/>
                  </a:lnTo>
                  <a:lnTo>
                    <a:pt x="114" y="786"/>
                  </a:lnTo>
                  <a:lnTo>
                    <a:pt x="106" y="735"/>
                  </a:lnTo>
                  <a:lnTo>
                    <a:pt x="101" y="695"/>
                  </a:lnTo>
                  <a:lnTo>
                    <a:pt x="102" y="669"/>
                  </a:lnTo>
                  <a:lnTo>
                    <a:pt x="143" y="614"/>
                  </a:lnTo>
                  <a:lnTo>
                    <a:pt x="1" y="83"/>
                  </a:lnTo>
                  <a:lnTo>
                    <a:pt x="7" y="79"/>
                  </a:lnTo>
                  <a:lnTo>
                    <a:pt x="14" y="76"/>
                  </a:lnTo>
                  <a:lnTo>
                    <a:pt x="22" y="72"/>
                  </a:lnTo>
                  <a:lnTo>
                    <a:pt x="30" y="68"/>
                  </a:lnTo>
                  <a:lnTo>
                    <a:pt x="174" y="593"/>
                  </a:lnTo>
                  <a:lnTo>
                    <a:pt x="176" y="599"/>
                  </a:lnTo>
                  <a:lnTo>
                    <a:pt x="180" y="602"/>
                  </a:lnTo>
                  <a:lnTo>
                    <a:pt x="185" y="604"/>
                  </a:lnTo>
                  <a:lnTo>
                    <a:pt x="191" y="604"/>
                  </a:lnTo>
                  <a:lnTo>
                    <a:pt x="197" y="601"/>
                  </a:lnTo>
                  <a:lnTo>
                    <a:pt x="200" y="597"/>
                  </a:lnTo>
                  <a:lnTo>
                    <a:pt x="201" y="591"/>
                  </a:lnTo>
                  <a:lnTo>
                    <a:pt x="201" y="585"/>
                  </a:lnTo>
                  <a:lnTo>
                    <a:pt x="56" y="55"/>
                  </a:lnTo>
                  <a:lnTo>
                    <a:pt x="62" y="53"/>
                  </a:lnTo>
                  <a:lnTo>
                    <a:pt x="67" y="50"/>
                  </a:lnTo>
                  <a:lnTo>
                    <a:pt x="72" y="48"/>
                  </a:lnTo>
                  <a:lnTo>
                    <a:pt x="77" y="46"/>
                  </a:lnTo>
                  <a:lnTo>
                    <a:pt x="226" y="578"/>
                  </a:lnTo>
                  <a:lnTo>
                    <a:pt x="228" y="584"/>
                  </a:lnTo>
                  <a:lnTo>
                    <a:pt x="231" y="587"/>
                  </a:lnTo>
                  <a:lnTo>
                    <a:pt x="237" y="589"/>
                  </a:lnTo>
                  <a:lnTo>
                    <a:pt x="243" y="589"/>
                  </a:lnTo>
                  <a:lnTo>
                    <a:pt x="249" y="586"/>
                  </a:lnTo>
                  <a:lnTo>
                    <a:pt x="252" y="582"/>
                  </a:lnTo>
                  <a:lnTo>
                    <a:pt x="253" y="577"/>
                  </a:lnTo>
                  <a:lnTo>
                    <a:pt x="253" y="571"/>
                  </a:lnTo>
                  <a:lnTo>
                    <a:pt x="105" y="37"/>
                  </a:lnTo>
                  <a:lnTo>
                    <a:pt x="110" y="34"/>
                  </a:lnTo>
                  <a:lnTo>
                    <a:pt x="116" y="33"/>
                  </a:lnTo>
                  <a:lnTo>
                    <a:pt x="121" y="31"/>
                  </a:lnTo>
                  <a:lnTo>
                    <a:pt x="127" y="30"/>
                  </a:lnTo>
                  <a:lnTo>
                    <a:pt x="275" y="571"/>
                  </a:lnTo>
                  <a:lnTo>
                    <a:pt x="278" y="577"/>
                  </a:lnTo>
                  <a:lnTo>
                    <a:pt x="282" y="580"/>
                  </a:lnTo>
                  <a:lnTo>
                    <a:pt x="288" y="582"/>
                  </a:lnTo>
                  <a:lnTo>
                    <a:pt x="294" y="582"/>
                  </a:lnTo>
                  <a:lnTo>
                    <a:pt x="299" y="579"/>
                  </a:lnTo>
                  <a:lnTo>
                    <a:pt x="303" y="575"/>
                  </a:lnTo>
                  <a:lnTo>
                    <a:pt x="304" y="569"/>
                  </a:lnTo>
                  <a:lnTo>
                    <a:pt x="304" y="563"/>
                  </a:lnTo>
                  <a:lnTo>
                    <a:pt x="154" y="22"/>
                  </a:lnTo>
                  <a:lnTo>
                    <a:pt x="160" y="20"/>
                  </a:lnTo>
                  <a:lnTo>
                    <a:pt x="166" y="18"/>
                  </a:lnTo>
                  <a:lnTo>
                    <a:pt x="172" y="17"/>
                  </a:lnTo>
                  <a:lnTo>
                    <a:pt x="177" y="16"/>
                  </a:lnTo>
                  <a:lnTo>
                    <a:pt x="326" y="560"/>
                  </a:lnTo>
                  <a:lnTo>
                    <a:pt x="328" y="566"/>
                  </a:lnTo>
                  <a:lnTo>
                    <a:pt x="333" y="569"/>
                  </a:lnTo>
                  <a:lnTo>
                    <a:pt x="339" y="570"/>
                  </a:lnTo>
                  <a:lnTo>
                    <a:pt x="344" y="570"/>
                  </a:lnTo>
                  <a:lnTo>
                    <a:pt x="350" y="568"/>
                  </a:lnTo>
                  <a:lnTo>
                    <a:pt x="354" y="563"/>
                  </a:lnTo>
                  <a:lnTo>
                    <a:pt x="355" y="559"/>
                  </a:lnTo>
                  <a:lnTo>
                    <a:pt x="355" y="553"/>
                  </a:lnTo>
                  <a:lnTo>
                    <a:pt x="206" y="10"/>
                  </a:lnTo>
                  <a:lnTo>
                    <a:pt x="212" y="9"/>
                  </a:lnTo>
                  <a:lnTo>
                    <a:pt x="218" y="8"/>
                  </a:lnTo>
                  <a:lnTo>
                    <a:pt x="222" y="8"/>
                  </a:lnTo>
                  <a:lnTo>
                    <a:pt x="228" y="7"/>
                  </a:lnTo>
                  <a:lnTo>
                    <a:pt x="374" y="548"/>
                  </a:lnTo>
                  <a:lnTo>
                    <a:pt x="377" y="554"/>
                  </a:lnTo>
                  <a:lnTo>
                    <a:pt x="381" y="557"/>
                  </a:lnTo>
                  <a:lnTo>
                    <a:pt x="386" y="559"/>
                  </a:lnTo>
                  <a:lnTo>
                    <a:pt x="392" y="559"/>
                  </a:lnTo>
                  <a:lnTo>
                    <a:pt x="397" y="556"/>
                  </a:lnTo>
                  <a:lnTo>
                    <a:pt x="401" y="552"/>
                  </a:lnTo>
                  <a:lnTo>
                    <a:pt x="402" y="546"/>
                  </a:lnTo>
                  <a:lnTo>
                    <a:pt x="402" y="540"/>
                  </a:lnTo>
                  <a:lnTo>
                    <a:pt x="257" y="3"/>
                  </a:lnTo>
                  <a:lnTo>
                    <a:pt x="263" y="2"/>
                  </a:lnTo>
                  <a:lnTo>
                    <a:pt x="269" y="2"/>
                  </a:lnTo>
                  <a:lnTo>
                    <a:pt x="275" y="2"/>
                  </a:lnTo>
                  <a:lnTo>
                    <a:pt x="281" y="1"/>
                  </a:lnTo>
                  <a:lnTo>
                    <a:pt x="431" y="546"/>
                  </a:lnTo>
                  <a:lnTo>
                    <a:pt x="433" y="552"/>
                  </a:lnTo>
                  <a:lnTo>
                    <a:pt x="438" y="555"/>
                  </a:lnTo>
                  <a:lnTo>
                    <a:pt x="442" y="556"/>
                  </a:lnTo>
                  <a:lnTo>
                    <a:pt x="448" y="556"/>
                  </a:lnTo>
                  <a:lnTo>
                    <a:pt x="454" y="554"/>
                  </a:lnTo>
                  <a:lnTo>
                    <a:pt x="457" y="549"/>
                  </a:lnTo>
                  <a:lnTo>
                    <a:pt x="458" y="544"/>
                  </a:lnTo>
                  <a:lnTo>
                    <a:pt x="458" y="538"/>
                  </a:lnTo>
                  <a:lnTo>
                    <a:pt x="458" y="538"/>
                  </a:lnTo>
                  <a:lnTo>
                    <a:pt x="311" y="0"/>
                  </a:lnTo>
                  <a:lnTo>
                    <a:pt x="317" y="0"/>
                  </a:lnTo>
                  <a:lnTo>
                    <a:pt x="322" y="0"/>
                  </a:lnTo>
                  <a:lnTo>
                    <a:pt x="328" y="0"/>
                  </a:lnTo>
                  <a:lnTo>
                    <a:pt x="334" y="1"/>
                  </a:lnTo>
                  <a:lnTo>
                    <a:pt x="481" y="551"/>
                  </a:lnTo>
                  <a:lnTo>
                    <a:pt x="484" y="555"/>
                  </a:lnTo>
                  <a:lnTo>
                    <a:pt x="488" y="559"/>
                  </a:lnTo>
                  <a:lnTo>
                    <a:pt x="494" y="561"/>
                  </a:lnTo>
                  <a:lnTo>
                    <a:pt x="500" y="561"/>
                  </a:lnTo>
                  <a:lnTo>
                    <a:pt x="506" y="559"/>
                  </a:lnTo>
                  <a:lnTo>
                    <a:pt x="509" y="554"/>
                  </a:lnTo>
                  <a:lnTo>
                    <a:pt x="510" y="548"/>
                  </a:lnTo>
                  <a:lnTo>
                    <a:pt x="510" y="542"/>
                  </a:lnTo>
                  <a:lnTo>
                    <a:pt x="365" y="2"/>
                  </a:lnTo>
                  <a:lnTo>
                    <a:pt x="373" y="3"/>
                  </a:lnTo>
                  <a:lnTo>
                    <a:pt x="380" y="3"/>
                  </a:lnTo>
                  <a:lnTo>
                    <a:pt x="387" y="4"/>
                  </a:lnTo>
                  <a:lnTo>
                    <a:pt x="394" y="5"/>
                  </a:lnTo>
                  <a:lnTo>
                    <a:pt x="536" y="561"/>
                  </a:lnTo>
                  <a:lnTo>
                    <a:pt x="560" y="568"/>
                  </a:lnTo>
                  <a:lnTo>
                    <a:pt x="562" y="569"/>
                  </a:lnTo>
                  <a:lnTo>
                    <a:pt x="568" y="571"/>
                  </a:lnTo>
                  <a:lnTo>
                    <a:pt x="576" y="576"/>
                  </a:lnTo>
                  <a:lnTo>
                    <a:pt x="585" y="582"/>
                  </a:lnTo>
                  <a:lnTo>
                    <a:pt x="594" y="590"/>
                  </a:lnTo>
                  <a:lnTo>
                    <a:pt x="604" y="599"/>
                  </a:lnTo>
                  <a:lnTo>
                    <a:pt x="611" y="612"/>
                  </a:lnTo>
                  <a:lnTo>
                    <a:pt x="615" y="625"/>
                  </a:lnTo>
                  <a:lnTo>
                    <a:pt x="617" y="639"/>
                  </a:lnTo>
                  <a:lnTo>
                    <a:pt x="621" y="659"/>
                  </a:lnTo>
                  <a:lnTo>
                    <a:pt x="623" y="682"/>
                  </a:lnTo>
                  <a:lnTo>
                    <a:pt x="627" y="710"/>
                  </a:lnTo>
                  <a:lnTo>
                    <a:pt x="630" y="746"/>
                  </a:lnTo>
                  <a:lnTo>
                    <a:pt x="635" y="786"/>
                  </a:lnTo>
                  <a:lnTo>
                    <a:pt x="640" y="828"/>
                  </a:lnTo>
                  <a:lnTo>
                    <a:pt x="646" y="873"/>
                  </a:lnTo>
                  <a:lnTo>
                    <a:pt x="605" y="864"/>
                  </a:lnTo>
                  <a:lnTo>
                    <a:pt x="599" y="864"/>
                  </a:lnTo>
                  <a:lnTo>
                    <a:pt x="593" y="865"/>
                  </a:lnTo>
                  <a:lnTo>
                    <a:pt x="589" y="869"/>
                  </a:lnTo>
                  <a:lnTo>
                    <a:pt x="586" y="874"/>
                  </a:lnTo>
                  <a:lnTo>
                    <a:pt x="586" y="880"/>
                  </a:lnTo>
                  <a:lnTo>
                    <a:pt x="589" y="886"/>
                  </a:lnTo>
                  <a:lnTo>
                    <a:pt x="592" y="889"/>
                  </a:lnTo>
                  <a:lnTo>
                    <a:pt x="598" y="892"/>
                  </a:lnTo>
                  <a:lnTo>
                    <a:pt x="650" y="904"/>
                  </a:lnTo>
                  <a:lnTo>
                    <a:pt x="651" y="904"/>
                  </a:lnTo>
                  <a:lnTo>
                    <a:pt x="651" y="904"/>
                  </a:lnTo>
                  <a:lnTo>
                    <a:pt x="651" y="904"/>
                  </a:lnTo>
                  <a:lnTo>
                    <a:pt x="651" y="904"/>
                  </a:lnTo>
                  <a:lnTo>
                    <a:pt x="658" y="942"/>
                  </a:lnTo>
                  <a:lnTo>
                    <a:pt x="665" y="979"/>
                  </a:lnTo>
                  <a:lnTo>
                    <a:pt x="673" y="1016"/>
                  </a:lnTo>
                  <a:lnTo>
                    <a:pt x="681" y="1052"/>
                  </a:lnTo>
                  <a:lnTo>
                    <a:pt x="691" y="1088"/>
                  </a:lnTo>
                  <a:lnTo>
                    <a:pt x="702" y="1120"/>
                  </a:lnTo>
                  <a:lnTo>
                    <a:pt x="714" y="1151"/>
                  </a:lnTo>
                  <a:lnTo>
                    <a:pt x="727" y="1180"/>
                  </a:lnTo>
                  <a:lnTo>
                    <a:pt x="711" y="1189"/>
                  </a:lnTo>
                  <a:lnTo>
                    <a:pt x="693" y="1200"/>
                  </a:lnTo>
                  <a:lnTo>
                    <a:pt x="676" y="1215"/>
                  </a:lnTo>
                  <a:lnTo>
                    <a:pt x="661" y="1234"/>
                  </a:lnTo>
                  <a:lnTo>
                    <a:pt x="646" y="1258"/>
                  </a:lnTo>
                  <a:lnTo>
                    <a:pt x="636" y="1285"/>
                  </a:lnTo>
                  <a:lnTo>
                    <a:pt x="630" y="1317"/>
                  </a:lnTo>
                  <a:lnTo>
                    <a:pt x="629" y="1355"/>
                  </a:lnTo>
                  <a:lnTo>
                    <a:pt x="631" y="1393"/>
                  </a:lnTo>
                  <a:lnTo>
                    <a:pt x="636" y="1425"/>
                  </a:lnTo>
                  <a:lnTo>
                    <a:pt x="643" y="1453"/>
                  </a:lnTo>
                  <a:lnTo>
                    <a:pt x="650" y="1476"/>
                  </a:lnTo>
                  <a:lnTo>
                    <a:pt x="637" y="1484"/>
                  </a:lnTo>
                  <a:lnTo>
                    <a:pt x="624" y="1492"/>
                  </a:lnTo>
                  <a:lnTo>
                    <a:pt x="611" y="1501"/>
                  </a:lnTo>
                  <a:lnTo>
                    <a:pt x="597" y="1509"/>
                  </a:lnTo>
                  <a:lnTo>
                    <a:pt x="582" y="1519"/>
                  </a:lnTo>
                  <a:lnTo>
                    <a:pt x="567" y="1527"/>
                  </a:lnTo>
                  <a:lnTo>
                    <a:pt x="551" y="1536"/>
                  </a:lnTo>
                  <a:lnTo>
                    <a:pt x="534" y="1544"/>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6" name="Freeform 12"/>
            <p:cNvSpPr>
              <a:spLocks/>
            </p:cNvSpPr>
            <p:nvPr/>
          </p:nvSpPr>
          <p:spPr bwMode="auto">
            <a:xfrm>
              <a:off x="4804" y="3640"/>
              <a:ext cx="55" cy="126"/>
            </a:xfrm>
            <a:custGeom>
              <a:avLst/>
              <a:gdLst/>
              <a:ahLst/>
              <a:cxnLst>
                <a:cxn ang="0">
                  <a:pos x="106" y="136"/>
                </a:cxn>
                <a:cxn ang="0">
                  <a:pos x="101" y="151"/>
                </a:cxn>
                <a:cxn ang="0">
                  <a:pos x="94" y="165"/>
                </a:cxn>
                <a:cxn ang="0">
                  <a:pos x="85" y="180"/>
                </a:cxn>
                <a:cxn ang="0">
                  <a:pos x="75" y="194"/>
                </a:cxn>
                <a:cxn ang="0">
                  <a:pos x="63" y="209"/>
                </a:cxn>
                <a:cxn ang="0">
                  <a:pos x="49" y="224"/>
                </a:cxn>
                <a:cxn ang="0">
                  <a:pos x="33" y="237"/>
                </a:cxn>
                <a:cxn ang="0">
                  <a:pos x="16" y="252"/>
                </a:cxn>
                <a:cxn ang="0">
                  <a:pos x="11" y="233"/>
                </a:cxn>
                <a:cxn ang="0">
                  <a:pos x="7" y="209"/>
                </a:cxn>
                <a:cxn ang="0">
                  <a:pos x="2" y="181"/>
                </a:cxn>
                <a:cxn ang="0">
                  <a:pos x="0" y="149"/>
                </a:cxn>
                <a:cxn ang="0">
                  <a:pos x="1" y="116"/>
                </a:cxn>
                <a:cxn ang="0">
                  <a:pos x="6" y="88"/>
                </a:cxn>
                <a:cxn ang="0">
                  <a:pos x="15" y="65"/>
                </a:cxn>
                <a:cxn ang="0">
                  <a:pos x="27" y="45"/>
                </a:cxn>
                <a:cxn ang="0">
                  <a:pos x="40" y="29"/>
                </a:cxn>
                <a:cxn ang="0">
                  <a:pos x="55" y="16"/>
                </a:cxn>
                <a:cxn ang="0">
                  <a:pos x="69" y="7"/>
                </a:cxn>
                <a:cxn ang="0">
                  <a:pos x="82" y="0"/>
                </a:cxn>
                <a:cxn ang="0">
                  <a:pos x="91" y="19"/>
                </a:cxn>
                <a:cxn ang="0">
                  <a:pos x="99" y="37"/>
                </a:cxn>
                <a:cxn ang="0">
                  <a:pos x="105" y="54"/>
                </a:cxn>
                <a:cxn ang="0">
                  <a:pos x="109" y="72"/>
                </a:cxn>
                <a:cxn ang="0">
                  <a:pos x="110" y="88"/>
                </a:cxn>
                <a:cxn ang="0">
                  <a:pos x="110" y="104"/>
                </a:cxn>
                <a:cxn ang="0">
                  <a:pos x="109" y="120"/>
                </a:cxn>
                <a:cxn ang="0">
                  <a:pos x="106" y="136"/>
                </a:cxn>
              </a:cxnLst>
              <a:rect l="0" t="0" r="r" b="b"/>
              <a:pathLst>
                <a:path w="110" h="252">
                  <a:moveTo>
                    <a:pt x="106" y="136"/>
                  </a:moveTo>
                  <a:lnTo>
                    <a:pt x="101" y="151"/>
                  </a:lnTo>
                  <a:lnTo>
                    <a:pt x="94" y="165"/>
                  </a:lnTo>
                  <a:lnTo>
                    <a:pt x="85" y="180"/>
                  </a:lnTo>
                  <a:lnTo>
                    <a:pt x="75" y="194"/>
                  </a:lnTo>
                  <a:lnTo>
                    <a:pt x="63" y="209"/>
                  </a:lnTo>
                  <a:lnTo>
                    <a:pt x="49" y="224"/>
                  </a:lnTo>
                  <a:lnTo>
                    <a:pt x="33" y="237"/>
                  </a:lnTo>
                  <a:lnTo>
                    <a:pt x="16" y="252"/>
                  </a:lnTo>
                  <a:lnTo>
                    <a:pt x="11" y="233"/>
                  </a:lnTo>
                  <a:lnTo>
                    <a:pt x="7" y="209"/>
                  </a:lnTo>
                  <a:lnTo>
                    <a:pt x="2" y="181"/>
                  </a:lnTo>
                  <a:lnTo>
                    <a:pt x="0" y="149"/>
                  </a:lnTo>
                  <a:lnTo>
                    <a:pt x="1" y="116"/>
                  </a:lnTo>
                  <a:lnTo>
                    <a:pt x="6" y="88"/>
                  </a:lnTo>
                  <a:lnTo>
                    <a:pt x="15" y="65"/>
                  </a:lnTo>
                  <a:lnTo>
                    <a:pt x="27" y="45"/>
                  </a:lnTo>
                  <a:lnTo>
                    <a:pt x="40" y="29"/>
                  </a:lnTo>
                  <a:lnTo>
                    <a:pt x="55" y="16"/>
                  </a:lnTo>
                  <a:lnTo>
                    <a:pt x="69" y="7"/>
                  </a:lnTo>
                  <a:lnTo>
                    <a:pt x="82" y="0"/>
                  </a:lnTo>
                  <a:lnTo>
                    <a:pt x="91" y="19"/>
                  </a:lnTo>
                  <a:lnTo>
                    <a:pt x="99" y="37"/>
                  </a:lnTo>
                  <a:lnTo>
                    <a:pt x="105" y="54"/>
                  </a:lnTo>
                  <a:lnTo>
                    <a:pt x="109" y="72"/>
                  </a:lnTo>
                  <a:lnTo>
                    <a:pt x="110" y="88"/>
                  </a:lnTo>
                  <a:lnTo>
                    <a:pt x="110" y="104"/>
                  </a:lnTo>
                  <a:lnTo>
                    <a:pt x="109" y="120"/>
                  </a:lnTo>
                  <a:lnTo>
                    <a:pt x="106" y="136"/>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7" name="Freeform 13"/>
            <p:cNvSpPr>
              <a:spLocks/>
            </p:cNvSpPr>
            <p:nvPr/>
          </p:nvSpPr>
          <p:spPr bwMode="auto">
            <a:xfrm>
              <a:off x="4616" y="3449"/>
              <a:ext cx="25" cy="40"/>
            </a:xfrm>
            <a:custGeom>
              <a:avLst/>
              <a:gdLst/>
              <a:ahLst/>
              <a:cxnLst>
                <a:cxn ang="0">
                  <a:pos x="25" y="4"/>
                </a:cxn>
                <a:cxn ang="0">
                  <a:pos x="25" y="4"/>
                </a:cxn>
                <a:cxn ang="0">
                  <a:pos x="15" y="17"/>
                </a:cxn>
                <a:cxn ang="0">
                  <a:pos x="8" y="31"/>
                </a:cxn>
                <a:cxn ang="0">
                  <a:pos x="4" y="46"/>
                </a:cxn>
                <a:cxn ang="0">
                  <a:pos x="0" y="62"/>
                </a:cxn>
                <a:cxn ang="0">
                  <a:pos x="0" y="68"/>
                </a:cxn>
                <a:cxn ang="0">
                  <a:pos x="1" y="72"/>
                </a:cxn>
                <a:cxn ang="0">
                  <a:pos x="5" y="77"/>
                </a:cxn>
                <a:cxn ang="0">
                  <a:pos x="11" y="79"/>
                </a:cxn>
                <a:cxn ang="0">
                  <a:pos x="16" y="79"/>
                </a:cxn>
                <a:cxn ang="0">
                  <a:pos x="22" y="77"/>
                </a:cxn>
                <a:cxn ang="0">
                  <a:pos x="25" y="73"/>
                </a:cxn>
                <a:cxn ang="0">
                  <a:pos x="28" y="68"/>
                </a:cxn>
                <a:cxn ang="0">
                  <a:pos x="31" y="55"/>
                </a:cxn>
                <a:cxn ang="0">
                  <a:pos x="35" y="43"/>
                </a:cxn>
                <a:cxn ang="0">
                  <a:pos x="39" y="33"/>
                </a:cxn>
                <a:cxn ang="0">
                  <a:pos x="45" y="25"/>
                </a:cxn>
                <a:cxn ang="0">
                  <a:pos x="49" y="20"/>
                </a:cxn>
                <a:cxn ang="0">
                  <a:pos x="50" y="15"/>
                </a:cxn>
                <a:cxn ang="0">
                  <a:pos x="49" y="9"/>
                </a:cxn>
                <a:cxn ang="0">
                  <a:pos x="45" y="4"/>
                </a:cxn>
                <a:cxn ang="0">
                  <a:pos x="40" y="1"/>
                </a:cxn>
                <a:cxn ang="0">
                  <a:pos x="36" y="0"/>
                </a:cxn>
                <a:cxn ang="0">
                  <a:pos x="30" y="1"/>
                </a:cxn>
                <a:cxn ang="0">
                  <a:pos x="25" y="4"/>
                </a:cxn>
              </a:cxnLst>
              <a:rect l="0" t="0" r="r" b="b"/>
              <a:pathLst>
                <a:path w="50" h="79">
                  <a:moveTo>
                    <a:pt x="25" y="4"/>
                  </a:moveTo>
                  <a:lnTo>
                    <a:pt x="25" y="4"/>
                  </a:lnTo>
                  <a:lnTo>
                    <a:pt x="15" y="17"/>
                  </a:lnTo>
                  <a:lnTo>
                    <a:pt x="8" y="31"/>
                  </a:lnTo>
                  <a:lnTo>
                    <a:pt x="4" y="46"/>
                  </a:lnTo>
                  <a:lnTo>
                    <a:pt x="0" y="62"/>
                  </a:lnTo>
                  <a:lnTo>
                    <a:pt x="0" y="68"/>
                  </a:lnTo>
                  <a:lnTo>
                    <a:pt x="1" y="72"/>
                  </a:lnTo>
                  <a:lnTo>
                    <a:pt x="5" y="77"/>
                  </a:lnTo>
                  <a:lnTo>
                    <a:pt x="11" y="79"/>
                  </a:lnTo>
                  <a:lnTo>
                    <a:pt x="16" y="79"/>
                  </a:lnTo>
                  <a:lnTo>
                    <a:pt x="22" y="77"/>
                  </a:lnTo>
                  <a:lnTo>
                    <a:pt x="25" y="73"/>
                  </a:lnTo>
                  <a:lnTo>
                    <a:pt x="28" y="68"/>
                  </a:lnTo>
                  <a:lnTo>
                    <a:pt x="31" y="55"/>
                  </a:lnTo>
                  <a:lnTo>
                    <a:pt x="35" y="43"/>
                  </a:lnTo>
                  <a:lnTo>
                    <a:pt x="39" y="33"/>
                  </a:lnTo>
                  <a:lnTo>
                    <a:pt x="45" y="25"/>
                  </a:lnTo>
                  <a:lnTo>
                    <a:pt x="49" y="20"/>
                  </a:lnTo>
                  <a:lnTo>
                    <a:pt x="50" y="15"/>
                  </a:lnTo>
                  <a:lnTo>
                    <a:pt x="49" y="9"/>
                  </a:lnTo>
                  <a:lnTo>
                    <a:pt x="45" y="4"/>
                  </a:lnTo>
                  <a:lnTo>
                    <a:pt x="40" y="1"/>
                  </a:lnTo>
                  <a:lnTo>
                    <a:pt x="36" y="0"/>
                  </a:lnTo>
                  <a:lnTo>
                    <a:pt x="30" y="1"/>
                  </a:lnTo>
                  <a:lnTo>
                    <a:pt x="25" y="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8" name="Freeform 14"/>
            <p:cNvSpPr>
              <a:spLocks/>
            </p:cNvSpPr>
            <p:nvPr/>
          </p:nvSpPr>
          <p:spPr bwMode="auto">
            <a:xfrm>
              <a:off x="4698" y="3516"/>
              <a:ext cx="50" cy="18"/>
            </a:xfrm>
            <a:custGeom>
              <a:avLst/>
              <a:gdLst/>
              <a:ahLst/>
              <a:cxnLst>
                <a:cxn ang="0">
                  <a:pos x="99" y="12"/>
                </a:cxn>
                <a:cxn ang="0">
                  <a:pos x="97" y="6"/>
                </a:cxn>
                <a:cxn ang="0">
                  <a:pos x="93" y="3"/>
                </a:cxn>
                <a:cxn ang="0">
                  <a:pos x="87" y="0"/>
                </a:cxn>
                <a:cxn ang="0">
                  <a:pos x="82" y="0"/>
                </a:cxn>
                <a:cxn ang="0">
                  <a:pos x="82" y="0"/>
                </a:cxn>
                <a:cxn ang="0">
                  <a:pos x="71" y="1"/>
                </a:cxn>
                <a:cxn ang="0">
                  <a:pos x="63" y="3"/>
                </a:cxn>
                <a:cxn ang="0">
                  <a:pos x="56" y="5"/>
                </a:cxn>
                <a:cxn ang="0">
                  <a:pos x="49" y="5"/>
                </a:cxn>
                <a:cxn ang="0">
                  <a:pos x="43" y="6"/>
                </a:cxn>
                <a:cxn ang="0">
                  <a:pos x="37" y="6"/>
                </a:cxn>
                <a:cxn ang="0">
                  <a:pos x="30" y="6"/>
                </a:cxn>
                <a:cxn ang="0">
                  <a:pos x="24" y="6"/>
                </a:cxn>
                <a:cxn ang="0">
                  <a:pos x="17" y="5"/>
                </a:cxn>
                <a:cxn ang="0">
                  <a:pos x="11" y="5"/>
                </a:cxn>
                <a:cxn ang="0">
                  <a:pos x="6" y="6"/>
                </a:cxn>
                <a:cxn ang="0">
                  <a:pos x="2" y="10"/>
                </a:cxn>
                <a:cxn ang="0">
                  <a:pos x="0" y="15"/>
                </a:cxn>
                <a:cxn ang="0">
                  <a:pos x="0" y="21"/>
                </a:cxn>
                <a:cxn ang="0">
                  <a:pos x="1" y="27"/>
                </a:cxn>
                <a:cxn ang="0">
                  <a:pos x="5" y="30"/>
                </a:cxn>
                <a:cxn ang="0">
                  <a:pos x="10" y="33"/>
                </a:cxn>
                <a:cxn ang="0">
                  <a:pos x="18" y="35"/>
                </a:cxn>
                <a:cxn ang="0">
                  <a:pos x="28" y="35"/>
                </a:cxn>
                <a:cxn ang="0">
                  <a:pos x="36" y="36"/>
                </a:cxn>
                <a:cxn ang="0">
                  <a:pos x="44" y="35"/>
                </a:cxn>
                <a:cxn ang="0">
                  <a:pos x="52" y="35"/>
                </a:cxn>
                <a:cxn ang="0">
                  <a:pos x="60" y="34"/>
                </a:cxn>
                <a:cxn ang="0">
                  <a:pos x="68" y="31"/>
                </a:cxn>
                <a:cxn ang="0">
                  <a:pos x="76" y="30"/>
                </a:cxn>
                <a:cxn ang="0">
                  <a:pos x="86" y="29"/>
                </a:cxn>
                <a:cxn ang="0">
                  <a:pos x="92" y="27"/>
                </a:cxn>
                <a:cxn ang="0">
                  <a:pos x="97" y="23"/>
                </a:cxn>
                <a:cxn ang="0">
                  <a:pos x="99" y="18"/>
                </a:cxn>
                <a:cxn ang="0">
                  <a:pos x="99" y="12"/>
                </a:cxn>
              </a:cxnLst>
              <a:rect l="0" t="0" r="r" b="b"/>
              <a:pathLst>
                <a:path w="99" h="36">
                  <a:moveTo>
                    <a:pt x="99" y="12"/>
                  </a:moveTo>
                  <a:lnTo>
                    <a:pt x="97" y="6"/>
                  </a:lnTo>
                  <a:lnTo>
                    <a:pt x="93" y="3"/>
                  </a:lnTo>
                  <a:lnTo>
                    <a:pt x="87" y="0"/>
                  </a:lnTo>
                  <a:lnTo>
                    <a:pt x="82" y="0"/>
                  </a:lnTo>
                  <a:lnTo>
                    <a:pt x="82" y="0"/>
                  </a:lnTo>
                  <a:lnTo>
                    <a:pt x="71" y="1"/>
                  </a:lnTo>
                  <a:lnTo>
                    <a:pt x="63" y="3"/>
                  </a:lnTo>
                  <a:lnTo>
                    <a:pt x="56" y="5"/>
                  </a:lnTo>
                  <a:lnTo>
                    <a:pt x="49" y="5"/>
                  </a:lnTo>
                  <a:lnTo>
                    <a:pt x="43" y="6"/>
                  </a:lnTo>
                  <a:lnTo>
                    <a:pt x="37" y="6"/>
                  </a:lnTo>
                  <a:lnTo>
                    <a:pt x="30" y="6"/>
                  </a:lnTo>
                  <a:lnTo>
                    <a:pt x="24" y="6"/>
                  </a:lnTo>
                  <a:lnTo>
                    <a:pt x="17" y="5"/>
                  </a:lnTo>
                  <a:lnTo>
                    <a:pt x="11" y="5"/>
                  </a:lnTo>
                  <a:lnTo>
                    <a:pt x="6" y="6"/>
                  </a:lnTo>
                  <a:lnTo>
                    <a:pt x="2" y="10"/>
                  </a:lnTo>
                  <a:lnTo>
                    <a:pt x="0" y="15"/>
                  </a:lnTo>
                  <a:lnTo>
                    <a:pt x="0" y="21"/>
                  </a:lnTo>
                  <a:lnTo>
                    <a:pt x="1" y="27"/>
                  </a:lnTo>
                  <a:lnTo>
                    <a:pt x="5" y="30"/>
                  </a:lnTo>
                  <a:lnTo>
                    <a:pt x="10" y="33"/>
                  </a:lnTo>
                  <a:lnTo>
                    <a:pt x="18" y="35"/>
                  </a:lnTo>
                  <a:lnTo>
                    <a:pt x="28" y="35"/>
                  </a:lnTo>
                  <a:lnTo>
                    <a:pt x="36" y="36"/>
                  </a:lnTo>
                  <a:lnTo>
                    <a:pt x="44" y="35"/>
                  </a:lnTo>
                  <a:lnTo>
                    <a:pt x="52" y="35"/>
                  </a:lnTo>
                  <a:lnTo>
                    <a:pt x="60" y="34"/>
                  </a:lnTo>
                  <a:lnTo>
                    <a:pt x="68" y="31"/>
                  </a:lnTo>
                  <a:lnTo>
                    <a:pt x="76" y="30"/>
                  </a:lnTo>
                  <a:lnTo>
                    <a:pt x="86" y="29"/>
                  </a:lnTo>
                  <a:lnTo>
                    <a:pt x="92" y="27"/>
                  </a:lnTo>
                  <a:lnTo>
                    <a:pt x="97" y="23"/>
                  </a:lnTo>
                  <a:lnTo>
                    <a:pt x="99" y="18"/>
                  </a:lnTo>
                  <a:lnTo>
                    <a:pt x="99" y="1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9" name="Freeform 15"/>
            <p:cNvSpPr>
              <a:spLocks/>
            </p:cNvSpPr>
            <p:nvPr/>
          </p:nvSpPr>
          <p:spPr bwMode="auto">
            <a:xfrm>
              <a:off x="4731" y="3387"/>
              <a:ext cx="18" cy="32"/>
            </a:xfrm>
            <a:custGeom>
              <a:avLst/>
              <a:gdLst/>
              <a:ahLst/>
              <a:cxnLst>
                <a:cxn ang="0">
                  <a:pos x="12" y="66"/>
                </a:cxn>
                <a:cxn ang="0">
                  <a:pos x="18" y="66"/>
                </a:cxn>
                <a:cxn ang="0">
                  <a:pos x="22" y="65"/>
                </a:cxn>
                <a:cxn ang="0">
                  <a:pos x="27" y="61"/>
                </a:cxn>
                <a:cxn ang="0">
                  <a:pos x="29" y="56"/>
                </a:cxn>
                <a:cxn ang="0">
                  <a:pos x="37" y="17"/>
                </a:cxn>
                <a:cxn ang="0">
                  <a:pos x="37" y="12"/>
                </a:cxn>
                <a:cxn ang="0">
                  <a:pos x="36" y="6"/>
                </a:cxn>
                <a:cxn ang="0">
                  <a:pos x="33" y="2"/>
                </a:cxn>
                <a:cxn ang="0">
                  <a:pos x="27" y="0"/>
                </a:cxn>
                <a:cxn ang="0">
                  <a:pos x="21" y="0"/>
                </a:cxn>
                <a:cxn ang="0">
                  <a:pos x="15" y="1"/>
                </a:cxn>
                <a:cxn ang="0">
                  <a:pos x="12" y="6"/>
                </a:cxn>
                <a:cxn ang="0">
                  <a:pos x="10" y="11"/>
                </a:cxn>
                <a:cxn ang="0">
                  <a:pos x="0" y="49"/>
                </a:cxn>
                <a:cxn ang="0">
                  <a:pos x="0" y="54"/>
                </a:cxn>
                <a:cxn ang="0">
                  <a:pos x="3" y="60"/>
                </a:cxn>
                <a:cxn ang="0">
                  <a:pos x="6" y="64"/>
                </a:cxn>
                <a:cxn ang="0">
                  <a:pos x="12" y="66"/>
                </a:cxn>
              </a:cxnLst>
              <a:rect l="0" t="0" r="r" b="b"/>
              <a:pathLst>
                <a:path w="37" h="66">
                  <a:moveTo>
                    <a:pt x="12" y="66"/>
                  </a:moveTo>
                  <a:lnTo>
                    <a:pt x="18" y="66"/>
                  </a:lnTo>
                  <a:lnTo>
                    <a:pt x="22" y="65"/>
                  </a:lnTo>
                  <a:lnTo>
                    <a:pt x="27" y="61"/>
                  </a:lnTo>
                  <a:lnTo>
                    <a:pt x="29" y="56"/>
                  </a:lnTo>
                  <a:lnTo>
                    <a:pt x="37" y="17"/>
                  </a:lnTo>
                  <a:lnTo>
                    <a:pt x="37" y="12"/>
                  </a:lnTo>
                  <a:lnTo>
                    <a:pt x="36" y="6"/>
                  </a:lnTo>
                  <a:lnTo>
                    <a:pt x="33" y="2"/>
                  </a:lnTo>
                  <a:lnTo>
                    <a:pt x="27" y="0"/>
                  </a:lnTo>
                  <a:lnTo>
                    <a:pt x="21" y="0"/>
                  </a:lnTo>
                  <a:lnTo>
                    <a:pt x="15" y="1"/>
                  </a:lnTo>
                  <a:lnTo>
                    <a:pt x="12" y="6"/>
                  </a:lnTo>
                  <a:lnTo>
                    <a:pt x="10" y="11"/>
                  </a:lnTo>
                  <a:lnTo>
                    <a:pt x="0" y="49"/>
                  </a:lnTo>
                  <a:lnTo>
                    <a:pt x="0" y="54"/>
                  </a:lnTo>
                  <a:lnTo>
                    <a:pt x="3" y="60"/>
                  </a:lnTo>
                  <a:lnTo>
                    <a:pt x="6" y="64"/>
                  </a:lnTo>
                  <a:lnTo>
                    <a:pt x="12" y="6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0" name="Freeform 16"/>
            <p:cNvSpPr>
              <a:spLocks/>
            </p:cNvSpPr>
            <p:nvPr/>
          </p:nvSpPr>
          <p:spPr bwMode="auto">
            <a:xfrm>
              <a:off x="4746" y="3625"/>
              <a:ext cx="48" cy="42"/>
            </a:xfrm>
            <a:custGeom>
              <a:avLst/>
              <a:gdLst/>
              <a:ahLst/>
              <a:cxnLst>
                <a:cxn ang="0">
                  <a:pos x="87" y="58"/>
                </a:cxn>
                <a:cxn ang="0">
                  <a:pos x="87" y="58"/>
                </a:cxn>
                <a:cxn ang="0">
                  <a:pos x="78" y="52"/>
                </a:cxn>
                <a:cxn ang="0">
                  <a:pos x="70" y="46"/>
                </a:cxn>
                <a:cxn ang="0">
                  <a:pos x="62" y="39"/>
                </a:cxn>
                <a:cxn ang="0">
                  <a:pos x="54" y="32"/>
                </a:cxn>
                <a:cxn ang="0">
                  <a:pos x="46" y="27"/>
                </a:cxn>
                <a:cxn ang="0">
                  <a:pos x="38" y="20"/>
                </a:cxn>
                <a:cxn ang="0">
                  <a:pos x="31" y="12"/>
                </a:cxn>
                <a:cxn ang="0">
                  <a:pos x="23" y="5"/>
                </a:cxn>
                <a:cxn ang="0">
                  <a:pos x="18" y="1"/>
                </a:cxn>
                <a:cxn ang="0">
                  <a:pos x="13" y="0"/>
                </a:cxn>
                <a:cxn ang="0">
                  <a:pos x="8" y="1"/>
                </a:cxn>
                <a:cxn ang="0">
                  <a:pos x="3" y="5"/>
                </a:cxn>
                <a:cxn ang="0">
                  <a:pos x="0" y="10"/>
                </a:cxn>
                <a:cxn ang="0">
                  <a:pos x="0" y="16"/>
                </a:cxn>
                <a:cxn ang="0">
                  <a:pos x="1" y="21"/>
                </a:cxn>
                <a:cxn ang="0">
                  <a:pos x="4" y="25"/>
                </a:cxn>
                <a:cxn ang="0">
                  <a:pos x="4" y="25"/>
                </a:cxn>
                <a:cxn ang="0">
                  <a:pos x="11" y="34"/>
                </a:cxn>
                <a:cxn ang="0">
                  <a:pos x="19" y="40"/>
                </a:cxn>
                <a:cxn ang="0">
                  <a:pos x="27" y="49"/>
                </a:cxn>
                <a:cxn ang="0">
                  <a:pos x="35" y="55"/>
                </a:cxn>
                <a:cxn ang="0">
                  <a:pos x="43" y="62"/>
                </a:cxn>
                <a:cxn ang="0">
                  <a:pos x="53" y="69"/>
                </a:cxn>
                <a:cxn ang="0">
                  <a:pos x="62" y="76"/>
                </a:cxn>
                <a:cxn ang="0">
                  <a:pos x="72" y="83"/>
                </a:cxn>
                <a:cxn ang="0">
                  <a:pos x="78" y="84"/>
                </a:cxn>
                <a:cxn ang="0">
                  <a:pos x="84" y="84"/>
                </a:cxn>
                <a:cxn ang="0">
                  <a:pos x="88" y="82"/>
                </a:cxn>
                <a:cxn ang="0">
                  <a:pos x="93" y="77"/>
                </a:cxn>
                <a:cxn ang="0">
                  <a:pos x="94" y="72"/>
                </a:cxn>
                <a:cxn ang="0">
                  <a:pos x="94" y="67"/>
                </a:cxn>
                <a:cxn ang="0">
                  <a:pos x="92" y="61"/>
                </a:cxn>
                <a:cxn ang="0">
                  <a:pos x="87" y="58"/>
                </a:cxn>
              </a:cxnLst>
              <a:rect l="0" t="0" r="r" b="b"/>
              <a:pathLst>
                <a:path w="94" h="84">
                  <a:moveTo>
                    <a:pt x="87" y="58"/>
                  </a:moveTo>
                  <a:lnTo>
                    <a:pt x="87" y="58"/>
                  </a:lnTo>
                  <a:lnTo>
                    <a:pt x="78" y="52"/>
                  </a:lnTo>
                  <a:lnTo>
                    <a:pt x="70" y="46"/>
                  </a:lnTo>
                  <a:lnTo>
                    <a:pt x="62" y="39"/>
                  </a:lnTo>
                  <a:lnTo>
                    <a:pt x="54" y="32"/>
                  </a:lnTo>
                  <a:lnTo>
                    <a:pt x="46" y="27"/>
                  </a:lnTo>
                  <a:lnTo>
                    <a:pt x="38" y="20"/>
                  </a:lnTo>
                  <a:lnTo>
                    <a:pt x="31" y="12"/>
                  </a:lnTo>
                  <a:lnTo>
                    <a:pt x="23" y="5"/>
                  </a:lnTo>
                  <a:lnTo>
                    <a:pt x="18" y="1"/>
                  </a:lnTo>
                  <a:lnTo>
                    <a:pt x="13" y="0"/>
                  </a:lnTo>
                  <a:lnTo>
                    <a:pt x="8" y="1"/>
                  </a:lnTo>
                  <a:lnTo>
                    <a:pt x="3" y="5"/>
                  </a:lnTo>
                  <a:lnTo>
                    <a:pt x="0" y="10"/>
                  </a:lnTo>
                  <a:lnTo>
                    <a:pt x="0" y="16"/>
                  </a:lnTo>
                  <a:lnTo>
                    <a:pt x="1" y="21"/>
                  </a:lnTo>
                  <a:lnTo>
                    <a:pt x="4" y="25"/>
                  </a:lnTo>
                  <a:lnTo>
                    <a:pt x="4" y="25"/>
                  </a:lnTo>
                  <a:lnTo>
                    <a:pt x="11" y="34"/>
                  </a:lnTo>
                  <a:lnTo>
                    <a:pt x="19" y="40"/>
                  </a:lnTo>
                  <a:lnTo>
                    <a:pt x="27" y="49"/>
                  </a:lnTo>
                  <a:lnTo>
                    <a:pt x="35" y="55"/>
                  </a:lnTo>
                  <a:lnTo>
                    <a:pt x="43" y="62"/>
                  </a:lnTo>
                  <a:lnTo>
                    <a:pt x="53" y="69"/>
                  </a:lnTo>
                  <a:lnTo>
                    <a:pt x="62" y="76"/>
                  </a:lnTo>
                  <a:lnTo>
                    <a:pt x="72" y="83"/>
                  </a:lnTo>
                  <a:lnTo>
                    <a:pt x="78" y="84"/>
                  </a:lnTo>
                  <a:lnTo>
                    <a:pt x="84" y="84"/>
                  </a:lnTo>
                  <a:lnTo>
                    <a:pt x="88" y="82"/>
                  </a:lnTo>
                  <a:lnTo>
                    <a:pt x="93" y="77"/>
                  </a:lnTo>
                  <a:lnTo>
                    <a:pt x="94" y="72"/>
                  </a:lnTo>
                  <a:lnTo>
                    <a:pt x="94" y="67"/>
                  </a:lnTo>
                  <a:lnTo>
                    <a:pt x="92" y="61"/>
                  </a:lnTo>
                  <a:lnTo>
                    <a:pt x="87" y="5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1" name="Freeform 17"/>
            <p:cNvSpPr>
              <a:spLocks/>
            </p:cNvSpPr>
            <p:nvPr/>
          </p:nvSpPr>
          <p:spPr bwMode="auto">
            <a:xfrm>
              <a:off x="4708" y="3655"/>
              <a:ext cx="19" cy="35"/>
            </a:xfrm>
            <a:custGeom>
              <a:avLst/>
              <a:gdLst/>
              <a:ahLst/>
              <a:cxnLst>
                <a:cxn ang="0">
                  <a:pos x="38" y="18"/>
                </a:cxn>
                <a:cxn ang="0">
                  <a:pos x="38" y="13"/>
                </a:cxn>
                <a:cxn ang="0">
                  <a:pos x="36" y="7"/>
                </a:cxn>
                <a:cxn ang="0">
                  <a:pos x="33" y="2"/>
                </a:cxn>
                <a:cxn ang="0">
                  <a:pos x="27" y="0"/>
                </a:cxn>
                <a:cxn ang="0">
                  <a:pos x="21" y="0"/>
                </a:cxn>
                <a:cxn ang="0">
                  <a:pos x="15" y="2"/>
                </a:cxn>
                <a:cxn ang="0">
                  <a:pos x="12" y="6"/>
                </a:cxn>
                <a:cxn ang="0">
                  <a:pos x="10" y="12"/>
                </a:cxn>
                <a:cxn ang="0">
                  <a:pos x="0" y="54"/>
                </a:cxn>
                <a:cxn ang="0">
                  <a:pos x="0" y="60"/>
                </a:cxn>
                <a:cxn ang="0">
                  <a:pos x="1" y="66"/>
                </a:cxn>
                <a:cxn ang="0">
                  <a:pos x="5" y="69"/>
                </a:cxn>
                <a:cxn ang="0">
                  <a:pos x="11" y="71"/>
                </a:cxn>
                <a:cxn ang="0">
                  <a:pos x="16" y="71"/>
                </a:cxn>
                <a:cxn ang="0">
                  <a:pos x="22" y="69"/>
                </a:cxn>
                <a:cxn ang="0">
                  <a:pos x="26" y="66"/>
                </a:cxn>
                <a:cxn ang="0">
                  <a:pos x="28" y="61"/>
                </a:cxn>
                <a:cxn ang="0">
                  <a:pos x="38" y="18"/>
                </a:cxn>
              </a:cxnLst>
              <a:rect l="0" t="0" r="r" b="b"/>
              <a:pathLst>
                <a:path w="38" h="71">
                  <a:moveTo>
                    <a:pt x="38" y="18"/>
                  </a:moveTo>
                  <a:lnTo>
                    <a:pt x="38" y="13"/>
                  </a:lnTo>
                  <a:lnTo>
                    <a:pt x="36" y="7"/>
                  </a:lnTo>
                  <a:lnTo>
                    <a:pt x="33" y="2"/>
                  </a:lnTo>
                  <a:lnTo>
                    <a:pt x="27" y="0"/>
                  </a:lnTo>
                  <a:lnTo>
                    <a:pt x="21" y="0"/>
                  </a:lnTo>
                  <a:lnTo>
                    <a:pt x="15" y="2"/>
                  </a:lnTo>
                  <a:lnTo>
                    <a:pt x="12" y="6"/>
                  </a:lnTo>
                  <a:lnTo>
                    <a:pt x="10" y="12"/>
                  </a:lnTo>
                  <a:lnTo>
                    <a:pt x="0" y="54"/>
                  </a:lnTo>
                  <a:lnTo>
                    <a:pt x="0" y="60"/>
                  </a:lnTo>
                  <a:lnTo>
                    <a:pt x="1" y="66"/>
                  </a:lnTo>
                  <a:lnTo>
                    <a:pt x="5" y="69"/>
                  </a:lnTo>
                  <a:lnTo>
                    <a:pt x="11" y="71"/>
                  </a:lnTo>
                  <a:lnTo>
                    <a:pt x="16" y="71"/>
                  </a:lnTo>
                  <a:lnTo>
                    <a:pt x="22" y="69"/>
                  </a:lnTo>
                  <a:lnTo>
                    <a:pt x="26" y="66"/>
                  </a:lnTo>
                  <a:lnTo>
                    <a:pt x="28" y="61"/>
                  </a:lnTo>
                  <a:lnTo>
                    <a:pt x="38" y="1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2" name="Freeform 18"/>
            <p:cNvSpPr>
              <a:spLocks/>
            </p:cNvSpPr>
            <p:nvPr/>
          </p:nvSpPr>
          <p:spPr bwMode="auto">
            <a:xfrm>
              <a:off x="4613" y="3720"/>
              <a:ext cx="24" cy="24"/>
            </a:xfrm>
            <a:custGeom>
              <a:avLst/>
              <a:gdLst/>
              <a:ahLst/>
              <a:cxnLst>
                <a:cxn ang="0">
                  <a:pos x="43" y="3"/>
                </a:cxn>
                <a:cxn ang="0">
                  <a:pos x="38" y="0"/>
                </a:cxn>
                <a:cxn ang="0">
                  <a:pos x="33" y="0"/>
                </a:cxn>
                <a:cxn ang="0">
                  <a:pos x="27" y="1"/>
                </a:cxn>
                <a:cxn ang="0">
                  <a:pos x="22" y="5"/>
                </a:cxn>
                <a:cxn ang="0">
                  <a:pos x="21" y="7"/>
                </a:cxn>
                <a:cxn ang="0">
                  <a:pos x="19" y="9"/>
                </a:cxn>
                <a:cxn ang="0">
                  <a:pos x="18" y="12"/>
                </a:cxn>
                <a:cxn ang="0">
                  <a:pos x="17" y="14"/>
                </a:cxn>
                <a:cxn ang="0">
                  <a:pos x="14" y="18"/>
                </a:cxn>
                <a:cxn ang="0">
                  <a:pos x="13" y="19"/>
                </a:cxn>
                <a:cxn ang="0">
                  <a:pos x="12" y="20"/>
                </a:cxn>
                <a:cxn ang="0">
                  <a:pos x="11" y="21"/>
                </a:cxn>
                <a:cxn ang="0">
                  <a:pos x="5" y="23"/>
                </a:cxn>
                <a:cxn ang="0">
                  <a:pos x="2" y="27"/>
                </a:cxn>
                <a:cxn ang="0">
                  <a:pos x="0" y="33"/>
                </a:cxn>
                <a:cxn ang="0">
                  <a:pos x="0" y="38"/>
                </a:cxn>
                <a:cxn ang="0">
                  <a:pos x="3" y="44"/>
                </a:cxn>
                <a:cxn ang="0">
                  <a:pos x="7" y="47"/>
                </a:cxn>
                <a:cxn ang="0">
                  <a:pos x="12" y="49"/>
                </a:cxn>
                <a:cxn ang="0">
                  <a:pos x="18" y="49"/>
                </a:cxn>
                <a:cxn ang="0">
                  <a:pos x="27" y="45"/>
                </a:cxn>
                <a:cxn ang="0">
                  <a:pos x="33" y="41"/>
                </a:cxn>
                <a:cxn ang="0">
                  <a:pos x="37" y="35"/>
                </a:cxn>
                <a:cxn ang="0">
                  <a:pos x="41" y="29"/>
                </a:cxn>
                <a:cxn ang="0">
                  <a:pos x="42" y="28"/>
                </a:cxn>
                <a:cxn ang="0">
                  <a:pos x="43" y="26"/>
                </a:cxn>
                <a:cxn ang="0">
                  <a:pos x="44" y="24"/>
                </a:cxn>
                <a:cxn ang="0">
                  <a:pos x="45" y="23"/>
                </a:cxn>
                <a:cxn ang="0">
                  <a:pos x="48" y="19"/>
                </a:cxn>
                <a:cxn ang="0">
                  <a:pos x="49" y="13"/>
                </a:cxn>
                <a:cxn ang="0">
                  <a:pos x="46" y="7"/>
                </a:cxn>
                <a:cxn ang="0">
                  <a:pos x="43" y="3"/>
                </a:cxn>
              </a:cxnLst>
              <a:rect l="0" t="0" r="r" b="b"/>
              <a:pathLst>
                <a:path w="49" h="49">
                  <a:moveTo>
                    <a:pt x="43" y="3"/>
                  </a:moveTo>
                  <a:lnTo>
                    <a:pt x="38" y="0"/>
                  </a:lnTo>
                  <a:lnTo>
                    <a:pt x="33" y="0"/>
                  </a:lnTo>
                  <a:lnTo>
                    <a:pt x="27" y="1"/>
                  </a:lnTo>
                  <a:lnTo>
                    <a:pt x="22" y="5"/>
                  </a:lnTo>
                  <a:lnTo>
                    <a:pt x="21" y="7"/>
                  </a:lnTo>
                  <a:lnTo>
                    <a:pt x="19" y="9"/>
                  </a:lnTo>
                  <a:lnTo>
                    <a:pt x="18" y="12"/>
                  </a:lnTo>
                  <a:lnTo>
                    <a:pt x="17" y="14"/>
                  </a:lnTo>
                  <a:lnTo>
                    <a:pt x="14" y="18"/>
                  </a:lnTo>
                  <a:lnTo>
                    <a:pt x="13" y="19"/>
                  </a:lnTo>
                  <a:lnTo>
                    <a:pt x="12" y="20"/>
                  </a:lnTo>
                  <a:lnTo>
                    <a:pt x="11" y="21"/>
                  </a:lnTo>
                  <a:lnTo>
                    <a:pt x="5" y="23"/>
                  </a:lnTo>
                  <a:lnTo>
                    <a:pt x="2" y="27"/>
                  </a:lnTo>
                  <a:lnTo>
                    <a:pt x="0" y="33"/>
                  </a:lnTo>
                  <a:lnTo>
                    <a:pt x="0" y="38"/>
                  </a:lnTo>
                  <a:lnTo>
                    <a:pt x="3" y="44"/>
                  </a:lnTo>
                  <a:lnTo>
                    <a:pt x="7" y="47"/>
                  </a:lnTo>
                  <a:lnTo>
                    <a:pt x="12" y="49"/>
                  </a:lnTo>
                  <a:lnTo>
                    <a:pt x="18" y="49"/>
                  </a:lnTo>
                  <a:lnTo>
                    <a:pt x="27" y="45"/>
                  </a:lnTo>
                  <a:lnTo>
                    <a:pt x="33" y="41"/>
                  </a:lnTo>
                  <a:lnTo>
                    <a:pt x="37" y="35"/>
                  </a:lnTo>
                  <a:lnTo>
                    <a:pt x="41" y="29"/>
                  </a:lnTo>
                  <a:lnTo>
                    <a:pt x="42" y="28"/>
                  </a:lnTo>
                  <a:lnTo>
                    <a:pt x="43" y="26"/>
                  </a:lnTo>
                  <a:lnTo>
                    <a:pt x="44" y="24"/>
                  </a:lnTo>
                  <a:lnTo>
                    <a:pt x="45" y="23"/>
                  </a:lnTo>
                  <a:lnTo>
                    <a:pt x="48" y="19"/>
                  </a:lnTo>
                  <a:lnTo>
                    <a:pt x="49" y="13"/>
                  </a:lnTo>
                  <a:lnTo>
                    <a:pt x="46" y="7"/>
                  </a:lnTo>
                  <a:lnTo>
                    <a:pt x="43" y="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3" name="Freeform 19"/>
            <p:cNvSpPr>
              <a:spLocks/>
            </p:cNvSpPr>
            <p:nvPr/>
          </p:nvSpPr>
          <p:spPr bwMode="auto">
            <a:xfrm>
              <a:off x="4707" y="3746"/>
              <a:ext cx="28" cy="30"/>
            </a:xfrm>
            <a:custGeom>
              <a:avLst/>
              <a:gdLst/>
              <a:ahLst/>
              <a:cxnLst>
                <a:cxn ang="0">
                  <a:pos x="50" y="34"/>
                </a:cxn>
                <a:cxn ang="0">
                  <a:pos x="43" y="28"/>
                </a:cxn>
                <a:cxn ang="0">
                  <a:pos x="37" y="22"/>
                </a:cxn>
                <a:cxn ang="0">
                  <a:pos x="31" y="15"/>
                </a:cxn>
                <a:cxn ang="0">
                  <a:pos x="27" y="7"/>
                </a:cxn>
                <a:cxn ang="0">
                  <a:pos x="22" y="3"/>
                </a:cxn>
                <a:cxn ang="0">
                  <a:pos x="17" y="0"/>
                </a:cxn>
                <a:cxn ang="0">
                  <a:pos x="12" y="0"/>
                </a:cxn>
                <a:cxn ang="0">
                  <a:pos x="6" y="3"/>
                </a:cxn>
                <a:cxn ang="0">
                  <a:pos x="2" y="6"/>
                </a:cxn>
                <a:cxn ang="0">
                  <a:pos x="0" y="11"/>
                </a:cxn>
                <a:cxn ang="0">
                  <a:pos x="0" y="16"/>
                </a:cxn>
                <a:cxn ang="0">
                  <a:pos x="2" y="22"/>
                </a:cxn>
                <a:cxn ang="0">
                  <a:pos x="2" y="22"/>
                </a:cxn>
                <a:cxn ang="0">
                  <a:pos x="8" y="31"/>
                </a:cxn>
                <a:cxn ang="0">
                  <a:pos x="15" y="42"/>
                </a:cxn>
                <a:cxn ang="0">
                  <a:pos x="24" y="50"/>
                </a:cxn>
                <a:cxn ang="0">
                  <a:pos x="35" y="58"/>
                </a:cxn>
                <a:cxn ang="0">
                  <a:pos x="40" y="60"/>
                </a:cxn>
                <a:cxn ang="0">
                  <a:pos x="46" y="60"/>
                </a:cxn>
                <a:cxn ang="0">
                  <a:pos x="51" y="58"/>
                </a:cxn>
                <a:cxn ang="0">
                  <a:pos x="54" y="53"/>
                </a:cxn>
                <a:cxn ang="0">
                  <a:pos x="56" y="48"/>
                </a:cxn>
                <a:cxn ang="0">
                  <a:pos x="56" y="42"/>
                </a:cxn>
                <a:cxn ang="0">
                  <a:pos x="54" y="37"/>
                </a:cxn>
                <a:cxn ang="0">
                  <a:pos x="50" y="34"/>
                </a:cxn>
              </a:cxnLst>
              <a:rect l="0" t="0" r="r" b="b"/>
              <a:pathLst>
                <a:path w="56" h="60">
                  <a:moveTo>
                    <a:pt x="50" y="34"/>
                  </a:moveTo>
                  <a:lnTo>
                    <a:pt x="43" y="28"/>
                  </a:lnTo>
                  <a:lnTo>
                    <a:pt x="37" y="22"/>
                  </a:lnTo>
                  <a:lnTo>
                    <a:pt x="31" y="15"/>
                  </a:lnTo>
                  <a:lnTo>
                    <a:pt x="27" y="7"/>
                  </a:lnTo>
                  <a:lnTo>
                    <a:pt x="22" y="3"/>
                  </a:lnTo>
                  <a:lnTo>
                    <a:pt x="17" y="0"/>
                  </a:lnTo>
                  <a:lnTo>
                    <a:pt x="12" y="0"/>
                  </a:lnTo>
                  <a:lnTo>
                    <a:pt x="6" y="3"/>
                  </a:lnTo>
                  <a:lnTo>
                    <a:pt x="2" y="6"/>
                  </a:lnTo>
                  <a:lnTo>
                    <a:pt x="0" y="11"/>
                  </a:lnTo>
                  <a:lnTo>
                    <a:pt x="0" y="16"/>
                  </a:lnTo>
                  <a:lnTo>
                    <a:pt x="2" y="22"/>
                  </a:lnTo>
                  <a:lnTo>
                    <a:pt x="2" y="22"/>
                  </a:lnTo>
                  <a:lnTo>
                    <a:pt x="8" y="31"/>
                  </a:lnTo>
                  <a:lnTo>
                    <a:pt x="15" y="42"/>
                  </a:lnTo>
                  <a:lnTo>
                    <a:pt x="24" y="50"/>
                  </a:lnTo>
                  <a:lnTo>
                    <a:pt x="35" y="58"/>
                  </a:lnTo>
                  <a:lnTo>
                    <a:pt x="40" y="60"/>
                  </a:lnTo>
                  <a:lnTo>
                    <a:pt x="46" y="60"/>
                  </a:lnTo>
                  <a:lnTo>
                    <a:pt x="51" y="58"/>
                  </a:lnTo>
                  <a:lnTo>
                    <a:pt x="54" y="53"/>
                  </a:lnTo>
                  <a:lnTo>
                    <a:pt x="56" y="48"/>
                  </a:lnTo>
                  <a:lnTo>
                    <a:pt x="56" y="42"/>
                  </a:lnTo>
                  <a:lnTo>
                    <a:pt x="54" y="37"/>
                  </a:lnTo>
                  <a:lnTo>
                    <a:pt x="50" y="3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4" name="Freeform 20"/>
            <p:cNvSpPr>
              <a:spLocks/>
            </p:cNvSpPr>
            <p:nvPr/>
          </p:nvSpPr>
          <p:spPr bwMode="auto">
            <a:xfrm>
              <a:off x="4623" y="3617"/>
              <a:ext cx="40" cy="25"/>
            </a:xfrm>
            <a:custGeom>
              <a:avLst/>
              <a:gdLst/>
              <a:ahLst/>
              <a:cxnLst>
                <a:cxn ang="0">
                  <a:pos x="64" y="22"/>
                </a:cxn>
                <a:cxn ang="0">
                  <a:pos x="61" y="21"/>
                </a:cxn>
                <a:cxn ang="0">
                  <a:pos x="58" y="20"/>
                </a:cxn>
                <a:cxn ang="0">
                  <a:pos x="53" y="17"/>
                </a:cxn>
                <a:cxn ang="0">
                  <a:pos x="48" y="14"/>
                </a:cxn>
                <a:cxn ang="0">
                  <a:pos x="41" y="9"/>
                </a:cxn>
                <a:cxn ang="0">
                  <a:pos x="35" y="5"/>
                </a:cxn>
                <a:cxn ang="0">
                  <a:pos x="25" y="1"/>
                </a:cxn>
                <a:cxn ang="0">
                  <a:pos x="15" y="0"/>
                </a:cxn>
                <a:cxn ang="0">
                  <a:pos x="15" y="0"/>
                </a:cxn>
                <a:cxn ang="0">
                  <a:pos x="9" y="1"/>
                </a:cxn>
                <a:cxn ang="0">
                  <a:pos x="5" y="5"/>
                </a:cxn>
                <a:cxn ang="0">
                  <a:pos x="1" y="9"/>
                </a:cxn>
                <a:cxn ang="0">
                  <a:pos x="0" y="15"/>
                </a:cxn>
                <a:cxn ang="0">
                  <a:pos x="1" y="21"/>
                </a:cxn>
                <a:cxn ang="0">
                  <a:pos x="5" y="25"/>
                </a:cxn>
                <a:cxn ang="0">
                  <a:pos x="9" y="29"/>
                </a:cxn>
                <a:cxn ang="0">
                  <a:pos x="15" y="30"/>
                </a:cxn>
                <a:cxn ang="0">
                  <a:pos x="15" y="30"/>
                </a:cxn>
                <a:cxn ang="0">
                  <a:pos x="18" y="30"/>
                </a:cxn>
                <a:cxn ang="0">
                  <a:pos x="23" y="31"/>
                </a:cxn>
                <a:cxn ang="0">
                  <a:pos x="26" y="34"/>
                </a:cxn>
                <a:cxn ang="0">
                  <a:pos x="31" y="37"/>
                </a:cxn>
                <a:cxn ang="0">
                  <a:pos x="35" y="39"/>
                </a:cxn>
                <a:cxn ang="0">
                  <a:pos x="38" y="42"/>
                </a:cxn>
                <a:cxn ang="0">
                  <a:pos x="43" y="44"/>
                </a:cxn>
                <a:cxn ang="0">
                  <a:pos x="46" y="46"/>
                </a:cxn>
                <a:cxn ang="0">
                  <a:pos x="51" y="49"/>
                </a:cxn>
                <a:cxn ang="0">
                  <a:pos x="55" y="50"/>
                </a:cxn>
                <a:cxn ang="0">
                  <a:pos x="60" y="51"/>
                </a:cxn>
                <a:cxn ang="0">
                  <a:pos x="66" y="51"/>
                </a:cxn>
                <a:cxn ang="0">
                  <a:pos x="71" y="50"/>
                </a:cxn>
                <a:cxn ang="0">
                  <a:pos x="76" y="46"/>
                </a:cxn>
                <a:cxn ang="0">
                  <a:pos x="78" y="42"/>
                </a:cxn>
                <a:cxn ang="0">
                  <a:pos x="79" y="36"/>
                </a:cxn>
                <a:cxn ang="0">
                  <a:pos x="78" y="30"/>
                </a:cxn>
                <a:cxn ang="0">
                  <a:pos x="75" y="25"/>
                </a:cxn>
                <a:cxn ang="0">
                  <a:pos x="70" y="23"/>
                </a:cxn>
                <a:cxn ang="0">
                  <a:pos x="64" y="22"/>
                </a:cxn>
              </a:cxnLst>
              <a:rect l="0" t="0" r="r" b="b"/>
              <a:pathLst>
                <a:path w="79" h="51">
                  <a:moveTo>
                    <a:pt x="64" y="22"/>
                  </a:moveTo>
                  <a:lnTo>
                    <a:pt x="61" y="21"/>
                  </a:lnTo>
                  <a:lnTo>
                    <a:pt x="58" y="20"/>
                  </a:lnTo>
                  <a:lnTo>
                    <a:pt x="53" y="17"/>
                  </a:lnTo>
                  <a:lnTo>
                    <a:pt x="48" y="14"/>
                  </a:lnTo>
                  <a:lnTo>
                    <a:pt x="41" y="9"/>
                  </a:lnTo>
                  <a:lnTo>
                    <a:pt x="35" y="5"/>
                  </a:lnTo>
                  <a:lnTo>
                    <a:pt x="25" y="1"/>
                  </a:lnTo>
                  <a:lnTo>
                    <a:pt x="15" y="0"/>
                  </a:lnTo>
                  <a:lnTo>
                    <a:pt x="15" y="0"/>
                  </a:lnTo>
                  <a:lnTo>
                    <a:pt x="9" y="1"/>
                  </a:lnTo>
                  <a:lnTo>
                    <a:pt x="5" y="5"/>
                  </a:lnTo>
                  <a:lnTo>
                    <a:pt x="1" y="9"/>
                  </a:lnTo>
                  <a:lnTo>
                    <a:pt x="0" y="15"/>
                  </a:lnTo>
                  <a:lnTo>
                    <a:pt x="1" y="21"/>
                  </a:lnTo>
                  <a:lnTo>
                    <a:pt x="5" y="25"/>
                  </a:lnTo>
                  <a:lnTo>
                    <a:pt x="9" y="29"/>
                  </a:lnTo>
                  <a:lnTo>
                    <a:pt x="15" y="30"/>
                  </a:lnTo>
                  <a:lnTo>
                    <a:pt x="15" y="30"/>
                  </a:lnTo>
                  <a:lnTo>
                    <a:pt x="18" y="30"/>
                  </a:lnTo>
                  <a:lnTo>
                    <a:pt x="23" y="31"/>
                  </a:lnTo>
                  <a:lnTo>
                    <a:pt x="26" y="34"/>
                  </a:lnTo>
                  <a:lnTo>
                    <a:pt x="31" y="37"/>
                  </a:lnTo>
                  <a:lnTo>
                    <a:pt x="35" y="39"/>
                  </a:lnTo>
                  <a:lnTo>
                    <a:pt x="38" y="42"/>
                  </a:lnTo>
                  <a:lnTo>
                    <a:pt x="43" y="44"/>
                  </a:lnTo>
                  <a:lnTo>
                    <a:pt x="46" y="46"/>
                  </a:lnTo>
                  <a:lnTo>
                    <a:pt x="51" y="49"/>
                  </a:lnTo>
                  <a:lnTo>
                    <a:pt x="55" y="50"/>
                  </a:lnTo>
                  <a:lnTo>
                    <a:pt x="60" y="51"/>
                  </a:lnTo>
                  <a:lnTo>
                    <a:pt x="66" y="51"/>
                  </a:lnTo>
                  <a:lnTo>
                    <a:pt x="71" y="50"/>
                  </a:lnTo>
                  <a:lnTo>
                    <a:pt x="76" y="46"/>
                  </a:lnTo>
                  <a:lnTo>
                    <a:pt x="78" y="42"/>
                  </a:lnTo>
                  <a:lnTo>
                    <a:pt x="79" y="36"/>
                  </a:lnTo>
                  <a:lnTo>
                    <a:pt x="78" y="30"/>
                  </a:lnTo>
                  <a:lnTo>
                    <a:pt x="75" y="25"/>
                  </a:lnTo>
                  <a:lnTo>
                    <a:pt x="70" y="23"/>
                  </a:lnTo>
                  <a:lnTo>
                    <a:pt x="64" y="2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5" name="Freeform 21"/>
            <p:cNvSpPr>
              <a:spLocks/>
            </p:cNvSpPr>
            <p:nvPr/>
          </p:nvSpPr>
          <p:spPr bwMode="auto">
            <a:xfrm>
              <a:off x="4696" y="3338"/>
              <a:ext cx="17" cy="29"/>
            </a:xfrm>
            <a:custGeom>
              <a:avLst/>
              <a:gdLst/>
              <a:ahLst/>
              <a:cxnLst>
                <a:cxn ang="0">
                  <a:pos x="11" y="58"/>
                </a:cxn>
                <a:cxn ang="0">
                  <a:pos x="16" y="58"/>
                </a:cxn>
                <a:cxn ang="0">
                  <a:pos x="22" y="56"/>
                </a:cxn>
                <a:cxn ang="0">
                  <a:pos x="25" y="52"/>
                </a:cxn>
                <a:cxn ang="0">
                  <a:pos x="28" y="46"/>
                </a:cxn>
                <a:cxn ang="0">
                  <a:pos x="35" y="18"/>
                </a:cxn>
                <a:cxn ang="0">
                  <a:pos x="35" y="12"/>
                </a:cxn>
                <a:cxn ang="0">
                  <a:pos x="32" y="7"/>
                </a:cxn>
                <a:cxn ang="0">
                  <a:pos x="29" y="3"/>
                </a:cxn>
                <a:cxn ang="0">
                  <a:pos x="23" y="0"/>
                </a:cxn>
                <a:cxn ang="0">
                  <a:pos x="17" y="0"/>
                </a:cxn>
                <a:cxn ang="0">
                  <a:pos x="13" y="3"/>
                </a:cxn>
                <a:cxn ang="0">
                  <a:pos x="8" y="6"/>
                </a:cxn>
                <a:cxn ang="0">
                  <a:pos x="6" y="12"/>
                </a:cxn>
                <a:cxn ang="0">
                  <a:pos x="0" y="41"/>
                </a:cxn>
                <a:cxn ang="0">
                  <a:pos x="0" y="46"/>
                </a:cxn>
                <a:cxn ang="0">
                  <a:pos x="1" y="51"/>
                </a:cxn>
                <a:cxn ang="0">
                  <a:pos x="5" y="56"/>
                </a:cxn>
                <a:cxn ang="0">
                  <a:pos x="11" y="58"/>
                </a:cxn>
              </a:cxnLst>
              <a:rect l="0" t="0" r="r" b="b"/>
              <a:pathLst>
                <a:path w="35" h="58">
                  <a:moveTo>
                    <a:pt x="11" y="58"/>
                  </a:moveTo>
                  <a:lnTo>
                    <a:pt x="16" y="58"/>
                  </a:lnTo>
                  <a:lnTo>
                    <a:pt x="22" y="56"/>
                  </a:lnTo>
                  <a:lnTo>
                    <a:pt x="25" y="52"/>
                  </a:lnTo>
                  <a:lnTo>
                    <a:pt x="28" y="46"/>
                  </a:lnTo>
                  <a:lnTo>
                    <a:pt x="35" y="18"/>
                  </a:lnTo>
                  <a:lnTo>
                    <a:pt x="35" y="12"/>
                  </a:lnTo>
                  <a:lnTo>
                    <a:pt x="32" y="7"/>
                  </a:lnTo>
                  <a:lnTo>
                    <a:pt x="29" y="3"/>
                  </a:lnTo>
                  <a:lnTo>
                    <a:pt x="23" y="0"/>
                  </a:lnTo>
                  <a:lnTo>
                    <a:pt x="17" y="0"/>
                  </a:lnTo>
                  <a:lnTo>
                    <a:pt x="13" y="3"/>
                  </a:lnTo>
                  <a:lnTo>
                    <a:pt x="8" y="6"/>
                  </a:lnTo>
                  <a:lnTo>
                    <a:pt x="6" y="12"/>
                  </a:lnTo>
                  <a:lnTo>
                    <a:pt x="0" y="41"/>
                  </a:lnTo>
                  <a:lnTo>
                    <a:pt x="0" y="46"/>
                  </a:lnTo>
                  <a:lnTo>
                    <a:pt x="1" y="51"/>
                  </a:lnTo>
                  <a:lnTo>
                    <a:pt x="5" y="56"/>
                  </a:lnTo>
                  <a:lnTo>
                    <a:pt x="11" y="5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6" name="Freeform 22"/>
            <p:cNvSpPr>
              <a:spLocks/>
            </p:cNvSpPr>
            <p:nvPr/>
          </p:nvSpPr>
          <p:spPr bwMode="auto">
            <a:xfrm>
              <a:off x="4588" y="3351"/>
              <a:ext cx="59" cy="32"/>
            </a:xfrm>
            <a:custGeom>
              <a:avLst/>
              <a:gdLst/>
              <a:ahLst/>
              <a:cxnLst>
                <a:cxn ang="0">
                  <a:pos x="116" y="50"/>
                </a:cxn>
                <a:cxn ang="0">
                  <a:pos x="115" y="45"/>
                </a:cxn>
                <a:cxn ang="0">
                  <a:pos x="113" y="40"/>
                </a:cxn>
                <a:cxn ang="0">
                  <a:pos x="108" y="37"/>
                </a:cxn>
                <a:cxn ang="0">
                  <a:pos x="102" y="34"/>
                </a:cxn>
                <a:cxn ang="0">
                  <a:pos x="97" y="33"/>
                </a:cxn>
                <a:cxn ang="0">
                  <a:pos x="92" y="32"/>
                </a:cxn>
                <a:cxn ang="0">
                  <a:pos x="86" y="31"/>
                </a:cxn>
                <a:cxn ang="0">
                  <a:pos x="82" y="29"/>
                </a:cxn>
                <a:cxn ang="0">
                  <a:pos x="76" y="26"/>
                </a:cxn>
                <a:cxn ang="0">
                  <a:pos x="71" y="24"/>
                </a:cxn>
                <a:cxn ang="0">
                  <a:pos x="66" y="22"/>
                </a:cxn>
                <a:cxn ang="0">
                  <a:pos x="61" y="18"/>
                </a:cxn>
                <a:cxn ang="0">
                  <a:pos x="56" y="16"/>
                </a:cxn>
                <a:cxn ang="0">
                  <a:pos x="52" y="14"/>
                </a:cxn>
                <a:cxn ang="0">
                  <a:pos x="46" y="10"/>
                </a:cxn>
                <a:cxn ang="0">
                  <a:pos x="41" y="8"/>
                </a:cxn>
                <a:cxn ang="0">
                  <a:pos x="36" y="6"/>
                </a:cxn>
                <a:cxn ang="0">
                  <a:pos x="30" y="3"/>
                </a:cxn>
                <a:cxn ang="0">
                  <a:pos x="24" y="2"/>
                </a:cxn>
                <a:cxn ang="0">
                  <a:pos x="18" y="0"/>
                </a:cxn>
                <a:cxn ang="0">
                  <a:pos x="13" y="0"/>
                </a:cxn>
                <a:cxn ang="0">
                  <a:pos x="7" y="2"/>
                </a:cxn>
                <a:cxn ang="0">
                  <a:pos x="2" y="6"/>
                </a:cxn>
                <a:cxn ang="0">
                  <a:pos x="0" y="11"/>
                </a:cxn>
                <a:cxn ang="0">
                  <a:pos x="0" y="17"/>
                </a:cxn>
                <a:cxn ang="0">
                  <a:pos x="2" y="23"/>
                </a:cxn>
                <a:cxn ang="0">
                  <a:pos x="6" y="26"/>
                </a:cxn>
                <a:cxn ang="0">
                  <a:pos x="11" y="29"/>
                </a:cxn>
                <a:cxn ang="0">
                  <a:pos x="16" y="30"/>
                </a:cxn>
                <a:cxn ang="0">
                  <a:pos x="21" y="32"/>
                </a:cxn>
                <a:cxn ang="0">
                  <a:pos x="25" y="33"/>
                </a:cxn>
                <a:cxn ang="0">
                  <a:pos x="30" y="35"/>
                </a:cxn>
                <a:cxn ang="0">
                  <a:pos x="34" y="37"/>
                </a:cxn>
                <a:cxn ang="0">
                  <a:pos x="38" y="39"/>
                </a:cxn>
                <a:cxn ang="0">
                  <a:pos x="42" y="41"/>
                </a:cxn>
                <a:cxn ang="0">
                  <a:pos x="47" y="44"/>
                </a:cxn>
                <a:cxn ang="0">
                  <a:pos x="53" y="47"/>
                </a:cxn>
                <a:cxn ang="0">
                  <a:pos x="59" y="50"/>
                </a:cxn>
                <a:cxn ang="0">
                  <a:pos x="64" y="54"/>
                </a:cxn>
                <a:cxn ang="0">
                  <a:pos x="71" y="56"/>
                </a:cxn>
                <a:cxn ang="0">
                  <a:pos x="78" y="59"/>
                </a:cxn>
                <a:cxn ang="0">
                  <a:pos x="85" y="61"/>
                </a:cxn>
                <a:cxn ang="0">
                  <a:pos x="92" y="62"/>
                </a:cxn>
                <a:cxn ang="0">
                  <a:pos x="100" y="63"/>
                </a:cxn>
                <a:cxn ang="0">
                  <a:pos x="106" y="63"/>
                </a:cxn>
                <a:cxn ang="0">
                  <a:pos x="110" y="60"/>
                </a:cxn>
                <a:cxn ang="0">
                  <a:pos x="114" y="56"/>
                </a:cxn>
                <a:cxn ang="0">
                  <a:pos x="116" y="50"/>
                </a:cxn>
              </a:cxnLst>
              <a:rect l="0" t="0" r="r" b="b"/>
              <a:pathLst>
                <a:path w="116" h="63">
                  <a:moveTo>
                    <a:pt x="116" y="50"/>
                  </a:moveTo>
                  <a:lnTo>
                    <a:pt x="115" y="45"/>
                  </a:lnTo>
                  <a:lnTo>
                    <a:pt x="113" y="40"/>
                  </a:lnTo>
                  <a:lnTo>
                    <a:pt x="108" y="37"/>
                  </a:lnTo>
                  <a:lnTo>
                    <a:pt x="102" y="34"/>
                  </a:lnTo>
                  <a:lnTo>
                    <a:pt x="97" y="33"/>
                  </a:lnTo>
                  <a:lnTo>
                    <a:pt x="92" y="32"/>
                  </a:lnTo>
                  <a:lnTo>
                    <a:pt x="86" y="31"/>
                  </a:lnTo>
                  <a:lnTo>
                    <a:pt x="82" y="29"/>
                  </a:lnTo>
                  <a:lnTo>
                    <a:pt x="76" y="26"/>
                  </a:lnTo>
                  <a:lnTo>
                    <a:pt x="71" y="24"/>
                  </a:lnTo>
                  <a:lnTo>
                    <a:pt x="66" y="22"/>
                  </a:lnTo>
                  <a:lnTo>
                    <a:pt x="61" y="18"/>
                  </a:lnTo>
                  <a:lnTo>
                    <a:pt x="56" y="16"/>
                  </a:lnTo>
                  <a:lnTo>
                    <a:pt x="52" y="14"/>
                  </a:lnTo>
                  <a:lnTo>
                    <a:pt x="46" y="10"/>
                  </a:lnTo>
                  <a:lnTo>
                    <a:pt x="41" y="8"/>
                  </a:lnTo>
                  <a:lnTo>
                    <a:pt x="36" y="6"/>
                  </a:lnTo>
                  <a:lnTo>
                    <a:pt x="30" y="3"/>
                  </a:lnTo>
                  <a:lnTo>
                    <a:pt x="24" y="2"/>
                  </a:lnTo>
                  <a:lnTo>
                    <a:pt x="18" y="0"/>
                  </a:lnTo>
                  <a:lnTo>
                    <a:pt x="13" y="0"/>
                  </a:lnTo>
                  <a:lnTo>
                    <a:pt x="7" y="2"/>
                  </a:lnTo>
                  <a:lnTo>
                    <a:pt x="2" y="6"/>
                  </a:lnTo>
                  <a:lnTo>
                    <a:pt x="0" y="11"/>
                  </a:lnTo>
                  <a:lnTo>
                    <a:pt x="0" y="17"/>
                  </a:lnTo>
                  <a:lnTo>
                    <a:pt x="2" y="23"/>
                  </a:lnTo>
                  <a:lnTo>
                    <a:pt x="6" y="26"/>
                  </a:lnTo>
                  <a:lnTo>
                    <a:pt x="11" y="29"/>
                  </a:lnTo>
                  <a:lnTo>
                    <a:pt x="16" y="30"/>
                  </a:lnTo>
                  <a:lnTo>
                    <a:pt x="21" y="32"/>
                  </a:lnTo>
                  <a:lnTo>
                    <a:pt x="25" y="33"/>
                  </a:lnTo>
                  <a:lnTo>
                    <a:pt x="30" y="35"/>
                  </a:lnTo>
                  <a:lnTo>
                    <a:pt x="34" y="37"/>
                  </a:lnTo>
                  <a:lnTo>
                    <a:pt x="38" y="39"/>
                  </a:lnTo>
                  <a:lnTo>
                    <a:pt x="42" y="41"/>
                  </a:lnTo>
                  <a:lnTo>
                    <a:pt x="47" y="44"/>
                  </a:lnTo>
                  <a:lnTo>
                    <a:pt x="53" y="47"/>
                  </a:lnTo>
                  <a:lnTo>
                    <a:pt x="59" y="50"/>
                  </a:lnTo>
                  <a:lnTo>
                    <a:pt x="64" y="54"/>
                  </a:lnTo>
                  <a:lnTo>
                    <a:pt x="71" y="56"/>
                  </a:lnTo>
                  <a:lnTo>
                    <a:pt x="78" y="59"/>
                  </a:lnTo>
                  <a:lnTo>
                    <a:pt x="85" y="61"/>
                  </a:lnTo>
                  <a:lnTo>
                    <a:pt x="92" y="62"/>
                  </a:lnTo>
                  <a:lnTo>
                    <a:pt x="100" y="63"/>
                  </a:lnTo>
                  <a:lnTo>
                    <a:pt x="106" y="63"/>
                  </a:lnTo>
                  <a:lnTo>
                    <a:pt x="110" y="60"/>
                  </a:lnTo>
                  <a:lnTo>
                    <a:pt x="114" y="56"/>
                  </a:lnTo>
                  <a:lnTo>
                    <a:pt x="116" y="5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7" name="Freeform 23"/>
            <p:cNvSpPr>
              <a:spLocks/>
            </p:cNvSpPr>
            <p:nvPr/>
          </p:nvSpPr>
          <p:spPr bwMode="auto">
            <a:xfrm>
              <a:off x="4700" y="3441"/>
              <a:ext cx="24" cy="29"/>
            </a:xfrm>
            <a:custGeom>
              <a:avLst/>
              <a:gdLst/>
              <a:ahLst/>
              <a:cxnLst>
                <a:cxn ang="0">
                  <a:pos x="14" y="44"/>
                </a:cxn>
                <a:cxn ang="0">
                  <a:pos x="16" y="46"/>
                </a:cxn>
                <a:cxn ang="0">
                  <a:pos x="19" y="48"/>
                </a:cxn>
                <a:cxn ang="0">
                  <a:pos x="20" y="49"/>
                </a:cxn>
                <a:cxn ang="0">
                  <a:pos x="21" y="51"/>
                </a:cxn>
                <a:cxn ang="0">
                  <a:pos x="21" y="51"/>
                </a:cxn>
                <a:cxn ang="0">
                  <a:pos x="26" y="56"/>
                </a:cxn>
                <a:cxn ang="0">
                  <a:pos x="30" y="57"/>
                </a:cxn>
                <a:cxn ang="0">
                  <a:pos x="36" y="57"/>
                </a:cxn>
                <a:cxn ang="0">
                  <a:pos x="42" y="56"/>
                </a:cxn>
                <a:cxn ang="0">
                  <a:pos x="46" y="51"/>
                </a:cxn>
                <a:cxn ang="0">
                  <a:pos x="48" y="47"/>
                </a:cxn>
                <a:cxn ang="0">
                  <a:pos x="48" y="41"/>
                </a:cxn>
                <a:cxn ang="0">
                  <a:pos x="46" y="35"/>
                </a:cxn>
                <a:cxn ang="0">
                  <a:pos x="43" y="32"/>
                </a:cxn>
                <a:cxn ang="0">
                  <a:pos x="40" y="28"/>
                </a:cxn>
                <a:cxn ang="0">
                  <a:pos x="36" y="25"/>
                </a:cxn>
                <a:cxn ang="0">
                  <a:pos x="34" y="23"/>
                </a:cxn>
                <a:cxn ang="0">
                  <a:pos x="33" y="21"/>
                </a:cxn>
                <a:cxn ang="0">
                  <a:pos x="31" y="20"/>
                </a:cxn>
                <a:cxn ang="0">
                  <a:pos x="30" y="19"/>
                </a:cxn>
                <a:cxn ang="0">
                  <a:pos x="29" y="18"/>
                </a:cxn>
                <a:cxn ang="0">
                  <a:pos x="29" y="18"/>
                </a:cxn>
                <a:cxn ang="0">
                  <a:pos x="29" y="18"/>
                </a:cxn>
                <a:cxn ang="0">
                  <a:pos x="29" y="18"/>
                </a:cxn>
                <a:cxn ang="0">
                  <a:pos x="29" y="17"/>
                </a:cxn>
                <a:cxn ang="0">
                  <a:pos x="29" y="11"/>
                </a:cxn>
                <a:cxn ang="0">
                  <a:pos x="28" y="6"/>
                </a:cxn>
                <a:cxn ang="0">
                  <a:pos x="23" y="2"/>
                </a:cxn>
                <a:cxn ang="0">
                  <a:pos x="19" y="0"/>
                </a:cxn>
                <a:cxn ang="0">
                  <a:pos x="13" y="0"/>
                </a:cxn>
                <a:cxn ang="0">
                  <a:pos x="7" y="2"/>
                </a:cxn>
                <a:cxn ang="0">
                  <a:pos x="4" y="5"/>
                </a:cxn>
                <a:cxn ang="0">
                  <a:pos x="2" y="11"/>
                </a:cxn>
                <a:cxn ang="0">
                  <a:pos x="0" y="23"/>
                </a:cxn>
                <a:cxn ang="0">
                  <a:pos x="4" y="32"/>
                </a:cxn>
                <a:cxn ang="0">
                  <a:pos x="10" y="39"/>
                </a:cxn>
                <a:cxn ang="0">
                  <a:pos x="14" y="44"/>
                </a:cxn>
              </a:cxnLst>
              <a:rect l="0" t="0" r="r" b="b"/>
              <a:pathLst>
                <a:path w="48" h="57">
                  <a:moveTo>
                    <a:pt x="14" y="44"/>
                  </a:moveTo>
                  <a:lnTo>
                    <a:pt x="16" y="46"/>
                  </a:lnTo>
                  <a:lnTo>
                    <a:pt x="19" y="48"/>
                  </a:lnTo>
                  <a:lnTo>
                    <a:pt x="20" y="49"/>
                  </a:lnTo>
                  <a:lnTo>
                    <a:pt x="21" y="51"/>
                  </a:lnTo>
                  <a:lnTo>
                    <a:pt x="21" y="51"/>
                  </a:lnTo>
                  <a:lnTo>
                    <a:pt x="26" y="56"/>
                  </a:lnTo>
                  <a:lnTo>
                    <a:pt x="30" y="57"/>
                  </a:lnTo>
                  <a:lnTo>
                    <a:pt x="36" y="57"/>
                  </a:lnTo>
                  <a:lnTo>
                    <a:pt x="42" y="56"/>
                  </a:lnTo>
                  <a:lnTo>
                    <a:pt x="46" y="51"/>
                  </a:lnTo>
                  <a:lnTo>
                    <a:pt x="48" y="47"/>
                  </a:lnTo>
                  <a:lnTo>
                    <a:pt x="48" y="41"/>
                  </a:lnTo>
                  <a:lnTo>
                    <a:pt x="46" y="35"/>
                  </a:lnTo>
                  <a:lnTo>
                    <a:pt x="43" y="32"/>
                  </a:lnTo>
                  <a:lnTo>
                    <a:pt x="40" y="28"/>
                  </a:lnTo>
                  <a:lnTo>
                    <a:pt x="36" y="25"/>
                  </a:lnTo>
                  <a:lnTo>
                    <a:pt x="34" y="23"/>
                  </a:lnTo>
                  <a:lnTo>
                    <a:pt x="33" y="21"/>
                  </a:lnTo>
                  <a:lnTo>
                    <a:pt x="31" y="20"/>
                  </a:lnTo>
                  <a:lnTo>
                    <a:pt x="30" y="19"/>
                  </a:lnTo>
                  <a:lnTo>
                    <a:pt x="29" y="18"/>
                  </a:lnTo>
                  <a:lnTo>
                    <a:pt x="29" y="18"/>
                  </a:lnTo>
                  <a:lnTo>
                    <a:pt x="29" y="18"/>
                  </a:lnTo>
                  <a:lnTo>
                    <a:pt x="29" y="18"/>
                  </a:lnTo>
                  <a:lnTo>
                    <a:pt x="29" y="17"/>
                  </a:lnTo>
                  <a:lnTo>
                    <a:pt x="29" y="11"/>
                  </a:lnTo>
                  <a:lnTo>
                    <a:pt x="28" y="6"/>
                  </a:lnTo>
                  <a:lnTo>
                    <a:pt x="23" y="2"/>
                  </a:lnTo>
                  <a:lnTo>
                    <a:pt x="19" y="0"/>
                  </a:lnTo>
                  <a:lnTo>
                    <a:pt x="13" y="0"/>
                  </a:lnTo>
                  <a:lnTo>
                    <a:pt x="7" y="2"/>
                  </a:lnTo>
                  <a:lnTo>
                    <a:pt x="4" y="5"/>
                  </a:lnTo>
                  <a:lnTo>
                    <a:pt x="2" y="11"/>
                  </a:lnTo>
                  <a:lnTo>
                    <a:pt x="0" y="23"/>
                  </a:lnTo>
                  <a:lnTo>
                    <a:pt x="4" y="32"/>
                  </a:lnTo>
                  <a:lnTo>
                    <a:pt x="10" y="39"/>
                  </a:lnTo>
                  <a:lnTo>
                    <a:pt x="14" y="4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8" name="Freeform 24"/>
            <p:cNvSpPr>
              <a:spLocks/>
            </p:cNvSpPr>
            <p:nvPr/>
          </p:nvSpPr>
          <p:spPr bwMode="auto">
            <a:xfrm>
              <a:off x="4507" y="3802"/>
              <a:ext cx="43" cy="19"/>
            </a:xfrm>
            <a:custGeom>
              <a:avLst/>
              <a:gdLst/>
              <a:ahLst/>
              <a:cxnLst>
                <a:cxn ang="0">
                  <a:pos x="75" y="10"/>
                </a:cxn>
                <a:cxn ang="0">
                  <a:pos x="68" y="8"/>
                </a:cxn>
                <a:cxn ang="0">
                  <a:pos x="61" y="6"/>
                </a:cxn>
                <a:cxn ang="0">
                  <a:pos x="53" y="3"/>
                </a:cxn>
                <a:cxn ang="0">
                  <a:pos x="45" y="2"/>
                </a:cxn>
                <a:cxn ang="0">
                  <a:pos x="37" y="1"/>
                </a:cxn>
                <a:cxn ang="0">
                  <a:pos x="29" y="0"/>
                </a:cxn>
                <a:cxn ang="0">
                  <a:pos x="20" y="0"/>
                </a:cxn>
                <a:cxn ang="0">
                  <a:pos x="11" y="2"/>
                </a:cxn>
                <a:cxn ang="0">
                  <a:pos x="5" y="5"/>
                </a:cxn>
                <a:cxn ang="0">
                  <a:pos x="2" y="9"/>
                </a:cxn>
                <a:cxn ang="0">
                  <a:pos x="0" y="14"/>
                </a:cxn>
                <a:cxn ang="0">
                  <a:pos x="0" y="20"/>
                </a:cxn>
                <a:cxn ang="0">
                  <a:pos x="3" y="25"/>
                </a:cxn>
                <a:cxn ang="0">
                  <a:pos x="6" y="29"/>
                </a:cxn>
                <a:cxn ang="0">
                  <a:pos x="12" y="30"/>
                </a:cxn>
                <a:cxn ang="0">
                  <a:pos x="18" y="30"/>
                </a:cxn>
                <a:cxn ang="0">
                  <a:pos x="18" y="30"/>
                </a:cxn>
                <a:cxn ang="0">
                  <a:pos x="22" y="29"/>
                </a:cxn>
                <a:cxn ang="0">
                  <a:pos x="27" y="29"/>
                </a:cxn>
                <a:cxn ang="0">
                  <a:pos x="31" y="30"/>
                </a:cxn>
                <a:cxn ang="0">
                  <a:pos x="36" y="30"/>
                </a:cxn>
                <a:cxn ang="0">
                  <a:pos x="41" y="31"/>
                </a:cxn>
                <a:cxn ang="0">
                  <a:pos x="44" y="32"/>
                </a:cxn>
                <a:cxn ang="0">
                  <a:pos x="50" y="33"/>
                </a:cxn>
                <a:cxn ang="0">
                  <a:pos x="55" y="35"/>
                </a:cxn>
                <a:cxn ang="0">
                  <a:pos x="58" y="36"/>
                </a:cxn>
                <a:cxn ang="0">
                  <a:pos x="61" y="36"/>
                </a:cxn>
                <a:cxn ang="0">
                  <a:pos x="65" y="37"/>
                </a:cxn>
                <a:cxn ang="0">
                  <a:pos x="70" y="38"/>
                </a:cxn>
                <a:cxn ang="0">
                  <a:pos x="75" y="38"/>
                </a:cxn>
                <a:cxn ang="0">
                  <a:pos x="80" y="37"/>
                </a:cxn>
                <a:cxn ang="0">
                  <a:pos x="84" y="33"/>
                </a:cxn>
                <a:cxn ang="0">
                  <a:pos x="87" y="28"/>
                </a:cxn>
                <a:cxn ang="0">
                  <a:pos x="87" y="22"/>
                </a:cxn>
                <a:cxn ang="0">
                  <a:pos x="84" y="16"/>
                </a:cxn>
                <a:cxn ang="0">
                  <a:pos x="81" y="13"/>
                </a:cxn>
                <a:cxn ang="0">
                  <a:pos x="75" y="10"/>
                </a:cxn>
              </a:cxnLst>
              <a:rect l="0" t="0" r="r" b="b"/>
              <a:pathLst>
                <a:path w="87" h="38">
                  <a:moveTo>
                    <a:pt x="75" y="10"/>
                  </a:moveTo>
                  <a:lnTo>
                    <a:pt x="68" y="8"/>
                  </a:lnTo>
                  <a:lnTo>
                    <a:pt x="61" y="6"/>
                  </a:lnTo>
                  <a:lnTo>
                    <a:pt x="53" y="3"/>
                  </a:lnTo>
                  <a:lnTo>
                    <a:pt x="45" y="2"/>
                  </a:lnTo>
                  <a:lnTo>
                    <a:pt x="37" y="1"/>
                  </a:lnTo>
                  <a:lnTo>
                    <a:pt x="29" y="0"/>
                  </a:lnTo>
                  <a:lnTo>
                    <a:pt x="20" y="0"/>
                  </a:lnTo>
                  <a:lnTo>
                    <a:pt x="11" y="2"/>
                  </a:lnTo>
                  <a:lnTo>
                    <a:pt x="5" y="5"/>
                  </a:lnTo>
                  <a:lnTo>
                    <a:pt x="2" y="9"/>
                  </a:lnTo>
                  <a:lnTo>
                    <a:pt x="0" y="14"/>
                  </a:lnTo>
                  <a:lnTo>
                    <a:pt x="0" y="20"/>
                  </a:lnTo>
                  <a:lnTo>
                    <a:pt x="3" y="25"/>
                  </a:lnTo>
                  <a:lnTo>
                    <a:pt x="6" y="29"/>
                  </a:lnTo>
                  <a:lnTo>
                    <a:pt x="12" y="30"/>
                  </a:lnTo>
                  <a:lnTo>
                    <a:pt x="18" y="30"/>
                  </a:lnTo>
                  <a:lnTo>
                    <a:pt x="18" y="30"/>
                  </a:lnTo>
                  <a:lnTo>
                    <a:pt x="22" y="29"/>
                  </a:lnTo>
                  <a:lnTo>
                    <a:pt x="27" y="29"/>
                  </a:lnTo>
                  <a:lnTo>
                    <a:pt x="31" y="30"/>
                  </a:lnTo>
                  <a:lnTo>
                    <a:pt x="36" y="30"/>
                  </a:lnTo>
                  <a:lnTo>
                    <a:pt x="41" y="31"/>
                  </a:lnTo>
                  <a:lnTo>
                    <a:pt x="44" y="32"/>
                  </a:lnTo>
                  <a:lnTo>
                    <a:pt x="50" y="33"/>
                  </a:lnTo>
                  <a:lnTo>
                    <a:pt x="55" y="35"/>
                  </a:lnTo>
                  <a:lnTo>
                    <a:pt x="58" y="36"/>
                  </a:lnTo>
                  <a:lnTo>
                    <a:pt x="61" y="36"/>
                  </a:lnTo>
                  <a:lnTo>
                    <a:pt x="65" y="37"/>
                  </a:lnTo>
                  <a:lnTo>
                    <a:pt x="70" y="38"/>
                  </a:lnTo>
                  <a:lnTo>
                    <a:pt x="75" y="38"/>
                  </a:lnTo>
                  <a:lnTo>
                    <a:pt x="80" y="37"/>
                  </a:lnTo>
                  <a:lnTo>
                    <a:pt x="84" y="33"/>
                  </a:lnTo>
                  <a:lnTo>
                    <a:pt x="87" y="28"/>
                  </a:lnTo>
                  <a:lnTo>
                    <a:pt x="87" y="22"/>
                  </a:lnTo>
                  <a:lnTo>
                    <a:pt x="84" y="16"/>
                  </a:lnTo>
                  <a:lnTo>
                    <a:pt x="81" y="13"/>
                  </a:lnTo>
                  <a:lnTo>
                    <a:pt x="75" y="1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9" name="Freeform 25"/>
            <p:cNvSpPr>
              <a:spLocks/>
            </p:cNvSpPr>
            <p:nvPr/>
          </p:nvSpPr>
          <p:spPr bwMode="auto">
            <a:xfrm>
              <a:off x="4559" y="3850"/>
              <a:ext cx="17" cy="36"/>
            </a:xfrm>
            <a:custGeom>
              <a:avLst/>
              <a:gdLst/>
              <a:ahLst/>
              <a:cxnLst>
                <a:cxn ang="0">
                  <a:pos x="31" y="22"/>
                </a:cxn>
                <a:cxn ang="0">
                  <a:pos x="33" y="16"/>
                </a:cxn>
                <a:cxn ang="0">
                  <a:pos x="33" y="11"/>
                </a:cxn>
                <a:cxn ang="0">
                  <a:pos x="31" y="5"/>
                </a:cxn>
                <a:cxn ang="0">
                  <a:pos x="27" y="2"/>
                </a:cxn>
                <a:cxn ang="0">
                  <a:pos x="21" y="0"/>
                </a:cxn>
                <a:cxn ang="0">
                  <a:pos x="15" y="0"/>
                </a:cxn>
                <a:cxn ang="0">
                  <a:pos x="10" y="2"/>
                </a:cxn>
                <a:cxn ang="0">
                  <a:pos x="6" y="7"/>
                </a:cxn>
                <a:cxn ang="0">
                  <a:pos x="1" y="20"/>
                </a:cxn>
                <a:cxn ang="0">
                  <a:pos x="0" y="33"/>
                </a:cxn>
                <a:cxn ang="0">
                  <a:pos x="0" y="45"/>
                </a:cxn>
                <a:cxn ang="0">
                  <a:pos x="0" y="55"/>
                </a:cxn>
                <a:cxn ang="0">
                  <a:pos x="0" y="61"/>
                </a:cxn>
                <a:cxn ang="0">
                  <a:pos x="1" y="67"/>
                </a:cxn>
                <a:cxn ang="0">
                  <a:pos x="5" y="70"/>
                </a:cxn>
                <a:cxn ang="0">
                  <a:pos x="10" y="72"/>
                </a:cxn>
                <a:cxn ang="0">
                  <a:pos x="16" y="72"/>
                </a:cxn>
                <a:cxn ang="0">
                  <a:pos x="22" y="70"/>
                </a:cxn>
                <a:cxn ang="0">
                  <a:pos x="25" y="67"/>
                </a:cxn>
                <a:cxn ang="0">
                  <a:pos x="28" y="62"/>
                </a:cxn>
                <a:cxn ang="0">
                  <a:pos x="29" y="50"/>
                </a:cxn>
                <a:cxn ang="0">
                  <a:pos x="29" y="39"/>
                </a:cxn>
                <a:cxn ang="0">
                  <a:pos x="29" y="28"/>
                </a:cxn>
                <a:cxn ang="0">
                  <a:pos x="31" y="22"/>
                </a:cxn>
              </a:cxnLst>
              <a:rect l="0" t="0" r="r" b="b"/>
              <a:pathLst>
                <a:path w="33" h="72">
                  <a:moveTo>
                    <a:pt x="31" y="22"/>
                  </a:moveTo>
                  <a:lnTo>
                    <a:pt x="33" y="16"/>
                  </a:lnTo>
                  <a:lnTo>
                    <a:pt x="33" y="11"/>
                  </a:lnTo>
                  <a:lnTo>
                    <a:pt x="31" y="5"/>
                  </a:lnTo>
                  <a:lnTo>
                    <a:pt x="27" y="2"/>
                  </a:lnTo>
                  <a:lnTo>
                    <a:pt x="21" y="0"/>
                  </a:lnTo>
                  <a:lnTo>
                    <a:pt x="15" y="0"/>
                  </a:lnTo>
                  <a:lnTo>
                    <a:pt x="10" y="2"/>
                  </a:lnTo>
                  <a:lnTo>
                    <a:pt x="6" y="7"/>
                  </a:lnTo>
                  <a:lnTo>
                    <a:pt x="1" y="20"/>
                  </a:lnTo>
                  <a:lnTo>
                    <a:pt x="0" y="33"/>
                  </a:lnTo>
                  <a:lnTo>
                    <a:pt x="0" y="45"/>
                  </a:lnTo>
                  <a:lnTo>
                    <a:pt x="0" y="55"/>
                  </a:lnTo>
                  <a:lnTo>
                    <a:pt x="0" y="61"/>
                  </a:lnTo>
                  <a:lnTo>
                    <a:pt x="1" y="67"/>
                  </a:lnTo>
                  <a:lnTo>
                    <a:pt x="5" y="70"/>
                  </a:lnTo>
                  <a:lnTo>
                    <a:pt x="10" y="72"/>
                  </a:lnTo>
                  <a:lnTo>
                    <a:pt x="16" y="72"/>
                  </a:lnTo>
                  <a:lnTo>
                    <a:pt x="22" y="70"/>
                  </a:lnTo>
                  <a:lnTo>
                    <a:pt x="25" y="67"/>
                  </a:lnTo>
                  <a:lnTo>
                    <a:pt x="28" y="62"/>
                  </a:lnTo>
                  <a:lnTo>
                    <a:pt x="29" y="50"/>
                  </a:lnTo>
                  <a:lnTo>
                    <a:pt x="29" y="39"/>
                  </a:lnTo>
                  <a:lnTo>
                    <a:pt x="29" y="28"/>
                  </a:lnTo>
                  <a:lnTo>
                    <a:pt x="31" y="2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0" name="Freeform 26"/>
            <p:cNvSpPr>
              <a:spLocks/>
            </p:cNvSpPr>
            <p:nvPr/>
          </p:nvSpPr>
          <p:spPr bwMode="auto">
            <a:xfrm>
              <a:off x="4630" y="3798"/>
              <a:ext cx="26" cy="29"/>
            </a:xfrm>
            <a:custGeom>
              <a:avLst/>
              <a:gdLst/>
              <a:ahLst/>
              <a:cxnLst>
                <a:cxn ang="0">
                  <a:pos x="46" y="29"/>
                </a:cxn>
                <a:cxn ang="0">
                  <a:pos x="41" y="22"/>
                </a:cxn>
                <a:cxn ang="0">
                  <a:pos x="37" y="15"/>
                </a:cxn>
                <a:cxn ang="0">
                  <a:pos x="31" y="9"/>
                </a:cxn>
                <a:cxn ang="0">
                  <a:pos x="22" y="2"/>
                </a:cxn>
                <a:cxn ang="0">
                  <a:pos x="16" y="0"/>
                </a:cxn>
                <a:cxn ang="0">
                  <a:pos x="11" y="0"/>
                </a:cxn>
                <a:cxn ang="0">
                  <a:pos x="7" y="2"/>
                </a:cxn>
                <a:cxn ang="0">
                  <a:pos x="2" y="7"/>
                </a:cxn>
                <a:cxn ang="0">
                  <a:pos x="0" y="13"/>
                </a:cxn>
                <a:cxn ang="0">
                  <a:pos x="0" y="18"/>
                </a:cxn>
                <a:cxn ang="0">
                  <a:pos x="2" y="23"/>
                </a:cxn>
                <a:cxn ang="0">
                  <a:pos x="7" y="28"/>
                </a:cxn>
                <a:cxn ang="0">
                  <a:pos x="11" y="30"/>
                </a:cxn>
                <a:cxn ang="0">
                  <a:pos x="15" y="33"/>
                </a:cxn>
                <a:cxn ang="0">
                  <a:pos x="17" y="38"/>
                </a:cxn>
                <a:cxn ang="0">
                  <a:pos x="19" y="43"/>
                </a:cxn>
                <a:cxn ang="0">
                  <a:pos x="21" y="45"/>
                </a:cxn>
                <a:cxn ang="0">
                  <a:pos x="23" y="47"/>
                </a:cxn>
                <a:cxn ang="0">
                  <a:pos x="24" y="51"/>
                </a:cxn>
                <a:cxn ang="0">
                  <a:pos x="25" y="53"/>
                </a:cxn>
                <a:cxn ang="0">
                  <a:pos x="25" y="53"/>
                </a:cxn>
                <a:cxn ang="0">
                  <a:pos x="30" y="58"/>
                </a:cxn>
                <a:cxn ang="0">
                  <a:pos x="34" y="59"/>
                </a:cxn>
                <a:cxn ang="0">
                  <a:pos x="40" y="59"/>
                </a:cxn>
                <a:cxn ang="0">
                  <a:pos x="46" y="58"/>
                </a:cxn>
                <a:cxn ang="0">
                  <a:pos x="50" y="53"/>
                </a:cxn>
                <a:cxn ang="0">
                  <a:pos x="52" y="48"/>
                </a:cxn>
                <a:cxn ang="0">
                  <a:pos x="52" y="43"/>
                </a:cxn>
                <a:cxn ang="0">
                  <a:pos x="50" y="37"/>
                </a:cxn>
                <a:cxn ang="0">
                  <a:pos x="49" y="35"/>
                </a:cxn>
                <a:cxn ang="0">
                  <a:pos x="48" y="33"/>
                </a:cxn>
                <a:cxn ang="0">
                  <a:pos x="47" y="31"/>
                </a:cxn>
                <a:cxn ang="0">
                  <a:pos x="46" y="29"/>
                </a:cxn>
              </a:cxnLst>
              <a:rect l="0" t="0" r="r" b="b"/>
              <a:pathLst>
                <a:path w="52" h="59">
                  <a:moveTo>
                    <a:pt x="46" y="29"/>
                  </a:moveTo>
                  <a:lnTo>
                    <a:pt x="41" y="22"/>
                  </a:lnTo>
                  <a:lnTo>
                    <a:pt x="37" y="15"/>
                  </a:lnTo>
                  <a:lnTo>
                    <a:pt x="31" y="9"/>
                  </a:lnTo>
                  <a:lnTo>
                    <a:pt x="22" y="2"/>
                  </a:lnTo>
                  <a:lnTo>
                    <a:pt x="16" y="0"/>
                  </a:lnTo>
                  <a:lnTo>
                    <a:pt x="11" y="0"/>
                  </a:lnTo>
                  <a:lnTo>
                    <a:pt x="7" y="2"/>
                  </a:lnTo>
                  <a:lnTo>
                    <a:pt x="2" y="7"/>
                  </a:lnTo>
                  <a:lnTo>
                    <a:pt x="0" y="13"/>
                  </a:lnTo>
                  <a:lnTo>
                    <a:pt x="0" y="18"/>
                  </a:lnTo>
                  <a:lnTo>
                    <a:pt x="2" y="23"/>
                  </a:lnTo>
                  <a:lnTo>
                    <a:pt x="7" y="28"/>
                  </a:lnTo>
                  <a:lnTo>
                    <a:pt x="11" y="30"/>
                  </a:lnTo>
                  <a:lnTo>
                    <a:pt x="15" y="33"/>
                  </a:lnTo>
                  <a:lnTo>
                    <a:pt x="17" y="38"/>
                  </a:lnTo>
                  <a:lnTo>
                    <a:pt x="19" y="43"/>
                  </a:lnTo>
                  <a:lnTo>
                    <a:pt x="21" y="45"/>
                  </a:lnTo>
                  <a:lnTo>
                    <a:pt x="23" y="47"/>
                  </a:lnTo>
                  <a:lnTo>
                    <a:pt x="24" y="51"/>
                  </a:lnTo>
                  <a:lnTo>
                    <a:pt x="25" y="53"/>
                  </a:lnTo>
                  <a:lnTo>
                    <a:pt x="25" y="53"/>
                  </a:lnTo>
                  <a:lnTo>
                    <a:pt x="30" y="58"/>
                  </a:lnTo>
                  <a:lnTo>
                    <a:pt x="34" y="59"/>
                  </a:lnTo>
                  <a:lnTo>
                    <a:pt x="40" y="59"/>
                  </a:lnTo>
                  <a:lnTo>
                    <a:pt x="46" y="58"/>
                  </a:lnTo>
                  <a:lnTo>
                    <a:pt x="50" y="53"/>
                  </a:lnTo>
                  <a:lnTo>
                    <a:pt x="52" y="48"/>
                  </a:lnTo>
                  <a:lnTo>
                    <a:pt x="52" y="43"/>
                  </a:lnTo>
                  <a:lnTo>
                    <a:pt x="50" y="37"/>
                  </a:lnTo>
                  <a:lnTo>
                    <a:pt x="49" y="35"/>
                  </a:lnTo>
                  <a:lnTo>
                    <a:pt x="48" y="33"/>
                  </a:lnTo>
                  <a:lnTo>
                    <a:pt x="47" y="31"/>
                  </a:lnTo>
                  <a:lnTo>
                    <a:pt x="46" y="2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1" name="Freeform 27"/>
            <p:cNvSpPr>
              <a:spLocks/>
            </p:cNvSpPr>
            <p:nvPr/>
          </p:nvSpPr>
          <p:spPr bwMode="auto">
            <a:xfrm>
              <a:off x="4747" y="3551"/>
              <a:ext cx="25" cy="26"/>
            </a:xfrm>
            <a:custGeom>
              <a:avLst/>
              <a:gdLst/>
              <a:ahLst/>
              <a:cxnLst>
                <a:cxn ang="0">
                  <a:pos x="16" y="53"/>
                </a:cxn>
                <a:cxn ang="0">
                  <a:pos x="16" y="53"/>
                </a:cxn>
                <a:cxn ang="0">
                  <a:pos x="27" y="49"/>
                </a:cxn>
                <a:cxn ang="0">
                  <a:pos x="36" y="43"/>
                </a:cxn>
                <a:cxn ang="0">
                  <a:pos x="40" y="36"/>
                </a:cxn>
                <a:cxn ang="0">
                  <a:pos x="42" y="30"/>
                </a:cxn>
                <a:cxn ang="0">
                  <a:pos x="44" y="28"/>
                </a:cxn>
                <a:cxn ang="0">
                  <a:pos x="45" y="26"/>
                </a:cxn>
                <a:cxn ang="0">
                  <a:pos x="45" y="25"/>
                </a:cxn>
                <a:cxn ang="0">
                  <a:pos x="46" y="24"/>
                </a:cxn>
                <a:cxn ang="0">
                  <a:pos x="48" y="18"/>
                </a:cxn>
                <a:cxn ang="0">
                  <a:pos x="48" y="12"/>
                </a:cxn>
                <a:cxn ang="0">
                  <a:pos x="47" y="8"/>
                </a:cxn>
                <a:cxn ang="0">
                  <a:pos x="44" y="3"/>
                </a:cxn>
                <a:cxn ang="0">
                  <a:pos x="38" y="1"/>
                </a:cxn>
                <a:cxn ang="0">
                  <a:pos x="32" y="0"/>
                </a:cxn>
                <a:cxn ang="0">
                  <a:pos x="27" y="2"/>
                </a:cxn>
                <a:cxn ang="0">
                  <a:pos x="23" y="5"/>
                </a:cxn>
                <a:cxn ang="0">
                  <a:pos x="23" y="5"/>
                </a:cxn>
                <a:cxn ang="0">
                  <a:pos x="21" y="9"/>
                </a:cxn>
                <a:cxn ang="0">
                  <a:pos x="19" y="12"/>
                </a:cxn>
                <a:cxn ang="0">
                  <a:pos x="18" y="16"/>
                </a:cxn>
                <a:cxn ang="0">
                  <a:pos x="17" y="19"/>
                </a:cxn>
                <a:cxn ang="0">
                  <a:pos x="16" y="20"/>
                </a:cxn>
                <a:cxn ang="0">
                  <a:pos x="16" y="23"/>
                </a:cxn>
                <a:cxn ang="0">
                  <a:pos x="15" y="24"/>
                </a:cxn>
                <a:cxn ang="0">
                  <a:pos x="14" y="25"/>
                </a:cxn>
                <a:cxn ang="0">
                  <a:pos x="14" y="25"/>
                </a:cxn>
                <a:cxn ang="0">
                  <a:pos x="14" y="25"/>
                </a:cxn>
                <a:cxn ang="0">
                  <a:pos x="14" y="25"/>
                </a:cxn>
                <a:cxn ang="0">
                  <a:pos x="14" y="25"/>
                </a:cxn>
                <a:cxn ang="0">
                  <a:pos x="14" y="25"/>
                </a:cxn>
                <a:cxn ang="0">
                  <a:pos x="8" y="27"/>
                </a:cxn>
                <a:cxn ang="0">
                  <a:pos x="3" y="31"/>
                </a:cxn>
                <a:cxn ang="0">
                  <a:pos x="1" y="35"/>
                </a:cxn>
                <a:cxn ang="0">
                  <a:pos x="0" y="40"/>
                </a:cxn>
                <a:cxn ang="0">
                  <a:pos x="2" y="46"/>
                </a:cxn>
                <a:cxn ang="0">
                  <a:pos x="6" y="49"/>
                </a:cxn>
                <a:cxn ang="0">
                  <a:pos x="10" y="53"/>
                </a:cxn>
                <a:cxn ang="0">
                  <a:pos x="16" y="53"/>
                </a:cxn>
              </a:cxnLst>
              <a:rect l="0" t="0" r="r" b="b"/>
              <a:pathLst>
                <a:path w="48" h="53">
                  <a:moveTo>
                    <a:pt x="16" y="53"/>
                  </a:moveTo>
                  <a:lnTo>
                    <a:pt x="16" y="53"/>
                  </a:lnTo>
                  <a:lnTo>
                    <a:pt x="27" y="49"/>
                  </a:lnTo>
                  <a:lnTo>
                    <a:pt x="36" y="43"/>
                  </a:lnTo>
                  <a:lnTo>
                    <a:pt x="40" y="36"/>
                  </a:lnTo>
                  <a:lnTo>
                    <a:pt x="42" y="30"/>
                  </a:lnTo>
                  <a:lnTo>
                    <a:pt x="44" y="28"/>
                  </a:lnTo>
                  <a:lnTo>
                    <a:pt x="45" y="26"/>
                  </a:lnTo>
                  <a:lnTo>
                    <a:pt x="45" y="25"/>
                  </a:lnTo>
                  <a:lnTo>
                    <a:pt x="46" y="24"/>
                  </a:lnTo>
                  <a:lnTo>
                    <a:pt x="48" y="18"/>
                  </a:lnTo>
                  <a:lnTo>
                    <a:pt x="48" y="12"/>
                  </a:lnTo>
                  <a:lnTo>
                    <a:pt x="47" y="8"/>
                  </a:lnTo>
                  <a:lnTo>
                    <a:pt x="44" y="3"/>
                  </a:lnTo>
                  <a:lnTo>
                    <a:pt x="38" y="1"/>
                  </a:lnTo>
                  <a:lnTo>
                    <a:pt x="32" y="0"/>
                  </a:lnTo>
                  <a:lnTo>
                    <a:pt x="27" y="2"/>
                  </a:lnTo>
                  <a:lnTo>
                    <a:pt x="23" y="5"/>
                  </a:lnTo>
                  <a:lnTo>
                    <a:pt x="23" y="5"/>
                  </a:lnTo>
                  <a:lnTo>
                    <a:pt x="21" y="9"/>
                  </a:lnTo>
                  <a:lnTo>
                    <a:pt x="19" y="12"/>
                  </a:lnTo>
                  <a:lnTo>
                    <a:pt x="18" y="16"/>
                  </a:lnTo>
                  <a:lnTo>
                    <a:pt x="17" y="19"/>
                  </a:lnTo>
                  <a:lnTo>
                    <a:pt x="16" y="20"/>
                  </a:lnTo>
                  <a:lnTo>
                    <a:pt x="16" y="23"/>
                  </a:lnTo>
                  <a:lnTo>
                    <a:pt x="15" y="24"/>
                  </a:lnTo>
                  <a:lnTo>
                    <a:pt x="14" y="25"/>
                  </a:lnTo>
                  <a:lnTo>
                    <a:pt x="14" y="25"/>
                  </a:lnTo>
                  <a:lnTo>
                    <a:pt x="14" y="25"/>
                  </a:lnTo>
                  <a:lnTo>
                    <a:pt x="14" y="25"/>
                  </a:lnTo>
                  <a:lnTo>
                    <a:pt x="14" y="25"/>
                  </a:lnTo>
                  <a:lnTo>
                    <a:pt x="14" y="25"/>
                  </a:lnTo>
                  <a:lnTo>
                    <a:pt x="8" y="27"/>
                  </a:lnTo>
                  <a:lnTo>
                    <a:pt x="3" y="31"/>
                  </a:lnTo>
                  <a:lnTo>
                    <a:pt x="1" y="35"/>
                  </a:lnTo>
                  <a:lnTo>
                    <a:pt x="0" y="40"/>
                  </a:lnTo>
                  <a:lnTo>
                    <a:pt x="2" y="46"/>
                  </a:lnTo>
                  <a:lnTo>
                    <a:pt x="6" y="49"/>
                  </a:lnTo>
                  <a:lnTo>
                    <a:pt x="10" y="53"/>
                  </a:lnTo>
                  <a:lnTo>
                    <a:pt x="16" y="5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2" name="Freeform 28"/>
            <p:cNvSpPr>
              <a:spLocks/>
            </p:cNvSpPr>
            <p:nvPr/>
          </p:nvSpPr>
          <p:spPr bwMode="auto">
            <a:xfrm>
              <a:off x="4655" y="3533"/>
              <a:ext cx="31" cy="40"/>
            </a:xfrm>
            <a:custGeom>
              <a:avLst/>
              <a:gdLst/>
              <a:ahLst/>
              <a:cxnLst>
                <a:cxn ang="0">
                  <a:pos x="63" y="63"/>
                </a:cxn>
                <a:cxn ang="0">
                  <a:pos x="59" y="54"/>
                </a:cxn>
                <a:cxn ang="0">
                  <a:pos x="54" y="46"/>
                </a:cxn>
                <a:cxn ang="0">
                  <a:pos x="48" y="39"/>
                </a:cxn>
                <a:cxn ang="0">
                  <a:pos x="42" y="33"/>
                </a:cxn>
                <a:cxn ang="0">
                  <a:pos x="36" y="28"/>
                </a:cxn>
                <a:cxn ang="0">
                  <a:pos x="33" y="23"/>
                </a:cxn>
                <a:cxn ang="0">
                  <a:pos x="30" y="19"/>
                </a:cxn>
                <a:cxn ang="0">
                  <a:pos x="30" y="15"/>
                </a:cxn>
                <a:cxn ang="0">
                  <a:pos x="29" y="9"/>
                </a:cxn>
                <a:cxn ang="0">
                  <a:pos x="26" y="4"/>
                </a:cxn>
                <a:cxn ang="0">
                  <a:pos x="21" y="1"/>
                </a:cxn>
                <a:cxn ang="0">
                  <a:pos x="15" y="0"/>
                </a:cxn>
                <a:cxn ang="0">
                  <a:pos x="10" y="0"/>
                </a:cxn>
                <a:cxn ang="0">
                  <a:pos x="5" y="3"/>
                </a:cxn>
                <a:cxn ang="0">
                  <a:pos x="1" y="8"/>
                </a:cxn>
                <a:cxn ang="0">
                  <a:pos x="0" y="14"/>
                </a:cxn>
                <a:cxn ang="0">
                  <a:pos x="3" y="28"/>
                </a:cxn>
                <a:cxn ang="0">
                  <a:pos x="8" y="39"/>
                </a:cxn>
                <a:cxn ang="0">
                  <a:pos x="15" y="47"/>
                </a:cxn>
                <a:cxn ang="0">
                  <a:pos x="22" y="54"/>
                </a:cxn>
                <a:cxn ang="0">
                  <a:pos x="27" y="59"/>
                </a:cxn>
                <a:cxn ang="0">
                  <a:pos x="30" y="62"/>
                </a:cxn>
                <a:cxn ang="0">
                  <a:pos x="33" y="66"/>
                </a:cxn>
                <a:cxn ang="0">
                  <a:pos x="34" y="69"/>
                </a:cxn>
                <a:cxn ang="0">
                  <a:pos x="36" y="74"/>
                </a:cxn>
                <a:cxn ang="0">
                  <a:pos x="41" y="77"/>
                </a:cxn>
                <a:cxn ang="0">
                  <a:pos x="46" y="79"/>
                </a:cxn>
                <a:cxn ang="0">
                  <a:pos x="52" y="79"/>
                </a:cxn>
                <a:cxn ang="0">
                  <a:pos x="57" y="77"/>
                </a:cxn>
                <a:cxn ang="0">
                  <a:pos x="61" y="72"/>
                </a:cxn>
                <a:cxn ang="0">
                  <a:pos x="63" y="68"/>
                </a:cxn>
                <a:cxn ang="0">
                  <a:pos x="63" y="63"/>
                </a:cxn>
              </a:cxnLst>
              <a:rect l="0" t="0" r="r" b="b"/>
              <a:pathLst>
                <a:path w="63" h="79">
                  <a:moveTo>
                    <a:pt x="63" y="63"/>
                  </a:moveTo>
                  <a:lnTo>
                    <a:pt x="59" y="54"/>
                  </a:lnTo>
                  <a:lnTo>
                    <a:pt x="54" y="46"/>
                  </a:lnTo>
                  <a:lnTo>
                    <a:pt x="48" y="39"/>
                  </a:lnTo>
                  <a:lnTo>
                    <a:pt x="42" y="33"/>
                  </a:lnTo>
                  <a:lnTo>
                    <a:pt x="36" y="28"/>
                  </a:lnTo>
                  <a:lnTo>
                    <a:pt x="33" y="23"/>
                  </a:lnTo>
                  <a:lnTo>
                    <a:pt x="30" y="19"/>
                  </a:lnTo>
                  <a:lnTo>
                    <a:pt x="30" y="15"/>
                  </a:lnTo>
                  <a:lnTo>
                    <a:pt x="29" y="9"/>
                  </a:lnTo>
                  <a:lnTo>
                    <a:pt x="26" y="4"/>
                  </a:lnTo>
                  <a:lnTo>
                    <a:pt x="21" y="1"/>
                  </a:lnTo>
                  <a:lnTo>
                    <a:pt x="15" y="0"/>
                  </a:lnTo>
                  <a:lnTo>
                    <a:pt x="10" y="0"/>
                  </a:lnTo>
                  <a:lnTo>
                    <a:pt x="5" y="3"/>
                  </a:lnTo>
                  <a:lnTo>
                    <a:pt x="1" y="8"/>
                  </a:lnTo>
                  <a:lnTo>
                    <a:pt x="0" y="14"/>
                  </a:lnTo>
                  <a:lnTo>
                    <a:pt x="3" y="28"/>
                  </a:lnTo>
                  <a:lnTo>
                    <a:pt x="8" y="39"/>
                  </a:lnTo>
                  <a:lnTo>
                    <a:pt x="15" y="47"/>
                  </a:lnTo>
                  <a:lnTo>
                    <a:pt x="22" y="54"/>
                  </a:lnTo>
                  <a:lnTo>
                    <a:pt x="27" y="59"/>
                  </a:lnTo>
                  <a:lnTo>
                    <a:pt x="30" y="62"/>
                  </a:lnTo>
                  <a:lnTo>
                    <a:pt x="33" y="66"/>
                  </a:lnTo>
                  <a:lnTo>
                    <a:pt x="34" y="69"/>
                  </a:lnTo>
                  <a:lnTo>
                    <a:pt x="36" y="74"/>
                  </a:lnTo>
                  <a:lnTo>
                    <a:pt x="41" y="77"/>
                  </a:lnTo>
                  <a:lnTo>
                    <a:pt x="46" y="79"/>
                  </a:lnTo>
                  <a:lnTo>
                    <a:pt x="52" y="79"/>
                  </a:lnTo>
                  <a:lnTo>
                    <a:pt x="57" y="77"/>
                  </a:lnTo>
                  <a:lnTo>
                    <a:pt x="61" y="72"/>
                  </a:lnTo>
                  <a:lnTo>
                    <a:pt x="63" y="68"/>
                  </a:lnTo>
                  <a:lnTo>
                    <a:pt x="63" y="6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3" name="Freeform 29"/>
            <p:cNvSpPr>
              <a:spLocks/>
            </p:cNvSpPr>
            <p:nvPr/>
          </p:nvSpPr>
          <p:spPr bwMode="auto">
            <a:xfrm>
              <a:off x="4560" y="3089"/>
              <a:ext cx="520" cy="1007"/>
            </a:xfrm>
            <a:custGeom>
              <a:avLst/>
              <a:gdLst/>
              <a:ahLst/>
              <a:cxnLst>
                <a:cxn ang="0">
                  <a:pos x="958" y="1144"/>
                </a:cxn>
                <a:cxn ang="0">
                  <a:pos x="919" y="957"/>
                </a:cxn>
                <a:cxn ang="0">
                  <a:pos x="897" y="787"/>
                </a:cxn>
                <a:cxn ang="0">
                  <a:pos x="887" y="711"/>
                </a:cxn>
                <a:cxn ang="0">
                  <a:pos x="870" y="653"/>
                </a:cxn>
                <a:cxn ang="0">
                  <a:pos x="834" y="608"/>
                </a:cxn>
                <a:cxn ang="0">
                  <a:pos x="792" y="580"/>
                </a:cxn>
                <a:cxn ang="0">
                  <a:pos x="622" y="12"/>
                </a:cxn>
                <a:cxn ang="0">
                  <a:pos x="603" y="8"/>
                </a:cxn>
                <a:cxn ang="0">
                  <a:pos x="566" y="2"/>
                </a:cxn>
                <a:cxn ang="0">
                  <a:pos x="512" y="0"/>
                </a:cxn>
                <a:cxn ang="0">
                  <a:pos x="443" y="2"/>
                </a:cxn>
                <a:cxn ang="0">
                  <a:pos x="362" y="13"/>
                </a:cxn>
                <a:cxn ang="0">
                  <a:pos x="276" y="35"/>
                </a:cxn>
                <a:cxn ang="0">
                  <a:pos x="208" y="59"/>
                </a:cxn>
                <a:cxn ang="0">
                  <a:pos x="157" y="85"/>
                </a:cxn>
                <a:cxn ang="0">
                  <a:pos x="124" y="104"/>
                </a:cxn>
                <a:cxn ang="0">
                  <a:pos x="107" y="116"/>
                </a:cxn>
                <a:cxn ang="0">
                  <a:pos x="232" y="683"/>
                </a:cxn>
                <a:cxn ang="0">
                  <a:pos x="200" y="749"/>
                </a:cxn>
                <a:cxn ang="0">
                  <a:pos x="208" y="863"/>
                </a:cxn>
                <a:cxn ang="0">
                  <a:pos x="248" y="1063"/>
                </a:cxn>
                <a:cxn ang="0">
                  <a:pos x="264" y="1138"/>
                </a:cxn>
                <a:cxn ang="0">
                  <a:pos x="278" y="1210"/>
                </a:cxn>
                <a:cxn ang="0">
                  <a:pos x="289" y="1281"/>
                </a:cxn>
                <a:cxn ang="0">
                  <a:pos x="291" y="1356"/>
                </a:cxn>
                <a:cxn ang="0">
                  <a:pos x="274" y="1424"/>
                </a:cxn>
                <a:cxn ang="0">
                  <a:pos x="240" y="1486"/>
                </a:cxn>
                <a:cxn ang="0">
                  <a:pos x="188" y="1546"/>
                </a:cxn>
                <a:cxn ang="0">
                  <a:pos x="115" y="1605"/>
                </a:cxn>
                <a:cxn ang="0">
                  <a:pos x="49" y="1669"/>
                </a:cxn>
                <a:cxn ang="0">
                  <a:pos x="5" y="1758"/>
                </a:cxn>
                <a:cxn ang="0">
                  <a:pos x="6" y="1848"/>
                </a:cxn>
                <a:cxn ang="0">
                  <a:pos x="44" y="1918"/>
                </a:cxn>
                <a:cxn ang="0">
                  <a:pos x="136" y="1985"/>
                </a:cxn>
                <a:cxn ang="0">
                  <a:pos x="225" y="2014"/>
                </a:cxn>
                <a:cxn ang="0">
                  <a:pos x="292" y="2006"/>
                </a:cxn>
                <a:cxn ang="0">
                  <a:pos x="362" y="1977"/>
                </a:cxn>
                <a:cxn ang="0">
                  <a:pos x="436" y="1932"/>
                </a:cxn>
                <a:cxn ang="0">
                  <a:pos x="512" y="1878"/>
                </a:cxn>
                <a:cxn ang="0">
                  <a:pos x="576" y="1830"/>
                </a:cxn>
                <a:cxn ang="0">
                  <a:pos x="613" y="1802"/>
                </a:cxn>
                <a:cxn ang="0">
                  <a:pos x="650" y="1774"/>
                </a:cxn>
                <a:cxn ang="0">
                  <a:pos x="687" y="1749"/>
                </a:cxn>
                <a:cxn ang="0">
                  <a:pos x="723" y="1727"/>
                </a:cxn>
                <a:cxn ang="0">
                  <a:pos x="756" y="1709"/>
                </a:cxn>
                <a:cxn ang="0">
                  <a:pos x="816" y="1676"/>
                </a:cxn>
                <a:cxn ang="0">
                  <a:pos x="877" y="1638"/>
                </a:cxn>
                <a:cxn ang="0">
                  <a:pos x="937" y="1592"/>
                </a:cxn>
                <a:cxn ang="0">
                  <a:pos x="986" y="1538"/>
                </a:cxn>
                <a:cxn ang="0">
                  <a:pos x="1023" y="1476"/>
                </a:cxn>
                <a:cxn ang="0">
                  <a:pos x="1041" y="1402"/>
                </a:cxn>
                <a:cxn ang="0">
                  <a:pos x="1031" y="1322"/>
                </a:cxn>
                <a:cxn ang="0">
                  <a:pos x="997" y="1242"/>
                </a:cxn>
              </a:cxnLst>
              <a:rect l="0" t="0" r="r" b="b"/>
              <a:pathLst>
                <a:path w="1041" h="2014">
                  <a:moveTo>
                    <a:pt x="997" y="1242"/>
                  </a:moveTo>
                  <a:lnTo>
                    <a:pt x="976" y="1198"/>
                  </a:lnTo>
                  <a:lnTo>
                    <a:pt x="958" y="1144"/>
                  </a:lnTo>
                  <a:lnTo>
                    <a:pt x="942" y="1085"/>
                  </a:lnTo>
                  <a:lnTo>
                    <a:pt x="929" y="1022"/>
                  </a:lnTo>
                  <a:lnTo>
                    <a:pt x="919" y="957"/>
                  </a:lnTo>
                  <a:lnTo>
                    <a:pt x="909" y="895"/>
                  </a:lnTo>
                  <a:lnTo>
                    <a:pt x="902" y="837"/>
                  </a:lnTo>
                  <a:lnTo>
                    <a:pt x="897" y="787"/>
                  </a:lnTo>
                  <a:lnTo>
                    <a:pt x="893" y="757"/>
                  </a:lnTo>
                  <a:lnTo>
                    <a:pt x="891" y="731"/>
                  </a:lnTo>
                  <a:lnTo>
                    <a:pt x="887" y="711"/>
                  </a:lnTo>
                  <a:lnTo>
                    <a:pt x="885" y="694"/>
                  </a:lnTo>
                  <a:lnTo>
                    <a:pt x="879" y="673"/>
                  </a:lnTo>
                  <a:lnTo>
                    <a:pt x="870" y="653"/>
                  </a:lnTo>
                  <a:lnTo>
                    <a:pt x="860" y="636"/>
                  </a:lnTo>
                  <a:lnTo>
                    <a:pt x="847" y="621"/>
                  </a:lnTo>
                  <a:lnTo>
                    <a:pt x="834" y="608"/>
                  </a:lnTo>
                  <a:lnTo>
                    <a:pt x="819" y="596"/>
                  </a:lnTo>
                  <a:lnTo>
                    <a:pt x="806" y="587"/>
                  </a:lnTo>
                  <a:lnTo>
                    <a:pt x="792" y="580"/>
                  </a:lnTo>
                  <a:lnTo>
                    <a:pt x="648" y="19"/>
                  </a:lnTo>
                  <a:lnTo>
                    <a:pt x="625" y="12"/>
                  </a:lnTo>
                  <a:lnTo>
                    <a:pt x="622" y="12"/>
                  </a:lnTo>
                  <a:lnTo>
                    <a:pt x="619" y="11"/>
                  </a:lnTo>
                  <a:lnTo>
                    <a:pt x="612" y="9"/>
                  </a:lnTo>
                  <a:lnTo>
                    <a:pt x="603" y="8"/>
                  </a:lnTo>
                  <a:lnTo>
                    <a:pt x="592" y="5"/>
                  </a:lnTo>
                  <a:lnTo>
                    <a:pt x="580" y="4"/>
                  </a:lnTo>
                  <a:lnTo>
                    <a:pt x="566" y="2"/>
                  </a:lnTo>
                  <a:lnTo>
                    <a:pt x="549" y="1"/>
                  </a:lnTo>
                  <a:lnTo>
                    <a:pt x="531" y="0"/>
                  </a:lnTo>
                  <a:lnTo>
                    <a:pt x="512" y="0"/>
                  </a:lnTo>
                  <a:lnTo>
                    <a:pt x="490" y="0"/>
                  </a:lnTo>
                  <a:lnTo>
                    <a:pt x="467" y="0"/>
                  </a:lnTo>
                  <a:lnTo>
                    <a:pt x="443" y="2"/>
                  </a:lnTo>
                  <a:lnTo>
                    <a:pt x="417" y="4"/>
                  </a:lnTo>
                  <a:lnTo>
                    <a:pt x="390" y="9"/>
                  </a:lnTo>
                  <a:lnTo>
                    <a:pt x="362" y="13"/>
                  </a:lnTo>
                  <a:lnTo>
                    <a:pt x="331" y="20"/>
                  </a:lnTo>
                  <a:lnTo>
                    <a:pt x="302" y="27"/>
                  </a:lnTo>
                  <a:lnTo>
                    <a:pt x="276" y="35"/>
                  </a:lnTo>
                  <a:lnTo>
                    <a:pt x="251" y="43"/>
                  </a:lnTo>
                  <a:lnTo>
                    <a:pt x="228" y="51"/>
                  </a:lnTo>
                  <a:lnTo>
                    <a:pt x="208" y="59"/>
                  </a:lnTo>
                  <a:lnTo>
                    <a:pt x="189" y="69"/>
                  </a:lnTo>
                  <a:lnTo>
                    <a:pt x="172" y="77"/>
                  </a:lnTo>
                  <a:lnTo>
                    <a:pt x="157" y="85"/>
                  </a:lnTo>
                  <a:lnTo>
                    <a:pt x="144" y="92"/>
                  </a:lnTo>
                  <a:lnTo>
                    <a:pt x="133" y="99"/>
                  </a:lnTo>
                  <a:lnTo>
                    <a:pt x="124" y="104"/>
                  </a:lnTo>
                  <a:lnTo>
                    <a:pt x="117" y="109"/>
                  </a:lnTo>
                  <a:lnTo>
                    <a:pt x="111" y="113"/>
                  </a:lnTo>
                  <a:lnTo>
                    <a:pt x="107" y="116"/>
                  </a:lnTo>
                  <a:lnTo>
                    <a:pt x="106" y="117"/>
                  </a:lnTo>
                  <a:lnTo>
                    <a:pt x="84" y="134"/>
                  </a:lnTo>
                  <a:lnTo>
                    <a:pt x="232" y="683"/>
                  </a:lnTo>
                  <a:lnTo>
                    <a:pt x="213" y="708"/>
                  </a:lnTo>
                  <a:lnTo>
                    <a:pt x="204" y="726"/>
                  </a:lnTo>
                  <a:lnTo>
                    <a:pt x="200" y="749"/>
                  </a:lnTo>
                  <a:lnTo>
                    <a:pt x="198" y="779"/>
                  </a:lnTo>
                  <a:lnTo>
                    <a:pt x="202" y="817"/>
                  </a:lnTo>
                  <a:lnTo>
                    <a:pt x="208" y="863"/>
                  </a:lnTo>
                  <a:lnTo>
                    <a:pt x="218" y="919"/>
                  </a:lnTo>
                  <a:lnTo>
                    <a:pt x="232" y="985"/>
                  </a:lnTo>
                  <a:lnTo>
                    <a:pt x="248" y="1063"/>
                  </a:lnTo>
                  <a:lnTo>
                    <a:pt x="254" y="1089"/>
                  </a:lnTo>
                  <a:lnTo>
                    <a:pt x="258" y="1113"/>
                  </a:lnTo>
                  <a:lnTo>
                    <a:pt x="264" y="1138"/>
                  </a:lnTo>
                  <a:lnTo>
                    <a:pt x="269" y="1162"/>
                  </a:lnTo>
                  <a:lnTo>
                    <a:pt x="273" y="1186"/>
                  </a:lnTo>
                  <a:lnTo>
                    <a:pt x="278" y="1210"/>
                  </a:lnTo>
                  <a:lnTo>
                    <a:pt x="283" y="1233"/>
                  </a:lnTo>
                  <a:lnTo>
                    <a:pt x="286" y="1253"/>
                  </a:lnTo>
                  <a:lnTo>
                    <a:pt x="289" y="1281"/>
                  </a:lnTo>
                  <a:lnTo>
                    <a:pt x="292" y="1306"/>
                  </a:lnTo>
                  <a:lnTo>
                    <a:pt x="292" y="1332"/>
                  </a:lnTo>
                  <a:lnTo>
                    <a:pt x="291" y="1356"/>
                  </a:lnTo>
                  <a:lnTo>
                    <a:pt x="287" y="1379"/>
                  </a:lnTo>
                  <a:lnTo>
                    <a:pt x="281" y="1402"/>
                  </a:lnTo>
                  <a:lnTo>
                    <a:pt x="274" y="1424"/>
                  </a:lnTo>
                  <a:lnTo>
                    <a:pt x="265" y="1445"/>
                  </a:lnTo>
                  <a:lnTo>
                    <a:pt x="254" y="1465"/>
                  </a:lnTo>
                  <a:lnTo>
                    <a:pt x="240" y="1486"/>
                  </a:lnTo>
                  <a:lnTo>
                    <a:pt x="225" y="1507"/>
                  </a:lnTo>
                  <a:lnTo>
                    <a:pt x="208" y="1526"/>
                  </a:lnTo>
                  <a:lnTo>
                    <a:pt x="188" y="1546"/>
                  </a:lnTo>
                  <a:lnTo>
                    <a:pt x="166" y="1566"/>
                  </a:lnTo>
                  <a:lnTo>
                    <a:pt x="142" y="1585"/>
                  </a:lnTo>
                  <a:lnTo>
                    <a:pt x="115" y="1605"/>
                  </a:lnTo>
                  <a:lnTo>
                    <a:pt x="92" y="1623"/>
                  </a:lnTo>
                  <a:lnTo>
                    <a:pt x="71" y="1645"/>
                  </a:lnTo>
                  <a:lnTo>
                    <a:pt x="49" y="1669"/>
                  </a:lnTo>
                  <a:lnTo>
                    <a:pt x="31" y="1697"/>
                  </a:lnTo>
                  <a:lnTo>
                    <a:pt x="16" y="1727"/>
                  </a:lnTo>
                  <a:lnTo>
                    <a:pt x="5" y="1758"/>
                  </a:lnTo>
                  <a:lnTo>
                    <a:pt x="0" y="1791"/>
                  </a:lnTo>
                  <a:lnTo>
                    <a:pt x="1" y="1826"/>
                  </a:lnTo>
                  <a:lnTo>
                    <a:pt x="6" y="1848"/>
                  </a:lnTo>
                  <a:lnTo>
                    <a:pt x="13" y="1871"/>
                  </a:lnTo>
                  <a:lnTo>
                    <a:pt x="26" y="1894"/>
                  </a:lnTo>
                  <a:lnTo>
                    <a:pt x="44" y="1918"/>
                  </a:lnTo>
                  <a:lnTo>
                    <a:pt x="67" y="1941"/>
                  </a:lnTo>
                  <a:lnTo>
                    <a:pt x="98" y="1964"/>
                  </a:lnTo>
                  <a:lnTo>
                    <a:pt x="136" y="1985"/>
                  </a:lnTo>
                  <a:lnTo>
                    <a:pt x="182" y="2005"/>
                  </a:lnTo>
                  <a:lnTo>
                    <a:pt x="203" y="2010"/>
                  </a:lnTo>
                  <a:lnTo>
                    <a:pt x="225" y="2014"/>
                  </a:lnTo>
                  <a:lnTo>
                    <a:pt x="247" y="2014"/>
                  </a:lnTo>
                  <a:lnTo>
                    <a:pt x="269" y="2010"/>
                  </a:lnTo>
                  <a:lnTo>
                    <a:pt x="292" y="2006"/>
                  </a:lnTo>
                  <a:lnTo>
                    <a:pt x="315" y="1998"/>
                  </a:lnTo>
                  <a:lnTo>
                    <a:pt x="338" y="1989"/>
                  </a:lnTo>
                  <a:lnTo>
                    <a:pt x="362" y="1977"/>
                  </a:lnTo>
                  <a:lnTo>
                    <a:pt x="386" y="1963"/>
                  </a:lnTo>
                  <a:lnTo>
                    <a:pt x="410" y="1948"/>
                  </a:lnTo>
                  <a:lnTo>
                    <a:pt x="436" y="1932"/>
                  </a:lnTo>
                  <a:lnTo>
                    <a:pt x="461" y="1915"/>
                  </a:lnTo>
                  <a:lnTo>
                    <a:pt x="486" y="1896"/>
                  </a:lnTo>
                  <a:lnTo>
                    <a:pt x="512" y="1878"/>
                  </a:lnTo>
                  <a:lnTo>
                    <a:pt x="537" y="1858"/>
                  </a:lnTo>
                  <a:lnTo>
                    <a:pt x="564" y="1839"/>
                  </a:lnTo>
                  <a:lnTo>
                    <a:pt x="576" y="1830"/>
                  </a:lnTo>
                  <a:lnTo>
                    <a:pt x="588" y="1820"/>
                  </a:lnTo>
                  <a:lnTo>
                    <a:pt x="601" y="1811"/>
                  </a:lnTo>
                  <a:lnTo>
                    <a:pt x="613" y="1802"/>
                  </a:lnTo>
                  <a:lnTo>
                    <a:pt x="626" y="1793"/>
                  </a:lnTo>
                  <a:lnTo>
                    <a:pt x="637" y="1783"/>
                  </a:lnTo>
                  <a:lnTo>
                    <a:pt x="650" y="1774"/>
                  </a:lnTo>
                  <a:lnTo>
                    <a:pt x="663" y="1766"/>
                  </a:lnTo>
                  <a:lnTo>
                    <a:pt x="674" y="1757"/>
                  </a:lnTo>
                  <a:lnTo>
                    <a:pt x="687" y="1749"/>
                  </a:lnTo>
                  <a:lnTo>
                    <a:pt x="698" y="1742"/>
                  </a:lnTo>
                  <a:lnTo>
                    <a:pt x="710" y="1734"/>
                  </a:lnTo>
                  <a:lnTo>
                    <a:pt x="723" y="1727"/>
                  </a:lnTo>
                  <a:lnTo>
                    <a:pt x="734" y="1720"/>
                  </a:lnTo>
                  <a:lnTo>
                    <a:pt x="745" y="1714"/>
                  </a:lnTo>
                  <a:lnTo>
                    <a:pt x="756" y="1709"/>
                  </a:lnTo>
                  <a:lnTo>
                    <a:pt x="776" y="1698"/>
                  </a:lnTo>
                  <a:lnTo>
                    <a:pt x="795" y="1688"/>
                  </a:lnTo>
                  <a:lnTo>
                    <a:pt x="816" y="1676"/>
                  </a:lnTo>
                  <a:lnTo>
                    <a:pt x="837" y="1665"/>
                  </a:lnTo>
                  <a:lnTo>
                    <a:pt x="857" y="1652"/>
                  </a:lnTo>
                  <a:lnTo>
                    <a:pt x="877" y="1638"/>
                  </a:lnTo>
                  <a:lnTo>
                    <a:pt x="898" y="1623"/>
                  </a:lnTo>
                  <a:lnTo>
                    <a:pt x="917" y="1608"/>
                  </a:lnTo>
                  <a:lnTo>
                    <a:pt x="937" y="1592"/>
                  </a:lnTo>
                  <a:lnTo>
                    <a:pt x="954" y="1575"/>
                  </a:lnTo>
                  <a:lnTo>
                    <a:pt x="972" y="1556"/>
                  </a:lnTo>
                  <a:lnTo>
                    <a:pt x="986" y="1538"/>
                  </a:lnTo>
                  <a:lnTo>
                    <a:pt x="1001" y="1517"/>
                  </a:lnTo>
                  <a:lnTo>
                    <a:pt x="1013" y="1496"/>
                  </a:lnTo>
                  <a:lnTo>
                    <a:pt x="1023" y="1476"/>
                  </a:lnTo>
                  <a:lnTo>
                    <a:pt x="1031" y="1453"/>
                  </a:lnTo>
                  <a:lnTo>
                    <a:pt x="1037" y="1427"/>
                  </a:lnTo>
                  <a:lnTo>
                    <a:pt x="1041" y="1402"/>
                  </a:lnTo>
                  <a:lnTo>
                    <a:pt x="1041" y="1375"/>
                  </a:lnTo>
                  <a:lnTo>
                    <a:pt x="1037" y="1349"/>
                  </a:lnTo>
                  <a:lnTo>
                    <a:pt x="1031" y="1322"/>
                  </a:lnTo>
                  <a:lnTo>
                    <a:pt x="1023" y="1296"/>
                  </a:lnTo>
                  <a:lnTo>
                    <a:pt x="1012" y="1269"/>
                  </a:lnTo>
                  <a:lnTo>
                    <a:pt x="997" y="124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4" name="Freeform 30"/>
            <p:cNvSpPr>
              <a:spLocks/>
            </p:cNvSpPr>
            <p:nvPr/>
          </p:nvSpPr>
          <p:spPr bwMode="auto">
            <a:xfrm>
              <a:off x="4603" y="3933"/>
              <a:ext cx="113" cy="120"/>
            </a:xfrm>
            <a:custGeom>
              <a:avLst/>
              <a:gdLst/>
              <a:ahLst/>
              <a:cxnLst>
                <a:cxn ang="0">
                  <a:pos x="124" y="235"/>
                </a:cxn>
                <a:cxn ang="0">
                  <a:pos x="103" y="227"/>
                </a:cxn>
                <a:cxn ang="0">
                  <a:pos x="84" y="218"/>
                </a:cxn>
                <a:cxn ang="0">
                  <a:pos x="63" y="206"/>
                </a:cxn>
                <a:cxn ang="0">
                  <a:pos x="45" y="195"/>
                </a:cxn>
                <a:cxn ang="0">
                  <a:pos x="29" y="180"/>
                </a:cxn>
                <a:cxn ang="0">
                  <a:pos x="15" y="165"/>
                </a:cxn>
                <a:cxn ang="0">
                  <a:pos x="6" y="146"/>
                </a:cxn>
                <a:cxn ang="0">
                  <a:pos x="0" y="127"/>
                </a:cxn>
                <a:cxn ang="0">
                  <a:pos x="0" y="109"/>
                </a:cxn>
                <a:cxn ang="0">
                  <a:pos x="2" y="92"/>
                </a:cxn>
                <a:cxn ang="0">
                  <a:pos x="8" y="75"/>
                </a:cxn>
                <a:cxn ang="0">
                  <a:pos x="16" y="59"/>
                </a:cxn>
                <a:cxn ang="0">
                  <a:pos x="25" y="42"/>
                </a:cxn>
                <a:cxn ang="0">
                  <a:pos x="37" y="27"/>
                </a:cxn>
                <a:cxn ang="0">
                  <a:pos x="49" y="12"/>
                </a:cxn>
                <a:cxn ang="0">
                  <a:pos x="63" y="0"/>
                </a:cxn>
                <a:cxn ang="0">
                  <a:pos x="76" y="0"/>
                </a:cxn>
                <a:cxn ang="0">
                  <a:pos x="89" y="2"/>
                </a:cxn>
                <a:cxn ang="0">
                  <a:pos x="103" y="6"/>
                </a:cxn>
                <a:cxn ang="0">
                  <a:pos x="118" y="12"/>
                </a:cxn>
                <a:cxn ang="0">
                  <a:pos x="133" y="21"/>
                </a:cxn>
                <a:cxn ang="0">
                  <a:pos x="150" y="33"/>
                </a:cxn>
                <a:cxn ang="0">
                  <a:pos x="166" y="48"/>
                </a:cxn>
                <a:cxn ang="0">
                  <a:pos x="182" y="68"/>
                </a:cxn>
                <a:cxn ang="0">
                  <a:pos x="198" y="92"/>
                </a:cxn>
                <a:cxn ang="0">
                  <a:pos x="209" y="114"/>
                </a:cxn>
                <a:cxn ang="0">
                  <a:pos x="218" y="136"/>
                </a:cxn>
                <a:cxn ang="0">
                  <a:pos x="223" y="155"/>
                </a:cxn>
                <a:cxn ang="0">
                  <a:pos x="226" y="174"/>
                </a:cxn>
                <a:cxn ang="0">
                  <a:pos x="226" y="190"/>
                </a:cxn>
                <a:cxn ang="0">
                  <a:pos x="224" y="205"/>
                </a:cxn>
                <a:cxn ang="0">
                  <a:pos x="222" y="218"/>
                </a:cxn>
                <a:cxn ang="0">
                  <a:pos x="207" y="224"/>
                </a:cxn>
                <a:cxn ang="0">
                  <a:pos x="193" y="229"/>
                </a:cxn>
                <a:cxn ang="0">
                  <a:pos x="181" y="234"/>
                </a:cxn>
                <a:cxn ang="0">
                  <a:pos x="168" y="236"/>
                </a:cxn>
                <a:cxn ang="0">
                  <a:pos x="156" y="238"/>
                </a:cxn>
                <a:cxn ang="0">
                  <a:pos x="145" y="238"/>
                </a:cxn>
                <a:cxn ang="0">
                  <a:pos x="135" y="237"/>
                </a:cxn>
                <a:cxn ang="0">
                  <a:pos x="124" y="235"/>
                </a:cxn>
              </a:cxnLst>
              <a:rect l="0" t="0" r="r" b="b"/>
              <a:pathLst>
                <a:path w="226" h="238">
                  <a:moveTo>
                    <a:pt x="124" y="235"/>
                  </a:moveTo>
                  <a:lnTo>
                    <a:pt x="103" y="227"/>
                  </a:lnTo>
                  <a:lnTo>
                    <a:pt x="84" y="218"/>
                  </a:lnTo>
                  <a:lnTo>
                    <a:pt x="63" y="206"/>
                  </a:lnTo>
                  <a:lnTo>
                    <a:pt x="45" y="195"/>
                  </a:lnTo>
                  <a:lnTo>
                    <a:pt x="29" y="180"/>
                  </a:lnTo>
                  <a:lnTo>
                    <a:pt x="15" y="165"/>
                  </a:lnTo>
                  <a:lnTo>
                    <a:pt x="6" y="146"/>
                  </a:lnTo>
                  <a:lnTo>
                    <a:pt x="0" y="127"/>
                  </a:lnTo>
                  <a:lnTo>
                    <a:pt x="0" y="109"/>
                  </a:lnTo>
                  <a:lnTo>
                    <a:pt x="2" y="92"/>
                  </a:lnTo>
                  <a:lnTo>
                    <a:pt x="8" y="75"/>
                  </a:lnTo>
                  <a:lnTo>
                    <a:pt x="16" y="59"/>
                  </a:lnTo>
                  <a:lnTo>
                    <a:pt x="25" y="42"/>
                  </a:lnTo>
                  <a:lnTo>
                    <a:pt x="37" y="27"/>
                  </a:lnTo>
                  <a:lnTo>
                    <a:pt x="49" y="12"/>
                  </a:lnTo>
                  <a:lnTo>
                    <a:pt x="63" y="0"/>
                  </a:lnTo>
                  <a:lnTo>
                    <a:pt x="76" y="0"/>
                  </a:lnTo>
                  <a:lnTo>
                    <a:pt x="89" y="2"/>
                  </a:lnTo>
                  <a:lnTo>
                    <a:pt x="103" y="6"/>
                  </a:lnTo>
                  <a:lnTo>
                    <a:pt x="118" y="12"/>
                  </a:lnTo>
                  <a:lnTo>
                    <a:pt x="133" y="21"/>
                  </a:lnTo>
                  <a:lnTo>
                    <a:pt x="150" y="33"/>
                  </a:lnTo>
                  <a:lnTo>
                    <a:pt x="166" y="48"/>
                  </a:lnTo>
                  <a:lnTo>
                    <a:pt x="182" y="68"/>
                  </a:lnTo>
                  <a:lnTo>
                    <a:pt x="198" y="92"/>
                  </a:lnTo>
                  <a:lnTo>
                    <a:pt x="209" y="114"/>
                  </a:lnTo>
                  <a:lnTo>
                    <a:pt x="218" y="136"/>
                  </a:lnTo>
                  <a:lnTo>
                    <a:pt x="223" y="155"/>
                  </a:lnTo>
                  <a:lnTo>
                    <a:pt x="226" y="174"/>
                  </a:lnTo>
                  <a:lnTo>
                    <a:pt x="226" y="190"/>
                  </a:lnTo>
                  <a:lnTo>
                    <a:pt x="224" y="205"/>
                  </a:lnTo>
                  <a:lnTo>
                    <a:pt x="222" y="218"/>
                  </a:lnTo>
                  <a:lnTo>
                    <a:pt x="207" y="224"/>
                  </a:lnTo>
                  <a:lnTo>
                    <a:pt x="193" y="229"/>
                  </a:lnTo>
                  <a:lnTo>
                    <a:pt x="181" y="234"/>
                  </a:lnTo>
                  <a:lnTo>
                    <a:pt x="168" y="236"/>
                  </a:lnTo>
                  <a:lnTo>
                    <a:pt x="156" y="238"/>
                  </a:lnTo>
                  <a:lnTo>
                    <a:pt x="145" y="238"/>
                  </a:lnTo>
                  <a:lnTo>
                    <a:pt x="135" y="237"/>
                  </a:lnTo>
                  <a:lnTo>
                    <a:pt x="124" y="23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5" name="Freeform 31"/>
            <p:cNvSpPr>
              <a:spLocks/>
            </p:cNvSpPr>
            <p:nvPr/>
          </p:nvSpPr>
          <p:spPr bwMode="auto">
            <a:xfrm>
              <a:off x="4652" y="3133"/>
              <a:ext cx="363" cy="901"/>
            </a:xfrm>
            <a:custGeom>
              <a:avLst/>
              <a:gdLst/>
              <a:ahLst/>
              <a:cxnLst>
                <a:cxn ang="0">
                  <a:pos x="481" y="1573"/>
                </a:cxn>
                <a:cxn ang="0">
                  <a:pos x="417" y="1616"/>
                </a:cxn>
                <a:cxn ang="0">
                  <a:pos x="352" y="1664"/>
                </a:cxn>
                <a:cxn ang="0">
                  <a:pos x="261" y="1732"/>
                </a:cxn>
                <a:cxn ang="0">
                  <a:pos x="157" y="1802"/>
                </a:cxn>
                <a:cxn ang="0">
                  <a:pos x="145" y="1716"/>
                </a:cxn>
                <a:cxn ang="0">
                  <a:pos x="80" y="1620"/>
                </a:cxn>
                <a:cxn ang="0">
                  <a:pos x="12" y="1580"/>
                </a:cxn>
                <a:cxn ang="0">
                  <a:pos x="100" y="1484"/>
                </a:cxn>
                <a:cxn ang="0">
                  <a:pos x="175" y="1360"/>
                </a:cxn>
                <a:cxn ang="0">
                  <a:pos x="194" y="1216"/>
                </a:cxn>
                <a:cxn ang="0">
                  <a:pos x="178" y="1105"/>
                </a:cxn>
                <a:cxn ang="0">
                  <a:pos x="208" y="1080"/>
                </a:cxn>
                <a:cxn ang="0">
                  <a:pos x="243" y="1062"/>
                </a:cxn>
                <a:cxn ang="0">
                  <a:pos x="237" y="1039"/>
                </a:cxn>
                <a:cxn ang="0">
                  <a:pos x="206" y="1050"/>
                </a:cxn>
                <a:cxn ang="0">
                  <a:pos x="169" y="1059"/>
                </a:cxn>
                <a:cxn ang="0">
                  <a:pos x="144" y="940"/>
                </a:cxn>
                <a:cxn ang="0">
                  <a:pos x="141" y="864"/>
                </a:cxn>
                <a:cxn ang="0">
                  <a:pos x="167" y="852"/>
                </a:cxn>
                <a:cxn ang="0">
                  <a:pos x="186" y="837"/>
                </a:cxn>
                <a:cxn ang="0">
                  <a:pos x="165" y="822"/>
                </a:cxn>
                <a:cxn ang="0">
                  <a:pos x="137" y="833"/>
                </a:cxn>
                <a:cxn ang="0">
                  <a:pos x="125" y="840"/>
                </a:cxn>
                <a:cxn ang="0">
                  <a:pos x="102" y="670"/>
                </a:cxn>
                <a:cxn ang="0">
                  <a:pos x="20" y="73"/>
                </a:cxn>
                <a:cxn ang="0">
                  <a:pos x="185" y="604"/>
                </a:cxn>
                <a:cxn ang="0">
                  <a:pos x="201" y="585"/>
                </a:cxn>
                <a:cxn ang="0">
                  <a:pos x="77" y="46"/>
                </a:cxn>
                <a:cxn ang="0">
                  <a:pos x="242" y="589"/>
                </a:cxn>
                <a:cxn ang="0">
                  <a:pos x="104" y="37"/>
                </a:cxn>
                <a:cxn ang="0">
                  <a:pos x="274" y="572"/>
                </a:cxn>
                <a:cxn ang="0">
                  <a:pos x="297" y="580"/>
                </a:cxn>
                <a:cxn ang="0">
                  <a:pos x="160" y="21"/>
                </a:cxn>
                <a:cxn ang="0">
                  <a:pos x="327" y="566"/>
                </a:cxn>
                <a:cxn ang="0">
                  <a:pos x="351" y="564"/>
                </a:cxn>
                <a:cxn ang="0">
                  <a:pos x="215" y="8"/>
                </a:cxn>
                <a:cxn ang="0">
                  <a:pos x="379" y="558"/>
                </a:cxn>
                <a:cxn ang="0">
                  <a:pos x="401" y="547"/>
                </a:cxn>
                <a:cxn ang="0">
                  <a:pos x="273" y="2"/>
                </a:cxn>
                <a:cxn ang="0">
                  <a:pos x="441" y="557"/>
                </a:cxn>
                <a:cxn ang="0">
                  <a:pos x="457" y="539"/>
                </a:cxn>
                <a:cxn ang="0">
                  <a:pos x="326" y="0"/>
                </a:cxn>
                <a:cxn ang="0">
                  <a:pos x="492" y="561"/>
                </a:cxn>
                <a:cxn ang="0">
                  <a:pos x="508" y="543"/>
                </a:cxn>
                <a:cxn ang="0">
                  <a:pos x="391" y="6"/>
                </a:cxn>
                <a:cxn ang="0">
                  <a:pos x="575" y="576"/>
                </a:cxn>
                <a:cxn ang="0">
                  <a:pos x="615" y="626"/>
                </a:cxn>
                <a:cxn ang="0">
                  <a:pos x="629" y="747"/>
                </a:cxn>
                <a:cxn ang="0">
                  <a:pos x="598" y="864"/>
                </a:cxn>
                <a:cxn ang="0">
                  <a:pos x="588" y="885"/>
                </a:cxn>
                <a:cxn ang="0">
                  <a:pos x="649" y="903"/>
                </a:cxn>
                <a:cxn ang="0">
                  <a:pos x="672" y="1016"/>
                </a:cxn>
                <a:cxn ang="0">
                  <a:pos x="725" y="1180"/>
                </a:cxn>
                <a:cxn ang="0">
                  <a:pos x="646" y="1258"/>
                </a:cxn>
                <a:cxn ang="0">
                  <a:pos x="636" y="1425"/>
                </a:cxn>
                <a:cxn ang="0">
                  <a:pos x="609" y="1502"/>
                </a:cxn>
                <a:cxn ang="0">
                  <a:pos x="532" y="1544"/>
                </a:cxn>
              </a:cxnLst>
              <a:rect l="0" t="0" r="r" b="b"/>
              <a:pathLst>
                <a:path w="725" h="1802">
                  <a:moveTo>
                    <a:pt x="532" y="1544"/>
                  </a:moveTo>
                  <a:lnTo>
                    <a:pt x="519" y="1551"/>
                  </a:lnTo>
                  <a:lnTo>
                    <a:pt x="507" y="1558"/>
                  </a:lnTo>
                  <a:lnTo>
                    <a:pt x="494" y="1565"/>
                  </a:lnTo>
                  <a:lnTo>
                    <a:pt x="481" y="1573"/>
                  </a:lnTo>
                  <a:lnTo>
                    <a:pt x="469" y="1581"/>
                  </a:lnTo>
                  <a:lnTo>
                    <a:pt x="456" y="1589"/>
                  </a:lnTo>
                  <a:lnTo>
                    <a:pt x="443" y="1598"/>
                  </a:lnTo>
                  <a:lnTo>
                    <a:pt x="430" y="1606"/>
                  </a:lnTo>
                  <a:lnTo>
                    <a:pt x="417" y="1616"/>
                  </a:lnTo>
                  <a:lnTo>
                    <a:pt x="404" y="1626"/>
                  </a:lnTo>
                  <a:lnTo>
                    <a:pt x="391" y="1635"/>
                  </a:lnTo>
                  <a:lnTo>
                    <a:pt x="377" y="1644"/>
                  </a:lnTo>
                  <a:lnTo>
                    <a:pt x="365" y="1655"/>
                  </a:lnTo>
                  <a:lnTo>
                    <a:pt x="352" y="1664"/>
                  </a:lnTo>
                  <a:lnTo>
                    <a:pt x="338" y="1674"/>
                  </a:lnTo>
                  <a:lnTo>
                    <a:pt x="326" y="1684"/>
                  </a:lnTo>
                  <a:lnTo>
                    <a:pt x="305" y="1700"/>
                  </a:lnTo>
                  <a:lnTo>
                    <a:pt x="283" y="1716"/>
                  </a:lnTo>
                  <a:lnTo>
                    <a:pt x="261" y="1732"/>
                  </a:lnTo>
                  <a:lnTo>
                    <a:pt x="240" y="1747"/>
                  </a:lnTo>
                  <a:lnTo>
                    <a:pt x="218" y="1762"/>
                  </a:lnTo>
                  <a:lnTo>
                    <a:pt x="198" y="1777"/>
                  </a:lnTo>
                  <a:lnTo>
                    <a:pt x="177" y="1790"/>
                  </a:lnTo>
                  <a:lnTo>
                    <a:pt x="157" y="1802"/>
                  </a:lnTo>
                  <a:lnTo>
                    <a:pt x="159" y="1787"/>
                  </a:lnTo>
                  <a:lnTo>
                    <a:pt x="157" y="1771"/>
                  </a:lnTo>
                  <a:lnTo>
                    <a:pt x="155" y="1754"/>
                  </a:lnTo>
                  <a:lnTo>
                    <a:pt x="151" y="1735"/>
                  </a:lnTo>
                  <a:lnTo>
                    <a:pt x="145" y="1716"/>
                  </a:lnTo>
                  <a:lnTo>
                    <a:pt x="136" y="1695"/>
                  </a:lnTo>
                  <a:lnTo>
                    <a:pt x="123" y="1673"/>
                  </a:lnTo>
                  <a:lnTo>
                    <a:pt x="108" y="1651"/>
                  </a:lnTo>
                  <a:lnTo>
                    <a:pt x="94" y="1635"/>
                  </a:lnTo>
                  <a:lnTo>
                    <a:pt x="80" y="1620"/>
                  </a:lnTo>
                  <a:lnTo>
                    <a:pt x="66" y="1609"/>
                  </a:lnTo>
                  <a:lnTo>
                    <a:pt x="53" y="1598"/>
                  </a:lnTo>
                  <a:lnTo>
                    <a:pt x="39" y="1590"/>
                  </a:lnTo>
                  <a:lnTo>
                    <a:pt x="26" y="1584"/>
                  </a:lnTo>
                  <a:lnTo>
                    <a:pt x="12" y="1580"/>
                  </a:lnTo>
                  <a:lnTo>
                    <a:pt x="0" y="1576"/>
                  </a:lnTo>
                  <a:lnTo>
                    <a:pt x="28" y="1553"/>
                  </a:lnTo>
                  <a:lnTo>
                    <a:pt x="55" y="1531"/>
                  </a:lnTo>
                  <a:lnTo>
                    <a:pt x="79" y="1508"/>
                  </a:lnTo>
                  <a:lnTo>
                    <a:pt x="100" y="1484"/>
                  </a:lnTo>
                  <a:lnTo>
                    <a:pt x="119" y="1460"/>
                  </a:lnTo>
                  <a:lnTo>
                    <a:pt x="137" y="1436"/>
                  </a:lnTo>
                  <a:lnTo>
                    <a:pt x="152" y="1412"/>
                  </a:lnTo>
                  <a:lnTo>
                    <a:pt x="164" y="1385"/>
                  </a:lnTo>
                  <a:lnTo>
                    <a:pt x="175" y="1360"/>
                  </a:lnTo>
                  <a:lnTo>
                    <a:pt x="183" y="1332"/>
                  </a:lnTo>
                  <a:lnTo>
                    <a:pt x="189" y="1304"/>
                  </a:lnTo>
                  <a:lnTo>
                    <a:pt x="192" y="1276"/>
                  </a:lnTo>
                  <a:lnTo>
                    <a:pt x="194" y="1247"/>
                  </a:lnTo>
                  <a:lnTo>
                    <a:pt x="194" y="1216"/>
                  </a:lnTo>
                  <a:lnTo>
                    <a:pt x="192" y="1185"/>
                  </a:lnTo>
                  <a:lnTo>
                    <a:pt x="187" y="1152"/>
                  </a:lnTo>
                  <a:lnTo>
                    <a:pt x="185" y="1137"/>
                  </a:lnTo>
                  <a:lnTo>
                    <a:pt x="182" y="1121"/>
                  </a:lnTo>
                  <a:lnTo>
                    <a:pt x="178" y="1105"/>
                  </a:lnTo>
                  <a:lnTo>
                    <a:pt x="175" y="1088"/>
                  </a:lnTo>
                  <a:lnTo>
                    <a:pt x="183" y="1087"/>
                  </a:lnTo>
                  <a:lnTo>
                    <a:pt x="192" y="1084"/>
                  </a:lnTo>
                  <a:lnTo>
                    <a:pt x="200" y="1083"/>
                  </a:lnTo>
                  <a:lnTo>
                    <a:pt x="208" y="1080"/>
                  </a:lnTo>
                  <a:lnTo>
                    <a:pt x="215" y="1077"/>
                  </a:lnTo>
                  <a:lnTo>
                    <a:pt x="223" y="1074"/>
                  </a:lnTo>
                  <a:lnTo>
                    <a:pt x="231" y="1071"/>
                  </a:lnTo>
                  <a:lnTo>
                    <a:pt x="238" y="1067"/>
                  </a:lnTo>
                  <a:lnTo>
                    <a:pt x="243" y="1062"/>
                  </a:lnTo>
                  <a:lnTo>
                    <a:pt x="245" y="1058"/>
                  </a:lnTo>
                  <a:lnTo>
                    <a:pt x="246" y="1053"/>
                  </a:lnTo>
                  <a:lnTo>
                    <a:pt x="245" y="1047"/>
                  </a:lnTo>
                  <a:lnTo>
                    <a:pt x="242" y="1043"/>
                  </a:lnTo>
                  <a:lnTo>
                    <a:pt x="237" y="1039"/>
                  </a:lnTo>
                  <a:lnTo>
                    <a:pt x="231" y="1039"/>
                  </a:lnTo>
                  <a:lnTo>
                    <a:pt x="225" y="1041"/>
                  </a:lnTo>
                  <a:lnTo>
                    <a:pt x="220" y="1044"/>
                  </a:lnTo>
                  <a:lnTo>
                    <a:pt x="213" y="1046"/>
                  </a:lnTo>
                  <a:lnTo>
                    <a:pt x="206" y="1050"/>
                  </a:lnTo>
                  <a:lnTo>
                    <a:pt x="199" y="1052"/>
                  </a:lnTo>
                  <a:lnTo>
                    <a:pt x="192" y="1054"/>
                  </a:lnTo>
                  <a:lnTo>
                    <a:pt x="184" y="1057"/>
                  </a:lnTo>
                  <a:lnTo>
                    <a:pt x="177" y="1058"/>
                  </a:lnTo>
                  <a:lnTo>
                    <a:pt x="169" y="1059"/>
                  </a:lnTo>
                  <a:lnTo>
                    <a:pt x="164" y="1035"/>
                  </a:lnTo>
                  <a:lnTo>
                    <a:pt x="159" y="1011"/>
                  </a:lnTo>
                  <a:lnTo>
                    <a:pt x="154" y="986"/>
                  </a:lnTo>
                  <a:lnTo>
                    <a:pt x="149" y="963"/>
                  </a:lnTo>
                  <a:lnTo>
                    <a:pt x="144" y="940"/>
                  </a:lnTo>
                  <a:lnTo>
                    <a:pt x="139" y="916"/>
                  </a:lnTo>
                  <a:lnTo>
                    <a:pt x="134" y="893"/>
                  </a:lnTo>
                  <a:lnTo>
                    <a:pt x="130" y="870"/>
                  </a:lnTo>
                  <a:lnTo>
                    <a:pt x="136" y="868"/>
                  </a:lnTo>
                  <a:lnTo>
                    <a:pt x="141" y="864"/>
                  </a:lnTo>
                  <a:lnTo>
                    <a:pt x="146" y="861"/>
                  </a:lnTo>
                  <a:lnTo>
                    <a:pt x="152" y="857"/>
                  </a:lnTo>
                  <a:lnTo>
                    <a:pt x="156" y="855"/>
                  </a:lnTo>
                  <a:lnTo>
                    <a:pt x="162" y="853"/>
                  </a:lnTo>
                  <a:lnTo>
                    <a:pt x="167" y="852"/>
                  </a:lnTo>
                  <a:lnTo>
                    <a:pt x="172" y="852"/>
                  </a:lnTo>
                  <a:lnTo>
                    <a:pt x="178" y="850"/>
                  </a:lnTo>
                  <a:lnTo>
                    <a:pt x="183" y="847"/>
                  </a:lnTo>
                  <a:lnTo>
                    <a:pt x="185" y="842"/>
                  </a:lnTo>
                  <a:lnTo>
                    <a:pt x="186" y="837"/>
                  </a:lnTo>
                  <a:lnTo>
                    <a:pt x="186" y="831"/>
                  </a:lnTo>
                  <a:lnTo>
                    <a:pt x="183" y="826"/>
                  </a:lnTo>
                  <a:lnTo>
                    <a:pt x="178" y="823"/>
                  </a:lnTo>
                  <a:lnTo>
                    <a:pt x="172" y="822"/>
                  </a:lnTo>
                  <a:lnTo>
                    <a:pt x="165" y="822"/>
                  </a:lnTo>
                  <a:lnTo>
                    <a:pt x="160" y="823"/>
                  </a:lnTo>
                  <a:lnTo>
                    <a:pt x="153" y="825"/>
                  </a:lnTo>
                  <a:lnTo>
                    <a:pt x="147" y="827"/>
                  </a:lnTo>
                  <a:lnTo>
                    <a:pt x="142" y="830"/>
                  </a:lnTo>
                  <a:lnTo>
                    <a:pt x="137" y="833"/>
                  </a:lnTo>
                  <a:lnTo>
                    <a:pt x="132" y="835"/>
                  </a:lnTo>
                  <a:lnTo>
                    <a:pt x="127" y="839"/>
                  </a:lnTo>
                  <a:lnTo>
                    <a:pt x="126" y="839"/>
                  </a:lnTo>
                  <a:lnTo>
                    <a:pt x="126" y="840"/>
                  </a:lnTo>
                  <a:lnTo>
                    <a:pt x="125" y="840"/>
                  </a:lnTo>
                  <a:lnTo>
                    <a:pt x="124" y="841"/>
                  </a:lnTo>
                  <a:lnTo>
                    <a:pt x="114" y="786"/>
                  </a:lnTo>
                  <a:lnTo>
                    <a:pt x="106" y="735"/>
                  </a:lnTo>
                  <a:lnTo>
                    <a:pt x="101" y="695"/>
                  </a:lnTo>
                  <a:lnTo>
                    <a:pt x="102" y="670"/>
                  </a:lnTo>
                  <a:lnTo>
                    <a:pt x="142" y="615"/>
                  </a:lnTo>
                  <a:lnTo>
                    <a:pt x="0" y="83"/>
                  </a:lnTo>
                  <a:lnTo>
                    <a:pt x="5" y="80"/>
                  </a:lnTo>
                  <a:lnTo>
                    <a:pt x="12" y="76"/>
                  </a:lnTo>
                  <a:lnTo>
                    <a:pt x="20" y="73"/>
                  </a:lnTo>
                  <a:lnTo>
                    <a:pt x="28" y="68"/>
                  </a:lnTo>
                  <a:lnTo>
                    <a:pt x="172" y="593"/>
                  </a:lnTo>
                  <a:lnTo>
                    <a:pt x="175" y="599"/>
                  </a:lnTo>
                  <a:lnTo>
                    <a:pt x="179" y="603"/>
                  </a:lnTo>
                  <a:lnTo>
                    <a:pt x="185" y="604"/>
                  </a:lnTo>
                  <a:lnTo>
                    <a:pt x="191" y="604"/>
                  </a:lnTo>
                  <a:lnTo>
                    <a:pt x="195" y="602"/>
                  </a:lnTo>
                  <a:lnTo>
                    <a:pt x="199" y="597"/>
                  </a:lnTo>
                  <a:lnTo>
                    <a:pt x="201" y="591"/>
                  </a:lnTo>
                  <a:lnTo>
                    <a:pt x="201" y="585"/>
                  </a:lnTo>
                  <a:lnTo>
                    <a:pt x="55" y="55"/>
                  </a:lnTo>
                  <a:lnTo>
                    <a:pt x="61" y="53"/>
                  </a:lnTo>
                  <a:lnTo>
                    <a:pt x="65" y="51"/>
                  </a:lnTo>
                  <a:lnTo>
                    <a:pt x="71" y="48"/>
                  </a:lnTo>
                  <a:lnTo>
                    <a:pt x="77" y="46"/>
                  </a:lnTo>
                  <a:lnTo>
                    <a:pt x="223" y="578"/>
                  </a:lnTo>
                  <a:lnTo>
                    <a:pt x="225" y="584"/>
                  </a:lnTo>
                  <a:lnTo>
                    <a:pt x="230" y="588"/>
                  </a:lnTo>
                  <a:lnTo>
                    <a:pt x="236" y="589"/>
                  </a:lnTo>
                  <a:lnTo>
                    <a:pt x="242" y="589"/>
                  </a:lnTo>
                  <a:lnTo>
                    <a:pt x="246" y="587"/>
                  </a:lnTo>
                  <a:lnTo>
                    <a:pt x="250" y="582"/>
                  </a:lnTo>
                  <a:lnTo>
                    <a:pt x="251" y="577"/>
                  </a:lnTo>
                  <a:lnTo>
                    <a:pt x="251" y="572"/>
                  </a:lnTo>
                  <a:lnTo>
                    <a:pt x="104" y="37"/>
                  </a:lnTo>
                  <a:lnTo>
                    <a:pt x="110" y="35"/>
                  </a:lnTo>
                  <a:lnTo>
                    <a:pt x="115" y="33"/>
                  </a:lnTo>
                  <a:lnTo>
                    <a:pt x="121" y="31"/>
                  </a:lnTo>
                  <a:lnTo>
                    <a:pt x="126" y="30"/>
                  </a:lnTo>
                  <a:lnTo>
                    <a:pt x="274" y="572"/>
                  </a:lnTo>
                  <a:lnTo>
                    <a:pt x="276" y="577"/>
                  </a:lnTo>
                  <a:lnTo>
                    <a:pt x="281" y="581"/>
                  </a:lnTo>
                  <a:lnTo>
                    <a:pt x="285" y="582"/>
                  </a:lnTo>
                  <a:lnTo>
                    <a:pt x="291" y="582"/>
                  </a:lnTo>
                  <a:lnTo>
                    <a:pt x="297" y="580"/>
                  </a:lnTo>
                  <a:lnTo>
                    <a:pt x="300" y="575"/>
                  </a:lnTo>
                  <a:lnTo>
                    <a:pt x="301" y="569"/>
                  </a:lnTo>
                  <a:lnTo>
                    <a:pt x="301" y="564"/>
                  </a:lnTo>
                  <a:lnTo>
                    <a:pt x="154" y="22"/>
                  </a:lnTo>
                  <a:lnTo>
                    <a:pt x="160" y="21"/>
                  </a:lnTo>
                  <a:lnTo>
                    <a:pt x="165" y="20"/>
                  </a:lnTo>
                  <a:lnTo>
                    <a:pt x="170" y="18"/>
                  </a:lnTo>
                  <a:lnTo>
                    <a:pt x="176" y="17"/>
                  </a:lnTo>
                  <a:lnTo>
                    <a:pt x="324" y="560"/>
                  </a:lnTo>
                  <a:lnTo>
                    <a:pt x="327" y="566"/>
                  </a:lnTo>
                  <a:lnTo>
                    <a:pt x="331" y="569"/>
                  </a:lnTo>
                  <a:lnTo>
                    <a:pt x="337" y="570"/>
                  </a:lnTo>
                  <a:lnTo>
                    <a:pt x="343" y="570"/>
                  </a:lnTo>
                  <a:lnTo>
                    <a:pt x="348" y="568"/>
                  </a:lnTo>
                  <a:lnTo>
                    <a:pt x="351" y="564"/>
                  </a:lnTo>
                  <a:lnTo>
                    <a:pt x="352" y="559"/>
                  </a:lnTo>
                  <a:lnTo>
                    <a:pt x="352" y="553"/>
                  </a:lnTo>
                  <a:lnTo>
                    <a:pt x="205" y="10"/>
                  </a:lnTo>
                  <a:lnTo>
                    <a:pt x="210" y="9"/>
                  </a:lnTo>
                  <a:lnTo>
                    <a:pt x="215" y="8"/>
                  </a:lnTo>
                  <a:lnTo>
                    <a:pt x="221" y="8"/>
                  </a:lnTo>
                  <a:lnTo>
                    <a:pt x="227" y="7"/>
                  </a:lnTo>
                  <a:lnTo>
                    <a:pt x="372" y="549"/>
                  </a:lnTo>
                  <a:lnTo>
                    <a:pt x="374" y="554"/>
                  </a:lnTo>
                  <a:lnTo>
                    <a:pt x="379" y="558"/>
                  </a:lnTo>
                  <a:lnTo>
                    <a:pt x="384" y="559"/>
                  </a:lnTo>
                  <a:lnTo>
                    <a:pt x="390" y="559"/>
                  </a:lnTo>
                  <a:lnTo>
                    <a:pt x="395" y="557"/>
                  </a:lnTo>
                  <a:lnTo>
                    <a:pt x="398" y="552"/>
                  </a:lnTo>
                  <a:lnTo>
                    <a:pt x="401" y="547"/>
                  </a:lnTo>
                  <a:lnTo>
                    <a:pt x="401" y="542"/>
                  </a:lnTo>
                  <a:lnTo>
                    <a:pt x="255" y="3"/>
                  </a:lnTo>
                  <a:lnTo>
                    <a:pt x="261" y="2"/>
                  </a:lnTo>
                  <a:lnTo>
                    <a:pt x="267" y="2"/>
                  </a:lnTo>
                  <a:lnTo>
                    <a:pt x="273" y="2"/>
                  </a:lnTo>
                  <a:lnTo>
                    <a:pt x="278" y="1"/>
                  </a:lnTo>
                  <a:lnTo>
                    <a:pt x="428" y="546"/>
                  </a:lnTo>
                  <a:lnTo>
                    <a:pt x="430" y="552"/>
                  </a:lnTo>
                  <a:lnTo>
                    <a:pt x="435" y="555"/>
                  </a:lnTo>
                  <a:lnTo>
                    <a:pt x="441" y="557"/>
                  </a:lnTo>
                  <a:lnTo>
                    <a:pt x="447" y="557"/>
                  </a:lnTo>
                  <a:lnTo>
                    <a:pt x="452" y="554"/>
                  </a:lnTo>
                  <a:lnTo>
                    <a:pt x="456" y="550"/>
                  </a:lnTo>
                  <a:lnTo>
                    <a:pt x="457" y="545"/>
                  </a:lnTo>
                  <a:lnTo>
                    <a:pt x="457" y="539"/>
                  </a:lnTo>
                  <a:lnTo>
                    <a:pt x="457" y="539"/>
                  </a:lnTo>
                  <a:lnTo>
                    <a:pt x="308" y="0"/>
                  </a:lnTo>
                  <a:lnTo>
                    <a:pt x="314" y="0"/>
                  </a:lnTo>
                  <a:lnTo>
                    <a:pt x="320" y="0"/>
                  </a:lnTo>
                  <a:lnTo>
                    <a:pt x="326" y="0"/>
                  </a:lnTo>
                  <a:lnTo>
                    <a:pt x="331" y="1"/>
                  </a:lnTo>
                  <a:lnTo>
                    <a:pt x="480" y="551"/>
                  </a:lnTo>
                  <a:lnTo>
                    <a:pt x="482" y="555"/>
                  </a:lnTo>
                  <a:lnTo>
                    <a:pt x="487" y="559"/>
                  </a:lnTo>
                  <a:lnTo>
                    <a:pt x="492" y="561"/>
                  </a:lnTo>
                  <a:lnTo>
                    <a:pt x="497" y="561"/>
                  </a:lnTo>
                  <a:lnTo>
                    <a:pt x="503" y="559"/>
                  </a:lnTo>
                  <a:lnTo>
                    <a:pt x="507" y="554"/>
                  </a:lnTo>
                  <a:lnTo>
                    <a:pt x="508" y="549"/>
                  </a:lnTo>
                  <a:lnTo>
                    <a:pt x="508" y="543"/>
                  </a:lnTo>
                  <a:lnTo>
                    <a:pt x="363" y="2"/>
                  </a:lnTo>
                  <a:lnTo>
                    <a:pt x="371" y="3"/>
                  </a:lnTo>
                  <a:lnTo>
                    <a:pt x="379" y="3"/>
                  </a:lnTo>
                  <a:lnTo>
                    <a:pt x="386" y="5"/>
                  </a:lnTo>
                  <a:lnTo>
                    <a:pt x="391" y="6"/>
                  </a:lnTo>
                  <a:lnTo>
                    <a:pt x="533" y="561"/>
                  </a:lnTo>
                  <a:lnTo>
                    <a:pt x="557" y="568"/>
                  </a:lnTo>
                  <a:lnTo>
                    <a:pt x="560" y="569"/>
                  </a:lnTo>
                  <a:lnTo>
                    <a:pt x="566" y="572"/>
                  </a:lnTo>
                  <a:lnTo>
                    <a:pt x="575" y="576"/>
                  </a:lnTo>
                  <a:lnTo>
                    <a:pt x="584" y="582"/>
                  </a:lnTo>
                  <a:lnTo>
                    <a:pt x="593" y="590"/>
                  </a:lnTo>
                  <a:lnTo>
                    <a:pt x="602" y="599"/>
                  </a:lnTo>
                  <a:lnTo>
                    <a:pt x="610" y="612"/>
                  </a:lnTo>
                  <a:lnTo>
                    <a:pt x="615" y="626"/>
                  </a:lnTo>
                  <a:lnTo>
                    <a:pt x="617" y="640"/>
                  </a:lnTo>
                  <a:lnTo>
                    <a:pt x="619" y="659"/>
                  </a:lnTo>
                  <a:lnTo>
                    <a:pt x="622" y="682"/>
                  </a:lnTo>
                  <a:lnTo>
                    <a:pt x="625" y="710"/>
                  </a:lnTo>
                  <a:lnTo>
                    <a:pt x="629" y="747"/>
                  </a:lnTo>
                  <a:lnTo>
                    <a:pt x="634" y="786"/>
                  </a:lnTo>
                  <a:lnTo>
                    <a:pt x="639" y="829"/>
                  </a:lnTo>
                  <a:lnTo>
                    <a:pt x="646" y="872"/>
                  </a:lnTo>
                  <a:lnTo>
                    <a:pt x="603" y="864"/>
                  </a:lnTo>
                  <a:lnTo>
                    <a:pt x="598" y="864"/>
                  </a:lnTo>
                  <a:lnTo>
                    <a:pt x="592" y="865"/>
                  </a:lnTo>
                  <a:lnTo>
                    <a:pt x="588" y="869"/>
                  </a:lnTo>
                  <a:lnTo>
                    <a:pt x="586" y="873"/>
                  </a:lnTo>
                  <a:lnTo>
                    <a:pt x="586" y="879"/>
                  </a:lnTo>
                  <a:lnTo>
                    <a:pt x="588" y="885"/>
                  </a:lnTo>
                  <a:lnTo>
                    <a:pt x="592" y="888"/>
                  </a:lnTo>
                  <a:lnTo>
                    <a:pt x="596" y="891"/>
                  </a:lnTo>
                  <a:lnTo>
                    <a:pt x="649" y="903"/>
                  </a:lnTo>
                  <a:lnTo>
                    <a:pt x="649" y="903"/>
                  </a:lnTo>
                  <a:lnTo>
                    <a:pt x="649" y="903"/>
                  </a:lnTo>
                  <a:lnTo>
                    <a:pt x="649" y="903"/>
                  </a:lnTo>
                  <a:lnTo>
                    <a:pt x="651" y="903"/>
                  </a:lnTo>
                  <a:lnTo>
                    <a:pt x="657" y="941"/>
                  </a:lnTo>
                  <a:lnTo>
                    <a:pt x="664" y="978"/>
                  </a:lnTo>
                  <a:lnTo>
                    <a:pt x="672" y="1016"/>
                  </a:lnTo>
                  <a:lnTo>
                    <a:pt x="681" y="1052"/>
                  </a:lnTo>
                  <a:lnTo>
                    <a:pt x="691" y="1087"/>
                  </a:lnTo>
                  <a:lnTo>
                    <a:pt x="701" y="1120"/>
                  </a:lnTo>
                  <a:lnTo>
                    <a:pt x="713" y="1151"/>
                  </a:lnTo>
                  <a:lnTo>
                    <a:pt x="725" y="1180"/>
                  </a:lnTo>
                  <a:lnTo>
                    <a:pt x="709" y="1189"/>
                  </a:lnTo>
                  <a:lnTo>
                    <a:pt x="692" y="1201"/>
                  </a:lnTo>
                  <a:lnTo>
                    <a:pt x="676" y="1216"/>
                  </a:lnTo>
                  <a:lnTo>
                    <a:pt x="660" y="1234"/>
                  </a:lnTo>
                  <a:lnTo>
                    <a:pt x="646" y="1258"/>
                  </a:lnTo>
                  <a:lnTo>
                    <a:pt x="636" y="1285"/>
                  </a:lnTo>
                  <a:lnTo>
                    <a:pt x="629" y="1317"/>
                  </a:lnTo>
                  <a:lnTo>
                    <a:pt x="628" y="1355"/>
                  </a:lnTo>
                  <a:lnTo>
                    <a:pt x="631" y="1393"/>
                  </a:lnTo>
                  <a:lnTo>
                    <a:pt x="636" y="1425"/>
                  </a:lnTo>
                  <a:lnTo>
                    <a:pt x="641" y="1453"/>
                  </a:lnTo>
                  <a:lnTo>
                    <a:pt x="648" y="1476"/>
                  </a:lnTo>
                  <a:lnTo>
                    <a:pt x="636" y="1484"/>
                  </a:lnTo>
                  <a:lnTo>
                    <a:pt x="623" y="1492"/>
                  </a:lnTo>
                  <a:lnTo>
                    <a:pt x="609" y="1502"/>
                  </a:lnTo>
                  <a:lnTo>
                    <a:pt x="595" y="1510"/>
                  </a:lnTo>
                  <a:lnTo>
                    <a:pt x="580" y="1519"/>
                  </a:lnTo>
                  <a:lnTo>
                    <a:pt x="565" y="1527"/>
                  </a:lnTo>
                  <a:lnTo>
                    <a:pt x="549" y="1536"/>
                  </a:lnTo>
                  <a:lnTo>
                    <a:pt x="532" y="1544"/>
                  </a:lnTo>
                  <a:close/>
                </a:path>
              </a:pathLst>
            </a:custGeom>
            <a:solidFill>
              <a:schemeClr val="bg2">
                <a:lumMod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6" name="Freeform 32"/>
            <p:cNvSpPr>
              <a:spLocks/>
            </p:cNvSpPr>
            <p:nvPr/>
          </p:nvSpPr>
          <p:spPr bwMode="auto">
            <a:xfrm>
              <a:off x="4981" y="3735"/>
              <a:ext cx="55" cy="126"/>
            </a:xfrm>
            <a:custGeom>
              <a:avLst/>
              <a:gdLst/>
              <a:ahLst/>
              <a:cxnLst>
                <a:cxn ang="0">
                  <a:pos x="105" y="136"/>
                </a:cxn>
                <a:cxn ang="0">
                  <a:pos x="101" y="151"/>
                </a:cxn>
                <a:cxn ang="0">
                  <a:pos x="94" y="165"/>
                </a:cxn>
                <a:cxn ang="0">
                  <a:pos x="85" y="180"/>
                </a:cxn>
                <a:cxn ang="0">
                  <a:pos x="74" y="195"/>
                </a:cxn>
                <a:cxn ang="0">
                  <a:pos x="63" y="210"/>
                </a:cxn>
                <a:cxn ang="0">
                  <a:pos x="49" y="224"/>
                </a:cxn>
                <a:cxn ang="0">
                  <a:pos x="34" y="239"/>
                </a:cxn>
                <a:cxn ang="0">
                  <a:pos x="17" y="253"/>
                </a:cxn>
                <a:cxn ang="0">
                  <a:pos x="11" y="233"/>
                </a:cxn>
                <a:cxn ang="0">
                  <a:pos x="6" y="209"/>
                </a:cxn>
                <a:cxn ang="0">
                  <a:pos x="3" y="181"/>
                </a:cxn>
                <a:cxn ang="0">
                  <a:pos x="0" y="149"/>
                </a:cxn>
                <a:cxn ang="0">
                  <a:pos x="2" y="117"/>
                </a:cxn>
                <a:cxn ang="0">
                  <a:pos x="6" y="89"/>
                </a:cxn>
                <a:cxn ang="0">
                  <a:pos x="15" y="65"/>
                </a:cxn>
                <a:cxn ang="0">
                  <a:pos x="27" y="45"/>
                </a:cxn>
                <a:cxn ang="0">
                  <a:pos x="41" y="30"/>
                </a:cxn>
                <a:cxn ang="0">
                  <a:pos x="55" y="18"/>
                </a:cxn>
                <a:cxn ang="0">
                  <a:pos x="68" y="7"/>
                </a:cxn>
                <a:cxn ang="0">
                  <a:pos x="82" y="0"/>
                </a:cxn>
                <a:cxn ang="0">
                  <a:pos x="91" y="19"/>
                </a:cxn>
                <a:cxn ang="0">
                  <a:pos x="100" y="37"/>
                </a:cxn>
                <a:cxn ang="0">
                  <a:pos x="105" y="55"/>
                </a:cxn>
                <a:cxn ang="0">
                  <a:pos x="109" y="72"/>
                </a:cxn>
                <a:cxn ang="0">
                  <a:pos x="111" y="88"/>
                </a:cxn>
                <a:cxn ang="0">
                  <a:pos x="111" y="104"/>
                </a:cxn>
                <a:cxn ang="0">
                  <a:pos x="109" y="120"/>
                </a:cxn>
                <a:cxn ang="0">
                  <a:pos x="105" y="136"/>
                </a:cxn>
              </a:cxnLst>
              <a:rect l="0" t="0" r="r" b="b"/>
              <a:pathLst>
                <a:path w="111" h="253">
                  <a:moveTo>
                    <a:pt x="105" y="136"/>
                  </a:moveTo>
                  <a:lnTo>
                    <a:pt x="101" y="151"/>
                  </a:lnTo>
                  <a:lnTo>
                    <a:pt x="94" y="165"/>
                  </a:lnTo>
                  <a:lnTo>
                    <a:pt x="85" y="180"/>
                  </a:lnTo>
                  <a:lnTo>
                    <a:pt x="74" y="195"/>
                  </a:lnTo>
                  <a:lnTo>
                    <a:pt x="63" y="210"/>
                  </a:lnTo>
                  <a:lnTo>
                    <a:pt x="49" y="224"/>
                  </a:lnTo>
                  <a:lnTo>
                    <a:pt x="34" y="239"/>
                  </a:lnTo>
                  <a:lnTo>
                    <a:pt x="17" y="253"/>
                  </a:lnTo>
                  <a:lnTo>
                    <a:pt x="11" y="233"/>
                  </a:lnTo>
                  <a:lnTo>
                    <a:pt x="6" y="209"/>
                  </a:lnTo>
                  <a:lnTo>
                    <a:pt x="3" y="181"/>
                  </a:lnTo>
                  <a:lnTo>
                    <a:pt x="0" y="149"/>
                  </a:lnTo>
                  <a:lnTo>
                    <a:pt x="2" y="117"/>
                  </a:lnTo>
                  <a:lnTo>
                    <a:pt x="6" y="89"/>
                  </a:lnTo>
                  <a:lnTo>
                    <a:pt x="15" y="65"/>
                  </a:lnTo>
                  <a:lnTo>
                    <a:pt x="27" y="45"/>
                  </a:lnTo>
                  <a:lnTo>
                    <a:pt x="41" y="30"/>
                  </a:lnTo>
                  <a:lnTo>
                    <a:pt x="55" y="18"/>
                  </a:lnTo>
                  <a:lnTo>
                    <a:pt x="68" y="7"/>
                  </a:lnTo>
                  <a:lnTo>
                    <a:pt x="82" y="0"/>
                  </a:lnTo>
                  <a:lnTo>
                    <a:pt x="91" y="19"/>
                  </a:lnTo>
                  <a:lnTo>
                    <a:pt x="100" y="37"/>
                  </a:lnTo>
                  <a:lnTo>
                    <a:pt x="105" y="55"/>
                  </a:lnTo>
                  <a:lnTo>
                    <a:pt x="109" y="72"/>
                  </a:lnTo>
                  <a:lnTo>
                    <a:pt x="111" y="88"/>
                  </a:lnTo>
                  <a:lnTo>
                    <a:pt x="111" y="104"/>
                  </a:lnTo>
                  <a:lnTo>
                    <a:pt x="109" y="120"/>
                  </a:lnTo>
                  <a:lnTo>
                    <a:pt x="105" y="136"/>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7" name="Freeform 33"/>
            <p:cNvSpPr>
              <a:spLocks/>
            </p:cNvSpPr>
            <p:nvPr/>
          </p:nvSpPr>
          <p:spPr bwMode="auto">
            <a:xfrm>
              <a:off x="4792" y="3544"/>
              <a:ext cx="25" cy="40"/>
            </a:xfrm>
            <a:custGeom>
              <a:avLst/>
              <a:gdLst/>
              <a:ahLst/>
              <a:cxnLst>
                <a:cxn ang="0">
                  <a:pos x="25" y="5"/>
                </a:cxn>
                <a:cxn ang="0">
                  <a:pos x="25" y="5"/>
                </a:cxn>
                <a:cxn ang="0">
                  <a:pos x="15" y="17"/>
                </a:cxn>
                <a:cxn ang="0">
                  <a:pos x="8" y="31"/>
                </a:cxn>
                <a:cxn ang="0">
                  <a:pos x="3" y="46"/>
                </a:cxn>
                <a:cxn ang="0">
                  <a:pos x="0" y="61"/>
                </a:cxn>
                <a:cxn ang="0">
                  <a:pos x="0" y="67"/>
                </a:cxn>
                <a:cxn ang="0">
                  <a:pos x="2" y="71"/>
                </a:cxn>
                <a:cxn ang="0">
                  <a:pos x="5" y="76"/>
                </a:cxn>
                <a:cxn ang="0">
                  <a:pos x="11" y="78"/>
                </a:cxn>
                <a:cxn ang="0">
                  <a:pos x="17" y="78"/>
                </a:cxn>
                <a:cxn ang="0">
                  <a:pos x="21" y="76"/>
                </a:cxn>
                <a:cxn ang="0">
                  <a:pos x="26" y="73"/>
                </a:cxn>
                <a:cxn ang="0">
                  <a:pos x="28" y="67"/>
                </a:cxn>
                <a:cxn ang="0">
                  <a:pos x="31" y="54"/>
                </a:cxn>
                <a:cxn ang="0">
                  <a:pos x="34" y="43"/>
                </a:cxn>
                <a:cxn ang="0">
                  <a:pos x="39" y="33"/>
                </a:cxn>
                <a:cxn ang="0">
                  <a:pos x="44" y="25"/>
                </a:cxn>
                <a:cxn ang="0">
                  <a:pos x="48" y="21"/>
                </a:cxn>
                <a:cxn ang="0">
                  <a:pos x="50" y="15"/>
                </a:cxn>
                <a:cxn ang="0">
                  <a:pos x="49" y="9"/>
                </a:cxn>
                <a:cxn ang="0">
                  <a:pos x="46" y="5"/>
                </a:cxn>
                <a:cxn ang="0">
                  <a:pos x="41" y="1"/>
                </a:cxn>
                <a:cxn ang="0">
                  <a:pos x="35" y="0"/>
                </a:cxn>
                <a:cxn ang="0">
                  <a:pos x="30" y="1"/>
                </a:cxn>
                <a:cxn ang="0">
                  <a:pos x="25" y="5"/>
                </a:cxn>
              </a:cxnLst>
              <a:rect l="0" t="0" r="r" b="b"/>
              <a:pathLst>
                <a:path w="50" h="78">
                  <a:moveTo>
                    <a:pt x="25" y="5"/>
                  </a:moveTo>
                  <a:lnTo>
                    <a:pt x="25" y="5"/>
                  </a:lnTo>
                  <a:lnTo>
                    <a:pt x="15" y="17"/>
                  </a:lnTo>
                  <a:lnTo>
                    <a:pt x="8" y="31"/>
                  </a:lnTo>
                  <a:lnTo>
                    <a:pt x="3" y="46"/>
                  </a:lnTo>
                  <a:lnTo>
                    <a:pt x="0" y="61"/>
                  </a:lnTo>
                  <a:lnTo>
                    <a:pt x="0" y="67"/>
                  </a:lnTo>
                  <a:lnTo>
                    <a:pt x="2" y="71"/>
                  </a:lnTo>
                  <a:lnTo>
                    <a:pt x="5" y="76"/>
                  </a:lnTo>
                  <a:lnTo>
                    <a:pt x="11" y="78"/>
                  </a:lnTo>
                  <a:lnTo>
                    <a:pt x="17" y="78"/>
                  </a:lnTo>
                  <a:lnTo>
                    <a:pt x="21" y="76"/>
                  </a:lnTo>
                  <a:lnTo>
                    <a:pt x="26" y="73"/>
                  </a:lnTo>
                  <a:lnTo>
                    <a:pt x="28" y="67"/>
                  </a:lnTo>
                  <a:lnTo>
                    <a:pt x="31" y="54"/>
                  </a:lnTo>
                  <a:lnTo>
                    <a:pt x="34" y="43"/>
                  </a:lnTo>
                  <a:lnTo>
                    <a:pt x="39" y="33"/>
                  </a:lnTo>
                  <a:lnTo>
                    <a:pt x="44" y="25"/>
                  </a:lnTo>
                  <a:lnTo>
                    <a:pt x="48" y="21"/>
                  </a:lnTo>
                  <a:lnTo>
                    <a:pt x="50" y="15"/>
                  </a:lnTo>
                  <a:lnTo>
                    <a:pt x="49" y="9"/>
                  </a:lnTo>
                  <a:lnTo>
                    <a:pt x="46" y="5"/>
                  </a:lnTo>
                  <a:lnTo>
                    <a:pt x="41" y="1"/>
                  </a:lnTo>
                  <a:lnTo>
                    <a:pt x="35" y="0"/>
                  </a:lnTo>
                  <a:lnTo>
                    <a:pt x="30" y="1"/>
                  </a:lnTo>
                  <a:lnTo>
                    <a:pt x="25" y="5"/>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8" name="Freeform 34"/>
            <p:cNvSpPr>
              <a:spLocks/>
            </p:cNvSpPr>
            <p:nvPr/>
          </p:nvSpPr>
          <p:spPr bwMode="auto">
            <a:xfrm>
              <a:off x="4874" y="3611"/>
              <a:ext cx="50" cy="18"/>
            </a:xfrm>
            <a:custGeom>
              <a:avLst/>
              <a:gdLst/>
              <a:ahLst/>
              <a:cxnLst>
                <a:cxn ang="0">
                  <a:pos x="99" y="12"/>
                </a:cxn>
                <a:cxn ang="0">
                  <a:pos x="97" y="6"/>
                </a:cxn>
                <a:cxn ang="0">
                  <a:pos x="94" y="3"/>
                </a:cxn>
                <a:cxn ang="0">
                  <a:pos x="89" y="0"/>
                </a:cxn>
                <a:cxn ang="0">
                  <a:pos x="83" y="0"/>
                </a:cxn>
                <a:cxn ang="0">
                  <a:pos x="83" y="0"/>
                </a:cxn>
                <a:cxn ang="0">
                  <a:pos x="72" y="3"/>
                </a:cxn>
                <a:cxn ang="0">
                  <a:pos x="64" y="4"/>
                </a:cxn>
                <a:cxn ang="0">
                  <a:pos x="57" y="5"/>
                </a:cxn>
                <a:cxn ang="0">
                  <a:pos x="50" y="6"/>
                </a:cxn>
                <a:cxn ang="0">
                  <a:pos x="43" y="6"/>
                </a:cxn>
                <a:cxn ang="0">
                  <a:pos x="37" y="6"/>
                </a:cxn>
                <a:cxn ang="0">
                  <a:pos x="30" y="6"/>
                </a:cxn>
                <a:cxn ang="0">
                  <a:pos x="25" y="6"/>
                </a:cxn>
                <a:cxn ang="0">
                  <a:pos x="18" y="5"/>
                </a:cxn>
                <a:cxn ang="0">
                  <a:pos x="12" y="5"/>
                </a:cxn>
                <a:cxn ang="0">
                  <a:pos x="7" y="6"/>
                </a:cxn>
                <a:cxn ang="0">
                  <a:pos x="3" y="10"/>
                </a:cxn>
                <a:cxn ang="0">
                  <a:pos x="0" y="15"/>
                </a:cxn>
                <a:cxn ang="0">
                  <a:pos x="0" y="21"/>
                </a:cxn>
                <a:cxn ang="0">
                  <a:pos x="3" y="27"/>
                </a:cxn>
                <a:cxn ang="0">
                  <a:pos x="6" y="30"/>
                </a:cxn>
                <a:cxn ang="0">
                  <a:pos x="12" y="33"/>
                </a:cxn>
                <a:cxn ang="0">
                  <a:pos x="20" y="35"/>
                </a:cxn>
                <a:cxn ang="0">
                  <a:pos x="29" y="35"/>
                </a:cxn>
                <a:cxn ang="0">
                  <a:pos x="36" y="36"/>
                </a:cxn>
                <a:cxn ang="0">
                  <a:pos x="44" y="35"/>
                </a:cxn>
                <a:cxn ang="0">
                  <a:pos x="52" y="35"/>
                </a:cxn>
                <a:cxn ang="0">
                  <a:pos x="60" y="34"/>
                </a:cxn>
                <a:cxn ang="0">
                  <a:pos x="68" y="32"/>
                </a:cxn>
                <a:cxn ang="0">
                  <a:pos x="76" y="30"/>
                </a:cxn>
                <a:cxn ang="0">
                  <a:pos x="88" y="29"/>
                </a:cxn>
                <a:cxn ang="0">
                  <a:pos x="94" y="27"/>
                </a:cxn>
                <a:cxn ang="0">
                  <a:pos x="97" y="24"/>
                </a:cxn>
                <a:cxn ang="0">
                  <a:pos x="99" y="18"/>
                </a:cxn>
                <a:cxn ang="0">
                  <a:pos x="99" y="12"/>
                </a:cxn>
              </a:cxnLst>
              <a:rect l="0" t="0" r="r" b="b"/>
              <a:pathLst>
                <a:path w="99" h="36">
                  <a:moveTo>
                    <a:pt x="99" y="12"/>
                  </a:moveTo>
                  <a:lnTo>
                    <a:pt x="97" y="6"/>
                  </a:lnTo>
                  <a:lnTo>
                    <a:pt x="94" y="3"/>
                  </a:lnTo>
                  <a:lnTo>
                    <a:pt x="89" y="0"/>
                  </a:lnTo>
                  <a:lnTo>
                    <a:pt x="83" y="0"/>
                  </a:lnTo>
                  <a:lnTo>
                    <a:pt x="83" y="0"/>
                  </a:lnTo>
                  <a:lnTo>
                    <a:pt x="72" y="3"/>
                  </a:lnTo>
                  <a:lnTo>
                    <a:pt x="64" y="4"/>
                  </a:lnTo>
                  <a:lnTo>
                    <a:pt x="57" y="5"/>
                  </a:lnTo>
                  <a:lnTo>
                    <a:pt x="50" y="6"/>
                  </a:lnTo>
                  <a:lnTo>
                    <a:pt x="43" y="6"/>
                  </a:lnTo>
                  <a:lnTo>
                    <a:pt x="37" y="6"/>
                  </a:lnTo>
                  <a:lnTo>
                    <a:pt x="30" y="6"/>
                  </a:lnTo>
                  <a:lnTo>
                    <a:pt x="25" y="6"/>
                  </a:lnTo>
                  <a:lnTo>
                    <a:pt x="18" y="5"/>
                  </a:lnTo>
                  <a:lnTo>
                    <a:pt x="12" y="5"/>
                  </a:lnTo>
                  <a:lnTo>
                    <a:pt x="7" y="6"/>
                  </a:lnTo>
                  <a:lnTo>
                    <a:pt x="3" y="10"/>
                  </a:lnTo>
                  <a:lnTo>
                    <a:pt x="0" y="15"/>
                  </a:lnTo>
                  <a:lnTo>
                    <a:pt x="0" y="21"/>
                  </a:lnTo>
                  <a:lnTo>
                    <a:pt x="3" y="27"/>
                  </a:lnTo>
                  <a:lnTo>
                    <a:pt x="6" y="30"/>
                  </a:lnTo>
                  <a:lnTo>
                    <a:pt x="12" y="33"/>
                  </a:lnTo>
                  <a:lnTo>
                    <a:pt x="20" y="35"/>
                  </a:lnTo>
                  <a:lnTo>
                    <a:pt x="29" y="35"/>
                  </a:lnTo>
                  <a:lnTo>
                    <a:pt x="36" y="36"/>
                  </a:lnTo>
                  <a:lnTo>
                    <a:pt x="44" y="35"/>
                  </a:lnTo>
                  <a:lnTo>
                    <a:pt x="52" y="35"/>
                  </a:lnTo>
                  <a:lnTo>
                    <a:pt x="60" y="34"/>
                  </a:lnTo>
                  <a:lnTo>
                    <a:pt x="68" y="32"/>
                  </a:lnTo>
                  <a:lnTo>
                    <a:pt x="76" y="30"/>
                  </a:lnTo>
                  <a:lnTo>
                    <a:pt x="88" y="29"/>
                  </a:lnTo>
                  <a:lnTo>
                    <a:pt x="94" y="27"/>
                  </a:lnTo>
                  <a:lnTo>
                    <a:pt x="97" y="24"/>
                  </a:lnTo>
                  <a:lnTo>
                    <a:pt x="99" y="18"/>
                  </a:lnTo>
                  <a:lnTo>
                    <a:pt x="99" y="1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9" name="Freeform 35"/>
            <p:cNvSpPr>
              <a:spLocks/>
            </p:cNvSpPr>
            <p:nvPr/>
          </p:nvSpPr>
          <p:spPr bwMode="auto">
            <a:xfrm>
              <a:off x="4907" y="3482"/>
              <a:ext cx="18" cy="33"/>
            </a:xfrm>
            <a:custGeom>
              <a:avLst/>
              <a:gdLst/>
              <a:ahLst/>
              <a:cxnLst>
                <a:cxn ang="0">
                  <a:pos x="10" y="66"/>
                </a:cxn>
                <a:cxn ang="0">
                  <a:pos x="16" y="66"/>
                </a:cxn>
                <a:cxn ang="0">
                  <a:pos x="22" y="65"/>
                </a:cxn>
                <a:cxn ang="0">
                  <a:pos x="25" y="62"/>
                </a:cxn>
                <a:cxn ang="0">
                  <a:pos x="28" y="56"/>
                </a:cxn>
                <a:cxn ang="0">
                  <a:pos x="37" y="18"/>
                </a:cxn>
                <a:cxn ang="0">
                  <a:pos x="37" y="12"/>
                </a:cxn>
                <a:cxn ang="0">
                  <a:pos x="35" y="6"/>
                </a:cxn>
                <a:cxn ang="0">
                  <a:pos x="31" y="3"/>
                </a:cxn>
                <a:cxn ang="0">
                  <a:pos x="25" y="0"/>
                </a:cxn>
                <a:cxn ang="0">
                  <a:pos x="20" y="0"/>
                </a:cxn>
                <a:cxn ang="0">
                  <a:pos x="15" y="2"/>
                </a:cxn>
                <a:cxn ang="0">
                  <a:pos x="10" y="6"/>
                </a:cxn>
                <a:cxn ang="0">
                  <a:pos x="8" y="11"/>
                </a:cxn>
                <a:cxn ang="0">
                  <a:pos x="0" y="49"/>
                </a:cxn>
                <a:cxn ang="0">
                  <a:pos x="0" y="55"/>
                </a:cxn>
                <a:cxn ang="0">
                  <a:pos x="2" y="60"/>
                </a:cxn>
                <a:cxn ang="0">
                  <a:pos x="6" y="64"/>
                </a:cxn>
                <a:cxn ang="0">
                  <a:pos x="10" y="66"/>
                </a:cxn>
              </a:cxnLst>
              <a:rect l="0" t="0" r="r" b="b"/>
              <a:pathLst>
                <a:path w="37" h="66">
                  <a:moveTo>
                    <a:pt x="10" y="66"/>
                  </a:moveTo>
                  <a:lnTo>
                    <a:pt x="16" y="66"/>
                  </a:lnTo>
                  <a:lnTo>
                    <a:pt x="22" y="65"/>
                  </a:lnTo>
                  <a:lnTo>
                    <a:pt x="25" y="62"/>
                  </a:lnTo>
                  <a:lnTo>
                    <a:pt x="28" y="56"/>
                  </a:lnTo>
                  <a:lnTo>
                    <a:pt x="37" y="18"/>
                  </a:lnTo>
                  <a:lnTo>
                    <a:pt x="37" y="12"/>
                  </a:lnTo>
                  <a:lnTo>
                    <a:pt x="35" y="6"/>
                  </a:lnTo>
                  <a:lnTo>
                    <a:pt x="31" y="3"/>
                  </a:lnTo>
                  <a:lnTo>
                    <a:pt x="25" y="0"/>
                  </a:lnTo>
                  <a:lnTo>
                    <a:pt x="20" y="0"/>
                  </a:lnTo>
                  <a:lnTo>
                    <a:pt x="15" y="2"/>
                  </a:lnTo>
                  <a:lnTo>
                    <a:pt x="10" y="6"/>
                  </a:lnTo>
                  <a:lnTo>
                    <a:pt x="8" y="11"/>
                  </a:lnTo>
                  <a:lnTo>
                    <a:pt x="0" y="49"/>
                  </a:lnTo>
                  <a:lnTo>
                    <a:pt x="0" y="55"/>
                  </a:lnTo>
                  <a:lnTo>
                    <a:pt x="2" y="60"/>
                  </a:lnTo>
                  <a:lnTo>
                    <a:pt x="6" y="64"/>
                  </a:lnTo>
                  <a:lnTo>
                    <a:pt x="10" y="6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0" name="Freeform 36"/>
            <p:cNvSpPr>
              <a:spLocks/>
            </p:cNvSpPr>
            <p:nvPr/>
          </p:nvSpPr>
          <p:spPr bwMode="auto">
            <a:xfrm>
              <a:off x="4922" y="3720"/>
              <a:ext cx="48" cy="42"/>
            </a:xfrm>
            <a:custGeom>
              <a:avLst/>
              <a:gdLst/>
              <a:ahLst/>
              <a:cxnLst>
                <a:cxn ang="0">
                  <a:pos x="90" y="58"/>
                </a:cxn>
                <a:cxn ang="0">
                  <a:pos x="90" y="58"/>
                </a:cxn>
                <a:cxn ang="0">
                  <a:pos x="81" y="52"/>
                </a:cxn>
                <a:cxn ang="0">
                  <a:pos x="71" y="46"/>
                </a:cxn>
                <a:cxn ang="0">
                  <a:pos x="63" y="40"/>
                </a:cxn>
                <a:cxn ang="0">
                  <a:pos x="55" y="33"/>
                </a:cxn>
                <a:cxn ang="0">
                  <a:pos x="47" y="27"/>
                </a:cxn>
                <a:cxn ang="0">
                  <a:pos x="40" y="20"/>
                </a:cxn>
                <a:cxn ang="0">
                  <a:pos x="32" y="12"/>
                </a:cxn>
                <a:cxn ang="0">
                  <a:pos x="25" y="5"/>
                </a:cxn>
                <a:cxn ang="0">
                  <a:pos x="20" y="2"/>
                </a:cxn>
                <a:cxn ang="0">
                  <a:pos x="14" y="0"/>
                </a:cxn>
                <a:cxn ang="0">
                  <a:pos x="9" y="3"/>
                </a:cxn>
                <a:cxn ang="0">
                  <a:pos x="5" y="6"/>
                </a:cxn>
                <a:cxn ang="0">
                  <a:pos x="1" y="11"/>
                </a:cxn>
                <a:cxn ang="0">
                  <a:pos x="0" y="17"/>
                </a:cxn>
                <a:cxn ang="0">
                  <a:pos x="1" y="21"/>
                </a:cxn>
                <a:cxn ang="0">
                  <a:pos x="5" y="26"/>
                </a:cxn>
                <a:cxn ang="0">
                  <a:pos x="5" y="26"/>
                </a:cxn>
                <a:cxn ang="0">
                  <a:pos x="13" y="34"/>
                </a:cxn>
                <a:cxn ang="0">
                  <a:pos x="21" y="41"/>
                </a:cxn>
                <a:cxn ang="0">
                  <a:pos x="29" y="49"/>
                </a:cxn>
                <a:cxn ang="0">
                  <a:pos x="37" y="56"/>
                </a:cxn>
                <a:cxn ang="0">
                  <a:pos x="46" y="63"/>
                </a:cxn>
                <a:cxn ang="0">
                  <a:pos x="55" y="70"/>
                </a:cxn>
                <a:cxn ang="0">
                  <a:pos x="64" y="76"/>
                </a:cxn>
                <a:cxn ang="0">
                  <a:pos x="75" y="83"/>
                </a:cxn>
                <a:cxn ang="0">
                  <a:pos x="81" y="85"/>
                </a:cxn>
                <a:cxn ang="0">
                  <a:pos x="85" y="85"/>
                </a:cxn>
                <a:cxn ang="0">
                  <a:pos x="91" y="82"/>
                </a:cxn>
                <a:cxn ang="0">
                  <a:pos x="94" y="79"/>
                </a:cxn>
                <a:cxn ang="0">
                  <a:pos x="97" y="73"/>
                </a:cxn>
                <a:cxn ang="0">
                  <a:pos x="97" y="67"/>
                </a:cxn>
                <a:cxn ang="0">
                  <a:pos x="94" y="63"/>
                </a:cxn>
                <a:cxn ang="0">
                  <a:pos x="90" y="58"/>
                </a:cxn>
              </a:cxnLst>
              <a:rect l="0" t="0" r="r" b="b"/>
              <a:pathLst>
                <a:path w="97" h="85">
                  <a:moveTo>
                    <a:pt x="90" y="58"/>
                  </a:moveTo>
                  <a:lnTo>
                    <a:pt x="90" y="58"/>
                  </a:lnTo>
                  <a:lnTo>
                    <a:pt x="81" y="52"/>
                  </a:lnTo>
                  <a:lnTo>
                    <a:pt x="71" y="46"/>
                  </a:lnTo>
                  <a:lnTo>
                    <a:pt x="63" y="40"/>
                  </a:lnTo>
                  <a:lnTo>
                    <a:pt x="55" y="33"/>
                  </a:lnTo>
                  <a:lnTo>
                    <a:pt x="47" y="27"/>
                  </a:lnTo>
                  <a:lnTo>
                    <a:pt x="40" y="20"/>
                  </a:lnTo>
                  <a:lnTo>
                    <a:pt x="32" y="12"/>
                  </a:lnTo>
                  <a:lnTo>
                    <a:pt x="25" y="5"/>
                  </a:lnTo>
                  <a:lnTo>
                    <a:pt x="20" y="2"/>
                  </a:lnTo>
                  <a:lnTo>
                    <a:pt x="14" y="0"/>
                  </a:lnTo>
                  <a:lnTo>
                    <a:pt x="9" y="3"/>
                  </a:lnTo>
                  <a:lnTo>
                    <a:pt x="5" y="6"/>
                  </a:lnTo>
                  <a:lnTo>
                    <a:pt x="1" y="11"/>
                  </a:lnTo>
                  <a:lnTo>
                    <a:pt x="0" y="17"/>
                  </a:lnTo>
                  <a:lnTo>
                    <a:pt x="1" y="21"/>
                  </a:lnTo>
                  <a:lnTo>
                    <a:pt x="5" y="26"/>
                  </a:lnTo>
                  <a:lnTo>
                    <a:pt x="5" y="26"/>
                  </a:lnTo>
                  <a:lnTo>
                    <a:pt x="13" y="34"/>
                  </a:lnTo>
                  <a:lnTo>
                    <a:pt x="21" y="41"/>
                  </a:lnTo>
                  <a:lnTo>
                    <a:pt x="29" y="49"/>
                  </a:lnTo>
                  <a:lnTo>
                    <a:pt x="37" y="56"/>
                  </a:lnTo>
                  <a:lnTo>
                    <a:pt x="46" y="63"/>
                  </a:lnTo>
                  <a:lnTo>
                    <a:pt x="55" y="70"/>
                  </a:lnTo>
                  <a:lnTo>
                    <a:pt x="64" y="76"/>
                  </a:lnTo>
                  <a:lnTo>
                    <a:pt x="75" y="83"/>
                  </a:lnTo>
                  <a:lnTo>
                    <a:pt x="81" y="85"/>
                  </a:lnTo>
                  <a:lnTo>
                    <a:pt x="85" y="85"/>
                  </a:lnTo>
                  <a:lnTo>
                    <a:pt x="91" y="82"/>
                  </a:lnTo>
                  <a:lnTo>
                    <a:pt x="94" y="79"/>
                  </a:lnTo>
                  <a:lnTo>
                    <a:pt x="97" y="73"/>
                  </a:lnTo>
                  <a:lnTo>
                    <a:pt x="97" y="67"/>
                  </a:lnTo>
                  <a:lnTo>
                    <a:pt x="94" y="63"/>
                  </a:lnTo>
                  <a:lnTo>
                    <a:pt x="90" y="5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1" name="Freeform 37"/>
            <p:cNvSpPr>
              <a:spLocks/>
            </p:cNvSpPr>
            <p:nvPr/>
          </p:nvSpPr>
          <p:spPr bwMode="auto">
            <a:xfrm>
              <a:off x="4883" y="3751"/>
              <a:ext cx="19" cy="35"/>
            </a:xfrm>
            <a:custGeom>
              <a:avLst/>
              <a:gdLst/>
              <a:ahLst/>
              <a:cxnLst>
                <a:cxn ang="0">
                  <a:pos x="38" y="18"/>
                </a:cxn>
                <a:cxn ang="0">
                  <a:pos x="38" y="12"/>
                </a:cxn>
                <a:cxn ang="0">
                  <a:pos x="35" y="6"/>
                </a:cxn>
                <a:cxn ang="0">
                  <a:pos x="32" y="3"/>
                </a:cxn>
                <a:cxn ang="0">
                  <a:pos x="26" y="0"/>
                </a:cxn>
                <a:cxn ang="0">
                  <a:pos x="20" y="0"/>
                </a:cxn>
                <a:cxn ang="0">
                  <a:pos x="16" y="2"/>
                </a:cxn>
                <a:cxn ang="0">
                  <a:pos x="11" y="5"/>
                </a:cxn>
                <a:cxn ang="0">
                  <a:pos x="9" y="11"/>
                </a:cxn>
                <a:cxn ang="0">
                  <a:pos x="0" y="53"/>
                </a:cxn>
                <a:cxn ang="0">
                  <a:pos x="0" y="59"/>
                </a:cxn>
                <a:cxn ang="0">
                  <a:pos x="2" y="65"/>
                </a:cxn>
                <a:cxn ang="0">
                  <a:pos x="6" y="68"/>
                </a:cxn>
                <a:cxn ang="0">
                  <a:pos x="11" y="71"/>
                </a:cxn>
                <a:cxn ang="0">
                  <a:pos x="17" y="71"/>
                </a:cxn>
                <a:cxn ang="0">
                  <a:pos x="22" y="68"/>
                </a:cxn>
                <a:cxn ang="0">
                  <a:pos x="26" y="65"/>
                </a:cxn>
                <a:cxn ang="0">
                  <a:pos x="29" y="60"/>
                </a:cxn>
                <a:cxn ang="0">
                  <a:pos x="38" y="18"/>
                </a:cxn>
              </a:cxnLst>
              <a:rect l="0" t="0" r="r" b="b"/>
              <a:pathLst>
                <a:path w="38" h="71">
                  <a:moveTo>
                    <a:pt x="38" y="18"/>
                  </a:moveTo>
                  <a:lnTo>
                    <a:pt x="38" y="12"/>
                  </a:lnTo>
                  <a:lnTo>
                    <a:pt x="35" y="6"/>
                  </a:lnTo>
                  <a:lnTo>
                    <a:pt x="32" y="3"/>
                  </a:lnTo>
                  <a:lnTo>
                    <a:pt x="26" y="0"/>
                  </a:lnTo>
                  <a:lnTo>
                    <a:pt x="20" y="0"/>
                  </a:lnTo>
                  <a:lnTo>
                    <a:pt x="16" y="2"/>
                  </a:lnTo>
                  <a:lnTo>
                    <a:pt x="11" y="5"/>
                  </a:lnTo>
                  <a:lnTo>
                    <a:pt x="9" y="11"/>
                  </a:lnTo>
                  <a:lnTo>
                    <a:pt x="0" y="53"/>
                  </a:lnTo>
                  <a:lnTo>
                    <a:pt x="0" y="59"/>
                  </a:lnTo>
                  <a:lnTo>
                    <a:pt x="2" y="65"/>
                  </a:lnTo>
                  <a:lnTo>
                    <a:pt x="6" y="68"/>
                  </a:lnTo>
                  <a:lnTo>
                    <a:pt x="11" y="71"/>
                  </a:lnTo>
                  <a:lnTo>
                    <a:pt x="17" y="71"/>
                  </a:lnTo>
                  <a:lnTo>
                    <a:pt x="22" y="68"/>
                  </a:lnTo>
                  <a:lnTo>
                    <a:pt x="26" y="65"/>
                  </a:lnTo>
                  <a:lnTo>
                    <a:pt x="29" y="60"/>
                  </a:lnTo>
                  <a:lnTo>
                    <a:pt x="38" y="1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2" name="Freeform 38"/>
            <p:cNvSpPr>
              <a:spLocks/>
            </p:cNvSpPr>
            <p:nvPr/>
          </p:nvSpPr>
          <p:spPr bwMode="auto">
            <a:xfrm>
              <a:off x="4789" y="3815"/>
              <a:ext cx="24" cy="24"/>
            </a:xfrm>
            <a:custGeom>
              <a:avLst/>
              <a:gdLst/>
              <a:ahLst/>
              <a:cxnLst>
                <a:cxn ang="0">
                  <a:pos x="44" y="2"/>
                </a:cxn>
                <a:cxn ang="0">
                  <a:pos x="38" y="0"/>
                </a:cxn>
                <a:cxn ang="0">
                  <a:pos x="32" y="0"/>
                </a:cxn>
                <a:cxn ang="0">
                  <a:pos x="27" y="1"/>
                </a:cxn>
                <a:cxn ang="0">
                  <a:pos x="23" y="4"/>
                </a:cxn>
                <a:cxn ang="0">
                  <a:pos x="22" y="6"/>
                </a:cxn>
                <a:cxn ang="0">
                  <a:pos x="19" y="9"/>
                </a:cxn>
                <a:cxn ang="0">
                  <a:pos x="18" y="11"/>
                </a:cxn>
                <a:cxn ang="0">
                  <a:pos x="16" y="13"/>
                </a:cxn>
                <a:cxn ang="0">
                  <a:pos x="15" y="17"/>
                </a:cxn>
                <a:cxn ang="0">
                  <a:pos x="14" y="18"/>
                </a:cxn>
                <a:cxn ang="0">
                  <a:pos x="12" y="19"/>
                </a:cxn>
                <a:cxn ang="0">
                  <a:pos x="11" y="20"/>
                </a:cxn>
                <a:cxn ang="0">
                  <a:pos x="6" y="23"/>
                </a:cxn>
                <a:cxn ang="0">
                  <a:pos x="2" y="26"/>
                </a:cxn>
                <a:cxn ang="0">
                  <a:pos x="0" y="32"/>
                </a:cxn>
                <a:cxn ang="0">
                  <a:pos x="0" y="38"/>
                </a:cxn>
                <a:cxn ang="0">
                  <a:pos x="2" y="43"/>
                </a:cxn>
                <a:cxn ang="0">
                  <a:pos x="7" y="47"/>
                </a:cxn>
                <a:cxn ang="0">
                  <a:pos x="12" y="48"/>
                </a:cxn>
                <a:cxn ang="0">
                  <a:pos x="18" y="48"/>
                </a:cxn>
                <a:cxn ang="0">
                  <a:pos x="26" y="44"/>
                </a:cxn>
                <a:cxn ang="0">
                  <a:pos x="33" y="40"/>
                </a:cxn>
                <a:cxn ang="0">
                  <a:pos x="38" y="34"/>
                </a:cxn>
                <a:cxn ang="0">
                  <a:pos x="41" y="28"/>
                </a:cxn>
                <a:cxn ang="0">
                  <a:pos x="42" y="27"/>
                </a:cxn>
                <a:cxn ang="0">
                  <a:pos x="44" y="25"/>
                </a:cxn>
                <a:cxn ang="0">
                  <a:pos x="45" y="24"/>
                </a:cxn>
                <a:cxn ang="0">
                  <a:pos x="46" y="23"/>
                </a:cxn>
                <a:cxn ang="0">
                  <a:pos x="48" y="18"/>
                </a:cxn>
                <a:cxn ang="0">
                  <a:pos x="48" y="12"/>
                </a:cxn>
                <a:cxn ang="0">
                  <a:pos x="47" y="6"/>
                </a:cxn>
                <a:cxn ang="0">
                  <a:pos x="44" y="2"/>
                </a:cxn>
              </a:cxnLst>
              <a:rect l="0" t="0" r="r" b="b"/>
              <a:pathLst>
                <a:path w="48" h="48">
                  <a:moveTo>
                    <a:pt x="44" y="2"/>
                  </a:moveTo>
                  <a:lnTo>
                    <a:pt x="38" y="0"/>
                  </a:lnTo>
                  <a:lnTo>
                    <a:pt x="32" y="0"/>
                  </a:lnTo>
                  <a:lnTo>
                    <a:pt x="27" y="1"/>
                  </a:lnTo>
                  <a:lnTo>
                    <a:pt x="23" y="4"/>
                  </a:lnTo>
                  <a:lnTo>
                    <a:pt x="22" y="6"/>
                  </a:lnTo>
                  <a:lnTo>
                    <a:pt x="19" y="9"/>
                  </a:lnTo>
                  <a:lnTo>
                    <a:pt x="18" y="11"/>
                  </a:lnTo>
                  <a:lnTo>
                    <a:pt x="16" y="13"/>
                  </a:lnTo>
                  <a:lnTo>
                    <a:pt x="15" y="17"/>
                  </a:lnTo>
                  <a:lnTo>
                    <a:pt x="14" y="18"/>
                  </a:lnTo>
                  <a:lnTo>
                    <a:pt x="12" y="19"/>
                  </a:lnTo>
                  <a:lnTo>
                    <a:pt x="11" y="20"/>
                  </a:lnTo>
                  <a:lnTo>
                    <a:pt x="6" y="23"/>
                  </a:lnTo>
                  <a:lnTo>
                    <a:pt x="2" y="26"/>
                  </a:lnTo>
                  <a:lnTo>
                    <a:pt x="0" y="32"/>
                  </a:lnTo>
                  <a:lnTo>
                    <a:pt x="0" y="38"/>
                  </a:lnTo>
                  <a:lnTo>
                    <a:pt x="2" y="43"/>
                  </a:lnTo>
                  <a:lnTo>
                    <a:pt x="7" y="47"/>
                  </a:lnTo>
                  <a:lnTo>
                    <a:pt x="12" y="48"/>
                  </a:lnTo>
                  <a:lnTo>
                    <a:pt x="18" y="48"/>
                  </a:lnTo>
                  <a:lnTo>
                    <a:pt x="26" y="44"/>
                  </a:lnTo>
                  <a:lnTo>
                    <a:pt x="33" y="40"/>
                  </a:lnTo>
                  <a:lnTo>
                    <a:pt x="38" y="34"/>
                  </a:lnTo>
                  <a:lnTo>
                    <a:pt x="41" y="28"/>
                  </a:lnTo>
                  <a:lnTo>
                    <a:pt x="42" y="27"/>
                  </a:lnTo>
                  <a:lnTo>
                    <a:pt x="44" y="25"/>
                  </a:lnTo>
                  <a:lnTo>
                    <a:pt x="45" y="24"/>
                  </a:lnTo>
                  <a:lnTo>
                    <a:pt x="46" y="23"/>
                  </a:lnTo>
                  <a:lnTo>
                    <a:pt x="48" y="18"/>
                  </a:lnTo>
                  <a:lnTo>
                    <a:pt x="48" y="12"/>
                  </a:lnTo>
                  <a:lnTo>
                    <a:pt x="47" y="6"/>
                  </a:lnTo>
                  <a:lnTo>
                    <a:pt x="44" y="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3" name="Freeform 39"/>
            <p:cNvSpPr>
              <a:spLocks/>
            </p:cNvSpPr>
            <p:nvPr/>
          </p:nvSpPr>
          <p:spPr bwMode="auto">
            <a:xfrm>
              <a:off x="4882" y="3842"/>
              <a:ext cx="28" cy="30"/>
            </a:xfrm>
            <a:custGeom>
              <a:avLst/>
              <a:gdLst/>
              <a:ahLst/>
              <a:cxnLst>
                <a:cxn ang="0">
                  <a:pos x="50" y="33"/>
                </a:cxn>
                <a:cxn ang="0">
                  <a:pos x="43" y="27"/>
                </a:cxn>
                <a:cxn ang="0">
                  <a:pos x="37" y="21"/>
                </a:cxn>
                <a:cxn ang="0">
                  <a:pos x="33" y="15"/>
                </a:cxn>
                <a:cxn ang="0">
                  <a:pos x="27" y="6"/>
                </a:cxn>
                <a:cxn ang="0">
                  <a:pos x="23" y="2"/>
                </a:cxn>
                <a:cxn ang="0">
                  <a:pos x="19" y="0"/>
                </a:cxn>
                <a:cxn ang="0">
                  <a:pos x="13" y="0"/>
                </a:cxn>
                <a:cxn ang="0">
                  <a:pos x="7" y="2"/>
                </a:cxn>
                <a:cxn ang="0">
                  <a:pos x="3" y="5"/>
                </a:cxn>
                <a:cxn ang="0">
                  <a:pos x="0" y="10"/>
                </a:cxn>
                <a:cxn ang="0">
                  <a:pos x="0" y="16"/>
                </a:cxn>
                <a:cxn ang="0">
                  <a:pos x="3" y="21"/>
                </a:cxn>
                <a:cxn ang="0">
                  <a:pos x="3" y="21"/>
                </a:cxn>
                <a:cxn ang="0">
                  <a:pos x="9" y="31"/>
                </a:cxn>
                <a:cxn ang="0">
                  <a:pos x="15" y="41"/>
                </a:cxn>
                <a:cxn ang="0">
                  <a:pos x="25" y="49"/>
                </a:cxn>
                <a:cxn ang="0">
                  <a:pos x="35" y="57"/>
                </a:cxn>
                <a:cxn ang="0">
                  <a:pos x="41" y="59"/>
                </a:cxn>
                <a:cxn ang="0">
                  <a:pos x="47" y="59"/>
                </a:cxn>
                <a:cxn ang="0">
                  <a:pos x="51" y="57"/>
                </a:cxn>
                <a:cxn ang="0">
                  <a:pos x="56" y="53"/>
                </a:cxn>
                <a:cxn ang="0">
                  <a:pos x="57" y="47"/>
                </a:cxn>
                <a:cxn ang="0">
                  <a:pos x="57" y="41"/>
                </a:cxn>
                <a:cxn ang="0">
                  <a:pos x="55" y="36"/>
                </a:cxn>
                <a:cxn ang="0">
                  <a:pos x="50" y="33"/>
                </a:cxn>
              </a:cxnLst>
              <a:rect l="0" t="0" r="r" b="b"/>
              <a:pathLst>
                <a:path w="57" h="59">
                  <a:moveTo>
                    <a:pt x="50" y="33"/>
                  </a:moveTo>
                  <a:lnTo>
                    <a:pt x="43" y="27"/>
                  </a:lnTo>
                  <a:lnTo>
                    <a:pt x="37" y="21"/>
                  </a:lnTo>
                  <a:lnTo>
                    <a:pt x="33" y="15"/>
                  </a:lnTo>
                  <a:lnTo>
                    <a:pt x="27" y="6"/>
                  </a:lnTo>
                  <a:lnTo>
                    <a:pt x="23" y="2"/>
                  </a:lnTo>
                  <a:lnTo>
                    <a:pt x="19" y="0"/>
                  </a:lnTo>
                  <a:lnTo>
                    <a:pt x="13" y="0"/>
                  </a:lnTo>
                  <a:lnTo>
                    <a:pt x="7" y="2"/>
                  </a:lnTo>
                  <a:lnTo>
                    <a:pt x="3" y="5"/>
                  </a:lnTo>
                  <a:lnTo>
                    <a:pt x="0" y="10"/>
                  </a:lnTo>
                  <a:lnTo>
                    <a:pt x="0" y="16"/>
                  </a:lnTo>
                  <a:lnTo>
                    <a:pt x="3" y="21"/>
                  </a:lnTo>
                  <a:lnTo>
                    <a:pt x="3" y="21"/>
                  </a:lnTo>
                  <a:lnTo>
                    <a:pt x="9" y="31"/>
                  </a:lnTo>
                  <a:lnTo>
                    <a:pt x="15" y="41"/>
                  </a:lnTo>
                  <a:lnTo>
                    <a:pt x="25" y="49"/>
                  </a:lnTo>
                  <a:lnTo>
                    <a:pt x="35" y="57"/>
                  </a:lnTo>
                  <a:lnTo>
                    <a:pt x="41" y="59"/>
                  </a:lnTo>
                  <a:lnTo>
                    <a:pt x="47" y="59"/>
                  </a:lnTo>
                  <a:lnTo>
                    <a:pt x="51" y="57"/>
                  </a:lnTo>
                  <a:lnTo>
                    <a:pt x="56" y="53"/>
                  </a:lnTo>
                  <a:lnTo>
                    <a:pt x="57" y="47"/>
                  </a:lnTo>
                  <a:lnTo>
                    <a:pt x="57" y="41"/>
                  </a:lnTo>
                  <a:lnTo>
                    <a:pt x="55" y="36"/>
                  </a:lnTo>
                  <a:lnTo>
                    <a:pt x="50" y="3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4" name="Freeform 40"/>
            <p:cNvSpPr>
              <a:spLocks/>
            </p:cNvSpPr>
            <p:nvPr/>
          </p:nvSpPr>
          <p:spPr bwMode="auto">
            <a:xfrm>
              <a:off x="4799" y="3713"/>
              <a:ext cx="40" cy="25"/>
            </a:xfrm>
            <a:custGeom>
              <a:avLst/>
              <a:gdLst/>
              <a:ahLst/>
              <a:cxnLst>
                <a:cxn ang="0">
                  <a:pos x="64" y="22"/>
                </a:cxn>
                <a:cxn ang="0">
                  <a:pos x="61" y="21"/>
                </a:cxn>
                <a:cxn ang="0">
                  <a:pos x="56" y="20"/>
                </a:cxn>
                <a:cxn ang="0">
                  <a:pos x="53" y="18"/>
                </a:cxn>
                <a:cxn ang="0">
                  <a:pos x="48" y="14"/>
                </a:cxn>
                <a:cxn ang="0">
                  <a:pos x="44" y="12"/>
                </a:cxn>
                <a:cxn ang="0">
                  <a:pos x="41" y="10"/>
                </a:cxn>
                <a:cxn ang="0">
                  <a:pos x="36" y="7"/>
                </a:cxn>
                <a:cxn ang="0">
                  <a:pos x="33" y="5"/>
                </a:cxn>
                <a:cxn ang="0">
                  <a:pos x="28" y="3"/>
                </a:cxn>
                <a:cxn ang="0">
                  <a:pos x="24" y="2"/>
                </a:cxn>
                <a:cxn ang="0">
                  <a:pos x="19" y="0"/>
                </a:cxn>
                <a:cxn ang="0">
                  <a:pos x="13" y="0"/>
                </a:cxn>
                <a:cxn ang="0">
                  <a:pos x="13" y="0"/>
                </a:cxn>
                <a:cxn ang="0">
                  <a:pos x="8" y="2"/>
                </a:cxn>
                <a:cxn ang="0">
                  <a:pos x="3" y="5"/>
                </a:cxn>
                <a:cxn ang="0">
                  <a:pos x="1" y="10"/>
                </a:cxn>
                <a:cxn ang="0">
                  <a:pos x="0" y="15"/>
                </a:cxn>
                <a:cxn ang="0">
                  <a:pos x="1" y="21"/>
                </a:cxn>
                <a:cxn ang="0">
                  <a:pos x="4" y="26"/>
                </a:cxn>
                <a:cxn ang="0">
                  <a:pos x="9" y="29"/>
                </a:cxn>
                <a:cxn ang="0">
                  <a:pos x="15" y="30"/>
                </a:cxn>
                <a:cxn ang="0">
                  <a:pos x="15" y="30"/>
                </a:cxn>
                <a:cxn ang="0">
                  <a:pos x="18" y="30"/>
                </a:cxn>
                <a:cxn ang="0">
                  <a:pos x="21" y="32"/>
                </a:cxn>
                <a:cxn ang="0">
                  <a:pos x="26" y="34"/>
                </a:cxn>
                <a:cxn ang="0">
                  <a:pos x="31" y="37"/>
                </a:cxn>
                <a:cxn ang="0">
                  <a:pos x="38" y="42"/>
                </a:cxn>
                <a:cxn ang="0">
                  <a:pos x="44" y="47"/>
                </a:cxn>
                <a:cxn ang="0">
                  <a:pos x="54" y="50"/>
                </a:cxn>
                <a:cxn ang="0">
                  <a:pos x="64" y="51"/>
                </a:cxn>
                <a:cxn ang="0">
                  <a:pos x="70" y="50"/>
                </a:cxn>
                <a:cxn ang="0">
                  <a:pos x="74" y="47"/>
                </a:cxn>
                <a:cxn ang="0">
                  <a:pos x="78" y="42"/>
                </a:cxn>
                <a:cxn ang="0">
                  <a:pos x="79" y="36"/>
                </a:cxn>
                <a:cxn ang="0">
                  <a:pos x="78" y="30"/>
                </a:cxn>
                <a:cxn ang="0">
                  <a:pos x="74" y="26"/>
                </a:cxn>
                <a:cxn ang="0">
                  <a:pos x="70" y="23"/>
                </a:cxn>
                <a:cxn ang="0">
                  <a:pos x="64" y="22"/>
                </a:cxn>
              </a:cxnLst>
              <a:rect l="0" t="0" r="r" b="b"/>
              <a:pathLst>
                <a:path w="79" h="51">
                  <a:moveTo>
                    <a:pt x="64" y="22"/>
                  </a:moveTo>
                  <a:lnTo>
                    <a:pt x="61" y="21"/>
                  </a:lnTo>
                  <a:lnTo>
                    <a:pt x="56" y="20"/>
                  </a:lnTo>
                  <a:lnTo>
                    <a:pt x="53" y="18"/>
                  </a:lnTo>
                  <a:lnTo>
                    <a:pt x="48" y="14"/>
                  </a:lnTo>
                  <a:lnTo>
                    <a:pt x="44" y="12"/>
                  </a:lnTo>
                  <a:lnTo>
                    <a:pt x="41" y="10"/>
                  </a:lnTo>
                  <a:lnTo>
                    <a:pt x="36" y="7"/>
                  </a:lnTo>
                  <a:lnTo>
                    <a:pt x="33" y="5"/>
                  </a:lnTo>
                  <a:lnTo>
                    <a:pt x="28" y="3"/>
                  </a:lnTo>
                  <a:lnTo>
                    <a:pt x="24" y="2"/>
                  </a:lnTo>
                  <a:lnTo>
                    <a:pt x="19" y="0"/>
                  </a:lnTo>
                  <a:lnTo>
                    <a:pt x="13" y="0"/>
                  </a:lnTo>
                  <a:lnTo>
                    <a:pt x="13" y="0"/>
                  </a:lnTo>
                  <a:lnTo>
                    <a:pt x="8" y="2"/>
                  </a:lnTo>
                  <a:lnTo>
                    <a:pt x="3" y="5"/>
                  </a:lnTo>
                  <a:lnTo>
                    <a:pt x="1" y="10"/>
                  </a:lnTo>
                  <a:lnTo>
                    <a:pt x="0" y="15"/>
                  </a:lnTo>
                  <a:lnTo>
                    <a:pt x="1" y="21"/>
                  </a:lnTo>
                  <a:lnTo>
                    <a:pt x="4" y="26"/>
                  </a:lnTo>
                  <a:lnTo>
                    <a:pt x="9" y="29"/>
                  </a:lnTo>
                  <a:lnTo>
                    <a:pt x="15" y="30"/>
                  </a:lnTo>
                  <a:lnTo>
                    <a:pt x="15" y="30"/>
                  </a:lnTo>
                  <a:lnTo>
                    <a:pt x="18" y="30"/>
                  </a:lnTo>
                  <a:lnTo>
                    <a:pt x="21" y="32"/>
                  </a:lnTo>
                  <a:lnTo>
                    <a:pt x="26" y="34"/>
                  </a:lnTo>
                  <a:lnTo>
                    <a:pt x="31" y="37"/>
                  </a:lnTo>
                  <a:lnTo>
                    <a:pt x="38" y="42"/>
                  </a:lnTo>
                  <a:lnTo>
                    <a:pt x="44" y="47"/>
                  </a:lnTo>
                  <a:lnTo>
                    <a:pt x="54" y="50"/>
                  </a:lnTo>
                  <a:lnTo>
                    <a:pt x="64" y="51"/>
                  </a:lnTo>
                  <a:lnTo>
                    <a:pt x="70" y="50"/>
                  </a:lnTo>
                  <a:lnTo>
                    <a:pt x="74" y="47"/>
                  </a:lnTo>
                  <a:lnTo>
                    <a:pt x="78" y="42"/>
                  </a:lnTo>
                  <a:lnTo>
                    <a:pt x="79" y="36"/>
                  </a:lnTo>
                  <a:lnTo>
                    <a:pt x="78" y="30"/>
                  </a:lnTo>
                  <a:lnTo>
                    <a:pt x="74" y="26"/>
                  </a:lnTo>
                  <a:lnTo>
                    <a:pt x="70" y="23"/>
                  </a:lnTo>
                  <a:lnTo>
                    <a:pt x="64" y="2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5" name="Freeform 41"/>
            <p:cNvSpPr>
              <a:spLocks/>
            </p:cNvSpPr>
            <p:nvPr/>
          </p:nvSpPr>
          <p:spPr bwMode="auto">
            <a:xfrm>
              <a:off x="4871" y="3434"/>
              <a:ext cx="18" cy="29"/>
            </a:xfrm>
            <a:custGeom>
              <a:avLst/>
              <a:gdLst/>
              <a:ahLst/>
              <a:cxnLst>
                <a:cxn ang="0">
                  <a:pos x="11" y="57"/>
                </a:cxn>
                <a:cxn ang="0">
                  <a:pos x="17" y="57"/>
                </a:cxn>
                <a:cxn ang="0">
                  <a:pos x="21" y="55"/>
                </a:cxn>
                <a:cxn ang="0">
                  <a:pos x="26" y="52"/>
                </a:cxn>
                <a:cxn ang="0">
                  <a:pos x="28" y="46"/>
                </a:cxn>
                <a:cxn ang="0">
                  <a:pos x="34" y="18"/>
                </a:cxn>
                <a:cxn ang="0">
                  <a:pos x="34" y="12"/>
                </a:cxn>
                <a:cxn ang="0">
                  <a:pos x="33" y="7"/>
                </a:cxn>
                <a:cxn ang="0">
                  <a:pos x="30" y="2"/>
                </a:cxn>
                <a:cxn ang="0">
                  <a:pos x="24" y="0"/>
                </a:cxn>
                <a:cxn ang="0">
                  <a:pos x="18" y="0"/>
                </a:cxn>
                <a:cxn ang="0">
                  <a:pos x="12" y="2"/>
                </a:cxn>
                <a:cxn ang="0">
                  <a:pos x="9" y="5"/>
                </a:cxn>
                <a:cxn ang="0">
                  <a:pos x="6" y="11"/>
                </a:cxn>
                <a:cxn ang="0">
                  <a:pos x="0" y="40"/>
                </a:cxn>
                <a:cxn ang="0">
                  <a:pos x="0" y="46"/>
                </a:cxn>
                <a:cxn ang="0">
                  <a:pos x="2" y="50"/>
                </a:cxn>
                <a:cxn ang="0">
                  <a:pos x="5" y="55"/>
                </a:cxn>
                <a:cxn ang="0">
                  <a:pos x="11" y="57"/>
                </a:cxn>
              </a:cxnLst>
              <a:rect l="0" t="0" r="r" b="b"/>
              <a:pathLst>
                <a:path w="34" h="57">
                  <a:moveTo>
                    <a:pt x="11" y="57"/>
                  </a:moveTo>
                  <a:lnTo>
                    <a:pt x="17" y="57"/>
                  </a:lnTo>
                  <a:lnTo>
                    <a:pt x="21" y="55"/>
                  </a:lnTo>
                  <a:lnTo>
                    <a:pt x="26" y="52"/>
                  </a:lnTo>
                  <a:lnTo>
                    <a:pt x="28" y="46"/>
                  </a:lnTo>
                  <a:lnTo>
                    <a:pt x="34" y="18"/>
                  </a:lnTo>
                  <a:lnTo>
                    <a:pt x="34" y="12"/>
                  </a:lnTo>
                  <a:lnTo>
                    <a:pt x="33" y="7"/>
                  </a:lnTo>
                  <a:lnTo>
                    <a:pt x="30" y="2"/>
                  </a:lnTo>
                  <a:lnTo>
                    <a:pt x="24" y="0"/>
                  </a:lnTo>
                  <a:lnTo>
                    <a:pt x="18" y="0"/>
                  </a:lnTo>
                  <a:lnTo>
                    <a:pt x="12" y="2"/>
                  </a:lnTo>
                  <a:lnTo>
                    <a:pt x="9" y="5"/>
                  </a:lnTo>
                  <a:lnTo>
                    <a:pt x="6" y="11"/>
                  </a:lnTo>
                  <a:lnTo>
                    <a:pt x="0" y="40"/>
                  </a:lnTo>
                  <a:lnTo>
                    <a:pt x="0" y="46"/>
                  </a:lnTo>
                  <a:lnTo>
                    <a:pt x="2" y="50"/>
                  </a:lnTo>
                  <a:lnTo>
                    <a:pt x="5" y="55"/>
                  </a:lnTo>
                  <a:lnTo>
                    <a:pt x="11" y="5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6" name="Freeform 42"/>
            <p:cNvSpPr>
              <a:spLocks/>
            </p:cNvSpPr>
            <p:nvPr/>
          </p:nvSpPr>
          <p:spPr bwMode="auto">
            <a:xfrm>
              <a:off x="4765" y="3447"/>
              <a:ext cx="57" cy="31"/>
            </a:xfrm>
            <a:custGeom>
              <a:avLst/>
              <a:gdLst/>
              <a:ahLst/>
              <a:cxnLst>
                <a:cxn ang="0">
                  <a:pos x="116" y="51"/>
                </a:cxn>
                <a:cxn ang="0">
                  <a:pos x="116" y="45"/>
                </a:cxn>
                <a:cxn ang="0">
                  <a:pos x="113" y="40"/>
                </a:cxn>
                <a:cxn ang="0">
                  <a:pos x="109" y="37"/>
                </a:cxn>
                <a:cxn ang="0">
                  <a:pos x="103" y="35"/>
                </a:cxn>
                <a:cxn ang="0">
                  <a:pos x="97" y="33"/>
                </a:cxn>
                <a:cxn ang="0">
                  <a:pos x="91" y="32"/>
                </a:cxn>
                <a:cxn ang="0">
                  <a:pos x="87" y="31"/>
                </a:cxn>
                <a:cxn ang="0">
                  <a:pos x="81" y="29"/>
                </a:cxn>
                <a:cxn ang="0">
                  <a:pos x="76" y="27"/>
                </a:cxn>
                <a:cxn ang="0">
                  <a:pos x="71" y="24"/>
                </a:cxn>
                <a:cxn ang="0">
                  <a:pos x="66" y="22"/>
                </a:cxn>
                <a:cxn ang="0">
                  <a:pos x="60" y="18"/>
                </a:cxn>
                <a:cxn ang="0">
                  <a:pos x="56" y="16"/>
                </a:cxn>
                <a:cxn ang="0">
                  <a:pos x="51" y="14"/>
                </a:cxn>
                <a:cxn ang="0">
                  <a:pos x="45" y="10"/>
                </a:cxn>
                <a:cxn ang="0">
                  <a:pos x="41" y="8"/>
                </a:cxn>
                <a:cxn ang="0">
                  <a:pos x="35" y="6"/>
                </a:cxn>
                <a:cxn ang="0">
                  <a:pos x="30" y="3"/>
                </a:cxn>
                <a:cxn ang="0">
                  <a:pos x="23" y="2"/>
                </a:cxn>
                <a:cxn ang="0">
                  <a:pos x="18" y="0"/>
                </a:cxn>
                <a:cxn ang="0">
                  <a:pos x="12" y="0"/>
                </a:cxn>
                <a:cxn ang="0">
                  <a:pos x="6" y="2"/>
                </a:cxn>
                <a:cxn ang="0">
                  <a:pos x="3" y="6"/>
                </a:cxn>
                <a:cxn ang="0">
                  <a:pos x="0" y="12"/>
                </a:cxn>
                <a:cxn ang="0">
                  <a:pos x="0" y="17"/>
                </a:cxn>
                <a:cxn ang="0">
                  <a:pos x="3" y="23"/>
                </a:cxn>
                <a:cxn ang="0">
                  <a:pos x="6" y="27"/>
                </a:cxn>
                <a:cxn ang="0">
                  <a:pos x="11" y="29"/>
                </a:cxn>
                <a:cxn ang="0">
                  <a:pos x="15" y="30"/>
                </a:cxn>
                <a:cxn ang="0">
                  <a:pos x="21" y="32"/>
                </a:cxn>
                <a:cxn ang="0">
                  <a:pos x="25" y="33"/>
                </a:cxn>
                <a:cxn ang="0">
                  <a:pos x="29" y="36"/>
                </a:cxn>
                <a:cxn ang="0">
                  <a:pos x="34" y="37"/>
                </a:cxn>
                <a:cxn ang="0">
                  <a:pos x="38" y="39"/>
                </a:cxn>
                <a:cxn ang="0">
                  <a:pos x="42" y="42"/>
                </a:cxn>
                <a:cxn ang="0">
                  <a:pos x="46" y="44"/>
                </a:cxn>
                <a:cxn ang="0">
                  <a:pos x="52" y="47"/>
                </a:cxn>
                <a:cxn ang="0">
                  <a:pos x="59" y="51"/>
                </a:cxn>
                <a:cxn ang="0">
                  <a:pos x="65" y="54"/>
                </a:cxn>
                <a:cxn ang="0">
                  <a:pos x="72" y="56"/>
                </a:cxn>
                <a:cxn ang="0">
                  <a:pos x="78" y="59"/>
                </a:cxn>
                <a:cxn ang="0">
                  <a:pos x="86" y="61"/>
                </a:cxn>
                <a:cxn ang="0">
                  <a:pos x="93" y="62"/>
                </a:cxn>
                <a:cxn ang="0">
                  <a:pos x="101" y="63"/>
                </a:cxn>
                <a:cxn ang="0">
                  <a:pos x="106" y="63"/>
                </a:cxn>
                <a:cxn ang="0">
                  <a:pos x="111" y="60"/>
                </a:cxn>
                <a:cxn ang="0">
                  <a:pos x="114" y="56"/>
                </a:cxn>
                <a:cxn ang="0">
                  <a:pos x="116" y="51"/>
                </a:cxn>
              </a:cxnLst>
              <a:rect l="0" t="0" r="r" b="b"/>
              <a:pathLst>
                <a:path w="116" h="63">
                  <a:moveTo>
                    <a:pt x="116" y="51"/>
                  </a:moveTo>
                  <a:lnTo>
                    <a:pt x="116" y="45"/>
                  </a:lnTo>
                  <a:lnTo>
                    <a:pt x="113" y="40"/>
                  </a:lnTo>
                  <a:lnTo>
                    <a:pt x="109" y="37"/>
                  </a:lnTo>
                  <a:lnTo>
                    <a:pt x="103" y="35"/>
                  </a:lnTo>
                  <a:lnTo>
                    <a:pt x="97" y="33"/>
                  </a:lnTo>
                  <a:lnTo>
                    <a:pt x="91" y="32"/>
                  </a:lnTo>
                  <a:lnTo>
                    <a:pt x="87" y="31"/>
                  </a:lnTo>
                  <a:lnTo>
                    <a:pt x="81" y="29"/>
                  </a:lnTo>
                  <a:lnTo>
                    <a:pt x="76" y="27"/>
                  </a:lnTo>
                  <a:lnTo>
                    <a:pt x="71" y="24"/>
                  </a:lnTo>
                  <a:lnTo>
                    <a:pt x="66" y="22"/>
                  </a:lnTo>
                  <a:lnTo>
                    <a:pt x="60" y="18"/>
                  </a:lnTo>
                  <a:lnTo>
                    <a:pt x="56" y="16"/>
                  </a:lnTo>
                  <a:lnTo>
                    <a:pt x="51" y="14"/>
                  </a:lnTo>
                  <a:lnTo>
                    <a:pt x="45" y="10"/>
                  </a:lnTo>
                  <a:lnTo>
                    <a:pt x="41" y="8"/>
                  </a:lnTo>
                  <a:lnTo>
                    <a:pt x="35" y="6"/>
                  </a:lnTo>
                  <a:lnTo>
                    <a:pt x="30" y="3"/>
                  </a:lnTo>
                  <a:lnTo>
                    <a:pt x="23" y="2"/>
                  </a:lnTo>
                  <a:lnTo>
                    <a:pt x="18" y="0"/>
                  </a:lnTo>
                  <a:lnTo>
                    <a:pt x="12" y="0"/>
                  </a:lnTo>
                  <a:lnTo>
                    <a:pt x="6" y="2"/>
                  </a:lnTo>
                  <a:lnTo>
                    <a:pt x="3" y="6"/>
                  </a:lnTo>
                  <a:lnTo>
                    <a:pt x="0" y="12"/>
                  </a:lnTo>
                  <a:lnTo>
                    <a:pt x="0" y="17"/>
                  </a:lnTo>
                  <a:lnTo>
                    <a:pt x="3" y="23"/>
                  </a:lnTo>
                  <a:lnTo>
                    <a:pt x="6" y="27"/>
                  </a:lnTo>
                  <a:lnTo>
                    <a:pt x="11" y="29"/>
                  </a:lnTo>
                  <a:lnTo>
                    <a:pt x="15" y="30"/>
                  </a:lnTo>
                  <a:lnTo>
                    <a:pt x="21" y="32"/>
                  </a:lnTo>
                  <a:lnTo>
                    <a:pt x="25" y="33"/>
                  </a:lnTo>
                  <a:lnTo>
                    <a:pt x="29" y="36"/>
                  </a:lnTo>
                  <a:lnTo>
                    <a:pt x="34" y="37"/>
                  </a:lnTo>
                  <a:lnTo>
                    <a:pt x="38" y="39"/>
                  </a:lnTo>
                  <a:lnTo>
                    <a:pt x="42" y="42"/>
                  </a:lnTo>
                  <a:lnTo>
                    <a:pt x="46" y="44"/>
                  </a:lnTo>
                  <a:lnTo>
                    <a:pt x="52" y="47"/>
                  </a:lnTo>
                  <a:lnTo>
                    <a:pt x="59" y="51"/>
                  </a:lnTo>
                  <a:lnTo>
                    <a:pt x="65" y="54"/>
                  </a:lnTo>
                  <a:lnTo>
                    <a:pt x="72" y="56"/>
                  </a:lnTo>
                  <a:lnTo>
                    <a:pt x="78" y="59"/>
                  </a:lnTo>
                  <a:lnTo>
                    <a:pt x="86" y="61"/>
                  </a:lnTo>
                  <a:lnTo>
                    <a:pt x="93" y="62"/>
                  </a:lnTo>
                  <a:lnTo>
                    <a:pt x="101" y="63"/>
                  </a:lnTo>
                  <a:lnTo>
                    <a:pt x="106" y="63"/>
                  </a:lnTo>
                  <a:lnTo>
                    <a:pt x="111" y="60"/>
                  </a:lnTo>
                  <a:lnTo>
                    <a:pt x="114" y="56"/>
                  </a:lnTo>
                  <a:lnTo>
                    <a:pt x="116" y="5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7" name="Freeform 43"/>
            <p:cNvSpPr>
              <a:spLocks/>
            </p:cNvSpPr>
            <p:nvPr/>
          </p:nvSpPr>
          <p:spPr bwMode="auto">
            <a:xfrm>
              <a:off x="4876" y="3536"/>
              <a:ext cx="24" cy="29"/>
            </a:xfrm>
            <a:custGeom>
              <a:avLst/>
              <a:gdLst/>
              <a:ahLst/>
              <a:cxnLst>
                <a:cxn ang="0">
                  <a:pos x="14" y="45"/>
                </a:cxn>
                <a:cxn ang="0">
                  <a:pos x="16" y="46"/>
                </a:cxn>
                <a:cxn ang="0">
                  <a:pos x="17" y="48"/>
                </a:cxn>
                <a:cxn ang="0">
                  <a:pos x="20" y="49"/>
                </a:cxn>
                <a:cxn ang="0">
                  <a:pos x="21" y="52"/>
                </a:cxn>
                <a:cxn ang="0">
                  <a:pos x="21" y="52"/>
                </a:cxn>
                <a:cxn ang="0">
                  <a:pos x="24" y="56"/>
                </a:cxn>
                <a:cxn ang="0">
                  <a:pos x="29" y="57"/>
                </a:cxn>
                <a:cxn ang="0">
                  <a:pos x="34" y="57"/>
                </a:cxn>
                <a:cxn ang="0">
                  <a:pos x="40" y="56"/>
                </a:cxn>
                <a:cxn ang="0">
                  <a:pos x="45" y="52"/>
                </a:cxn>
                <a:cxn ang="0">
                  <a:pos x="47" y="47"/>
                </a:cxn>
                <a:cxn ang="0">
                  <a:pos x="47" y="41"/>
                </a:cxn>
                <a:cxn ang="0">
                  <a:pos x="45" y="36"/>
                </a:cxn>
                <a:cxn ang="0">
                  <a:pos x="43" y="32"/>
                </a:cxn>
                <a:cxn ang="0">
                  <a:pos x="39" y="29"/>
                </a:cxn>
                <a:cxn ang="0">
                  <a:pos x="36" y="25"/>
                </a:cxn>
                <a:cxn ang="0">
                  <a:pos x="33" y="23"/>
                </a:cxn>
                <a:cxn ang="0">
                  <a:pos x="32" y="22"/>
                </a:cxn>
                <a:cxn ang="0">
                  <a:pos x="30" y="21"/>
                </a:cxn>
                <a:cxn ang="0">
                  <a:pos x="29" y="19"/>
                </a:cxn>
                <a:cxn ang="0">
                  <a:pos x="29" y="18"/>
                </a:cxn>
                <a:cxn ang="0">
                  <a:pos x="29" y="18"/>
                </a:cxn>
                <a:cxn ang="0">
                  <a:pos x="29" y="18"/>
                </a:cxn>
                <a:cxn ang="0">
                  <a:pos x="29" y="18"/>
                </a:cxn>
                <a:cxn ang="0">
                  <a:pos x="29" y="18"/>
                </a:cxn>
                <a:cxn ang="0">
                  <a:pos x="29" y="12"/>
                </a:cxn>
                <a:cxn ang="0">
                  <a:pos x="26" y="7"/>
                </a:cxn>
                <a:cxn ang="0">
                  <a:pos x="23" y="2"/>
                </a:cxn>
                <a:cxn ang="0">
                  <a:pos x="17" y="0"/>
                </a:cxn>
                <a:cxn ang="0">
                  <a:pos x="11" y="0"/>
                </a:cxn>
                <a:cxn ang="0">
                  <a:pos x="7" y="2"/>
                </a:cxn>
                <a:cxn ang="0">
                  <a:pos x="2" y="6"/>
                </a:cxn>
                <a:cxn ang="0">
                  <a:pos x="0" y="11"/>
                </a:cxn>
                <a:cxn ang="0">
                  <a:pos x="0" y="23"/>
                </a:cxn>
                <a:cxn ang="0">
                  <a:pos x="3" y="32"/>
                </a:cxn>
                <a:cxn ang="0">
                  <a:pos x="8" y="39"/>
                </a:cxn>
                <a:cxn ang="0">
                  <a:pos x="14" y="45"/>
                </a:cxn>
              </a:cxnLst>
              <a:rect l="0" t="0" r="r" b="b"/>
              <a:pathLst>
                <a:path w="47" h="57">
                  <a:moveTo>
                    <a:pt x="14" y="45"/>
                  </a:moveTo>
                  <a:lnTo>
                    <a:pt x="16" y="46"/>
                  </a:lnTo>
                  <a:lnTo>
                    <a:pt x="17" y="48"/>
                  </a:lnTo>
                  <a:lnTo>
                    <a:pt x="20" y="49"/>
                  </a:lnTo>
                  <a:lnTo>
                    <a:pt x="21" y="52"/>
                  </a:lnTo>
                  <a:lnTo>
                    <a:pt x="21" y="52"/>
                  </a:lnTo>
                  <a:lnTo>
                    <a:pt x="24" y="56"/>
                  </a:lnTo>
                  <a:lnTo>
                    <a:pt x="29" y="57"/>
                  </a:lnTo>
                  <a:lnTo>
                    <a:pt x="34" y="57"/>
                  </a:lnTo>
                  <a:lnTo>
                    <a:pt x="40" y="56"/>
                  </a:lnTo>
                  <a:lnTo>
                    <a:pt x="45" y="52"/>
                  </a:lnTo>
                  <a:lnTo>
                    <a:pt x="47" y="47"/>
                  </a:lnTo>
                  <a:lnTo>
                    <a:pt x="47" y="41"/>
                  </a:lnTo>
                  <a:lnTo>
                    <a:pt x="45" y="36"/>
                  </a:lnTo>
                  <a:lnTo>
                    <a:pt x="43" y="32"/>
                  </a:lnTo>
                  <a:lnTo>
                    <a:pt x="39" y="29"/>
                  </a:lnTo>
                  <a:lnTo>
                    <a:pt x="36" y="25"/>
                  </a:lnTo>
                  <a:lnTo>
                    <a:pt x="33" y="23"/>
                  </a:lnTo>
                  <a:lnTo>
                    <a:pt x="32" y="22"/>
                  </a:lnTo>
                  <a:lnTo>
                    <a:pt x="30" y="21"/>
                  </a:lnTo>
                  <a:lnTo>
                    <a:pt x="29" y="19"/>
                  </a:lnTo>
                  <a:lnTo>
                    <a:pt x="29" y="18"/>
                  </a:lnTo>
                  <a:lnTo>
                    <a:pt x="29" y="18"/>
                  </a:lnTo>
                  <a:lnTo>
                    <a:pt x="29" y="18"/>
                  </a:lnTo>
                  <a:lnTo>
                    <a:pt x="29" y="18"/>
                  </a:lnTo>
                  <a:lnTo>
                    <a:pt x="29" y="18"/>
                  </a:lnTo>
                  <a:lnTo>
                    <a:pt x="29" y="12"/>
                  </a:lnTo>
                  <a:lnTo>
                    <a:pt x="26" y="7"/>
                  </a:lnTo>
                  <a:lnTo>
                    <a:pt x="23" y="2"/>
                  </a:lnTo>
                  <a:lnTo>
                    <a:pt x="17" y="0"/>
                  </a:lnTo>
                  <a:lnTo>
                    <a:pt x="11" y="0"/>
                  </a:lnTo>
                  <a:lnTo>
                    <a:pt x="7" y="2"/>
                  </a:lnTo>
                  <a:lnTo>
                    <a:pt x="2" y="6"/>
                  </a:lnTo>
                  <a:lnTo>
                    <a:pt x="0" y="11"/>
                  </a:lnTo>
                  <a:lnTo>
                    <a:pt x="0" y="23"/>
                  </a:lnTo>
                  <a:lnTo>
                    <a:pt x="3" y="32"/>
                  </a:lnTo>
                  <a:lnTo>
                    <a:pt x="8" y="39"/>
                  </a:lnTo>
                  <a:lnTo>
                    <a:pt x="14" y="45"/>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8" name="Freeform 44"/>
            <p:cNvSpPr>
              <a:spLocks/>
            </p:cNvSpPr>
            <p:nvPr/>
          </p:nvSpPr>
          <p:spPr bwMode="auto">
            <a:xfrm>
              <a:off x="4683" y="3898"/>
              <a:ext cx="44" cy="19"/>
            </a:xfrm>
            <a:custGeom>
              <a:avLst/>
              <a:gdLst/>
              <a:ahLst/>
              <a:cxnLst>
                <a:cxn ang="0">
                  <a:pos x="76" y="11"/>
                </a:cxn>
                <a:cxn ang="0">
                  <a:pos x="69" y="8"/>
                </a:cxn>
                <a:cxn ang="0">
                  <a:pos x="62" y="6"/>
                </a:cxn>
                <a:cxn ang="0">
                  <a:pos x="54" y="4"/>
                </a:cxn>
                <a:cxn ang="0">
                  <a:pos x="46" y="3"/>
                </a:cxn>
                <a:cxn ang="0">
                  <a:pos x="38" y="1"/>
                </a:cxn>
                <a:cxn ang="0">
                  <a:pos x="30" y="0"/>
                </a:cxn>
                <a:cxn ang="0">
                  <a:pos x="21" y="0"/>
                </a:cxn>
                <a:cxn ang="0">
                  <a:pos x="11" y="3"/>
                </a:cxn>
                <a:cxn ang="0">
                  <a:pos x="6" y="5"/>
                </a:cxn>
                <a:cxn ang="0">
                  <a:pos x="2" y="10"/>
                </a:cxn>
                <a:cxn ang="0">
                  <a:pos x="0" y="14"/>
                </a:cxn>
                <a:cxn ang="0">
                  <a:pos x="0" y="20"/>
                </a:cxn>
                <a:cxn ang="0">
                  <a:pos x="2" y="26"/>
                </a:cxn>
                <a:cxn ang="0">
                  <a:pos x="7" y="29"/>
                </a:cxn>
                <a:cxn ang="0">
                  <a:pos x="13" y="30"/>
                </a:cxn>
                <a:cxn ang="0">
                  <a:pos x="18" y="30"/>
                </a:cxn>
                <a:cxn ang="0">
                  <a:pos x="18" y="30"/>
                </a:cxn>
                <a:cxn ang="0">
                  <a:pos x="23" y="29"/>
                </a:cxn>
                <a:cxn ang="0">
                  <a:pos x="28" y="29"/>
                </a:cxn>
                <a:cxn ang="0">
                  <a:pos x="31" y="30"/>
                </a:cxn>
                <a:cxn ang="0">
                  <a:pos x="36" y="30"/>
                </a:cxn>
                <a:cxn ang="0">
                  <a:pos x="40" y="31"/>
                </a:cxn>
                <a:cxn ang="0">
                  <a:pos x="45" y="33"/>
                </a:cxn>
                <a:cxn ang="0">
                  <a:pos x="49" y="34"/>
                </a:cxn>
                <a:cxn ang="0">
                  <a:pos x="54" y="35"/>
                </a:cxn>
                <a:cxn ang="0">
                  <a:pos x="58" y="36"/>
                </a:cxn>
                <a:cxn ang="0">
                  <a:pos x="62" y="37"/>
                </a:cxn>
                <a:cxn ang="0">
                  <a:pos x="66" y="38"/>
                </a:cxn>
                <a:cxn ang="0">
                  <a:pos x="69" y="40"/>
                </a:cxn>
                <a:cxn ang="0">
                  <a:pos x="75" y="40"/>
                </a:cxn>
                <a:cxn ang="0">
                  <a:pos x="81" y="37"/>
                </a:cxn>
                <a:cxn ang="0">
                  <a:pos x="84" y="34"/>
                </a:cxn>
                <a:cxn ang="0">
                  <a:pos x="86" y="28"/>
                </a:cxn>
                <a:cxn ang="0">
                  <a:pos x="86" y="22"/>
                </a:cxn>
                <a:cxn ang="0">
                  <a:pos x="85" y="16"/>
                </a:cxn>
                <a:cxn ang="0">
                  <a:pos x="81" y="13"/>
                </a:cxn>
                <a:cxn ang="0">
                  <a:pos x="76" y="11"/>
                </a:cxn>
              </a:cxnLst>
              <a:rect l="0" t="0" r="r" b="b"/>
              <a:pathLst>
                <a:path w="86" h="40">
                  <a:moveTo>
                    <a:pt x="76" y="11"/>
                  </a:moveTo>
                  <a:lnTo>
                    <a:pt x="69" y="8"/>
                  </a:lnTo>
                  <a:lnTo>
                    <a:pt x="62" y="6"/>
                  </a:lnTo>
                  <a:lnTo>
                    <a:pt x="54" y="4"/>
                  </a:lnTo>
                  <a:lnTo>
                    <a:pt x="46" y="3"/>
                  </a:lnTo>
                  <a:lnTo>
                    <a:pt x="38" y="1"/>
                  </a:lnTo>
                  <a:lnTo>
                    <a:pt x="30" y="0"/>
                  </a:lnTo>
                  <a:lnTo>
                    <a:pt x="21" y="0"/>
                  </a:lnTo>
                  <a:lnTo>
                    <a:pt x="11" y="3"/>
                  </a:lnTo>
                  <a:lnTo>
                    <a:pt x="6" y="5"/>
                  </a:lnTo>
                  <a:lnTo>
                    <a:pt x="2" y="10"/>
                  </a:lnTo>
                  <a:lnTo>
                    <a:pt x="0" y="14"/>
                  </a:lnTo>
                  <a:lnTo>
                    <a:pt x="0" y="20"/>
                  </a:lnTo>
                  <a:lnTo>
                    <a:pt x="2" y="26"/>
                  </a:lnTo>
                  <a:lnTo>
                    <a:pt x="7" y="29"/>
                  </a:lnTo>
                  <a:lnTo>
                    <a:pt x="13" y="30"/>
                  </a:lnTo>
                  <a:lnTo>
                    <a:pt x="18" y="30"/>
                  </a:lnTo>
                  <a:lnTo>
                    <a:pt x="18" y="30"/>
                  </a:lnTo>
                  <a:lnTo>
                    <a:pt x="23" y="29"/>
                  </a:lnTo>
                  <a:lnTo>
                    <a:pt x="28" y="29"/>
                  </a:lnTo>
                  <a:lnTo>
                    <a:pt x="31" y="30"/>
                  </a:lnTo>
                  <a:lnTo>
                    <a:pt x="36" y="30"/>
                  </a:lnTo>
                  <a:lnTo>
                    <a:pt x="40" y="31"/>
                  </a:lnTo>
                  <a:lnTo>
                    <a:pt x="45" y="33"/>
                  </a:lnTo>
                  <a:lnTo>
                    <a:pt x="49" y="34"/>
                  </a:lnTo>
                  <a:lnTo>
                    <a:pt x="54" y="35"/>
                  </a:lnTo>
                  <a:lnTo>
                    <a:pt x="58" y="36"/>
                  </a:lnTo>
                  <a:lnTo>
                    <a:pt x="62" y="37"/>
                  </a:lnTo>
                  <a:lnTo>
                    <a:pt x="66" y="38"/>
                  </a:lnTo>
                  <a:lnTo>
                    <a:pt x="69" y="40"/>
                  </a:lnTo>
                  <a:lnTo>
                    <a:pt x="75" y="40"/>
                  </a:lnTo>
                  <a:lnTo>
                    <a:pt x="81" y="37"/>
                  </a:lnTo>
                  <a:lnTo>
                    <a:pt x="84" y="34"/>
                  </a:lnTo>
                  <a:lnTo>
                    <a:pt x="86" y="28"/>
                  </a:lnTo>
                  <a:lnTo>
                    <a:pt x="86" y="22"/>
                  </a:lnTo>
                  <a:lnTo>
                    <a:pt x="85" y="16"/>
                  </a:lnTo>
                  <a:lnTo>
                    <a:pt x="81" y="13"/>
                  </a:lnTo>
                  <a:lnTo>
                    <a:pt x="76" y="1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9" name="Freeform 45"/>
            <p:cNvSpPr>
              <a:spLocks/>
            </p:cNvSpPr>
            <p:nvPr/>
          </p:nvSpPr>
          <p:spPr bwMode="auto">
            <a:xfrm>
              <a:off x="4735" y="3945"/>
              <a:ext cx="17" cy="37"/>
            </a:xfrm>
            <a:custGeom>
              <a:avLst/>
              <a:gdLst/>
              <a:ahLst/>
              <a:cxnLst>
                <a:cxn ang="0">
                  <a:pos x="31" y="22"/>
                </a:cxn>
                <a:cxn ang="0">
                  <a:pos x="33" y="16"/>
                </a:cxn>
                <a:cxn ang="0">
                  <a:pos x="33" y="11"/>
                </a:cxn>
                <a:cxn ang="0">
                  <a:pos x="31" y="6"/>
                </a:cxn>
                <a:cxn ang="0">
                  <a:pos x="26" y="2"/>
                </a:cxn>
                <a:cxn ang="0">
                  <a:pos x="20" y="0"/>
                </a:cxn>
                <a:cxn ang="0">
                  <a:pos x="15" y="0"/>
                </a:cxn>
                <a:cxn ang="0">
                  <a:pos x="10" y="2"/>
                </a:cxn>
                <a:cxn ang="0">
                  <a:pos x="7" y="7"/>
                </a:cxn>
                <a:cxn ang="0">
                  <a:pos x="2" y="21"/>
                </a:cxn>
                <a:cxn ang="0">
                  <a:pos x="0" y="33"/>
                </a:cxn>
                <a:cxn ang="0">
                  <a:pos x="1" y="45"/>
                </a:cxn>
                <a:cxn ang="0">
                  <a:pos x="0" y="55"/>
                </a:cxn>
                <a:cxn ang="0">
                  <a:pos x="0" y="61"/>
                </a:cxn>
                <a:cxn ang="0">
                  <a:pos x="2" y="67"/>
                </a:cxn>
                <a:cxn ang="0">
                  <a:pos x="5" y="70"/>
                </a:cxn>
                <a:cxn ang="0">
                  <a:pos x="11" y="73"/>
                </a:cxn>
                <a:cxn ang="0">
                  <a:pos x="17" y="73"/>
                </a:cxn>
                <a:cxn ang="0">
                  <a:pos x="22" y="70"/>
                </a:cxn>
                <a:cxn ang="0">
                  <a:pos x="26" y="67"/>
                </a:cxn>
                <a:cxn ang="0">
                  <a:pos x="28" y="62"/>
                </a:cxn>
                <a:cxn ang="0">
                  <a:pos x="30" y="51"/>
                </a:cxn>
                <a:cxn ang="0">
                  <a:pos x="30" y="39"/>
                </a:cxn>
                <a:cxn ang="0">
                  <a:pos x="28" y="29"/>
                </a:cxn>
                <a:cxn ang="0">
                  <a:pos x="31" y="22"/>
                </a:cxn>
              </a:cxnLst>
              <a:rect l="0" t="0" r="r" b="b"/>
              <a:pathLst>
                <a:path w="33" h="73">
                  <a:moveTo>
                    <a:pt x="31" y="22"/>
                  </a:moveTo>
                  <a:lnTo>
                    <a:pt x="33" y="16"/>
                  </a:lnTo>
                  <a:lnTo>
                    <a:pt x="33" y="11"/>
                  </a:lnTo>
                  <a:lnTo>
                    <a:pt x="31" y="6"/>
                  </a:lnTo>
                  <a:lnTo>
                    <a:pt x="26" y="2"/>
                  </a:lnTo>
                  <a:lnTo>
                    <a:pt x="20" y="0"/>
                  </a:lnTo>
                  <a:lnTo>
                    <a:pt x="15" y="0"/>
                  </a:lnTo>
                  <a:lnTo>
                    <a:pt x="10" y="2"/>
                  </a:lnTo>
                  <a:lnTo>
                    <a:pt x="7" y="7"/>
                  </a:lnTo>
                  <a:lnTo>
                    <a:pt x="2" y="21"/>
                  </a:lnTo>
                  <a:lnTo>
                    <a:pt x="0" y="33"/>
                  </a:lnTo>
                  <a:lnTo>
                    <a:pt x="1" y="45"/>
                  </a:lnTo>
                  <a:lnTo>
                    <a:pt x="0" y="55"/>
                  </a:lnTo>
                  <a:lnTo>
                    <a:pt x="0" y="61"/>
                  </a:lnTo>
                  <a:lnTo>
                    <a:pt x="2" y="67"/>
                  </a:lnTo>
                  <a:lnTo>
                    <a:pt x="5" y="70"/>
                  </a:lnTo>
                  <a:lnTo>
                    <a:pt x="11" y="73"/>
                  </a:lnTo>
                  <a:lnTo>
                    <a:pt x="17" y="73"/>
                  </a:lnTo>
                  <a:lnTo>
                    <a:pt x="22" y="70"/>
                  </a:lnTo>
                  <a:lnTo>
                    <a:pt x="26" y="67"/>
                  </a:lnTo>
                  <a:lnTo>
                    <a:pt x="28" y="62"/>
                  </a:lnTo>
                  <a:lnTo>
                    <a:pt x="30" y="51"/>
                  </a:lnTo>
                  <a:lnTo>
                    <a:pt x="30" y="39"/>
                  </a:lnTo>
                  <a:lnTo>
                    <a:pt x="28" y="29"/>
                  </a:lnTo>
                  <a:lnTo>
                    <a:pt x="31" y="2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0" name="Freeform 46"/>
            <p:cNvSpPr>
              <a:spLocks/>
            </p:cNvSpPr>
            <p:nvPr/>
          </p:nvSpPr>
          <p:spPr bwMode="auto">
            <a:xfrm>
              <a:off x="4806" y="3894"/>
              <a:ext cx="26" cy="30"/>
            </a:xfrm>
            <a:custGeom>
              <a:avLst/>
              <a:gdLst/>
              <a:ahLst/>
              <a:cxnLst>
                <a:cxn ang="0">
                  <a:pos x="45" y="29"/>
                </a:cxn>
                <a:cxn ang="0">
                  <a:pos x="42" y="22"/>
                </a:cxn>
                <a:cxn ang="0">
                  <a:pos x="37" y="15"/>
                </a:cxn>
                <a:cxn ang="0">
                  <a:pos x="30" y="9"/>
                </a:cxn>
                <a:cxn ang="0">
                  <a:pos x="22" y="3"/>
                </a:cxn>
                <a:cxn ang="0">
                  <a:pos x="16" y="0"/>
                </a:cxn>
                <a:cxn ang="0">
                  <a:pos x="11" y="0"/>
                </a:cxn>
                <a:cxn ang="0">
                  <a:pos x="6" y="3"/>
                </a:cxn>
                <a:cxn ang="0">
                  <a:pos x="2" y="7"/>
                </a:cxn>
                <a:cxn ang="0">
                  <a:pos x="0" y="13"/>
                </a:cxn>
                <a:cxn ang="0">
                  <a:pos x="0" y="19"/>
                </a:cxn>
                <a:cxn ang="0">
                  <a:pos x="3" y="23"/>
                </a:cxn>
                <a:cxn ang="0">
                  <a:pos x="7" y="28"/>
                </a:cxn>
                <a:cxn ang="0">
                  <a:pos x="11" y="30"/>
                </a:cxn>
                <a:cxn ang="0">
                  <a:pos x="14" y="34"/>
                </a:cxn>
                <a:cxn ang="0">
                  <a:pos x="16" y="38"/>
                </a:cxn>
                <a:cxn ang="0">
                  <a:pos x="20" y="43"/>
                </a:cxn>
                <a:cxn ang="0">
                  <a:pos x="21" y="45"/>
                </a:cxn>
                <a:cxn ang="0">
                  <a:pos x="22" y="48"/>
                </a:cxn>
                <a:cxn ang="0">
                  <a:pos x="25" y="51"/>
                </a:cxn>
                <a:cxn ang="0">
                  <a:pos x="26" y="53"/>
                </a:cxn>
                <a:cxn ang="0">
                  <a:pos x="26" y="53"/>
                </a:cxn>
                <a:cxn ang="0">
                  <a:pos x="29" y="58"/>
                </a:cxn>
                <a:cxn ang="0">
                  <a:pos x="34" y="60"/>
                </a:cxn>
                <a:cxn ang="0">
                  <a:pos x="40" y="60"/>
                </a:cxn>
                <a:cxn ang="0">
                  <a:pos x="45" y="58"/>
                </a:cxn>
                <a:cxn ang="0">
                  <a:pos x="50" y="53"/>
                </a:cxn>
                <a:cxn ang="0">
                  <a:pos x="52" y="49"/>
                </a:cxn>
                <a:cxn ang="0">
                  <a:pos x="52" y="43"/>
                </a:cxn>
                <a:cxn ang="0">
                  <a:pos x="50" y="37"/>
                </a:cxn>
                <a:cxn ang="0">
                  <a:pos x="49" y="35"/>
                </a:cxn>
                <a:cxn ang="0">
                  <a:pos x="48" y="34"/>
                </a:cxn>
                <a:cxn ang="0">
                  <a:pos x="46" y="31"/>
                </a:cxn>
                <a:cxn ang="0">
                  <a:pos x="45" y="29"/>
                </a:cxn>
              </a:cxnLst>
              <a:rect l="0" t="0" r="r" b="b"/>
              <a:pathLst>
                <a:path w="52" h="60">
                  <a:moveTo>
                    <a:pt x="45" y="29"/>
                  </a:moveTo>
                  <a:lnTo>
                    <a:pt x="42" y="22"/>
                  </a:lnTo>
                  <a:lnTo>
                    <a:pt x="37" y="15"/>
                  </a:lnTo>
                  <a:lnTo>
                    <a:pt x="30" y="9"/>
                  </a:lnTo>
                  <a:lnTo>
                    <a:pt x="22" y="3"/>
                  </a:lnTo>
                  <a:lnTo>
                    <a:pt x="16" y="0"/>
                  </a:lnTo>
                  <a:lnTo>
                    <a:pt x="11" y="0"/>
                  </a:lnTo>
                  <a:lnTo>
                    <a:pt x="6" y="3"/>
                  </a:lnTo>
                  <a:lnTo>
                    <a:pt x="2" y="7"/>
                  </a:lnTo>
                  <a:lnTo>
                    <a:pt x="0" y="13"/>
                  </a:lnTo>
                  <a:lnTo>
                    <a:pt x="0" y="19"/>
                  </a:lnTo>
                  <a:lnTo>
                    <a:pt x="3" y="23"/>
                  </a:lnTo>
                  <a:lnTo>
                    <a:pt x="7" y="28"/>
                  </a:lnTo>
                  <a:lnTo>
                    <a:pt x="11" y="30"/>
                  </a:lnTo>
                  <a:lnTo>
                    <a:pt x="14" y="34"/>
                  </a:lnTo>
                  <a:lnTo>
                    <a:pt x="16" y="38"/>
                  </a:lnTo>
                  <a:lnTo>
                    <a:pt x="20" y="43"/>
                  </a:lnTo>
                  <a:lnTo>
                    <a:pt x="21" y="45"/>
                  </a:lnTo>
                  <a:lnTo>
                    <a:pt x="22" y="48"/>
                  </a:lnTo>
                  <a:lnTo>
                    <a:pt x="25" y="51"/>
                  </a:lnTo>
                  <a:lnTo>
                    <a:pt x="26" y="53"/>
                  </a:lnTo>
                  <a:lnTo>
                    <a:pt x="26" y="53"/>
                  </a:lnTo>
                  <a:lnTo>
                    <a:pt x="29" y="58"/>
                  </a:lnTo>
                  <a:lnTo>
                    <a:pt x="34" y="60"/>
                  </a:lnTo>
                  <a:lnTo>
                    <a:pt x="40" y="60"/>
                  </a:lnTo>
                  <a:lnTo>
                    <a:pt x="45" y="58"/>
                  </a:lnTo>
                  <a:lnTo>
                    <a:pt x="50" y="53"/>
                  </a:lnTo>
                  <a:lnTo>
                    <a:pt x="52" y="49"/>
                  </a:lnTo>
                  <a:lnTo>
                    <a:pt x="52" y="43"/>
                  </a:lnTo>
                  <a:lnTo>
                    <a:pt x="50" y="37"/>
                  </a:lnTo>
                  <a:lnTo>
                    <a:pt x="49" y="35"/>
                  </a:lnTo>
                  <a:lnTo>
                    <a:pt x="48" y="34"/>
                  </a:lnTo>
                  <a:lnTo>
                    <a:pt x="46" y="31"/>
                  </a:lnTo>
                  <a:lnTo>
                    <a:pt x="45" y="2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1" name="Freeform 47"/>
            <p:cNvSpPr>
              <a:spLocks/>
            </p:cNvSpPr>
            <p:nvPr/>
          </p:nvSpPr>
          <p:spPr bwMode="auto">
            <a:xfrm>
              <a:off x="4924" y="3646"/>
              <a:ext cx="24" cy="27"/>
            </a:xfrm>
            <a:custGeom>
              <a:avLst/>
              <a:gdLst/>
              <a:ahLst/>
              <a:cxnLst>
                <a:cxn ang="0">
                  <a:pos x="17" y="54"/>
                </a:cxn>
                <a:cxn ang="0">
                  <a:pos x="17" y="54"/>
                </a:cxn>
                <a:cxn ang="0">
                  <a:pos x="28" y="50"/>
                </a:cxn>
                <a:cxn ang="0">
                  <a:pos x="36" y="45"/>
                </a:cxn>
                <a:cxn ang="0">
                  <a:pos x="41" y="37"/>
                </a:cxn>
                <a:cxn ang="0">
                  <a:pos x="44" y="30"/>
                </a:cxn>
                <a:cxn ang="0">
                  <a:pos x="44" y="29"/>
                </a:cxn>
                <a:cxn ang="0">
                  <a:pos x="45" y="26"/>
                </a:cxn>
                <a:cxn ang="0">
                  <a:pos x="45" y="25"/>
                </a:cxn>
                <a:cxn ang="0">
                  <a:pos x="46" y="24"/>
                </a:cxn>
                <a:cxn ang="0">
                  <a:pos x="49" y="18"/>
                </a:cxn>
                <a:cxn ang="0">
                  <a:pos x="50" y="12"/>
                </a:cxn>
                <a:cxn ang="0">
                  <a:pos x="48" y="8"/>
                </a:cxn>
                <a:cxn ang="0">
                  <a:pos x="44" y="3"/>
                </a:cxn>
                <a:cxn ang="0">
                  <a:pos x="40" y="1"/>
                </a:cxn>
                <a:cxn ang="0">
                  <a:pos x="34" y="0"/>
                </a:cxn>
                <a:cxn ang="0">
                  <a:pos x="28" y="2"/>
                </a:cxn>
                <a:cxn ang="0">
                  <a:pos x="23" y="6"/>
                </a:cxn>
                <a:cxn ang="0">
                  <a:pos x="23" y="6"/>
                </a:cxn>
                <a:cxn ang="0">
                  <a:pos x="21" y="9"/>
                </a:cxn>
                <a:cxn ang="0">
                  <a:pos x="19" y="12"/>
                </a:cxn>
                <a:cxn ang="0">
                  <a:pos x="18" y="16"/>
                </a:cxn>
                <a:cxn ang="0">
                  <a:pos x="17" y="19"/>
                </a:cxn>
                <a:cxn ang="0">
                  <a:pos x="15" y="20"/>
                </a:cxn>
                <a:cxn ang="0">
                  <a:pos x="15" y="23"/>
                </a:cxn>
                <a:cxn ang="0">
                  <a:pos x="14" y="24"/>
                </a:cxn>
                <a:cxn ang="0">
                  <a:pos x="14" y="25"/>
                </a:cxn>
                <a:cxn ang="0">
                  <a:pos x="14" y="25"/>
                </a:cxn>
                <a:cxn ang="0">
                  <a:pos x="14" y="25"/>
                </a:cxn>
                <a:cxn ang="0">
                  <a:pos x="14" y="25"/>
                </a:cxn>
                <a:cxn ang="0">
                  <a:pos x="13" y="25"/>
                </a:cxn>
                <a:cxn ang="0">
                  <a:pos x="13" y="25"/>
                </a:cxn>
                <a:cxn ang="0">
                  <a:pos x="7" y="27"/>
                </a:cxn>
                <a:cxn ang="0">
                  <a:pos x="4" y="31"/>
                </a:cxn>
                <a:cxn ang="0">
                  <a:pos x="0" y="35"/>
                </a:cxn>
                <a:cxn ang="0">
                  <a:pos x="0" y="41"/>
                </a:cxn>
                <a:cxn ang="0">
                  <a:pos x="2" y="47"/>
                </a:cxn>
                <a:cxn ang="0">
                  <a:pos x="5" y="50"/>
                </a:cxn>
                <a:cxn ang="0">
                  <a:pos x="11" y="54"/>
                </a:cxn>
                <a:cxn ang="0">
                  <a:pos x="17" y="54"/>
                </a:cxn>
              </a:cxnLst>
              <a:rect l="0" t="0" r="r" b="b"/>
              <a:pathLst>
                <a:path w="50" h="54">
                  <a:moveTo>
                    <a:pt x="17" y="54"/>
                  </a:moveTo>
                  <a:lnTo>
                    <a:pt x="17" y="54"/>
                  </a:lnTo>
                  <a:lnTo>
                    <a:pt x="28" y="50"/>
                  </a:lnTo>
                  <a:lnTo>
                    <a:pt x="36" y="45"/>
                  </a:lnTo>
                  <a:lnTo>
                    <a:pt x="41" y="37"/>
                  </a:lnTo>
                  <a:lnTo>
                    <a:pt x="44" y="30"/>
                  </a:lnTo>
                  <a:lnTo>
                    <a:pt x="44" y="29"/>
                  </a:lnTo>
                  <a:lnTo>
                    <a:pt x="45" y="26"/>
                  </a:lnTo>
                  <a:lnTo>
                    <a:pt x="45" y="25"/>
                  </a:lnTo>
                  <a:lnTo>
                    <a:pt x="46" y="24"/>
                  </a:lnTo>
                  <a:lnTo>
                    <a:pt x="49" y="18"/>
                  </a:lnTo>
                  <a:lnTo>
                    <a:pt x="50" y="12"/>
                  </a:lnTo>
                  <a:lnTo>
                    <a:pt x="48" y="8"/>
                  </a:lnTo>
                  <a:lnTo>
                    <a:pt x="44" y="3"/>
                  </a:lnTo>
                  <a:lnTo>
                    <a:pt x="40" y="1"/>
                  </a:lnTo>
                  <a:lnTo>
                    <a:pt x="34" y="0"/>
                  </a:lnTo>
                  <a:lnTo>
                    <a:pt x="28" y="2"/>
                  </a:lnTo>
                  <a:lnTo>
                    <a:pt x="23" y="6"/>
                  </a:lnTo>
                  <a:lnTo>
                    <a:pt x="23" y="6"/>
                  </a:lnTo>
                  <a:lnTo>
                    <a:pt x="21" y="9"/>
                  </a:lnTo>
                  <a:lnTo>
                    <a:pt x="19" y="12"/>
                  </a:lnTo>
                  <a:lnTo>
                    <a:pt x="18" y="16"/>
                  </a:lnTo>
                  <a:lnTo>
                    <a:pt x="17" y="19"/>
                  </a:lnTo>
                  <a:lnTo>
                    <a:pt x="15" y="20"/>
                  </a:lnTo>
                  <a:lnTo>
                    <a:pt x="15" y="23"/>
                  </a:lnTo>
                  <a:lnTo>
                    <a:pt x="14" y="24"/>
                  </a:lnTo>
                  <a:lnTo>
                    <a:pt x="14" y="25"/>
                  </a:lnTo>
                  <a:lnTo>
                    <a:pt x="14" y="25"/>
                  </a:lnTo>
                  <a:lnTo>
                    <a:pt x="14" y="25"/>
                  </a:lnTo>
                  <a:lnTo>
                    <a:pt x="14" y="25"/>
                  </a:lnTo>
                  <a:lnTo>
                    <a:pt x="13" y="25"/>
                  </a:lnTo>
                  <a:lnTo>
                    <a:pt x="13" y="25"/>
                  </a:lnTo>
                  <a:lnTo>
                    <a:pt x="7" y="27"/>
                  </a:lnTo>
                  <a:lnTo>
                    <a:pt x="4" y="31"/>
                  </a:lnTo>
                  <a:lnTo>
                    <a:pt x="0" y="35"/>
                  </a:lnTo>
                  <a:lnTo>
                    <a:pt x="0" y="41"/>
                  </a:lnTo>
                  <a:lnTo>
                    <a:pt x="2" y="47"/>
                  </a:lnTo>
                  <a:lnTo>
                    <a:pt x="5" y="50"/>
                  </a:lnTo>
                  <a:lnTo>
                    <a:pt x="11" y="54"/>
                  </a:lnTo>
                  <a:lnTo>
                    <a:pt x="17" y="5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2" name="Freeform 48"/>
            <p:cNvSpPr>
              <a:spLocks/>
            </p:cNvSpPr>
            <p:nvPr/>
          </p:nvSpPr>
          <p:spPr bwMode="auto">
            <a:xfrm>
              <a:off x="4831" y="3628"/>
              <a:ext cx="30" cy="40"/>
            </a:xfrm>
            <a:custGeom>
              <a:avLst/>
              <a:gdLst/>
              <a:ahLst/>
              <a:cxnLst>
                <a:cxn ang="0">
                  <a:pos x="61" y="63"/>
                </a:cxn>
                <a:cxn ang="0">
                  <a:pos x="58" y="54"/>
                </a:cxn>
                <a:cxn ang="0">
                  <a:pos x="53" y="46"/>
                </a:cxn>
                <a:cxn ang="0">
                  <a:pos x="47" y="39"/>
                </a:cxn>
                <a:cxn ang="0">
                  <a:pos x="41" y="33"/>
                </a:cxn>
                <a:cxn ang="0">
                  <a:pos x="36" y="28"/>
                </a:cxn>
                <a:cxn ang="0">
                  <a:pos x="32" y="23"/>
                </a:cxn>
                <a:cxn ang="0">
                  <a:pos x="30" y="20"/>
                </a:cxn>
                <a:cxn ang="0">
                  <a:pos x="29" y="15"/>
                </a:cxn>
                <a:cxn ang="0">
                  <a:pos x="28" y="9"/>
                </a:cxn>
                <a:cxn ang="0">
                  <a:pos x="25" y="5"/>
                </a:cxn>
                <a:cxn ang="0">
                  <a:pos x="21" y="1"/>
                </a:cxn>
                <a:cxn ang="0">
                  <a:pos x="15" y="0"/>
                </a:cxn>
                <a:cxn ang="0">
                  <a:pos x="9" y="1"/>
                </a:cxn>
                <a:cxn ang="0">
                  <a:pos x="5" y="3"/>
                </a:cxn>
                <a:cxn ang="0">
                  <a:pos x="1" y="8"/>
                </a:cxn>
                <a:cxn ang="0">
                  <a:pos x="0" y="14"/>
                </a:cxn>
                <a:cxn ang="0">
                  <a:pos x="1" y="28"/>
                </a:cxn>
                <a:cxn ang="0">
                  <a:pos x="7" y="39"/>
                </a:cxn>
                <a:cxn ang="0">
                  <a:pos x="14" y="48"/>
                </a:cxn>
                <a:cxn ang="0">
                  <a:pos x="21" y="55"/>
                </a:cxn>
                <a:cxn ang="0">
                  <a:pos x="25" y="59"/>
                </a:cxn>
                <a:cxn ang="0">
                  <a:pos x="29" y="62"/>
                </a:cxn>
                <a:cxn ang="0">
                  <a:pos x="32" y="66"/>
                </a:cxn>
                <a:cxn ang="0">
                  <a:pos x="33" y="70"/>
                </a:cxn>
                <a:cxn ang="0">
                  <a:pos x="36" y="76"/>
                </a:cxn>
                <a:cxn ang="0">
                  <a:pos x="39" y="80"/>
                </a:cxn>
                <a:cxn ang="0">
                  <a:pos x="45" y="81"/>
                </a:cxn>
                <a:cxn ang="0">
                  <a:pos x="51" y="81"/>
                </a:cxn>
                <a:cxn ang="0">
                  <a:pos x="56" y="78"/>
                </a:cxn>
                <a:cxn ang="0">
                  <a:pos x="60" y="74"/>
                </a:cxn>
                <a:cxn ang="0">
                  <a:pos x="61" y="69"/>
                </a:cxn>
                <a:cxn ang="0">
                  <a:pos x="61" y="63"/>
                </a:cxn>
              </a:cxnLst>
              <a:rect l="0" t="0" r="r" b="b"/>
              <a:pathLst>
                <a:path w="61" h="81">
                  <a:moveTo>
                    <a:pt x="61" y="63"/>
                  </a:moveTo>
                  <a:lnTo>
                    <a:pt x="58" y="54"/>
                  </a:lnTo>
                  <a:lnTo>
                    <a:pt x="53" y="46"/>
                  </a:lnTo>
                  <a:lnTo>
                    <a:pt x="47" y="39"/>
                  </a:lnTo>
                  <a:lnTo>
                    <a:pt x="41" y="33"/>
                  </a:lnTo>
                  <a:lnTo>
                    <a:pt x="36" y="28"/>
                  </a:lnTo>
                  <a:lnTo>
                    <a:pt x="32" y="23"/>
                  </a:lnTo>
                  <a:lnTo>
                    <a:pt x="30" y="20"/>
                  </a:lnTo>
                  <a:lnTo>
                    <a:pt x="29" y="15"/>
                  </a:lnTo>
                  <a:lnTo>
                    <a:pt x="28" y="9"/>
                  </a:lnTo>
                  <a:lnTo>
                    <a:pt x="25" y="5"/>
                  </a:lnTo>
                  <a:lnTo>
                    <a:pt x="21" y="1"/>
                  </a:lnTo>
                  <a:lnTo>
                    <a:pt x="15" y="0"/>
                  </a:lnTo>
                  <a:lnTo>
                    <a:pt x="9" y="1"/>
                  </a:lnTo>
                  <a:lnTo>
                    <a:pt x="5" y="3"/>
                  </a:lnTo>
                  <a:lnTo>
                    <a:pt x="1" y="8"/>
                  </a:lnTo>
                  <a:lnTo>
                    <a:pt x="0" y="14"/>
                  </a:lnTo>
                  <a:lnTo>
                    <a:pt x="1" y="28"/>
                  </a:lnTo>
                  <a:lnTo>
                    <a:pt x="7" y="39"/>
                  </a:lnTo>
                  <a:lnTo>
                    <a:pt x="14" y="48"/>
                  </a:lnTo>
                  <a:lnTo>
                    <a:pt x="21" y="55"/>
                  </a:lnTo>
                  <a:lnTo>
                    <a:pt x="25" y="59"/>
                  </a:lnTo>
                  <a:lnTo>
                    <a:pt x="29" y="62"/>
                  </a:lnTo>
                  <a:lnTo>
                    <a:pt x="32" y="66"/>
                  </a:lnTo>
                  <a:lnTo>
                    <a:pt x="33" y="70"/>
                  </a:lnTo>
                  <a:lnTo>
                    <a:pt x="36" y="76"/>
                  </a:lnTo>
                  <a:lnTo>
                    <a:pt x="39" y="80"/>
                  </a:lnTo>
                  <a:lnTo>
                    <a:pt x="45" y="81"/>
                  </a:lnTo>
                  <a:lnTo>
                    <a:pt x="51" y="81"/>
                  </a:lnTo>
                  <a:lnTo>
                    <a:pt x="56" y="78"/>
                  </a:lnTo>
                  <a:lnTo>
                    <a:pt x="60" y="74"/>
                  </a:lnTo>
                  <a:lnTo>
                    <a:pt x="61" y="69"/>
                  </a:lnTo>
                  <a:lnTo>
                    <a:pt x="61" y="6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Artificial Retinal Prosthesis</a:t>
            </a:r>
            <a:endParaRPr lang="en-US" dirty="0"/>
          </a:p>
        </p:txBody>
      </p:sp>
      <p:pic>
        <p:nvPicPr>
          <p:cNvPr id="4" name="Picture 4" descr="eyechip2.jpg"/>
          <p:cNvPicPr>
            <a:picLocks noChangeAspect="1"/>
          </p:cNvPicPr>
          <p:nvPr>
            <p:custDataLst>
              <p:tags r:id="rId1"/>
            </p:custDataLst>
          </p:nvPr>
        </p:nvPicPr>
        <p:blipFill>
          <a:blip r:embed="rId5"/>
          <a:srcRect/>
          <a:stretch>
            <a:fillRect/>
          </a:stretch>
        </p:blipFill>
        <p:spPr bwMode="auto">
          <a:xfrm>
            <a:off x="4688977" y="3608614"/>
            <a:ext cx="4304250" cy="2805297"/>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306785" y="2678748"/>
            <a:ext cx="3625352" cy="751488"/>
          </a:xfrm>
          <a:prstGeom prst="rect">
            <a:avLst/>
          </a:prstGeom>
          <a:noFill/>
          <a:ln w="9525">
            <a:noFill/>
            <a:miter lim="800000"/>
            <a:headEnd/>
            <a:tailEnd/>
          </a:ln>
        </p:spPr>
        <p:txBody>
          <a:bodyPr wrap="square">
            <a:spAutoFit/>
          </a:bodyPr>
          <a:lstStyle/>
          <a:p>
            <a:pPr algn="r">
              <a:spcAft>
                <a:spcPts val="100"/>
              </a:spcAft>
            </a:pPr>
            <a:r>
              <a:rPr lang="en-US" sz="2000" b="1" i="1" dirty="0"/>
              <a:t>Prototype of a Retina Implant  </a:t>
            </a:r>
          </a:p>
          <a:p>
            <a:pPr algn="r">
              <a:spcAft>
                <a:spcPts val="100"/>
              </a:spcAft>
            </a:pPr>
            <a:r>
              <a:rPr lang="en-US" sz="1100" b="1" i="1" dirty="0"/>
              <a:t>[Photo by Randy Montoya.  Courtesy of Sandia National Laboratories]</a:t>
            </a:r>
          </a:p>
        </p:txBody>
      </p:sp>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0898" y="1685919"/>
            <a:ext cx="4345013" cy="3441251"/>
          </a:xfrm>
          <a:prstGeom prst="rect">
            <a:avLst/>
          </a:prstGeom>
          <a:ln>
            <a:noFill/>
          </a:ln>
          <a:effectLst>
            <a:outerShdw blurRad="292100" dist="139700" dir="2700000" algn="tl" rotWithShape="0">
              <a:srgbClr val="333333">
                <a:alpha val="65000"/>
              </a:srgbClr>
            </a:outerShdw>
          </a:effectLst>
        </p:spPr>
      </p:pic>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7162" y="1752598"/>
            <a:ext cx="304800" cy="304800"/>
          </a:xfrm>
          <a:prstGeom prst="rect">
            <a:avLst/>
          </a:prstGeom>
        </p:spPr>
      </p:pic>
      <p:sp>
        <p:nvSpPr>
          <p:cNvPr id="9" name="TextBox 8"/>
          <p:cNvSpPr txBox="1"/>
          <p:nvPr/>
        </p:nvSpPr>
        <p:spPr>
          <a:xfrm>
            <a:off x="244918" y="5339443"/>
            <a:ext cx="4310742" cy="1107996"/>
          </a:xfrm>
          <a:prstGeom prst="rect">
            <a:avLst/>
          </a:prstGeom>
          <a:noFill/>
        </p:spPr>
        <p:txBody>
          <a:bodyPr wrap="square" rtlCol="0">
            <a:spAutoFit/>
          </a:bodyPr>
          <a:lstStyle/>
          <a:p>
            <a:r>
              <a:rPr lang="en-US" sz="2400" dirty="0" smtClean="0"/>
              <a:t>Argus Retinal Stimulation System</a:t>
            </a:r>
          </a:p>
          <a:p>
            <a:pPr>
              <a:buFont typeface="Arial" pitchFamily="34" charset="0"/>
              <a:buChar char="•"/>
            </a:pPr>
            <a:r>
              <a:rPr lang="en-US" sz="2400" dirty="0" smtClean="0"/>
              <a:t>  </a:t>
            </a:r>
            <a:r>
              <a:rPr lang="en-US" dirty="0" smtClean="0"/>
              <a:t>Glass with video camera</a:t>
            </a:r>
          </a:p>
          <a:p>
            <a:pPr>
              <a:buFont typeface="Arial" pitchFamily="34" charset="0"/>
              <a:buChar char="•"/>
            </a:pPr>
            <a:r>
              <a:rPr lang="en-US" dirty="0" smtClean="0"/>
              <a:t>    Video processor</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Human Eye</a:t>
            </a:r>
            <a:endParaRPr lang="en-US" dirty="0"/>
          </a:p>
        </p:txBody>
      </p:sp>
      <p:sp>
        <p:nvSpPr>
          <p:cNvPr id="3" name="Content Placeholder 2"/>
          <p:cNvSpPr>
            <a:spLocks noGrp="1"/>
          </p:cNvSpPr>
          <p:nvPr>
            <p:ph sz="quarter" idx="1"/>
          </p:nvPr>
        </p:nvSpPr>
        <p:spPr>
          <a:xfrm>
            <a:off x="5739826" y="1616528"/>
            <a:ext cx="3245368" cy="4968240"/>
          </a:xfrm>
        </p:spPr>
        <p:txBody>
          <a:bodyPr>
            <a:normAutofit fontScale="92500"/>
          </a:bodyPr>
          <a:lstStyle/>
          <a:p>
            <a:pPr marL="0" indent="0">
              <a:lnSpc>
                <a:spcPct val="120000"/>
              </a:lnSpc>
              <a:spcAft>
                <a:spcPts val="600"/>
              </a:spcAft>
              <a:buNone/>
            </a:pPr>
            <a:r>
              <a:rPr lang="en-US" sz="2000" dirty="0" smtClean="0"/>
              <a:t>Normal vision - light enters the eye through the cornea then the lens. </a:t>
            </a:r>
          </a:p>
          <a:p>
            <a:pPr marL="0" indent="0">
              <a:lnSpc>
                <a:spcPct val="120000"/>
              </a:lnSpc>
              <a:spcAft>
                <a:spcPts val="600"/>
              </a:spcAft>
              <a:buNone/>
            </a:pPr>
            <a:r>
              <a:rPr lang="en-US" sz="2000" dirty="0" smtClean="0"/>
              <a:t>The lens focuses the light on the retina</a:t>
            </a:r>
            <a:r>
              <a:rPr lang="en-US" sz="2000" dirty="0"/>
              <a:t>.</a:t>
            </a:r>
            <a:endParaRPr lang="en-US" sz="2000" dirty="0" smtClean="0"/>
          </a:p>
          <a:p>
            <a:pPr marL="0" indent="0">
              <a:lnSpc>
                <a:spcPct val="120000"/>
              </a:lnSpc>
              <a:spcAft>
                <a:spcPts val="600"/>
              </a:spcAft>
              <a:buNone/>
            </a:pPr>
            <a:r>
              <a:rPr lang="en-US" sz="2000" dirty="0" smtClean="0"/>
              <a:t>The retina contains photoreceptors cells which convert the light to electric impulses.  </a:t>
            </a:r>
          </a:p>
          <a:p>
            <a:pPr marL="0" indent="0">
              <a:lnSpc>
                <a:spcPct val="120000"/>
              </a:lnSpc>
              <a:spcAft>
                <a:spcPts val="600"/>
              </a:spcAft>
              <a:buNone/>
            </a:pPr>
            <a:r>
              <a:rPr lang="en-US" sz="2000" dirty="0" smtClean="0"/>
              <a:t>Impulses travel into the optic nerve to the brain where the information is processed.</a:t>
            </a:r>
          </a:p>
          <a:p>
            <a:pPr>
              <a:buNone/>
            </a:pPr>
            <a:endParaRPr lang="en-US" sz="1800" dirty="0"/>
          </a:p>
        </p:txBody>
      </p:sp>
      <p:pic>
        <p:nvPicPr>
          <p:cNvPr id="6" name="Picture 4" descr="eyeball.jpg"/>
          <p:cNvPicPr>
            <a:picLocks noChangeAspect="1"/>
          </p:cNvPicPr>
          <p:nvPr>
            <p:custDataLst>
              <p:tags r:id="rId1"/>
            </p:custDataLst>
          </p:nvPr>
        </p:nvPicPr>
        <p:blipFill>
          <a:blip r:embed="rId5"/>
          <a:srcRect/>
          <a:stretch>
            <a:fillRect/>
          </a:stretch>
        </p:blipFill>
        <p:spPr bwMode="auto">
          <a:xfrm>
            <a:off x="577646" y="1831423"/>
            <a:ext cx="4880005" cy="3484210"/>
          </a:xfrm>
          <a:prstGeom prst="rect">
            <a:avLst/>
          </a:prstGeom>
          <a:ln>
            <a:noFill/>
          </a:ln>
          <a:effectLst>
            <a:outerShdw blurRad="292100" dist="139700" dir="2700000" algn="tl" rotWithShape="0">
              <a:srgbClr val="333333">
                <a:alpha val="65000"/>
              </a:srgbClr>
            </a:outerShdw>
          </a:effectLst>
        </p:spPr>
      </p:pic>
      <p:sp>
        <p:nvSpPr>
          <p:cNvPr id="7" name="CaptionText"/>
          <p:cNvSpPr txBox="1">
            <a:spLocks noChangeArrowheads="1"/>
          </p:cNvSpPr>
          <p:nvPr>
            <p:custDataLst>
              <p:tags r:id="rId2"/>
            </p:custDataLst>
          </p:nvPr>
        </p:nvSpPr>
        <p:spPr bwMode="auto">
          <a:xfrm>
            <a:off x="561317" y="5560332"/>
            <a:ext cx="3160712" cy="444500"/>
          </a:xfrm>
          <a:prstGeom prst="rect">
            <a:avLst/>
          </a:prstGeom>
          <a:noFill/>
          <a:ln w="9525">
            <a:noFill/>
            <a:miter lim="800000"/>
            <a:headEnd/>
            <a:tailEnd/>
          </a:ln>
        </p:spPr>
        <p:txBody>
          <a:bodyPr>
            <a:spAutoFit/>
          </a:bodyPr>
          <a:lstStyle/>
          <a:p>
            <a:pPr>
              <a:spcAft>
                <a:spcPts val="100"/>
              </a:spcAft>
            </a:pPr>
            <a:r>
              <a:rPr lang="en-US" sz="1100" b="1" i="1" dirty="0"/>
              <a:t>The Human Eye </a:t>
            </a:r>
          </a:p>
          <a:p>
            <a:pPr>
              <a:spcAft>
                <a:spcPts val="100"/>
              </a:spcAft>
            </a:pPr>
            <a:r>
              <a:rPr lang="en-US" sz="1100" b="1" i="1" dirty="0"/>
              <a:t>[Public Domain: National Eye Institute]</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Restoring Sight</a:t>
            </a:r>
            <a:endParaRPr lang="en-US" dirty="0"/>
          </a:p>
        </p:txBody>
      </p:sp>
      <p:pic>
        <p:nvPicPr>
          <p:cNvPr id="4" name="Picture 4" descr="prosthetic_drawing-cat.tif"/>
          <p:cNvPicPr>
            <a:picLocks noChangeAspect="1"/>
          </p:cNvPicPr>
          <p:nvPr>
            <p:custDataLst>
              <p:tags r:id="rId1"/>
            </p:custDataLst>
          </p:nvPr>
        </p:nvPicPr>
        <p:blipFill>
          <a:blip r:embed="rId4"/>
          <a:srcRect/>
          <a:stretch>
            <a:fillRect/>
          </a:stretch>
        </p:blipFill>
        <p:spPr bwMode="auto">
          <a:xfrm>
            <a:off x="1028700" y="1781687"/>
            <a:ext cx="7200895" cy="4727682"/>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MEMS Artificial Retina</a:t>
            </a:r>
            <a:endParaRPr lang="en-US" dirty="0"/>
          </a:p>
        </p:txBody>
      </p:sp>
      <p:sp>
        <p:nvSpPr>
          <p:cNvPr id="3" name="Content Placeholder 2"/>
          <p:cNvSpPr>
            <a:spLocks noGrp="1"/>
          </p:cNvSpPr>
          <p:nvPr>
            <p:ph sz="quarter" idx="1"/>
          </p:nvPr>
        </p:nvSpPr>
        <p:spPr>
          <a:xfrm>
            <a:off x="514674" y="1600200"/>
            <a:ext cx="3551140" cy="5044440"/>
          </a:xfrm>
        </p:spPr>
        <p:txBody>
          <a:bodyPr>
            <a:noAutofit/>
          </a:bodyPr>
          <a:lstStyle/>
          <a:p>
            <a:pPr marL="514350" indent="-514350">
              <a:spcBef>
                <a:spcPts val="0"/>
              </a:spcBef>
              <a:spcAft>
                <a:spcPts val="600"/>
              </a:spcAft>
              <a:buClr>
                <a:schemeClr val="tx1"/>
              </a:buClr>
              <a:buSzPct val="75000"/>
            </a:pPr>
            <a:r>
              <a:rPr lang="en-US" sz="2400" dirty="0" smtClean="0"/>
              <a:t>Bypasses photoreceptor cells and transmits signals  to the optic nerve.  </a:t>
            </a:r>
          </a:p>
          <a:p>
            <a:pPr marL="514350" indent="-514350">
              <a:spcBef>
                <a:spcPts val="0"/>
              </a:spcBef>
              <a:spcAft>
                <a:spcPts val="600"/>
              </a:spcAft>
              <a:buClr>
                <a:schemeClr val="tx1"/>
              </a:buClr>
              <a:buSzPct val="75000"/>
            </a:pPr>
            <a:r>
              <a:rPr lang="en-US" sz="2400" dirty="0" smtClean="0"/>
              <a:t>Light hitting the array is converted to electric impulses. </a:t>
            </a:r>
          </a:p>
          <a:p>
            <a:pPr marL="514350" indent="-514350">
              <a:spcBef>
                <a:spcPts val="0"/>
              </a:spcBef>
              <a:spcAft>
                <a:spcPts val="600"/>
              </a:spcAft>
              <a:buClr>
                <a:schemeClr val="tx1"/>
              </a:buClr>
              <a:buSzPct val="75000"/>
            </a:pPr>
            <a:r>
              <a:rPr lang="en-US" sz="2400" dirty="0" smtClean="0"/>
              <a:t>These electric impulses travel into the optic nerve then to the brain.</a:t>
            </a:r>
          </a:p>
          <a:p>
            <a:pPr>
              <a:buNone/>
            </a:pPr>
            <a:endParaRPr lang="en-US" sz="2400" dirty="0"/>
          </a:p>
        </p:txBody>
      </p:sp>
      <p:pic>
        <p:nvPicPr>
          <p:cNvPr id="4" name="Picture 4" descr="prosthetic9_24.tif"/>
          <p:cNvPicPr>
            <a:picLocks noChangeAspect="1"/>
          </p:cNvPicPr>
          <p:nvPr>
            <p:custDataLst>
              <p:tags r:id="rId1"/>
            </p:custDataLst>
          </p:nvPr>
        </p:nvPicPr>
        <p:blipFill>
          <a:blip r:embed="rId5"/>
          <a:srcRect/>
          <a:stretch>
            <a:fillRect/>
          </a:stretch>
        </p:blipFill>
        <p:spPr bwMode="auto">
          <a:xfrm>
            <a:off x="4180115" y="1640523"/>
            <a:ext cx="4759416" cy="3996833"/>
          </a:xfrm>
          <a:prstGeom prst="rect">
            <a:avLst/>
          </a:prstGeom>
          <a:ln>
            <a:solidFill>
              <a:schemeClr val="tx1"/>
            </a:solid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6469380" y="6244499"/>
            <a:ext cx="2432050" cy="260350"/>
          </a:xfrm>
          <a:prstGeom prst="rect">
            <a:avLst/>
          </a:prstGeom>
          <a:noFill/>
          <a:ln w="9525">
            <a:noFill/>
            <a:miter lim="800000"/>
            <a:headEnd/>
            <a:tailEnd/>
          </a:ln>
        </p:spPr>
        <p:txBody>
          <a:bodyPr>
            <a:spAutoFit/>
          </a:bodyPr>
          <a:lstStyle/>
          <a:p>
            <a:pPr algn="r">
              <a:spcAft>
                <a:spcPts val="100"/>
              </a:spcAft>
            </a:pPr>
            <a:r>
              <a:rPr lang="en-US" sz="1100" b="1" i="1" dirty="0"/>
              <a:t>MEMS Artificial Retinal Implant</a:t>
            </a: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a Patient See?</a:t>
            </a:r>
            <a:endParaRPr lang="en-US" dirty="0"/>
          </a:p>
        </p:txBody>
      </p:sp>
      <p:pic>
        <p:nvPicPr>
          <p:cNvPr id="4" name="Picture 3" descr="retina-images.jpg"/>
          <p:cNvPicPr>
            <a:picLocks noChangeAspect="1"/>
          </p:cNvPicPr>
          <p:nvPr>
            <p:custDataLst>
              <p:tags r:id="rId1"/>
            </p:custDataLst>
          </p:nvPr>
        </p:nvPicPr>
        <p:blipFill rotWithShape="1">
          <a:blip r:embed="rId5"/>
          <a:srcRect t="11731" b="35780"/>
          <a:stretch/>
        </p:blipFill>
        <p:spPr bwMode="auto">
          <a:xfrm>
            <a:off x="617392" y="1649185"/>
            <a:ext cx="8344969" cy="2792186"/>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617392" y="5587212"/>
            <a:ext cx="8344969" cy="923330"/>
          </a:xfrm>
          <a:prstGeom prst="rect">
            <a:avLst/>
          </a:prstGeom>
          <a:noFill/>
          <a:ln w="9525">
            <a:noFill/>
            <a:miter lim="800000"/>
            <a:headEnd/>
            <a:tailEnd/>
          </a:ln>
        </p:spPr>
        <p:txBody>
          <a:bodyPr wrap="square">
            <a:spAutoFit/>
          </a:bodyPr>
          <a:lstStyle/>
          <a:p>
            <a:pPr>
              <a:spcAft>
                <a:spcPts val="100"/>
              </a:spcAft>
            </a:pPr>
            <a:r>
              <a:rPr lang="en-US" i="1" dirty="0"/>
              <a:t>[Images generated by the DOE-funded Artificial Retinal Implant Vision Simulator devised and developed by Dr. Wolfgang Fink and Mark Tarbell at the Visual and Autonomous Exploration Systems Research Laboratory, California Institute of Technology.  Printed with permission.]</a:t>
            </a:r>
            <a:endParaRPr lang="en-US" b="1" i="1" dirty="0"/>
          </a:p>
        </p:txBody>
      </p:sp>
      <p:sp>
        <p:nvSpPr>
          <p:cNvPr id="7" name="TextBox 6"/>
          <p:cNvSpPr txBox="1"/>
          <p:nvPr/>
        </p:nvSpPr>
        <p:spPr>
          <a:xfrm>
            <a:off x="1012357" y="4689705"/>
            <a:ext cx="1004955" cy="646331"/>
          </a:xfrm>
          <a:prstGeom prst="rect">
            <a:avLst/>
          </a:prstGeom>
          <a:noFill/>
        </p:spPr>
        <p:txBody>
          <a:bodyPr wrap="none" rtlCol="0">
            <a:spAutoFit/>
          </a:bodyPr>
          <a:lstStyle/>
          <a:p>
            <a:r>
              <a:rPr lang="en-US" dirty="0" smtClean="0"/>
              <a:t>Argus I</a:t>
            </a:r>
          </a:p>
          <a:p>
            <a:r>
              <a:rPr lang="en-US" dirty="0" smtClean="0"/>
              <a:t>16 pixels</a:t>
            </a:r>
            <a:endParaRPr lang="en-US" dirty="0"/>
          </a:p>
        </p:txBody>
      </p:sp>
      <p:sp>
        <p:nvSpPr>
          <p:cNvPr id="8" name="TextBox 7"/>
          <p:cNvSpPr txBox="1"/>
          <p:nvPr/>
        </p:nvSpPr>
        <p:spPr>
          <a:xfrm>
            <a:off x="3111728" y="4693110"/>
            <a:ext cx="1004955" cy="646331"/>
          </a:xfrm>
          <a:prstGeom prst="rect">
            <a:avLst/>
          </a:prstGeom>
          <a:noFill/>
        </p:spPr>
        <p:txBody>
          <a:bodyPr wrap="none" rtlCol="0">
            <a:spAutoFit/>
          </a:bodyPr>
          <a:lstStyle/>
          <a:p>
            <a:r>
              <a:rPr lang="en-US" dirty="0" smtClean="0"/>
              <a:t>Argus II</a:t>
            </a:r>
          </a:p>
          <a:p>
            <a:r>
              <a:rPr lang="en-US" dirty="0" smtClean="0"/>
              <a:t>60 pixels</a:t>
            </a:r>
            <a:endParaRPr lang="en-US" dirty="0"/>
          </a:p>
        </p:txBody>
      </p:sp>
      <p:sp>
        <p:nvSpPr>
          <p:cNvPr id="9" name="TextBox 8"/>
          <p:cNvSpPr txBox="1"/>
          <p:nvPr/>
        </p:nvSpPr>
        <p:spPr>
          <a:xfrm>
            <a:off x="5136470" y="4693110"/>
            <a:ext cx="1255024" cy="646331"/>
          </a:xfrm>
          <a:prstGeom prst="rect">
            <a:avLst/>
          </a:prstGeom>
          <a:noFill/>
        </p:spPr>
        <p:txBody>
          <a:bodyPr wrap="none" rtlCol="0">
            <a:spAutoFit/>
          </a:bodyPr>
          <a:lstStyle/>
          <a:p>
            <a:r>
              <a:rPr lang="en-US" dirty="0" smtClean="0"/>
              <a:t>Argus III</a:t>
            </a:r>
          </a:p>
          <a:p>
            <a:r>
              <a:rPr lang="en-US" dirty="0" smtClean="0"/>
              <a:t>200+ pixels</a:t>
            </a:r>
            <a:endParaRPr lang="en-US" dirty="0"/>
          </a:p>
        </p:txBody>
      </p:sp>
      <p:sp>
        <p:nvSpPr>
          <p:cNvPr id="10" name="TextBox 9"/>
          <p:cNvSpPr txBox="1"/>
          <p:nvPr/>
        </p:nvSpPr>
        <p:spPr>
          <a:xfrm>
            <a:off x="7297291" y="4693110"/>
            <a:ext cx="1370440" cy="646331"/>
          </a:xfrm>
          <a:prstGeom prst="rect">
            <a:avLst/>
          </a:prstGeom>
          <a:noFill/>
        </p:spPr>
        <p:txBody>
          <a:bodyPr wrap="none" rtlCol="0">
            <a:spAutoFit/>
          </a:bodyPr>
          <a:lstStyle/>
          <a:p>
            <a:r>
              <a:rPr lang="en-US" dirty="0" smtClean="0"/>
              <a:t>Argus IV</a:t>
            </a:r>
          </a:p>
          <a:p>
            <a:r>
              <a:rPr lang="en-US" dirty="0" smtClean="0"/>
              <a:t>1000+ pixels</a:t>
            </a:r>
            <a:endParaRPr lang="en-US" dirty="0"/>
          </a:p>
        </p:txBody>
      </p:sp>
      <p:sp>
        <p:nvSpPr>
          <p:cNvPr id="11" name="Right Arrow 10"/>
          <p:cNvSpPr/>
          <p:nvPr/>
        </p:nvSpPr>
        <p:spPr>
          <a:xfrm>
            <a:off x="2188029" y="4767940"/>
            <a:ext cx="718457" cy="4537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a:off x="4181998" y="4767940"/>
            <a:ext cx="718457" cy="4537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a:off x="6480860" y="4789378"/>
            <a:ext cx="718457" cy="4537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467600" cy="4114799"/>
          </a:xfrm>
        </p:spPr>
        <p:txBody>
          <a:bodyPr>
            <a:normAutofit/>
          </a:bodyPr>
          <a:lstStyle/>
          <a:p>
            <a:pPr>
              <a:lnSpc>
                <a:spcPct val="120000"/>
              </a:lnSpc>
              <a:spcBef>
                <a:spcPts val="0"/>
              </a:spcBef>
            </a:pPr>
            <a:r>
              <a:rPr lang="en-US" dirty="0" smtClean="0">
                <a:solidFill>
                  <a:schemeClr val="tx1"/>
                </a:solidFill>
              </a:rPr>
              <a:t>Increasing resolution.</a:t>
            </a:r>
          </a:p>
          <a:p>
            <a:pPr>
              <a:lnSpc>
                <a:spcPct val="120000"/>
              </a:lnSpc>
              <a:spcBef>
                <a:spcPts val="0"/>
              </a:spcBef>
            </a:pPr>
            <a:r>
              <a:rPr lang="en-US" dirty="0" smtClean="0">
                <a:solidFill>
                  <a:schemeClr val="tx1"/>
                </a:solidFill>
              </a:rPr>
              <a:t>Designing the implant to be more flexible and compatible with the curvature of the eye.</a:t>
            </a:r>
          </a:p>
          <a:p>
            <a:pPr>
              <a:lnSpc>
                <a:spcPct val="120000"/>
              </a:lnSpc>
              <a:spcBef>
                <a:spcPts val="0"/>
              </a:spcBef>
            </a:pPr>
            <a:r>
              <a:rPr lang="en-US" dirty="0" smtClean="0">
                <a:solidFill>
                  <a:schemeClr val="tx1"/>
                </a:solidFill>
              </a:rPr>
              <a:t>Making ALL components internal.</a:t>
            </a:r>
          </a:p>
          <a:p>
            <a:pPr>
              <a:lnSpc>
                <a:spcPct val="120000"/>
              </a:lnSpc>
              <a:spcBef>
                <a:spcPts val="0"/>
              </a:spcBef>
            </a:pPr>
            <a:r>
              <a:rPr lang="en-US" dirty="0" smtClean="0">
                <a:solidFill>
                  <a:schemeClr val="tx1"/>
                </a:solidFill>
              </a:rPr>
              <a:t>Creating biocompatible, batteries for long lasting use in vivo.</a:t>
            </a:r>
          </a:p>
          <a:p>
            <a:endParaRPr lang="en-US" dirty="0">
              <a:solidFill>
                <a:schemeClr val="tx1"/>
              </a:solidFill>
            </a:endParaRPr>
          </a:p>
        </p:txBody>
      </p:sp>
      <p:sp>
        <p:nvSpPr>
          <p:cNvPr id="3" name="Title 2"/>
          <p:cNvSpPr>
            <a:spLocks noGrp="1"/>
          </p:cNvSpPr>
          <p:nvPr>
            <p:ph type="title"/>
          </p:nvPr>
        </p:nvSpPr>
        <p:spPr/>
        <p:txBody>
          <a:bodyPr/>
          <a:lstStyle/>
          <a:p>
            <a:r>
              <a:rPr lang="en-US" dirty="0" smtClean="0"/>
              <a:t>Goals and Challenges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559458" cy="3657600"/>
          </a:xfrm>
        </p:spPr>
        <p:txBody>
          <a:bodyPr>
            <a:noAutofit/>
          </a:bodyPr>
          <a:lstStyle/>
          <a:p>
            <a:pPr algn="ctr"/>
            <a:r>
              <a:rPr lang="en-US" sz="1600" dirty="0"/>
              <a:t>Made possible through grants from the National Science Foundation Department of Undergraduate Education #0830384, 0902411, and 1205138</a:t>
            </a:r>
            <a:r>
              <a:rPr lang="en-US" sz="1600" dirty="0" smtClean="0"/>
              <a:t>.</a:t>
            </a:r>
            <a:endParaRPr lang="en-US" sz="1600" dirty="0"/>
          </a:p>
          <a:p>
            <a:pPr algn="ctr"/>
            <a:r>
              <a:rPr lang="en-US" sz="1600" dirty="0"/>
              <a:t>This Learning Module was developed in conjunction with Bio-Link, a National Science Foundation Advanced Technological Education (ATE) Center for Biotechnology @ </a:t>
            </a:r>
            <a:r>
              <a:rPr lang="en-US" sz="1600" u="sng" dirty="0">
                <a:hlinkClick r:id="rId3"/>
              </a:rPr>
              <a:t>www.bio-link.org</a:t>
            </a:r>
            <a:r>
              <a:rPr lang="en-US" sz="1600" dirty="0" smtClean="0"/>
              <a:t>.</a:t>
            </a:r>
            <a:endParaRPr lang="en-US" sz="1600" dirty="0"/>
          </a:p>
          <a:p>
            <a:pPr algn="ctr"/>
            <a:r>
              <a:rPr lang="en-US" sz="1600" dirty="0"/>
              <a:t>Any opinions, findings and conclusions or recommendations expressed in this material are those of the authors and creators, and do not necessarily reflect the views of the National Science </a:t>
            </a:r>
            <a:r>
              <a:rPr lang="en-US" sz="1600" dirty="0" smtClean="0"/>
              <a:t>Foundation</a:t>
            </a:r>
            <a:r>
              <a:rPr lang="en-US" sz="1600" dirty="0"/>
              <a:t>.</a:t>
            </a:r>
            <a:endParaRPr lang="en-US" sz="1600" dirty="0"/>
          </a:p>
          <a:p>
            <a:pPr algn="ctr"/>
            <a:r>
              <a:rPr lang="en-US" sz="1600" dirty="0"/>
              <a:t>Southwest Center for Microsystems Education (SCME) NSF ATE Center</a:t>
            </a:r>
          </a:p>
          <a:p>
            <a:pPr algn="ctr"/>
            <a:r>
              <a:rPr lang="en-US" sz="1600" dirty="0"/>
              <a:t>© 2010 Regents of the University of New </a:t>
            </a:r>
            <a:r>
              <a:rPr lang="en-US" sz="1600" dirty="0" smtClean="0"/>
              <a:t>Mexico</a:t>
            </a:r>
            <a:endParaRPr lang="en-US" sz="1600" dirty="0"/>
          </a:p>
          <a:p>
            <a:pPr algn="ctr"/>
            <a:r>
              <a:rPr lang="en-US" sz="1600" dirty="0"/>
              <a:t>Content is protected by the CC Attribution Non-Commercial Share Alike license</a:t>
            </a:r>
            <a:r>
              <a:rPr lang="en-US" sz="1600" dirty="0" smtClean="0"/>
              <a:t>.</a:t>
            </a:r>
            <a:endParaRPr lang="en-US" sz="1600" dirty="0"/>
          </a:p>
          <a:p>
            <a:pPr algn="ctr"/>
            <a:r>
              <a:rPr lang="en-US" sz="1600" dirty="0"/>
              <a:t>Website:  </a:t>
            </a:r>
            <a:r>
              <a:rPr lang="en-US" sz="1600" u="sng" dirty="0">
                <a:hlinkClick r:id="rId4"/>
              </a:rPr>
              <a:t>www.scme-nm.org</a:t>
            </a:r>
            <a:endParaRPr lang="en-US" sz="1600" dirty="0"/>
          </a:p>
          <a:p>
            <a:pPr algn="ctr"/>
            <a:r>
              <a:rPr lang="en-US" sz="1600" dirty="0"/>
              <a:t> </a:t>
            </a:r>
          </a:p>
          <a:p>
            <a:pPr algn="ctr"/>
            <a:endParaRPr lang="en-US" sz="1600" dirty="0"/>
          </a:p>
        </p:txBody>
      </p:sp>
      <p:sp>
        <p:nvSpPr>
          <p:cNvPr id="3" name="Title 2"/>
          <p:cNvSpPr>
            <a:spLocks noGrp="1"/>
          </p:cNvSpPr>
          <p:nvPr>
            <p:ph type="title"/>
          </p:nvPr>
        </p:nvSpPr>
        <p:spPr/>
        <p:txBody>
          <a:bodyPr/>
          <a:lstStyle/>
          <a:p>
            <a:r>
              <a:rPr lang="en-US" dirty="0" smtClean="0"/>
              <a:t>Acknowledgements</a:t>
            </a:r>
            <a:endParaRPr lang="en-US" dirty="0"/>
          </a:p>
        </p:txBody>
      </p:sp>
      <p:sp>
        <p:nvSpPr>
          <p:cNvPr id="4" name="TextBox 3"/>
          <p:cNvSpPr txBox="1"/>
          <p:nvPr/>
        </p:nvSpPr>
        <p:spPr>
          <a:xfrm>
            <a:off x="51445" y="244924"/>
            <a:ext cx="9037219" cy="1200329"/>
          </a:xfrm>
          <a:prstGeom prst="rect">
            <a:avLst/>
          </a:prstGeom>
          <a:noFill/>
        </p:spPr>
        <p:txBody>
          <a:bodyPr wrap="none" rtlCol="0">
            <a:spAutoFit/>
          </a:bodyPr>
          <a:lstStyle/>
          <a:p>
            <a:pPr algn="ctr"/>
            <a:r>
              <a:rPr lang="en-US" sz="2400" dirty="0" smtClean="0"/>
              <a:t>For more information on </a:t>
            </a:r>
            <a:r>
              <a:rPr lang="en-US" sz="2400" dirty="0" err="1" smtClean="0"/>
              <a:t>BioMEMS</a:t>
            </a:r>
            <a:r>
              <a:rPr lang="en-US" sz="2400" dirty="0" smtClean="0"/>
              <a:t> therapeutic devices, download the </a:t>
            </a:r>
          </a:p>
          <a:p>
            <a:pPr algn="ctr"/>
            <a:r>
              <a:rPr lang="en-US" sz="2400" u="sng" dirty="0" err="1" smtClean="0"/>
              <a:t>BioMEMS</a:t>
            </a:r>
            <a:r>
              <a:rPr lang="en-US" sz="2400" u="sng" dirty="0" smtClean="0"/>
              <a:t> Therapeutic Learning Module </a:t>
            </a:r>
          </a:p>
          <a:p>
            <a:pPr algn="ctr"/>
            <a:r>
              <a:rPr lang="en-US" sz="2400" dirty="0" smtClean="0"/>
              <a:t>from scme-nm.org – educational materials. – </a:t>
            </a:r>
            <a:r>
              <a:rPr lang="en-US" sz="2400" dirty="0" err="1" smtClean="0"/>
              <a:t>bioMEMS</a:t>
            </a:r>
            <a:r>
              <a:rPr lang="en-US" sz="2400" dirty="0" smtClean="0"/>
              <a:t>.</a:t>
            </a:r>
            <a:endParaRPr lang="en-US" sz="2400" dirty="0"/>
          </a:p>
        </p:txBody>
      </p:sp>
    </p:spTree>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HAPENAME" val="MainGraphic"/>
</p:tagLst>
</file>

<file path=ppt/tags/tag2.xml><?xml version="1.0" encoding="utf-8"?>
<p:tagLst xmlns:a="http://schemas.openxmlformats.org/drawingml/2006/main" xmlns:r="http://schemas.openxmlformats.org/officeDocument/2006/relationships" xmlns:p="http://schemas.openxmlformats.org/presentationml/2006/main">
  <p:tag name="SHAPENAME" val="CaptionText"/>
</p:tagLst>
</file>

<file path=ppt/tags/tag3.xml><?xml version="1.0" encoding="utf-8"?>
<p:tagLst xmlns:a="http://schemas.openxmlformats.org/drawingml/2006/main" xmlns:r="http://schemas.openxmlformats.org/officeDocument/2006/relationships" xmlns:p="http://schemas.openxmlformats.org/presentationml/2006/main">
  <p:tag name="SHAPENAME" val="MainGraphic"/>
</p:tagLst>
</file>

<file path=ppt/tags/tag4.xml><?xml version="1.0" encoding="utf-8"?>
<p:tagLst xmlns:a="http://schemas.openxmlformats.org/drawingml/2006/main" xmlns:r="http://schemas.openxmlformats.org/officeDocument/2006/relationships" xmlns:p="http://schemas.openxmlformats.org/presentationml/2006/main">
  <p:tag name="SHAPENAME" val="CaptionText"/>
</p:tagLst>
</file>

<file path=ppt/tags/tag5.xml><?xml version="1.0" encoding="utf-8"?>
<p:tagLst xmlns:a="http://schemas.openxmlformats.org/drawingml/2006/main" xmlns:r="http://schemas.openxmlformats.org/officeDocument/2006/relationships" xmlns:p="http://schemas.openxmlformats.org/presentationml/2006/main">
  <p:tag name="SHAPENAME" val="MainGraphic"/>
</p:tagLst>
</file>

<file path=ppt/tags/tag6.xml><?xml version="1.0" encoding="utf-8"?>
<p:tagLst xmlns:a="http://schemas.openxmlformats.org/drawingml/2006/main" xmlns:r="http://schemas.openxmlformats.org/officeDocument/2006/relationships" xmlns:p="http://schemas.openxmlformats.org/presentationml/2006/main">
  <p:tag name="SHAPENAME" val="MainGraphic"/>
</p:tagLst>
</file>

<file path=ppt/tags/tag7.xml><?xml version="1.0" encoding="utf-8"?>
<p:tagLst xmlns:a="http://schemas.openxmlformats.org/drawingml/2006/main" xmlns:r="http://schemas.openxmlformats.org/officeDocument/2006/relationships" xmlns:p="http://schemas.openxmlformats.org/presentationml/2006/main">
  <p:tag name="SHAPENAME" val="CaptionText"/>
</p:tagLst>
</file>

<file path=ppt/tags/tag8.xml><?xml version="1.0" encoding="utf-8"?>
<p:tagLst xmlns:a="http://schemas.openxmlformats.org/drawingml/2006/main" xmlns:r="http://schemas.openxmlformats.org/officeDocument/2006/relationships" xmlns:p="http://schemas.openxmlformats.org/presentationml/2006/main">
  <p:tag name="SHAPENAME" val="MainGraphic"/>
</p:tagLst>
</file>

<file path=ppt/tags/tag9.xml><?xml version="1.0" encoding="utf-8"?>
<p:tagLst xmlns:a="http://schemas.openxmlformats.org/drawingml/2006/main" xmlns:r="http://schemas.openxmlformats.org/officeDocument/2006/relationships" xmlns:p="http://schemas.openxmlformats.org/presentationml/2006/main">
  <p:tag name="SHAPENAME" val="CaptionText"/>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cme3">
  <a:themeElements>
    <a:clrScheme name="Custom 9">
      <a:dk1>
        <a:srgbClr val="8A3C12"/>
      </a:dk1>
      <a:lt1>
        <a:srgbClr val="FFF2CB"/>
      </a:lt1>
      <a:dk2>
        <a:srgbClr val="8A3C12"/>
      </a:dk2>
      <a:lt2>
        <a:srgbClr val="D4D4D6"/>
      </a:lt2>
      <a:accent1>
        <a:srgbClr val="9A302F"/>
      </a:accent1>
      <a:accent2>
        <a:srgbClr val="FFD558"/>
      </a:accent2>
      <a:accent3>
        <a:srgbClr val="E66C7D"/>
      </a:accent3>
      <a:accent4>
        <a:srgbClr val="6BB76D"/>
      </a:accent4>
      <a:accent5>
        <a:srgbClr val="E88651"/>
      </a:accent5>
      <a:accent6>
        <a:srgbClr val="C64847"/>
      </a:accent6>
      <a:hlink>
        <a:srgbClr val="2F75FF"/>
      </a:hlink>
      <a:folHlink>
        <a:srgbClr val="68000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scme3</Template>
  <TotalTime>335</TotalTime>
  <Words>1302</Words>
  <Application>Microsoft Macintosh PowerPoint</Application>
  <PresentationFormat>On-screen Show (4:3)</PresentationFormat>
  <Paragraphs>75</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scme3</vt:lpstr>
      <vt:lpstr>Retinal Prosthesis</vt:lpstr>
      <vt:lpstr>Overview</vt:lpstr>
      <vt:lpstr>Artificial Retinal Prosthesis</vt:lpstr>
      <vt:lpstr>The Human Eye</vt:lpstr>
      <vt:lpstr>Restoring Sight</vt:lpstr>
      <vt:lpstr>MEMS Artificial Retina</vt:lpstr>
      <vt:lpstr>What Does a Patient See?</vt:lpstr>
      <vt:lpstr>Goals and Challenges</vt:lpstr>
      <vt:lpstr>Acknowledgements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mjwillis</dc:creator>
  <cp:lastModifiedBy>MJ Willis</cp:lastModifiedBy>
  <cp:revision>76</cp:revision>
  <dcterms:created xsi:type="dcterms:W3CDTF">2009-03-18T02:44:13Z</dcterms:created>
  <dcterms:modified xsi:type="dcterms:W3CDTF">2017-08-28T19:32:10Z</dcterms:modified>
</cp:coreProperties>
</file>