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25.xml" ContentType="application/vnd.openxmlformats-officedocument.presentationml.notesSlide+xml"/>
  <Override PartName="/ppt/tags/tag2.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4"/>
  </p:notesMasterIdLst>
  <p:handoutMasterIdLst>
    <p:handoutMasterId r:id="rId35"/>
  </p:handoutMasterIdLst>
  <p:sldIdLst>
    <p:sldId id="260" r:id="rId2"/>
    <p:sldId id="261" r:id="rId3"/>
    <p:sldId id="263" r:id="rId4"/>
    <p:sldId id="300" r:id="rId5"/>
    <p:sldId id="270" r:id="rId6"/>
    <p:sldId id="269" r:id="rId7"/>
    <p:sldId id="285" r:id="rId8"/>
    <p:sldId id="299" r:id="rId9"/>
    <p:sldId id="290" r:id="rId10"/>
    <p:sldId id="271" r:id="rId11"/>
    <p:sldId id="301" r:id="rId12"/>
    <p:sldId id="303" r:id="rId13"/>
    <p:sldId id="267" r:id="rId14"/>
    <p:sldId id="272" r:id="rId15"/>
    <p:sldId id="273" r:id="rId16"/>
    <p:sldId id="274" r:id="rId17"/>
    <p:sldId id="293" r:id="rId18"/>
    <p:sldId id="276" r:id="rId19"/>
    <p:sldId id="292" r:id="rId20"/>
    <p:sldId id="277" r:id="rId21"/>
    <p:sldId id="279" r:id="rId22"/>
    <p:sldId id="280" r:id="rId23"/>
    <p:sldId id="302" r:id="rId24"/>
    <p:sldId id="281" r:id="rId25"/>
    <p:sldId id="296" r:id="rId26"/>
    <p:sldId id="305" r:id="rId27"/>
    <p:sldId id="283" r:id="rId28"/>
    <p:sldId id="297" r:id="rId29"/>
    <p:sldId id="284" r:id="rId30"/>
    <p:sldId id="286" r:id="rId31"/>
    <p:sldId id="266" r:id="rId32"/>
    <p:sldId id="265"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4" autoAdjust="0"/>
    <p:restoredTop sz="87879" autoAdjust="0"/>
  </p:normalViewPr>
  <p:slideViewPr>
    <p:cSldViewPr snapToGrid="0">
      <p:cViewPr>
        <p:scale>
          <a:sx n="94" d="100"/>
          <a:sy n="94" d="100"/>
        </p:scale>
        <p:origin x="-2040" y="-1416"/>
      </p:cViewPr>
      <p:guideLst>
        <p:guide orient="horz" pos="1794"/>
        <p:guide pos="4072"/>
      </p:guideLst>
    </p:cSldViewPr>
  </p:slideViewPr>
  <p:notesTextViewPr>
    <p:cViewPr>
      <p:scale>
        <a:sx n="100" d="100"/>
        <a:sy n="100" d="100"/>
      </p:scale>
      <p:origin x="0" y="0"/>
    </p:cViewPr>
  </p:notesTextViewPr>
  <p:sorterViewPr>
    <p:cViewPr>
      <p:scale>
        <a:sx n="89" d="100"/>
        <a:sy n="89" d="100"/>
      </p:scale>
      <p:origin x="0" y="0"/>
    </p:cViewPr>
  </p:sorterViewPr>
  <p:notesViewPr>
    <p:cSldViewPr snapToGrid="0">
      <p:cViewPr varScale="1">
        <p:scale>
          <a:sx n="81" d="100"/>
          <a:sy n="81" d="100"/>
        </p:scale>
        <p:origin x="-208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image" Target="../media/image6.jpg"/><Relationship Id="rId2" Type="http://schemas.openxmlformats.org/officeDocument/2006/relationships/image" Target="../media/image7.jpg"/></Relationships>
</file>

<file path=ppt/diagrams/_rels/drawing1.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image" Target="../media/image6.jpg"/><Relationship Id="rId2" Type="http://schemas.openxmlformats.org/officeDocument/2006/relationships/image" Target="../media/image7.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A4B757-8CD1-074C-A39A-43F396B4F81B}" type="doc">
      <dgm:prSet loTypeId="urn:microsoft.com/office/officeart/2005/8/layout/pList2" loCatId="" qsTypeId="urn:microsoft.com/office/officeart/2005/8/quickstyle/simple4" qsCatId="simple" csTypeId="urn:microsoft.com/office/officeart/2005/8/colors/accent1_2" csCatId="accent1" phldr="1"/>
      <dgm:spPr/>
    </dgm:pt>
    <dgm:pt modelId="{6A1FB119-52FB-C74D-9DB3-7E37AA64484C}">
      <dgm:prSet phldrT="[Text]" custT="1"/>
      <dgm:spPr/>
      <dgm:t>
        <a:bodyPr/>
        <a:lstStyle/>
        <a:p>
          <a:r>
            <a:rPr lang="en-US" sz="2000" dirty="0" smtClean="0"/>
            <a:t>Sense</a:t>
          </a:r>
          <a:endParaRPr lang="en-US" sz="2000" dirty="0"/>
        </a:p>
      </dgm:t>
    </dgm:pt>
    <dgm:pt modelId="{FDDA0432-7B0C-FA44-A456-D77E0D100A22}" type="parTrans" cxnId="{7860E9E5-97A7-A442-921C-7C9511599A72}">
      <dgm:prSet/>
      <dgm:spPr/>
      <dgm:t>
        <a:bodyPr/>
        <a:lstStyle/>
        <a:p>
          <a:endParaRPr lang="en-US" sz="2400"/>
        </a:p>
      </dgm:t>
    </dgm:pt>
    <dgm:pt modelId="{49984E7C-AB12-6547-B3D6-7A2011AE2175}" type="sibTrans" cxnId="{7860E9E5-97A7-A442-921C-7C9511599A72}">
      <dgm:prSet/>
      <dgm:spPr/>
      <dgm:t>
        <a:bodyPr/>
        <a:lstStyle/>
        <a:p>
          <a:endParaRPr lang="en-US" sz="2400"/>
        </a:p>
      </dgm:t>
    </dgm:pt>
    <dgm:pt modelId="{4A043A08-1AEC-3F48-890B-C255833E8236}">
      <dgm:prSet phldrT="[Text]" custT="1"/>
      <dgm:spPr/>
      <dgm:t>
        <a:bodyPr/>
        <a:lstStyle/>
        <a:p>
          <a:r>
            <a:rPr lang="en-US" sz="2000" dirty="0" smtClean="0"/>
            <a:t>Think</a:t>
          </a:r>
          <a:endParaRPr lang="en-US" sz="2000" dirty="0"/>
        </a:p>
      </dgm:t>
    </dgm:pt>
    <dgm:pt modelId="{C2F3F387-EB7E-CE44-A754-D6E9CE594D92}" type="parTrans" cxnId="{3C167C06-059E-DC4F-B028-85B60250B8E0}">
      <dgm:prSet/>
      <dgm:spPr/>
      <dgm:t>
        <a:bodyPr/>
        <a:lstStyle/>
        <a:p>
          <a:endParaRPr lang="en-US" sz="2400"/>
        </a:p>
      </dgm:t>
    </dgm:pt>
    <dgm:pt modelId="{46BA27CE-E7DA-0646-9EC0-6D2CD029E32A}" type="sibTrans" cxnId="{3C167C06-059E-DC4F-B028-85B60250B8E0}">
      <dgm:prSet/>
      <dgm:spPr/>
      <dgm:t>
        <a:bodyPr/>
        <a:lstStyle/>
        <a:p>
          <a:endParaRPr lang="en-US" sz="2400"/>
        </a:p>
      </dgm:t>
    </dgm:pt>
    <dgm:pt modelId="{26EE81CA-8B13-9640-AD03-7E494F8659A2}">
      <dgm:prSet phldrT="[Text]" custT="1"/>
      <dgm:spPr/>
      <dgm:t>
        <a:bodyPr/>
        <a:lstStyle/>
        <a:p>
          <a:r>
            <a:rPr lang="en-US" sz="2000" dirty="0" smtClean="0"/>
            <a:t>Communicate</a:t>
          </a:r>
          <a:endParaRPr lang="en-US" sz="2000" dirty="0"/>
        </a:p>
      </dgm:t>
    </dgm:pt>
    <dgm:pt modelId="{639EBB00-2A84-F642-BB16-7DC6A06C85B9}" type="parTrans" cxnId="{212DC2CF-F104-254C-8931-D909DDA5A07A}">
      <dgm:prSet/>
      <dgm:spPr/>
      <dgm:t>
        <a:bodyPr/>
        <a:lstStyle/>
        <a:p>
          <a:endParaRPr lang="en-US" sz="2400"/>
        </a:p>
      </dgm:t>
    </dgm:pt>
    <dgm:pt modelId="{EA8198CD-1395-DA4D-9C22-AB32A889B6C4}" type="sibTrans" cxnId="{212DC2CF-F104-254C-8931-D909DDA5A07A}">
      <dgm:prSet/>
      <dgm:spPr/>
      <dgm:t>
        <a:bodyPr/>
        <a:lstStyle/>
        <a:p>
          <a:endParaRPr lang="en-US" sz="2400"/>
        </a:p>
      </dgm:t>
    </dgm:pt>
    <dgm:pt modelId="{FE1E5D79-A7AB-A642-AB5F-32B31886FCAA}">
      <dgm:prSet custT="1"/>
      <dgm:spPr/>
      <dgm:t>
        <a:bodyPr/>
        <a:lstStyle/>
        <a:p>
          <a:r>
            <a:rPr lang="en-US" sz="2000" dirty="0" smtClean="0"/>
            <a:t>Act</a:t>
          </a:r>
          <a:endParaRPr lang="en-US" sz="2000" dirty="0"/>
        </a:p>
      </dgm:t>
    </dgm:pt>
    <dgm:pt modelId="{F2662290-DE8B-7240-BA72-E4E19C697541}" type="parTrans" cxnId="{D560C7BA-BEF7-224D-BC00-98F9D20CEF5D}">
      <dgm:prSet/>
      <dgm:spPr/>
      <dgm:t>
        <a:bodyPr/>
        <a:lstStyle/>
        <a:p>
          <a:endParaRPr lang="en-US" sz="2400"/>
        </a:p>
      </dgm:t>
    </dgm:pt>
    <dgm:pt modelId="{5D1D1952-ADB7-F641-A095-2D9EFA1ABA58}" type="sibTrans" cxnId="{D560C7BA-BEF7-224D-BC00-98F9D20CEF5D}">
      <dgm:prSet/>
      <dgm:spPr/>
      <dgm:t>
        <a:bodyPr/>
        <a:lstStyle/>
        <a:p>
          <a:endParaRPr lang="en-US" sz="2400"/>
        </a:p>
      </dgm:t>
    </dgm:pt>
    <dgm:pt modelId="{5DCFCEF0-CB32-D246-B138-DB4BF23E094E}">
      <dgm:prSet custT="1"/>
      <dgm:spPr/>
      <dgm:t>
        <a:bodyPr/>
        <a:lstStyle/>
        <a:p>
          <a:r>
            <a:rPr lang="en-US" sz="1600" dirty="0" smtClean="0"/>
            <a:t>Movement</a:t>
          </a:r>
          <a:endParaRPr lang="en-US" sz="1600" dirty="0"/>
        </a:p>
      </dgm:t>
    </dgm:pt>
    <dgm:pt modelId="{E4B64478-C1CD-E04C-A372-3562E49521B9}" type="parTrans" cxnId="{9469446E-B7C9-354D-B6FB-4E41EE286B1D}">
      <dgm:prSet/>
      <dgm:spPr/>
      <dgm:t>
        <a:bodyPr/>
        <a:lstStyle/>
        <a:p>
          <a:endParaRPr lang="en-US" sz="2400"/>
        </a:p>
      </dgm:t>
    </dgm:pt>
    <dgm:pt modelId="{E4D377C9-12B5-B94C-8DCA-E40DF57B578D}" type="sibTrans" cxnId="{9469446E-B7C9-354D-B6FB-4E41EE286B1D}">
      <dgm:prSet/>
      <dgm:spPr/>
      <dgm:t>
        <a:bodyPr/>
        <a:lstStyle/>
        <a:p>
          <a:endParaRPr lang="en-US" sz="2400"/>
        </a:p>
      </dgm:t>
    </dgm:pt>
    <dgm:pt modelId="{173A6C2C-9329-824B-9E21-1BDC7F59EFC3}">
      <dgm:prSet custT="1"/>
      <dgm:spPr/>
      <dgm:t>
        <a:bodyPr/>
        <a:lstStyle/>
        <a:p>
          <a:r>
            <a:rPr lang="en-US" sz="1600" dirty="0" smtClean="0"/>
            <a:t>Vibration</a:t>
          </a:r>
          <a:endParaRPr lang="en-US" sz="1600" dirty="0"/>
        </a:p>
      </dgm:t>
    </dgm:pt>
    <dgm:pt modelId="{8C1B05C1-AF19-3543-91EA-FC1C997544CF}" type="parTrans" cxnId="{97ED6220-BB03-6F4F-82D7-FC6C65990124}">
      <dgm:prSet/>
      <dgm:spPr/>
      <dgm:t>
        <a:bodyPr/>
        <a:lstStyle/>
        <a:p>
          <a:endParaRPr lang="en-US" sz="2400"/>
        </a:p>
      </dgm:t>
    </dgm:pt>
    <dgm:pt modelId="{2B34A334-E3AD-254D-AB16-38413AA16635}" type="sibTrans" cxnId="{97ED6220-BB03-6F4F-82D7-FC6C65990124}">
      <dgm:prSet/>
      <dgm:spPr/>
      <dgm:t>
        <a:bodyPr/>
        <a:lstStyle/>
        <a:p>
          <a:endParaRPr lang="en-US" sz="2400"/>
        </a:p>
      </dgm:t>
    </dgm:pt>
    <dgm:pt modelId="{C19EDA47-3287-5E48-B8C5-70A71FF075B0}">
      <dgm:prSet custT="1"/>
      <dgm:spPr/>
      <dgm:t>
        <a:bodyPr/>
        <a:lstStyle/>
        <a:p>
          <a:r>
            <a:rPr lang="en-US" sz="1600" dirty="0" smtClean="0"/>
            <a:t>Pressure</a:t>
          </a:r>
          <a:endParaRPr lang="en-US" sz="1600" dirty="0"/>
        </a:p>
      </dgm:t>
    </dgm:pt>
    <dgm:pt modelId="{5AA34570-226F-9F40-ADA6-AF5DE07574C9}" type="parTrans" cxnId="{5DBA876D-2D99-C545-9D55-45FAFF738F36}">
      <dgm:prSet/>
      <dgm:spPr/>
      <dgm:t>
        <a:bodyPr/>
        <a:lstStyle/>
        <a:p>
          <a:endParaRPr lang="en-US" sz="2400"/>
        </a:p>
      </dgm:t>
    </dgm:pt>
    <dgm:pt modelId="{0400FA34-E465-3D4D-BD75-25634D9694E7}" type="sibTrans" cxnId="{5DBA876D-2D99-C545-9D55-45FAFF738F36}">
      <dgm:prSet/>
      <dgm:spPr/>
      <dgm:t>
        <a:bodyPr/>
        <a:lstStyle/>
        <a:p>
          <a:endParaRPr lang="en-US" sz="2400"/>
        </a:p>
      </dgm:t>
    </dgm:pt>
    <dgm:pt modelId="{99D18E30-8E9B-3B47-A72E-DF6247E31E88}">
      <dgm:prSet custT="1"/>
      <dgm:spPr/>
      <dgm:t>
        <a:bodyPr/>
        <a:lstStyle/>
        <a:p>
          <a:endParaRPr lang="en-US" sz="1600" dirty="0"/>
        </a:p>
      </dgm:t>
    </dgm:pt>
    <dgm:pt modelId="{84D163AF-A566-CA47-ABE5-39677EE60F46}" type="parTrans" cxnId="{0B371E63-6F07-B340-A11E-EAAB329C4FD5}">
      <dgm:prSet/>
      <dgm:spPr/>
      <dgm:t>
        <a:bodyPr/>
        <a:lstStyle/>
        <a:p>
          <a:endParaRPr lang="en-US" sz="2400"/>
        </a:p>
      </dgm:t>
    </dgm:pt>
    <dgm:pt modelId="{10F31C7C-8BD5-0B43-BCD7-C042CCDA0A44}" type="sibTrans" cxnId="{0B371E63-6F07-B340-A11E-EAAB329C4FD5}">
      <dgm:prSet/>
      <dgm:spPr/>
      <dgm:t>
        <a:bodyPr/>
        <a:lstStyle/>
        <a:p>
          <a:endParaRPr lang="en-US" sz="2400"/>
        </a:p>
      </dgm:t>
    </dgm:pt>
    <dgm:pt modelId="{AE7F3780-C850-CF42-B1F4-85D5AEA9D6DC}">
      <dgm:prSet custT="1"/>
      <dgm:spPr/>
      <dgm:t>
        <a:bodyPr/>
        <a:lstStyle/>
        <a:p>
          <a:r>
            <a:rPr lang="en-US" sz="1600" dirty="0" smtClean="0"/>
            <a:t>Light</a:t>
          </a:r>
          <a:endParaRPr lang="en-US" sz="1600" dirty="0"/>
        </a:p>
      </dgm:t>
    </dgm:pt>
    <dgm:pt modelId="{6354A409-3F46-D142-BDF8-EAE19B252564}" type="parTrans" cxnId="{F37AF7D8-2A92-504F-8722-FC07E212FFD1}">
      <dgm:prSet/>
      <dgm:spPr/>
      <dgm:t>
        <a:bodyPr/>
        <a:lstStyle/>
        <a:p>
          <a:endParaRPr lang="en-US" sz="2400"/>
        </a:p>
      </dgm:t>
    </dgm:pt>
    <dgm:pt modelId="{05194CC5-B7A0-8C4F-B19E-5A32EB266D6A}" type="sibTrans" cxnId="{F37AF7D8-2A92-504F-8722-FC07E212FFD1}">
      <dgm:prSet/>
      <dgm:spPr/>
      <dgm:t>
        <a:bodyPr/>
        <a:lstStyle/>
        <a:p>
          <a:endParaRPr lang="en-US" sz="2400"/>
        </a:p>
      </dgm:t>
    </dgm:pt>
    <dgm:pt modelId="{1C45B2B4-573F-8043-875A-0F82D2204FB4}">
      <dgm:prSet custT="1"/>
      <dgm:spPr/>
      <dgm:t>
        <a:bodyPr/>
        <a:lstStyle/>
        <a:p>
          <a:r>
            <a:rPr lang="en-US" sz="1600" dirty="0" smtClean="0"/>
            <a:t>Temperature</a:t>
          </a:r>
          <a:endParaRPr lang="en-US" sz="1600" dirty="0"/>
        </a:p>
      </dgm:t>
    </dgm:pt>
    <dgm:pt modelId="{0146B798-F29A-F242-8495-11F23D8D4CF7}" type="parTrans" cxnId="{3777843A-C7C6-704B-A8A9-8FFA96148CE5}">
      <dgm:prSet/>
      <dgm:spPr/>
      <dgm:t>
        <a:bodyPr/>
        <a:lstStyle/>
        <a:p>
          <a:endParaRPr lang="en-US" sz="2400"/>
        </a:p>
      </dgm:t>
    </dgm:pt>
    <dgm:pt modelId="{0C9E31A0-7427-6B48-863D-0DDE03C1A258}" type="sibTrans" cxnId="{3777843A-C7C6-704B-A8A9-8FFA96148CE5}">
      <dgm:prSet/>
      <dgm:spPr/>
      <dgm:t>
        <a:bodyPr/>
        <a:lstStyle/>
        <a:p>
          <a:endParaRPr lang="en-US" sz="2400"/>
        </a:p>
      </dgm:t>
    </dgm:pt>
    <dgm:pt modelId="{D0C6C820-5EB1-AB47-AE6A-CC1111A9D9B0}">
      <dgm:prSet custT="1"/>
      <dgm:spPr/>
      <dgm:t>
        <a:bodyPr/>
        <a:lstStyle/>
        <a:p>
          <a:r>
            <a:rPr lang="en-US" sz="1600" dirty="0" smtClean="0"/>
            <a:t>Mass</a:t>
          </a:r>
          <a:endParaRPr lang="en-US" sz="1600" dirty="0"/>
        </a:p>
      </dgm:t>
    </dgm:pt>
    <dgm:pt modelId="{3A96B854-6DC1-D744-BC36-9F42E79CB928}" type="parTrans" cxnId="{697860D7-9405-4E42-81B5-7EBA074C446B}">
      <dgm:prSet/>
      <dgm:spPr/>
      <dgm:t>
        <a:bodyPr/>
        <a:lstStyle/>
        <a:p>
          <a:endParaRPr lang="en-US" sz="2400"/>
        </a:p>
      </dgm:t>
    </dgm:pt>
    <dgm:pt modelId="{F36B7CDB-1934-7043-9A5C-A6014DCA024D}" type="sibTrans" cxnId="{697860D7-9405-4E42-81B5-7EBA074C446B}">
      <dgm:prSet/>
      <dgm:spPr/>
      <dgm:t>
        <a:bodyPr/>
        <a:lstStyle/>
        <a:p>
          <a:endParaRPr lang="en-US" sz="2400"/>
        </a:p>
      </dgm:t>
    </dgm:pt>
    <dgm:pt modelId="{DF20FB3E-9489-8B46-8708-5750B193D87F}">
      <dgm:prSet custT="1"/>
      <dgm:spPr/>
      <dgm:t>
        <a:bodyPr/>
        <a:lstStyle/>
        <a:p>
          <a:r>
            <a:rPr lang="en-US" sz="1600" dirty="0" smtClean="0"/>
            <a:t>Collect information</a:t>
          </a:r>
          <a:endParaRPr lang="en-US" sz="1600" dirty="0"/>
        </a:p>
      </dgm:t>
    </dgm:pt>
    <dgm:pt modelId="{6BBC91BB-8F0A-8246-B544-ED85F899509C}" type="parTrans" cxnId="{A700C9E1-7D03-2741-A5F8-254808EE0886}">
      <dgm:prSet/>
      <dgm:spPr/>
      <dgm:t>
        <a:bodyPr/>
        <a:lstStyle/>
        <a:p>
          <a:endParaRPr lang="en-US" sz="2400"/>
        </a:p>
      </dgm:t>
    </dgm:pt>
    <dgm:pt modelId="{5D0A1EB9-3D7D-984C-8373-47756A701656}" type="sibTrans" cxnId="{A700C9E1-7D03-2741-A5F8-254808EE0886}">
      <dgm:prSet/>
      <dgm:spPr/>
      <dgm:t>
        <a:bodyPr/>
        <a:lstStyle/>
        <a:p>
          <a:endParaRPr lang="en-US" sz="2400"/>
        </a:p>
      </dgm:t>
    </dgm:pt>
    <dgm:pt modelId="{726BD562-DB44-814B-B0BB-5D7FB6426F72}">
      <dgm:prSet custT="1"/>
      <dgm:spPr/>
      <dgm:t>
        <a:bodyPr/>
        <a:lstStyle/>
        <a:p>
          <a:r>
            <a:rPr lang="en-US" sz="1600" dirty="0" smtClean="0"/>
            <a:t>Analyze data</a:t>
          </a:r>
          <a:endParaRPr lang="en-US" sz="1600" dirty="0"/>
        </a:p>
      </dgm:t>
    </dgm:pt>
    <dgm:pt modelId="{ACECABA1-1A03-7A41-B6DD-3EE703E8B5EC}" type="parTrans" cxnId="{950623E0-F75C-4646-B8B7-2E2891C03D48}">
      <dgm:prSet/>
      <dgm:spPr/>
      <dgm:t>
        <a:bodyPr/>
        <a:lstStyle/>
        <a:p>
          <a:endParaRPr lang="en-US" sz="2400"/>
        </a:p>
      </dgm:t>
    </dgm:pt>
    <dgm:pt modelId="{BF5D60FB-FBC7-7548-90EC-6647F6AE78C6}" type="sibTrans" cxnId="{950623E0-F75C-4646-B8B7-2E2891C03D48}">
      <dgm:prSet/>
      <dgm:spPr/>
      <dgm:t>
        <a:bodyPr/>
        <a:lstStyle/>
        <a:p>
          <a:endParaRPr lang="en-US" sz="2400"/>
        </a:p>
      </dgm:t>
    </dgm:pt>
    <dgm:pt modelId="{A470F2D9-123E-304E-90AD-7F209396EFA5}">
      <dgm:prSet custT="1"/>
      <dgm:spPr/>
      <dgm:t>
        <a:bodyPr/>
        <a:lstStyle/>
        <a:p>
          <a:r>
            <a:rPr lang="en-US" sz="1600" dirty="0" smtClean="0"/>
            <a:t>Interpret data</a:t>
          </a:r>
          <a:endParaRPr lang="en-US" sz="1600" dirty="0"/>
        </a:p>
      </dgm:t>
    </dgm:pt>
    <dgm:pt modelId="{27B86E4A-3E40-D641-B164-097F5590362D}" type="parTrans" cxnId="{751E22DD-4005-0A49-89E4-53A31CBC47ED}">
      <dgm:prSet/>
      <dgm:spPr/>
      <dgm:t>
        <a:bodyPr/>
        <a:lstStyle/>
        <a:p>
          <a:endParaRPr lang="en-US" sz="2400"/>
        </a:p>
      </dgm:t>
    </dgm:pt>
    <dgm:pt modelId="{253DC1D6-DDB6-E340-A1F4-4F4E8CEC4983}" type="sibTrans" cxnId="{751E22DD-4005-0A49-89E4-53A31CBC47ED}">
      <dgm:prSet/>
      <dgm:spPr/>
      <dgm:t>
        <a:bodyPr/>
        <a:lstStyle/>
        <a:p>
          <a:endParaRPr lang="en-US" sz="2400"/>
        </a:p>
      </dgm:t>
    </dgm:pt>
    <dgm:pt modelId="{F002646C-2281-F64D-8017-F3CD38F30953}">
      <dgm:prSet custT="1"/>
      <dgm:spPr/>
      <dgm:t>
        <a:bodyPr/>
        <a:lstStyle/>
        <a:p>
          <a:r>
            <a:rPr lang="en-US" sz="1600" dirty="0" smtClean="0"/>
            <a:t>Make decisions</a:t>
          </a:r>
          <a:endParaRPr lang="en-US" sz="1600" dirty="0"/>
        </a:p>
      </dgm:t>
    </dgm:pt>
    <dgm:pt modelId="{38DA19FA-2904-2447-B07F-92C79BAF5287}" type="parTrans" cxnId="{22A6DA69-6363-5C4A-9A35-75568DD7FB5A}">
      <dgm:prSet/>
      <dgm:spPr/>
      <dgm:t>
        <a:bodyPr/>
        <a:lstStyle/>
        <a:p>
          <a:endParaRPr lang="en-US" sz="2400"/>
        </a:p>
      </dgm:t>
    </dgm:pt>
    <dgm:pt modelId="{DF8C1999-BFAB-0346-A35F-4F18AB46954F}" type="sibTrans" cxnId="{22A6DA69-6363-5C4A-9A35-75568DD7FB5A}">
      <dgm:prSet/>
      <dgm:spPr/>
      <dgm:t>
        <a:bodyPr/>
        <a:lstStyle/>
        <a:p>
          <a:endParaRPr lang="en-US" sz="2400"/>
        </a:p>
      </dgm:t>
    </dgm:pt>
    <dgm:pt modelId="{ED6F434A-0D21-4B46-BE79-40C87A3EE68A}">
      <dgm:prSet custT="1"/>
      <dgm:spPr/>
      <dgm:t>
        <a:bodyPr/>
        <a:lstStyle/>
        <a:p>
          <a:r>
            <a:rPr lang="en-US" sz="1600" dirty="0" smtClean="0"/>
            <a:t>React to change</a:t>
          </a:r>
          <a:endParaRPr lang="en-US" sz="1600" dirty="0"/>
        </a:p>
      </dgm:t>
    </dgm:pt>
    <dgm:pt modelId="{0CD858C3-AED7-8849-946C-976A35FDFA51}" type="parTrans" cxnId="{5928E69C-3553-7649-8E6F-74DDD2DCB485}">
      <dgm:prSet/>
      <dgm:spPr/>
      <dgm:t>
        <a:bodyPr/>
        <a:lstStyle/>
        <a:p>
          <a:endParaRPr lang="en-US" sz="2400"/>
        </a:p>
      </dgm:t>
    </dgm:pt>
    <dgm:pt modelId="{0711409E-BA08-AE4C-9C6B-EA53BB453E07}" type="sibTrans" cxnId="{5928E69C-3553-7649-8E6F-74DDD2DCB485}">
      <dgm:prSet/>
      <dgm:spPr/>
      <dgm:t>
        <a:bodyPr/>
        <a:lstStyle/>
        <a:p>
          <a:endParaRPr lang="en-US" sz="2400"/>
        </a:p>
      </dgm:t>
    </dgm:pt>
    <dgm:pt modelId="{478025FB-354E-4448-A406-CE843D950A8A}">
      <dgm:prSet custT="1"/>
      <dgm:spPr/>
      <dgm:t>
        <a:bodyPr/>
        <a:lstStyle/>
        <a:p>
          <a:r>
            <a:rPr lang="en-US" sz="1600" dirty="0" smtClean="0"/>
            <a:t>Send information</a:t>
          </a:r>
          <a:endParaRPr lang="en-US" sz="1600" dirty="0"/>
        </a:p>
      </dgm:t>
    </dgm:pt>
    <dgm:pt modelId="{A6363719-E02A-394E-9A80-E228C9B5C7F7}" type="parTrans" cxnId="{66B3E800-3678-5844-B92C-7334FDE49CE6}">
      <dgm:prSet/>
      <dgm:spPr/>
      <dgm:t>
        <a:bodyPr/>
        <a:lstStyle/>
        <a:p>
          <a:endParaRPr lang="en-US" sz="2400"/>
        </a:p>
      </dgm:t>
    </dgm:pt>
    <dgm:pt modelId="{F93931DE-C5E3-584E-BB64-4548E01C6C1B}" type="sibTrans" cxnId="{66B3E800-3678-5844-B92C-7334FDE49CE6}">
      <dgm:prSet/>
      <dgm:spPr/>
      <dgm:t>
        <a:bodyPr/>
        <a:lstStyle/>
        <a:p>
          <a:endParaRPr lang="en-US" sz="2400"/>
        </a:p>
      </dgm:t>
    </dgm:pt>
    <dgm:pt modelId="{9FE02853-A976-DB45-AB08-93169D67C896}">
      <dgm:prSet custT="1"/>
      <dgm:spPr/>
      <dgm:t>
        <a:bodyPr/>
        <a:lstStyle/>
        <a:p>
          <a:r>
            <a:rPr lang="en-US" sz="1600" dirty="0" smtClean="0"/>
            <a:t>Provide outputs</a:t>
          </a:r>
          <a:endParaRPr lang="en-US" sz="1600" dirty="0"/>
        </a:p>
      </dgm:t>
    </dgm:pt>
    <dgm:pt modelId="{96CF72EB-D33D-EA46-981F-DD7DC0FA7AB0}" type="parTrans" cxnId="{F63C1419-03B0-0C44-9784-24721E445D5A}">
      <dgm:prSet/>
      <dgm:spPr/>
      <dgm:t>
        <a:bodyPr/>
        <a:lstStyle/>
        <a:p>
          <a:endParaRPr lang="en-US" sz="2400"/>
        </a:p>
      </dgm:t>
    </dgm:pt>
    <dgm:pt modelId="{4B287D17-E863-734B-92C9-48F5A61C9C14}" type="sibTrans" cxnId="{F63C1419-03B0-0C44-9784-24721E445D5A}">
      <dgm:prSet/>
      <dgm:spPr/>
      <dgm:t>
        <a:bodyPr/>
        <a:lstStyle/>
        <a:p>
          <a:endParaRPr lang="en-US" sz="2400"/>
        </a:p>
      </dgm:t>
    </dgm:pt>
    <dgm:pt modelId="{6728E978-9265-D147-8E9C-F470B44A0302}">
      <dgm:prSet custT="1"/>
      <dgm:spPr/>
      <dgm:t>
        <a:bodyPr/>
        <a:lstStyle/>
        <a:p>
          <a:r>
            <a:rPr lang="en-US" sz="1600" dirty="0" smtClean="0"/>
            <a:t>Transmit data</a:t>
          </a:r>
          <a:endParaRPr lang="en-US" sz="1600" dirty="0"/>
        </a:p>
      </dgm:t>
    </dgm:pt>
    <dgm:pt modelId="{747740A8-6C42-EA46-85F7-88C011BA10C3}" type="parTrans" cxnId="{AE7A4E3A-3EAE-7848-81A4-3688EF68986F}">
      <dgm:prSet/>
      <dgm:spPr/>
      <dgm:t>
        <a:bodyPr/>
        <a:lstStyle/>
        <a:p>
          <a:endParaRPr lang="en-US" sz="2400"/>
        </a:p>
      </dgm:t>
    </dgm:pt>
    <dgm:pt modelId="{7CE457DF-116F-9044-A801-A611ADCCD76A}" type="sibTrans" cxnId="{AE7A4E3A-3EAE-7848-81A4-3688EF68986F}">
      <dgm:prSet/>
      <dgm:spPr/>
      <dgm:t>
        <a:bodyPr/>
        <a:lstStyle/>
        <a:p>
          <a:endParaRPr lang="en-US" sz="2400"/>
        </a:p>
      </dgm:t>
    </dgm:pt>
    <dgm:pt modelId="{348D5159-2EC3-7F4B-AEE9-EB015601E155}">
      <dgm:prSet custT="1"/>
      <dgm:spPr/>
      <dgm:t>
        <a:bodyPr/>
        <a:lstStyle/>
        <a:p>
          <a:r>
            <a:rPr lang="en-US" sz="1600" dirty="0" smtClean="0"/>
            <a:t>Provide warnings</a:t>
          </a:r>
          <a:endParaRPr lang="en-US" sz="1600" dirty="0"/>
        </a:p>
      </dgm:t>
    </dgm:pt>
    <dgm:pt modelId="{C48B0828-B36F-A34E-8925-C94C43424ABB}" type="parTrans" cxnId="{B1254207-14D0-C340-BBE2-5F749B76E8BF}">
      <dgm:prSet/>
      <dgm:spPr/>
      <dgm:t>
        <a:bodyPr/>
        <a:lstStyle/>
        <a:p>
          <a:endParaRPr lang="en-US" sz="2400"/>
        </a:p>
      </dgm:t>
    </dgm:pt>
    <dgm:pt modelId="{FC50C24D-FD7E-A94E-8E51-DBBEC294ECF9}" type="sibTrans" cxnId="{B1254207-14D0-C340-BBE2-5F749B76E8BF}">
      <dgm:prSet/>
      <dgm:spPr/>
      <dgm:t>
        <a:bodyPr/>
        <a:lstStyle/>
        <a:p>
          <a:endParaRPr lang="en-US" sz="2400"/>
        </a:p>
      </dgm:t>
    </dgm:pt>
    <dgm:pt modelId="{A4CB1D0E-09DE-F34C-ACA5-9465100722E5}">
      <dgm:prSet custT="1"/>
      <dgm:spPr/>
      <dgm:t>
        <a:bodyPr/>
        <a:lstStyle/>
        <a:p>
          <a:r>
            <a:rPr lang="en-US" sz="1600" dirty="0" smtClean="0"/>
            <a:t>Respond to changes</a:t>
          </a:r>
          <a:endParaRPr lang="en-US" sz="1600" dirty="0"/>
        </a:p>
      </dgm:t>
    </dgm:pt>
    <dgm:pt modelId="{5C56AB9D-7347-CF45-9887-6C5F9FBB25DF}" type="parTrans" cxnId="{70CE503A-B8A9-E041-8CFB-A67EA2F6EE84}">
      <dgm:prSet/>
      <dgm:spPr/>
      <dgm:t>
        <a:bodyPr/>
        <a:lstStyle/>
        <a:p>
          <a:endParaRPr lang="en-US" sz="2400"/>
        </a:p>
      </dgm:t>
    </dgm:pt>
    <dgm:pt modelId="{27C316F8-180A-E740-AEFA-2E7AAE6B1B94}" type="sibTrans" cxnId="{70CE503A-B8A9-E041-8CFB-A67EA2F6EE84}">
      <dgm:prSet/>
      <dgm:spPr/>
      <dgm:t>
        <a:bodyPr/>
        <a:lstStyle/>
        <a:p>
          <a:endParaRPr lang="en-US" sz="2400"/>
        </a:p>
      </dgm:t>
    </dgm:pt>
    <dgm:pt modelId="{A62C8E7C-9053-7641-A4E2-65797B35ABCD}">
      <dgm:prSet custT="1"/>
      <dgm:spPr/>
      <dgm:t>
        <a:bodyPr/>
        <a:lstStyle/>
        <a:p>
          <a:r>
            <a:rPr lang="en-US" sz="1600" dirty="0" smtClean="0"/>
            <a:t>Move devices</a:t>
          </a:r>
          <a:endParaRPr lang="en-US" sz="1600" dirty="0"/>
        </a:p>
      </dgm:t>
    </dgm:pt>
    <dgm:pt modelId="{6F4689A4-6C5F-F947-91A1-CC8B88C41922}" type="parTrans" cxnId="{86DA8A7C-4810-4A44-B196-E53C997709DD}">
      <dgm:prSet/>
      <dgm:spPr/>
      <dgm:t>
        <a:bodyPr/>
        <a:lstStyle/>
        <a:p>
          <a:endParaRPr lang="en-US" sz="2400"/>
        </a:p>
      </dgm:t>
    </dgm:pt>
    <dgm:pt modelId="{C7E45839-EE31-4649-B2D0-7FFD1D27071C}" type="sibTrans" cxnId="{86DA8A7C-4810-4A44-B196-E53C997709DD}">
      <dgm:prSet/>
      <dgm:spPr/>
      <dgm:t>
        <a:bodyPr/>
        <a:lstStyle/>
        <a:p>
          <a:endParaRPr lang="en-US" sz="2400"/>
        </a:p>
      </dgm:t>
    </dgm:pt>
    <dgm:pt modelId="{8BEF43EA-D3C2-FF49-8AAC-5074CD3DDCE0}">
      <dgm:prSet custT="1"/>
      <dgm:spPr/>
      <dgm:t>
        <a:bodyPr/>
        <a:lstStyle/>
        <a:p>
          <a:r>
            <a:rPr lang="en-US" sz="1600" dirty="0" smtClean="0"/>
            <a:t>Transmit light and fluids</a:t>
          </a:r>
          <a:endParaRPr lang="en-US" sz="1600" dirty="0"/>
        </a:p>
      </dgm:t>
    </dgm:pt>
    <dgm:pt modelId="{480E6C3B-0531-0242-A958-9AEB17AFBC47}" type="parTrans" cxnId="{4B07C745-9DE6-1843-92F1-26DC0BEE78B5}">
      <dgm:prSet/>
      <dgm:spPr/>
      <dgm:t>
        <a:bodyPr/>
        <a:lstStyle/>
        <a:p>
          <a:endParaRPr lang="en-US" sz="2400"/>
        </a:p>
      </dgm:t>
    </dgm:pt>
    <dgm:pt modelId="{840D8E23-03C6-6E4F-B4DD-D27F93C5D3DB}" type="sibTrans" cxnId="{4B07C745-9DE6-1843-92F1-26DC0BEE78B5}">
      <dgm:prSet/>
      <dgm:spPr/>
      <dgm:t>
        <a:bodyPr/>
        <a:lstStyle/>
        <a:p>
          <a:endParaRPr lang="en-US" sz="2400"/>
        </a:p>
      </dgm:t>
    </dgm:pt>
    <dgm:pt modelId="{4FC75B0F-CC95-EB48-A4B0-D73C4F11BA9B}">
      <dgm:prSet custT="1"/>
      <dgm:spPr/>
      <dgm:t>
        <a:bodyPr/>
        <a:lstStyle/>
        <a:p>
          <a:r>
            <a:rPr lang="en-US" sz="1600" dirty="0" smtClean="0"/>
            <a:t>Transport particles</a:t>
          </a:r>
          <a:endParaRPr lang="en-US" sz="1600" dirty="0"/>
        </a:p>
      </dgm:t>
    </dgm:pt>
    <dgm:pt modelId="{D3927CB7-328D-1843-BA54-47708966C139}" type="parTrans" cxnId="{3136C3DE-DFC0-644D-97DD-C64C87D3792F}">
      <dgm:prSet/>
      <dgm:spPr/>
      <dgm:t>
        <a:bodyPr/>
        <a:lstStyle/>
        <a:p>
          <a:endParaRPr lang="en-US" sz="2400"/>
        </a:p>
      </dgm:t>
    </dgm:pt>
    <dgm:pt modelId="{B05C3E65-C0F3-6D44-B32F-15629A284F98}" type="sibTrans" cxnId="{3136C3DE-DFC0-644D-97DD-C64C87D3792F}">
      <dgm:prSet/>
      <dgm:spPr/>
      <dgm:t>
        <a:bodyPr/>
        <a:lstStyle/>
        <a:p>
          <a:endParaRPr lang="en-US" sz="2400"/>
        </a:p>
      </dgm:t>
    </dgm:pt>
    <dgm:pt modelId="{4F750E7B-1E98-9B46-BE5C-504BE427E982}" type="pres">
      <dgm:prSet presAssocID="{7CA4B757-8CD1-074C-A39A-43F396B4F81B}" presName="Name0" presStyleCnt="0">
        <dgm:presLayoutVars>
          <dgm:dir/>
          <dgm:resizeHandles val="exact"/>
        </dgm:presLayoutVars>
      </dgm:prSet>
      <dgm:spPr/>
    </dgm:pt>
    <dgm:pt modelId="{859F3E38-79E0-4E48-BCDC-D02EDAF7DAA7}" type="pres">
      <dgm:prSet presAssocID="{7CA4B757-8CD1-074C-A39A-43F396B4F81B}" presName="bkgdShp" presStyleLbl="alignAccFollowNode1" presStyleIdx="0" presStyleCnt="1"/>
      <dgm:spPr/>
    </dgm:pt>
    <dgm:pt modelId="{2EA4E990-EA29-5644-99E4-4896D2AA5C7E}" type="pres">
      <dgm:prSet presAssocID="{7CA4B757-8CD1-074C-A39A-43F396B4F81B}" presName="linComp" presStyleCnt="0"/>
      <dgm:spPr/>
    </dgm:pt>
    <dgm:pt modelId="{53B15E7F-90A1-DE46-A618-D2477C2BC07C}" type="pres">
      <dgm:prSet presAssocID="{6A1FB119-52FB-C74D-9DB3-7E37AA64484C}" presName="compNode" presStyleCnt="0"/>
      <dgm:spPr/>
    </dgm:pt>
    <dgm:pt modelId="{4BC67A98-5A5E-9B4F-80E4-55D3B19CBB7A}" type="pres">
      <dgm:prSet presAssocID="{6A1FB119-52FB-C74D-9DB3-7E37AA64484C}" presName="node" presStyleLbl="node1" presStyleIdx="0" presStyleCnt="4">
        <dgm:presLayoutVars>
          <dgm:bulletEnabled val="1"/>
        </dgm:presLayoutVars>
      </dgm:prSet>
      <dgm:spPr/>
      <dgm:t>
        <a:bodyPr/>
        <a:lstStyle/>
        <a:p>
          <a:endParaRPr lang="en-US"/>
        </a:p>
      </dgm:t>
    </dgm:pt>
    <dgm:pt modelId="{C866D30B-1ADA-8F44-AC96-3E07E73959EE}" type="pres">
      <dgm:prSet presAssocID="{6A1FB119-52FB-C74D-9DB3-7E37AA64484C}" presName="invisiNode" presStyleLbl="node1" presStyleIdx="0" presStyleCnt="4"/>
      <dgm:spPr/>
    </dgm:pt>
    <dgm:pt modelId="{756BAAC8-AAC8-DE4C-80AE-6069A4B81D9F}" type="pres">
      <dgm:prSet presAssocID="{6A1FB119-52FB-C74D-9DB3-7E37AA64484C}" presName="imagNode"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t="-6000" b="-6000"/>
          </a:stretch>
        </a:blipFill>
      </dgm:spPr>
    </dgm:pt>
    <dgm:pt modelId="{F5CE93B8-E9A4-DD4F-8D93-08E1719769B4}" type="pres">
      <dgm:prSet presAssocID="{49984E7C-AB12-6547-B3D6-7A2011AE2175}" presName="sibTrans" presStyleLbl="sibTrans2D1" presStyleIdx="0" presStyleCnt="0"/>
      <dgm:spPr/>
      <dgm:t>
        <a:bodyPr/>
        <a:lstStyle/>
        <a:p>
          <a:endParaRPr lang="en-US"/>
        </a:p>
      </dgm:t>
    </dgm:pt>
    <dgm:pt modelId="{FAB671FC-6CB7-D548-BA29-E603E1A0C6E4}" type="pres">
      <dgm:prSet presAssocID="{4A043A08-1AEC-3F48-890B-C255833E8236}" presName="compNode" presStyleCnt="0"/>
      <dgm:spPr/>
    </dgm:pt>
    <dgm:pt modelId="{862D1A33-4D09-514F-B61A-D88861664521}" type="pres">
      <dgm:prSet presAssocID="{4A043A08-1AEC-3F48-890B-C255833E8236}" presName="node" presStyleLbl="node1" presStyleIdx="1" presStyleCnt="4">
        <dgm:presLayoutVars>
          <dgm:bulletEnabled val="1"/>
        </dgm:presLayoutVars>
      </dgm:prSet>
      <dgm:spPr/>
      <dgm:t>
        <a:bodyPr/>
        <a:lstStyle/>
        <a:p>
          <a:endParaRPr lang="en-US"/>
        </a:p>
      </dgm:t>
    </dgm:pt>
    <dgm:pt modelId="{C13B13D9-C104-0541-9A5E-636448472754}" type="pres">
      <dgm:prSet presAssocID="{4A043A08-1AEC-3F48-890B-C255833E8236}" presName="invisiNode" presStyleLbl="node1" presStyleIdx="1" presStyleCnt="4"/>
      <dgm:spPr/>
    </dgm:pt>
    <dgm:pt modelId="{CABE4B97-7EB5-A247-8750-C67404652126}" type="pres">
      <dgm:prSet presAssocID="{4A043A08-1AEC-3F48-890B-C255833E8236}" presName="imagNode"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2000" r="-2000"/>
          </a:stretch>
        </a:blipFill>
      </dgm:spPr>
    </dgm:pt>
    <dgm:pt modelId="{ED16B29D-3E2D-8B4D-A111-45DBEBA7B40B}" type="pres">
      <dgm:prSet presAssocID="{46BA27CE-E7DA-0646-9EC0-6D2CD029E32A}" presName="sibTrans" presStyleLbl="sibTrans2D1" presStyleIdx="0" presStyleCnt="0"/>
      <dgm:spPr/>
      <dgm:t>
        <a:bodyPr/>
        <a:lstStyle/>
        <a:p>
          <a:endParaRPr lang="en-US"/>
        </a:p>
      </dgm:t>
    </dgm:pt>
    <dgm:pt modelId="{0B280839-A153-1A4A-86BA-7297991D5976}" type="pres">
      <dgm:prSet presAssocID="{26EE81CA-8B13-9640-AD03-7E494F8659A2}" presName="compNode" presStyleCnt="0"/>
      <dgm:spPr/>
    </dgm:pt>
    <dgm:pt modelId="{46B3E5CB-70B4-1644-B5C8-005DF91E7077}" type="pres">
      <dgm:prSet presAssocID="{26EE81CA-8B13-9640-AD03-7E494F8659A2}" presName="node" presStyleLbl="node1" presStyleIdx="2" presStyleCnt="4">
        <dgm:presLayoutVars>
          <dgm:bulletEnabled val="1"/>
        </dgm:presLayoutVars>
      </dgm:prSet>
      <dgm:spPr/>
      <dgm:t>
        <a:bodyPr/>
        <a:lstStyle/>
        <a:p>
          <a:endParaRPr lang="en-US"/>
        </a:p>
      </dgm:t>
    </dgm:pt>
    <dgm:pt modelId="{85484D83-EA30-9A46-AB43-D011F75D3D50}" type="pres">
      <dgm:prSet presAssocID="{26EE81CA-8B13-9640-AD03-7E494F8659A2}" presName="invisiNode" presStyleLbl="node1" presStyleIdx="2" presStyleCnt="4"/>
      <dgm:spPr/>
    </dgm:pt>
    <dgm:pt modelId="{9217019D-24EB-B04A-8814-428889C58036}" type="pres">
      <dgm:prSet presAssocID="{26EE81CA-8B13-9640-AD03-7E494F8659A2}" presName="imagNode"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15000" r="-15000"/>
          </a:stretch>
        </a:blipFill>
      </dgm:spPr>
    </dgm:pt>
    <dgm:pt modelId="{36AEB5D4-28B2-1940-BC8D-131B13923BEF}" type="pres">
      <dgm:prSet presAssocID="{EA8198CD-1395-DA4D-9C22-AB32A889B6C4}" presName="sibTrans" presStyleLbl="sibTrans2D1" presStyleIdx="0" presStyleCnt="0"/>
      <dgm:spPr/>
      <dgm:t>
        <a:bodyPr/>
        <a:lstStyle/>
        <a:p>
          <a:endParaRPr lang="en-US"/>
        </a:p>
      </dgm:t>
    </dgm:pt>
    <dgm:pt modelId="{A4FE7219-54C9-074A-A132-91A18637D6D8}" type="pres">
      <dgm:prSet presAssocID="{FE1E5D79-A7AB-A642-AB5F-32B31886FCAA}" presName="compNode" presStyleCnt="0"/>
      <dgm:spPr/>
    </dgm:pt>
    <dgm:pt modelId="{DDA7FB33-772F-8F40-9FC9-8EDC3DD6C1A3}" type="pres">
      <dgm:prSet presAssocID="{FE1E5D79-A7AB-A642-AB5F-32B31886FCAA}" presName="node" presStyleLbl="node1" presStyleIdx="3" presStyleCnt="4">
        <dgm:presLayoutVars>
          <dgm:bulletEnabled val="1"/>
        </dgm:presLayoutVars>
      </dgm:prSet>
      <dgm:spPr/>
      <dgm:t>
        <a:bodyPr/>
        <a:lstStyle/>
        <a:p>
          <a:endParaRPr lang="en-US"/>
        </a:p>
      </dgm:t>
    </dgm:pt>
    <dgm:pt modelId="{D4DDC340-934F-3F40-8680-24D38D1B8B9D}" type="pres">
      <dgm:prSet presAssocID="{FE1E5D79-A7AB-A642-AB5F-32B31886FCAA}" presName="invisiNode" presStyleLbl="node1" presStyleIdx="3" presStyleCnt="4"/>
      <dgm:spPr/>
    </dgm:pt>
    <dgm:pt modelId="{75AED6AA-D25D-BB4F-BAC9-B611A2471552}" type="pres">
      <dgm:prSet presAssocID="{FE1E5D79-A7AB-A642-AB5F-32B31886FCAA}" presName="imagNode"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2000" r="-2000"/>
          </a:stretch>
        </a:blipFill>
      </dgm:spPr>
    </dgm:pt>
  </dgm:ptLst>
  <dgm:cxnLst>
    <dgm:cxn modelId="{4B07C745-9DE6-1843-92F1-26DC0BEE78B5}" srcId="{FE1E5D79-A7AB-A642-AB5F-32B31886FCAA}" destId="{8BEF43EA-D3C2-FF49-8AAC-5074CD3DDCE0}" srcOrd="2" destOrd="0" parTransId="{480E6C3B-0531-0242-A958-9AEB17AFBC47}" sibTransId="{840D8E23-03C6-6E4F-B4DD-D27F93C5D3DB}"/>
    <dgm:cxn modelId="{66B3E800-3678-5844-B92C-7334FDE49CE6}" srcId="{26EE81CA-8B13-9640-AD03-7E494F8659A2}" destId="{478025FB-354E-4448-A406-CE843D950A8A}" srcOrd="0" destOrd="0" parTransId="{A6363719-E02A-394E-9A80-E228C9B5C7F7}" sibTransId="{F93931DE-C5E3-584E-BB64-4548E01C6C1B}"/>
    <dgm:cxn modelId="{AE7A4E3A-3EAE-7848-81A4-3688EF68986F}" srcId="{26EE81CA-8B13-9640-AD03-7E494F8659A2}" destId="{6728E978-9265-D147-8E9C-F470B44A0302}" srcOrd="2" destOrd="0" parTransId="{747740A8-6C42-EA46-85F7-88C011BA10C3}" sibTransId="{7CE457DF-116F-9044-A801-A611ADCCD76A}"/>
    <dgm:cxn modelId="{3136C3DE-DFC0-644D-97DD-C64C87D3792F}" srcId="{FE1E5D79-A7AB-A642-AB5F-32B31886FCAA}" destId="{4FC75B0F-CC95-EB48-A4B0-D73C4F11BA9B}" srcOrd="3" destOrd="0" parTransId="{D3927CB7-328D-1843-BA54-47708966C139}" sibTransId="{B05C3E65-C0F3-6D44-B32F-15629A284F98}"/>
    <dgm:cxn modelId="{950623E0-F75C-4646-B8B7-2E2891C03D48}" srcId="{4A043A08-1AEC-3F48-890B-C255833E8236}" destId="{726BD562-DB44-814B-B0BB-5D7FB6426F72}" srcOrd="1" destOrd="0" parTransId="{ACECABA1-1A03-7A41-B6DD-3EE703E8B5EC}" sibTransId="{BF5D60FB-FBC7-7548-90EC-6647F6AE78C6}"/>
    <dgm:cxn modelId="{97ED6220-BB03-6F4F-82D7-FC6C65990124}" srcId="{6A1FB119-52FB-C74D-9DB3-7E37AA64484C}" destId="{173A6C2C-9329-824B-9E21-1BDC7F59EFC3}" srcOrd="1" destOrd="0" parTransId="{8C1B05C1-AF19-3543-91EA-FC1C997544CF}" sibTransId="{2B34A334-E3AD-254D-AB16-38413AA16635}"/>
    <dgm:cxn modelId="{EE642E39-B3D2-AB48-9F11-7FE3E344F6D6}" type="presOf" srcId="{7CA4B757-8CD1-074C-A39A-43F396B4F81B}" destId="{4F750E7B-1E98-9B46-BE5C-504BE427E982}" srcOrd="0" destOrd="0" presId="urn:microsoft.com/office/officeart/2005/8/layout/pList2"/>
    <dgm:cxn modelId="{3C167C06-059E-DC4F-B028-85B60250B8E0}" srcId="{7CA4B757-8CD1-074C-A39A-43F396B4F81B}" destId="{4A043A08-1AEC-3F48-890B-C255833E8236}" srcOrd="1" destOrd="0" parTransId="{C2F3F387-EB7E-CE44-A754-D6E9CE594D92}" sibTransId="{46BA27CE-E7DA-0646-9EC0-6D2CD029E32A}"/>
    <dgm:cxn modelId="{D560C7BA-BEF7-224D-BC00-98F9D20CEF5D}" srcId="{7CA4B757-8CD1-074C-A39A-43F396B4F81B}" destId="{FE1E5D79-A7AB-A642-AB5F-32B31886FCAA}" srcOrd="3" destOrd="0" parTransId="{F2662290-DE8B-7240-BA72-E4E19C697541}" sibTransId="{5D1D1952-ADB7-F641-A095-2D9EFA1ABA58}"/>
    <dgm:cxn modelId="{751E22DD-4005-0A49-89E4-53A31CBC47ED}" srcId="{4A043A08-1AEC-3F48-890B-C255833E8236}" destId="{A470F2D9-123E-304E-90AD-7F209396EFA5}" srcOrd="2" destOrd="0" parTransId="{27B86E4A-3E40-D641-B164-097F5590362D}" sibTransId="{253DC1D6-DDB6-E340-A1F4-4F4E8CEC4983}"/>
    <dgm:cxn modelId="{70CE503A-B8A9-E041-8CFB-A67EA2F6EE84}" srcId="{FE1E5D79-A7AB-A642-AB5F-32B31886FCAA}" destId="{A4CB1D0E-09DE-F34C-ACA5-9465100722E5}" srcOrd="0" destOrd="0" parTransId="{5C56AB9D-7347-CF45-9887-6C5F9FBB25DF}" sibTransId="{27C316F8-180A-E740-AEFA-2E7AAE6B1B94}"/>
    <dgm:cxn modelId="{7C25D3FF-3487-C84B-AE4E-67745B5DA080}" type="presOf" srcId="{348D5159-2EC3-7F4B-AEE9-EB015601E155}" destId="{46B3E5CB-70B4-1644-B5C8-005DF91E7077}" srcOrd="0" destOrd="4" presId="urn:microsoft.com/office/officeart/2005/8/layout/pList2"/>
    <dgm:cxn modelId="{FDD3E5B7-4F42-EB4F-8AE1-C37B8982537F}" type="presOf" srcId="{D0C6C820-5EB1-AB47-AE6A-CC1111A9D9B0}" destId="{4BC67A98-5A5E-9B4F-80E4-55D3B19CBB7A}" srcOrd="0" destOrd="6" presId="urn:microsoft.com/office/officeart/2005/8/layout/pList2"/>
    <dgm:cxn modelId="{7989720A-5DF1-7C43-8C4F-D60C966E85F7}" type="presOf" srcId="{5DCFCEF0-CB32-D246-B138-DB4BF23E094E}" destId="{4BC67A98-5A5E-9B4F-80E4-55D3B19CBB7A}" srcOrd="0" destOrd="1" presId="urn:microsoft.com/office/officeart/2005/8/layout/pList2"/>
    <dgm:cxn modelId="{D1706A80-A32B-C846-A855-C9CBB7AF0397}" type="presOf" srcId="{8BEF43EA-D3C2-FF49-8AAC-5074CD3DDCE0}" destId="{DDA7FB33-772F-8F40-9FC9-8EDC3DD6C1A3}" srcOrd="0" destOrd="3" presId="urn:microsoft.com/office/officeart/2005/8/layout/pList2"/>
    <dgm:cxn modelId="{697860D7-9405-4E42-81B5-7EBA074C446B}" srcId="{6A1FB119-52FB-C74D-9DB3-7E37AA64484C}" destId="{D0C6C820-5EB1-AB47-AE6A-CC1111A9D9B0}" srcOrd="5" destOrd="0" parTransId="{3A96B854-6DC1-D744-BC36-9F42E79CB928}" sibTransId="{F36B7CDB-1934-7043-9A5C-A6014DCA024D}"/>
    <dgm:cxn modelId="{F37AF7D8-2A92-504F-8722-FC07E212FFD1}" srcId="{6A1FB119-52FB-C74D-9DB3-7E37AA64484C}" destId="{AE7F3780-C850-CF42-B1F4-85D5AEA9D6DC}" srcOrd="3" destOrd="0" parTransId="{6354A409-3F46-D142-BDF8-EAE19B252564}" sibTransId="{05194CC5-B7A0-8C4F-B19E-5A32EB266D6A}"/>
    <dgm:cxn modelId="{E2EEB0A2-318E-0C4B-BF38-ADA50FB8D6F1}" type="presOf" srcId="{4FC75B0F-CC95-EB48-A4B0-D73C4F11BA9B}" destId="{DDA7FB33-772F-8F40-9FC9-8EDC3DD6C1A3}" srcOrd="0" destOrd="4" presId="urn:microsoft.com/office/officeart/2005/8/layout/pList2"/>
    <dgm:cxn modelId="{22A6DA69-6363-5C4A-9A35-75568DD7FB5A}" srcId="{4A043A08-1AEC-3F48-890B-C255833E8236}" destId="{F002646C-2281-F64D-8017-F3CD38F30953}" srcOrd="3" destOrd="0" parTransId="{38DA19FA-2904-2447-B07F-92C79BAF5287}" sibTransId="{DF8C1999-BFAB-0346-A35F-4F18AB46954F}"/>
    <dgm:cxn modelId="{A8564949-D462-6F4F-945D-832EC3A6B038}" type="presOf" srcId="{C19EDA47-3287-5E48-B8C5-70A71FF075B0}" destId="{4BC67A98-5A5E-9B4F-80E4-55D3B19CBB7A}" srcOrd="0" destOrd="3" presId="urn:microsoft.com/office/officeart/2005/8/layout/pList2"/>
    <dgm:cxn modelId="{387EBD54-3799-274A-8D4B-B5CA1C425510}" type="presOf" srcId="{99D18E30-8E9B-3B47-A72E-DF6247E31E88}" destId="{4BC67A98-5A5E-9B4F-80E4-55D3B19CBB7A}" srcOrd="0" destOrd="7" presId="urn:microsoft.com/office/officeart/2005/8/layout/pList2"/>
    <dgm:cxn modelId="{9EA9BF81-74EB-A74A-8DB4-F591E3BA569D}" type="presOf" srcId="{6728E978-9265-D147-8E9C-F470B44A0302}" destId="{46B3E5CB-70B4-1644-B5C8-005DF91E7077}" srcOrd="0" destOrd="3" presId="urn:microsoft.com/office/officeart/2005/8/layout/pList2"/>
    <dgm:cxn modelId="{CFBDF8D9-C67F-F54D-A926-AE0FC277EAD3}" type="presOf" srcId="{478025FB-354E-4448-A406-CE843D950A8A}" destId="{46B3E5CB-70B4-1644-B5C8-005DF91E7077}" srcOrd="0" destOrd="1" presId="urn:microsoft.com/office/officeart/2005/8/layout/pList2"/>
    <dgm:cxn modelId="{86DA8A7C-4810-4A44-B196-E53C997709DD}" srcId="{FE1E5D79-A7AB-A642-AB5F-32B31886FCAA}" destId="{A62C8E7C-9053-7641-A4E2-65797B35ABCD}" srcOrd="1" destOrd="0" parTransId="{6F4689A4-6C5F-F947-91A1-CC8B88C41922}" sibTransId="{C7E45839-EE31-4649-B2D0-7FFD1D27071C}"/>
    <dgm:cxn modelId="{418AFEC9-50D8-DA46-B642-6FDA4149E4B7}" type="presOf" srcId="{ED6F434A-0D21-4B46-BE79-40C87A3EE68A}" destId="{862D1A33-4D09-514F-B61A-D88861664521}" srcOrd="0" destOrd="5" presId="urn:microsoft.com/office/officeart/2005/8/layout/pList2"/>
    <dgm:cxn modelId="{C15FBFCB-24DF-9749-977E-D0F765F0EAF4}" type="presOf" srcId="{726BD562-DB44-814B-B0BB-5D7FB6426F72}" destId="{862D1A33-4D09-514F-B61A-D88861664521}" srcOrd="0" destOrd="2" presId="urn:microsoft.com/office/officeart/2005/8/layout/pList2"/>
    <dgm:cxn modelId="{F63C1419-03B0-0C44-9784-24721E445D5A}" srcId="{26EE81CA-8B13-9640-AD03-7E494F8659A2}" destId="{9FE02853-A976-DB45-AB08-93169D67C896}" srcOrd="1" destOrd="0" parTransId="{96CF72EB-D33D-EA46-981F-DD7DC0FA7AB0}" sibTransId="{4B287D17-E863-734B-92C9-48F5A61C9C14}"/>
    <dgm:cxn modelId="{212DC2CF-F104-254C-8931-D909DDA5A07A}" srcId="{7CA4B757-8CD1-074C-A39A-43F396B4F81B}" destId="{26EE81CA-8B13-9640-AD03-7E494F8659A2}" srcOrd="2" destOrd="0" parTransId="{639EBB00-2A84-F642-BB16-7DC6A06C85B9}" sibTransId="{EA8198CD-1395-DA4D-9C22-AB32A889B6C4}"/>
    <dgm:cxn modelId="{82FAADB3-4F1E-E748-BDB9-100D6C764212}" type="presOf" srcId="{EA8198CD-1395-DA4D-9C22-AB32A889B6C4}" destId="{36AEB5D4-28B2-1940-BC8D-131B13923BEF}" srcOrd="0" destOrd="0" presId="urn:microsoft.com/office/officeart/2005/8/layout/pList2"/>
    <dgm:cxn modelId="{44DF5B35-8997-8449-8E1A-20AA8E265444}" type="presOf" srcId="{AE7F3780-C850-CF42-B1F4-85D5AEA9D6DC}" destId="{4BC67A98-5A5E-9B4F-80E4-55D3B19CBB7A}" srcOrd="0" destOrd="4" presId="urn:microsoft.com/office/officeart/2005/8/layout/pList2"/>
    <dgm:cxn modelId="{7860E9E5-97A7-A442-921C-7C9511599A72}" srcId="{7CA4B757-8CD1-074C-A39A-43F396B4F81B}" destId="{6A1FB119-52FB-C74D-9DB3-7E37AA64484C}" srcOrd="0" destOrd="0" parTransId="{FDDA0432-7B0C-FA44-A456-D77E0D100A22}" sibTransId="{49984E7C-AB12-6547-B3D6-7A2011AE2175}"/>
    <dgm:cxn modelId="{9469446E-B7C9-354D-B6FB-4E41EE286B1D}" srcId="{6A1FB119-52FB-C74D-9DB3-7E37AA64484C}" destId="{5DCFCEF0-CB32-D246-B138-DB4BF23E094E}" srcOrd="0" destOrd="0" parTransId="{E4B64478-C1CD-E04C-A372-3562E49521B9}" sibTransId="{E4D377C9-12B5-B94C-8DCA-E40DF57B578D}"/>
    <dgm:cxn modelId="{5DBA876D-2D99-C545-9D55-45FAFF738F36}" srcId="{6A1FB119-52FB-C74D-9DB3-7E37AA64484C}" destId="{C19EDA47-3287-5E48-B8C5-70A71FF075B0}" srcOrd="2" destOrd="0" parTransId="{5AA34570-226F-9F40-ADA6-AF5DE07574C9}" sibTransId="{0400FA34-E465-3D4D-BD75-25634D9694E7}"/>
    <dgm:cxn modelId="{E7231D88-7D34-C749-8D5F-10A731F992C2}" type="presOf" srcId="{49984E7C-AB12-6547-B3D6-7A2011AE2175}" destId="{F5CE93B8-E9A4-DD4F-8D93-08E1719769B4}" srcOrd="0" destOrd="0" presId="urn:microsoft.com/office/officeart/2005/8/layout/pList2"/>
    <dgm:cxn modelId="{A700C9E1-7D03-2741-A5F8-254808EE0886}" srcId="{4A043A08-1AEC-3F48-890B-C255833E8236}" destId="{DF20FB3E-9489-8B46-8708-5750B193D87F}" srcOrd="0" destOrd="0" parTransId="{6BBC91BB-8F0A-8246-B544-ED85F899509C}" sibTransId="{5D0A1EB9-3D7D-984C-8373-47756A701656}"/>
    <dgm:cxn modelId="{30F0864D-B680-7D43-97D3-DAC11B255E90}" type="presOf" srcId="{A470F2D9-123E-304E-90AD-7F209396EFA5}" destId="{862D1A33-4D09-514F-B61A-D88861664521}" srcOrd="0" destOrd="3" presId="urn:microsoft.com/office/officeart/2005/8/layout/pList2"/>
    <dgm:cxn modelId="{B1254207-14D0-C340-BBE2-5F749B76E8BF}" srcId="{26EE81CA-8B13-9640-AD03-7E494F8659A2}" destId="{348D5159-2EC3-7F4B-AEE9-EB015601E155}" srcOrd="3" destOrd="0" parTransId="{C48B0828-B36F-A34E-8925-C94C43424ABB}" sibTransId="{FC50C24D-FD7E-A94E-8E51-DBBEC294ECF9}"/>
    <dgm:cxn modelId="{520A19FC-006F-6A42-A3E5-C1237A3CF945}" type="presOf" srcId="{173A6C2C-9329-824B-9E21-1BDC7F59EFC3}" destId="{4BC67A98-5A5E-9B4F-80E4-55D3B19CBB7A}" srcOrd="0" destOrd="2" presId="urn:microsoft.com/office/officeart/2005/8/layout/pList2"/>
    <dgm:cxn modelId="{39BF4A30-1EB2-A54E-A4AB-1971BDD64707}" type="presOf" srcId="{1C45B2B4-573F-8043-875A-0F82D2204FB4}" destId="{4BC67A98-5A5E-9B4F-80E4-55D3B19CBB7A}" srcOrd="0" destOrd="5" presId="urn:microsoft.com/office/officeart/2005/8/layout/pList2"/>
    <dgm:cxn modelId="{5928E69C-3553-7649-8E6F-74DDD2DCB485}" srcId="{4A043A08-1AEC-3F48-890B-C255833E8236}" destId="{ED6F434A-0D21-4B46-BE79-40C87A3EE68A}" srcOrd="4" destOrd="0" parTransId="{0CD858C3-AED7-8849-946C-976A35FDFA51}" sibTransId="{0711409E-BA08-AE4C-9C6B-EA53BB453E07}"/>
    <dgm:cxn modelId="{3F1E1B4B-886D-C34A-8B49-1DEA950B6840}" type="presOf" srcId="{FE1E5D79-A7AB-A642-AB5F-32B31886FCAA}" destId="{DDA7FB33-772F-8F40-9FC9-8EDC3DD6C1A3}" srcOrd="0" destOrd="0" presId="urn:microsoft.com/office/officeart/2005/8/layout/pList2"/>
    <dgm:cxn modelId="{3777843A-C7C6-704B-A8A9-8FFA96148CE5}" srcId="{6A1FB119-52FB-C74D-9DB3-7E37AA64484C}" destId="{1C45B2B4-573F-8043-875A-0F82D2204FB4}" srcOrd="4" destOrd="0" parTransId="{0146B798-F29A-F242-8495-11F23D8D4CF7}" sibTransId="{0C9E31A0-7427-6B48-863D-0DDE03C1A258}"/>
    <dgm:cxn modelId="{6B19FAA8-4A11-074E-B349-DDA2196F83D2}" type="presOf" srcId="{A62C8E7C-9053-7641-A4E2-65797B35ABCD}" destId="{DDA7FB33-772F-8F40-9FC9-8EDC3DD6C1A3}" srcOrd="0" destOrd="2" presId="urn:microsoft.com/office/officeart/2005/8/layout/pList2"/>
    <dgm:cxn modelId="{270DF9BC-7204-9046-982A-A0BCE804DA17}" type="presOf" srcId="{6A1FB119-52FB-C74D-9DB3-7E37AA64484C}" destId="{4BC67A98-5A5E-9B4F-80E4-55D3B19CBB7A}" srcOrd="0" destOrd="0" presId="urn:microsoft.com/office/officeart/2005/8/layout/pList2"/>
    <dgm:cxn modelId="{7B0C0ED1-FCCD-6B45-AB45-8446857207D7}" type="presOf" srcId="{A4CB1D0E-09DE-F34C-ACA5-9465100722E5}" destId="{DDA7FB33-772F-8F40-9FC9-8EDC3DD6C1A3}" srcOrd="0" destOrd="1" presId="urn:microsoft.com/office/officeart/2005/8/layout/pList2"/>
    <dgm:cxn modelId="{041A4678-5728-9A48-994A-49C289A38F2B}" type="presOf" srcId="{F002646C-2281-F64D-8017-F3CD38F30953}" destId="{862D1A33-4D09-514F-B61A-D88861664521}" srcOrd="0" destOrd="4" presId="urn:microsoft.com/office/officeart/2005/8/layout/pList2"/>
    <dgm:cxn modelId="{19E34441-B071-4F4F-9C2D-CD18DDED5696}" type="presOf" srcId="{26EE81CA-8B13-9640-AD03-7E494F8659A2}" destId="{46B3E5CB-70B4-1644-B5C8-005DF91E7077}" srcOrd="0" destOrd="0" presId="urn:microsoft.com/office/officeart/2005/8/layout/pList2"/>
    <dgm:cxn modelId="{6A98E4D1-68D2-754B-AEF4-4804B1D35303}" type="presOf" srcId="{4A043A08-1AEC-3F48-890B-C255833E8236}" destId="{862D1A33-4D09-514F-B61A-D88861664521}" srcOrd="0" destOrd="0" presId="urn:microsoft.com/office/officeart/2005/8/layout/pList2"/>
    <dgm:cxn modelId="{0299AAD9-9DEE-6C40-9AAD-078A6690B8A3}" type="presOf" srcId="{DF20FB3E-9489-8B46-8708-5750B193D87F}" destId="{862D1A33-4D09-514F-B61A-D88861664521}" srcOrd="0" destOrd="1" presId="urn:microsoft.com/office/officeart/2005/8/layout/pList2"/>
    <dgm:cxn modelId="{5851CC23-A3F1-2943-9B6E-1FD3EAFE643A}" type="presOf" srcId="{46BA27CE-E7DA-0646-9EC0-6D2CD029E32A}" destId="{ED16B29D-3E2D-8B4D-A111-45DBEBA7B40B}" srcOrd="0" destOrd="0" presId="urn:microsoft.com/office/officeart/2005/8/layout/pList2"/>
    <dgm:cxn modelId="{0B371E63-6F07-B340-A11E-EAAB329C4FD5}" srcId="{6A1FB119-52FB-C74D-9DB3-7E37AA64484C}" destId="{99D18E30-8E9B-3B47-A72E-DF6247E31E88}" srcOrd="6" destOrd="0" parTransId="{84D163AF-A566-CA47-ABE5-39677EE60F46}" sibTransId="{10F31C7C-8BD5-0B43-BCD7-C042CCDA0A44}"/>
    <dgm:cxn modelId="{02F3DC4C-CF90-C24A-8116-C04844785A6F}" type="presOf" srcId="{9FE02853-A976-DB45-AB08-93169D67C896}" destId="{46B3E5CB-70B4-1644-B5C8-005DF91E7077}" srcOrd="0" destOrd="2" presId="urn:microsoft.com/office/officeart/2005/8/layout/pList2"/>
    <dgm:cxn modelId="{970083C0-7A46-6744-890B-B7A116303A82}" type="presParOf" srcId="{4F750E7B-1E98-9B46-BE5C-504BE427E982}" destId="{859F3E38-79E0-4E48-BCDC-D02EDAF7DAA7}" srcOrd="0" destOrd="0" presId="urn:microsoft.com/office/officeart/2005/8/layout/pList2"/>
    <dgm:cxn modelId="{207AAE50-9ED0-0846-8D5C-E0C689CAC332}" type="presParOf" srcId="{4F750E7B-1E98-9B46-BE5C-504BE427E982}" destId="{2EA4E990-EA29-5644-99E4-4896D2AA5C7E}" srcOrd="1" destOrd="0" presId="urn:microsoft.com/office/officeart/2005/8/layout/pList2"/>
    <dgm:cxn modelId="{C9012D1E-FA47-AF41-90C3-705DA08F5651}" type="presParOf" srcId="{2EA4E990-EA29-5644-99E4-4896D2AA5C7E}" destId="{53B15E7F-90A1-DE46-A618-D2477C2BC07C}" srcOrd="0" destOrd="0" presId="urn:microsoft.com/office/officeart/2005/8/layout/pList2"/>
    <dgm:cxn modelId="{222EA13A-F91E-9E45-B3AA-84B6922FD51C}" type="presParOf" srcId="{53B15E7F-90A1-DE46-A618-D2477C2BC07C}" destId="{4BC67A98-5A5E-9B4F-80E4-55D3B19CBB7A}" srcOrd="0" destOrd="0" presId="urn:microsoft.com/office/officeart/2005/8/layout/pList2"/>
    <dgm:cxn modelId="{030E851A-361B-B547-B5D1-CA375B732F9F}" type="presParOf" srcId="{53B15E7F-90A1-DE46-A618-D2477C2BC07C}" destId="{C866D30B-1ADA-8F44-AC96-3E07E73959EE}" srcOrd="1" destOrd="0" presId="urn:microsoft.com/office/officeart/2005/8/layout/pList2"/>
    <dgm:cxn modelId="{FF79AA3D-74C5-CE4B-9447-ECBAF74D28FC}" type="presParOf" srcId="{53B15E7F-90A1-DE46-A618-D2477C2BC07C}" destId="{756BAAC8-AAC8-DE4C-80AE-6069A4B81D9F}" srcOrd="2" destOrd="0" presId="urn:microsoft.com/office/officeart/2005/8/layout/pList2"/>
    <dgm:cxn modelId="{E835ABF7-C11E-3D40-8253-F24023241E95}" type="presParOf" srcId="{2EA4E990-EA29-5644-99E4-4896D2AA5C7E}" destId="{F5CE93B8-E9A4-DD4F-8D93-08E1719769B4}" srcOrd="1" destOrd="0" presId="urn:microsoft.com/office/officeart/2005/8/layout/pList2"/>
    <dgm:cxn modelId="{A1BAA2F4-0EF6-1E45-B865-920D3CF680DA}" type="presParOf" srcId="{2EA4E990-EA29-5644-99E4-4896D2AA5C7E}" destId="{FAB671FC-6CB7-D548-BA29-E603E1A0C6E4}" srcOrd="2" destOrd="0" presId="urn:microsoft.com/office/officeart/2005/8/layout/pList2"/>
    <dgm:cxn modelId="{ED9F815E-9686-7D40-9839-1D1386101870}" type="presParOf" srcId="{FAB671FC-6CB7-D548-BA29-E603E1A0C6E4}" destId="{862D1A33-4D09-514F-B61A-D88861664521}" srcOrd="0" destOrd="0" presId="urn:microsoft.com/office/officeart/2005/8/layout/pList2"/>
    <dgm:cxn modelId="{9EC013BB-4F41-5F4A-A5FB-568DE2E8B4B1}" type="presParOf" srcId="{FAB671FC-6CB7-D548-BA29-E603E1A0C6E4}" destId="{C13B13D9-C104-0541-9A5E-636448472754}" srcOrd="1" destOrd="0" presId="urn:microsoft.com/office/officeart/2005/8/layout/pList2"/>
    <dgm:cxn modelId="{07B2693B-F808-BF48-A77C-0148FD41C4C6}" type="presParOf" srcId="{FAB671FC-6CB7-D548-BA29-E603E1A0C6E4}" destId="{CABE4B97-7EB5-A247-8750-C67404652126}" srcOrd="2" destOrd="0" presId="urn:microsoft.com/office/officeart/2005/8/layout/pList2"/>
    <dgm:cxn modelId="{DFC5627D-87AC-DA4B-90DF-12A4FB28A137}" type="presParOf" srcId="{2EA4E990-EA29-5644-99E4-4896D2AA5C7E}" destId="{ED16B29D-3E2D-8B4D-A111-45DBEBA7B40B}" srcOrd="3" destOrd="0" presId="urn:microsoft.com/office/officeart/2005/8/layout/pList2"/>
    <dgm:cxn modelId="{CCA7A438-2A1B-6643-BCC4-E1014360E2B3}" type="presParOf" srcId="{2EA4E990-EA29-5644-99E4-4896D2AA5C7E}" destId="{0B280839-A153-1A4A-86BA-7297991D5976}" srcOrd="4" destOrd="0" presId="urn:microsoft.com/office/officeart/2005/8/layout/pList2"/>
    <dgm:cxn modelId="{D1CE8489-4914-BC48-BFA3-BEB075F67598}" type="presParOf" srcId="{0B280839-A153-1A4A-86BA-7297991D5976}" destId="{46B3E5CB-70B4-1644-B5C8-005DF91E7077}" srcOrd="0" destOrd="0" presId="urn:microsoft.com/office/officeart/2005/8/layout/pList2"/>
    <dgm:cxn modelId="{393E0262-10EB-D641-9094-D3801ED11F1E}" type="presParOf" srcId="{0B280839-A153-1A4A-86BA-7297991D5976}" destId="{85484D83-EA30-9A46-AB43-D011F75D3D50}" srcOrd="1" destOrd="0" presId="urn:microsoft.com/office/officeart/2005/8/layout/pList2"/>
    <dgm:cxn modelId="{6F74E4E1-B009-194D-BC2C-EB4F1E6FA7DD}" type="presParOf" srcId="{0B280839-A153-1A4A-86BA-7297991D5976}" destId="{9217019D-24EB-B04A-8814-428889C58036}" srcOrd="2" destOrd="0" presId="urn:microsoft.com/office/officeart/2005/8/layout/pList2"/>
    <dgm:cxn modelId="{D1003BC5-FC98-1D46-8520-995DA78C61E9}" type="presParOf" srcId="{2EA4E990-EA29-5644-99E4-4896D2AA5C7E}" destId="{36AEB5D4-28B2-1940-BC8D-131B13923BEF}" srcOrd="5" destOrd="0" presId="urn:microsoft.com/office/officeart/2005/8/layout/pList2"/>
    <dgm:cxn modelId="{B9A960F2-8982-A040-9B16-34701CC916A4}" type="presParOf" srcId="{2EA4E990-EA29-5644-99E4-4896D2AA5C7E}" destId="{A4FE7219-54C9-074A-A132-91A18637D6D8}" srcOrd="6" destOrd="0" presId="urn:microsoft.com/office/officeart/2005/8/layout/pList2"/>
    <dgm:cxn modelId="{5DEB0D58-611D-2F41-AB85-FCCA404215A1}" type="presParOf" srcId="{A4FE7219-54C9-074A-A132-91A18637D6D8}" destId="{DDA7FB33-772F-8F40-9FC9-8EDC3DD6C1A3}" srcOrd="0" destOrd="0" presId="urn:microsoft.com/office/officeart/2005/8/layout/pList2"/>
    <dgm:cxn modelId="{D1D7D66C-4421-C945-8BB4-2B4E9B32DF7A}" type="presParOf" srcId="{A4FE7219-54C9-074A-A132-91A18637D6D8}" destId="{D4DDC340-934F-3F40-8680-24D38D1B8B9D}" srcOrd="1" destOrd="0" presId="urn:microsoft.com/office/officeart/2005/8/layout/pList2"/>
    <dgm:cxn modelId="{1B22CA8B-E97A-8A48-A9EF-7CFBE950C689}" type="presParOf" srcId="{A4FE7219-54C9-074A-A132-91A18637D6D8}" destId="{75AED6AA-D25D-BB4F-BAC9-B611A2471552}"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9F3E38-79E0-4E48-BCDC-D02EDAF7DAA7}">
      <dsp:nvSpPr>
        <dsp:cNvPr id="0" name=""/>
        <dsp:cNvSpPr/>
      </dsp:nvSpPr>
      <dsp:spPr>
        <a:xfrm>
          <a:off x="0" y="0"/>
          <a:ext cx="8498819" cy="2198063"/>
        </a:xfrm>
        <a:prstGeom prst="roundRect">
          <a:avLst>
            <a:gd name="adj" fmla="val 10000"/>
          </a:avLst>
        </a:prstGeom>
        <a:solidFill>
          <a:schemeClr val="accent1">
            <a:alpha val="90000"/>
            <a:tint val="40000"/>
            <a:hueOff val="0"/>
            <a:satOff val="0"/>
            <a:lumOff val="0"/>
            <a:alphaOff val="0"/>
          </a:schemeClr>
        </a:solidFill>
        <a:ln w="100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56BAAC8-AAC8-DE4C-80AE-6069A4B81D9F}">
      <dsp:nvSpPr>
        <dsp:cNvPr id="0" name=""/>
        <dsp:cNvSpPr/>
      </dsp:nvSpPr>
      <dsp:spPr>
        <a:xfrm>
          <a:off x="257305" y="293075"/>
          <a:ext cx="1856792" cy="1611913"/>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6000" b="-6000"/>
          </a:stretch>
        </a:blip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4BC67A98-5A5E-9B4F-80E4-55D3B19CBB7A}">
      <dsp:nvSpPr>
        <dsp:cNvPr id="0" name=""/>
        <dsp:cNvSpPr/>
      </dsp:nvSpPr>
      <dsp:spPr>
        <a:xfrm rot="10800000">
          <a:off x="257305" y="2198063"/>
          <a:ext cx="1856792" cy="2686522"/>
        </a:xfrm>
        <a:prstGeom prst="round2SameRect">
          <a:avLst>
            <a:gd name="adj1" fmla="val 10500"/>
            <a:gd name="adj2" fmla="val 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US" sz="2000" kern="1200" dirty="0" smtClean="0"/>
            <a:t>Sense</a:t>
          </a:r>
          <a:endParaRPr lang="en-US" sz="2000" kern="1200" dirty="0"/>
        </a:p>
        <a:p>
          <a:pPr marL="171450" lvl="1" indent="-171450" algn="l" defTabSz="711200">
            <a:lnSpc>
              <a:spcPct val="90000"/>
            </a:lnSpc>
            <a:spcBef>
              <a:spcPct val="0"/>
            </a:spcBef>
            <a:spcAft>
              <a:spcPct val="15000"/>
            </a:spcAft>
            <a:buChar char="••"/>
          </a:pPr>
          <a:r>
            <a:rPr lang="en-US" sz="1600" kern="1200" dirty="0" smtClean="0"/>
            <a:t>Movement</a:t>
          </a:r>
          <a:endParaRPr lang="en-US" sz="1600" kern="1200" dirty="0"/>
        </a:p>
        <a:p>
          <a:pPr marL="171450" lvl="1" indent="-171450" algn="l" defTabSz="711200">
            <a:lnSpc>
              <a:spcPct val="90000"/>
            </a:lnSpc>
            <a:spcBef>
              <a:spcPct val="0"/>
            </a:spcBef>
            <a:spcAft>
              <a:spcPct val="15000"/>
            </a:spcAft>
            <a:buChar char="••"/>
          </a:pPr>
          <a:r>
            <a:rPr lang="en-US" sz="1600" kern="1200" dirty="0" smtClean="0"/>
            <a:t>Vibration</a:t>
          </a:r>
          <a:endParaRPr lang="en-US" sz="1600" kern="1200" dirty="0"/>
        </a:p>
        <a:p>
          <a:pPr marL="171450" lvl="1" indent="-171450" algn="l" defTabSz="711200">
            <a:lnSpc>
              <a:spcPct val="90000"/>
            </a:lnSpc>
            <a:spcBef>
              <a:spcPct val="0"/>
            </a:spcBef>
            <a:spcAft>
              <a:spcPct val="15000"/>
            </a:spcAft>
            <a:buChar char="••"/>
          </a:pPr>
          <a:r>
            <a:rPr lang="en-US" sz="1600" kern="1200" dirty="0" smtClean="0"/>
            <a:t>Pressure</a:t>
          </a:r>
          <a:endParaRPr lang="en-US" sz="1600" kern="1200" dirty="0"/>
        </a:p>
        <a:p>
          <a:pPr marL="171450" lvl="1" indent="-171450" algn="l" defTabSz="711200">
            <a:lnSpc>
              <a:spcPct val="90000"/>
            </a:lnSpc>
            <a:spcBef>
              <a:spcPct val="0"/>
            </a:spcBef>
            <a:spcAft>
              <a:spcPct val="15000"/>
            </a:spcAft>
            <a:buChar char="••"/>
          </a:pPr>
          <a:r>
            <a:rPr lang="en-US" sz="1600" kern="1200" dirty="0" smtClean="0"/>
            <a:t>Light</a:t>
          </a:r>
          <a:endParaRPr lang="en-US" sz="1600" kern="1200" dirty="0"/>
        </a:p>
        <a:p>
          <a:pPr marL="171450" lvl="1" indent="-171450" algn="l" defTabSz="711200">
            <a:lnSpc>
              <a:spcPct val="90000"/>
            </a:lnSpc>
            <a:spcBef>
              <a:spcPct val="0"/>
            </a:spcBef>
            <a:spcAft>
              <a:spcPct val="15000"/>
            </a:spcAft>
            <a:buChar char="••"/>
          </a:pPr>
          <a:r>
            <a:rPr lang="en-US" sz="1600" kern="1200" dirty="0" smtClean="0"/>
            <a:t>Temperature</a:t>
          </a:r>
          <a:endParaRPr lang="en-US" sz="1600" kern="1200" dirty="0"/>
        </a:p>
        <a:p>
          <a:pPr marL="171450" lvl="1" indent="-171450" algn="l" defTabSz="711200">
            <a:lnSpc>
              <a:spcPct val="90000"/>
            </a:lnSpc>
            <a:spcBef>
              <a:spcPct val="0"/>
            </a:spcBef>
            <a:spcAft>
              <a:spcPct val="15000"/>
            </a:spcAft>
            <a:buChar char="••"/>
          </a:pPr>
          <a:r>
            <a:rPr lang="en-US" sz="1600" kern="1200" dirty="0" smtClean="0"/>
            <a:t>Mass</a:t>
          </a:r>
          <a:endParaRPr lang="en-US" sz="1600" kern="1200" dirty="0"/>
        </a:p>
        <a:p>
          <a:pPr marL="171450" lvl="1" indent="-171450" algn="l" defTabSz="711200">
            <a:lnSpc>
              <a:spcPct val="90000"/>
            </a:lnSpc>
            <a:spcBef>
              <a:spcPct val="0"/>
            </a:spcBef>
            <a:spcAft>
              <a:spcPct val="15000"/>
            </a:spcAft>
            <a:buChar char="••"/>
          </a:pPr>
          <a:endParaRPr lang="en-US" sz="1600" kern="1200" dirty="0"/>
        </a:p>
      </dsp:txBody>
      <dsp:txXfrm rot="10800000">
        <a:off x="314408" y="2198063"/>
        <a:ext cx="1742586" cy="2629419"/>
      </dsp:txXfrm>
    </dsp:sp>
    <dsp:sp modelId="{CABE4B97-7EB5-A247-8750-C67404652126}">
      <dsp:nvSpPr>
        <dsp:cNvPr id="0" name=""/>
        <dsp:cNvSpPr/>
      </dsp:nvSpPr>
      <dsp:spPr>
        <a:xfrm>
          <a:off x="2299777" y="293075"/>
          <a:ext cx="1856792" cy="1611913"/>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000" r="-2000"/>
          </a:stretch>
        </a:blip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862D1A33-4D09-514F-B61A-D88861664521}">
      <dsp:nvSpPr>
        <dsp:cNvPr id="0" name=""/>
        <dsp:cNvSpPr/>
      </dsp:nvSpPr>
      <dsp:spPr>
        <a:xfrm rot="10800000">
          <a:off x="2299777" y="2198063"/>
          <a:ext cx="1856792" cy="2686522"/>
        </a:xfrm>
        <a:prstGeom prst="round2SameRect">
          <a:avLst>
            <a:gd name="adj1" fmla="val 10500"/>
            <a:gd name="adj2" fmla="val 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US" sz="2000" kern="1200" dirty="0" smtClean="0"/>
            <a:t>Think</a:t>
          </a:r>
          <a:endParaRPr lang="en-US" sz="2000" kern="1200" dirty="0"/>
        </a:p>
        <a:p>
          <a:pPr marL="171450" lvl="1" indent="-171450" algn="l" defTabSz="711200">
            <a:lnSpc>
              <a:spcPct val="90000"/>
            </a:lnSpc>
            <a:spcBef>
              <a:spcPct val="0"/>
            </a:spcBef>
            <a:spcAft>
              <a:spcPct val="15000"/>
            </a:spcAft>
            <a:buChar char="••"/>
          </a:pPr>
          <a:r>
            <a:rPr lang="en-US" sz="1600" kern="1200" dirty="0" smtClean="0"/>
            <a:t>Collect information</a:t>
          </a:r>
          <a:endParaRPr lang="en-US" sz="1600" kern="1200" dirty="0"/>
        </a:p>
        <a:p>
          <a:pPr marL="171450" lvl="1" indent="-171450" algn="l" defTabSz="711200">
            <a:lnSpc>
              <a:spcPct val="90000"/>
            </a:lnSpc>
            <a:spcBef>
              <a:spcPct val="0"/>
            </a:spcBef>
            <a:spcAft>
              <a:spcPct val="15000"/>
            </a:spcAft>
            <a:buChar char="••"/>
          </a:pPr>
          <a:r>
            <a:rPr lang="en-US" sz="1600" kern="1200" dirty="0" smtClean="0"/>
            <a:t>Analyze data</a:t>
          </a:r>
          <a:endParaRPr lang="en-US" sz="1600" kern="1200" dirty="0"/>
        </a:p>
        <a:p>
          <a:pPr marL="171450" lvl="1" indent="-171450" algn="l" defTabSz="711200">
            <a:lnSpc>
              <a:spcPct val="90000"/>
            </a:lnSpc>
            <a:spcBef>
              <a:spcPct val="0"/>
            </a:spcBef>
            <a:spcAft>
              <a:spcPct val="15000"/>
            </a:spcAft>
            <a:buChar char="••"/>
          </a:pPr>
          <a:r>
            <a:rPr lang="en-US" sz="1600" kern="1200" dirty="0" smtClean="0"/>
            <a:t>Interpret data</a:t>
          </a:r>
          <a:endParaRPr lang="en-US" sz="1600" kern="1200" dirty="0"/>
        </a:p>
        <a:p>
          <a:pPr marL="171450" lvl="1" indent="-171450" algn="l" defTabSz="711200">
            <a:lnSpc>
              <a:spcPct val="90000"/>
            </a:lnSpc>
            <a:spcBef>
              <a:spcPct val="0"/>
            </a:spcBef>
            <a:spcAft>
              <a:spcPct val="15000"/>
            </a:spcAft>
            <a:buChar char="••"/>
          </a:pPr>
          <a:r>
            <a:rPr lang="en-US" sz="1600" kern="1200" dirty="0" smtClean="0"/>
            <a:t>Make decisions</a:t>
          </a:r>
          <a:endParaRPr lang="en-US" sz="1600" kern="1200" dirty="0"/>
        </a:p>
        <a:p>
          <a:pPr marL="171450" lvl="1" indent="-171450" algn="l" defTabSz="711200">
            <a:lnSpc>
              <a:spcPct val="90000"/>
            </a:lnSpc>
            <a:spcBef>
              <a:spcPct val="0"/>
            </a:spcBef>
            <a:spcAft>
              <a:spcPct val="15000"/>
            </a:spcAft>
            <a:buChar char="••"/>
          </a:pPr>
          <a:r>
            <a:rPr lang="en-US" sz="1600" kern="1200" dirty="0" smtClean="0"/>
            <a:t>React to change</a:t>
          </a:r>
          <a:endParaRPr lang="en-US" sz="1600" kern="1200" dirty="0"/>
        </a:p>
      </dsp:txBody>
      <dsp:txXfrm rot="10800000">
        <a:off x="2356880" y="2198063"/>
        <a:ext cx="1742586" cy="2629419"/>
      </dsp:txXfrm>
    </dsp:sp>
    <dsp:sp modelId="{9217019D-24EB-B04A-8814-428889C58036}">
      <dsp:nvSpPr>
        <dsp:cNvPr id="0" name=""/>
        <dsp:cNvSpPr/>
      </dsp:nvSpPr>
      <dsp:spPr>
        <a:xfrm>
          <a:off x="4342249" y="293075"/>
          <a:ext cx="1856792" cy="1611913"/>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5000" r="-15000"/>
          </a:stretch>
        </a:blip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46B3E5CB-70B4-1644-B5C8-005DF91E7077}">
      <dsp:nvSpPr>
        <dsp:cNvPr id="0" name=""/>
        <dsp:cNvSpPr/>
      </dsp:nvSpPr>
      <dsp:spPr>
        <a:xfrm rot="10800000">
          <a:off x="4342249" y="2198063"/>
          <a:ext cx="1856792" cy="2686522"/>
        </a:xfrm>
        <a:prstGeom prst="round2SameRect">
          <a:avLst>
            <a:gd name="adj1" fmla="val 10500"/>
            <a:gd name="adj2" fmla="val 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US" sz="2000" kern="1200" dirty="0" smtClean="0"/>
            <a:t>Communicate</a:t>
          </a:r>
          <a:endParaRPr lang="en-US" sz="2000" kern="1200" dirty="0"/>
        </a:p>
        <a:p>
          <a:pPr marL="171450" lvl="1" indent="-171450" algn="l" defTabSz="711200">
            <a:lnSpc>
              <a:spcPct val="90000"/>
            </a:lnSpc>
            <a:spcBef>
              <a:spcPct val="0"/>
            </a:spcBef>
            <a:spcAft>
              <a:spcPct val="15000"/>
            </a:spcAft>
            <a:buChar char="••"/>
          </a:pPr>
          <a:r>
            <a:rPr lang="en-US" sz="1600" kern="1200" dirty="0" smtClean="0"/>
            <a:t>Send information</a:t>
          </a:r>
          <a:endParaRPr lang="en-US" sz="1600" kern="1200" dirty="0"/>
        </a:p>
        <a:p>
          <a:pPr marL="171450" lvl="1" indent="-171450" algn="l" defTabSz="711200">
            <a:lnSpc>
              <a:spcPct val="90000"/>
            </a:lnSpc>
            <a:spcBef>
              <a:spcPct val="0"/>
            </a:spcBef>
            <a:spcAft>
              <a:spcPct val="15000"/>
            </a:spcAft>
            <a:buChar char="••"/>
          </a:pPr>
          <a:r>
            <a:rPr lang="en-US" sz="1600" kern="1200" dirty="0" smtClean="0"/>
            <a:t>Provide outputs</a:t>
          </a:r>
          <a:endParaRPr lang="en-US" sz="1600" kern="1200" dirty="0"/>
        </a:p>
        <a:p>
          <a:pPr marL="171450" lvl="1" indent="-171450" algn="l" defTabSz="711200">
            <a:lnSpc>
              <a:spcPct val="90000"/>
            </a:lnSpc>
            <a:spcBef>
              <a:spcPct val="0"/>
            </a:spcBef>
            <a:spcAft>
              <a:spcPct val="15000"/>
            </a:spcAft>
            <a:buChar char="••"/>
          </a:pPr>
          <a:r>
            <a:rPr lang="en-US" sz="1600" kern="1200" dirty="0" smtClean="0"/>
            <a:t>Transmit data</a:t>
          </a:r>
          <a:endParaRPr lang="en-US" sz="1600" kern="1200" dirty="0"/>
        </a:p>
        <a:p>
          <a:pPr marL="171450" lvl="1" indent="-171450" algn="l" defTabSz="711200">
            <a:lnSpc>
              <a:spcPct val="90000"/>
            </a:lnSpc>
            <a:spcBef>
              <a:spcPct val="0"/>
            </a:spcBef>
            <a:spcAft>
              <a:spcPct val="15000"/>
            </a:spcAft>
            <a:buChar char="••"/>
          </a:pPr>
          <a:r>
            <a:rPr lang="en-US" sz="1600" kern="1200" dirty="0" smtClean="0"/>
            <a:t>Provide warnings</a:t>
          </a:r>
          <a:endParaRPr lang="en-US" sz="1600" kern="1200" dirty="0"/>
        </a:p>
      </dsp:txBody>
      <dsp:txXfrm rot="10800000">
        <a:off x="4399352" y="2198063"/>
        <a:ext cx="1742586" cy="2629419"/>
      </dsp:txXfrm>
    </dsp:sp>
    <dsp:sp modelId="{75AED6AA-D25D-BB4F-BAC9-B611A2471552}">
      <dsp:nvSpPr>
        <dsp:cNvPr id="0" name=""/>
        <dsp:cNvSpPr/>
      </dsp:nvSpPr>
      <dsp:spPr>
        <a:xfrm>
          <a:off x="6384721" y="293075"/>
          <a:ext cx="1856792" cy="1611913"/>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000" r="-2000"/>
          </a:stretch>
        </a:blip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DDA7FB33-772F-8F40-9FC9-8EDC3DD6C1A3}">
      <dsp:nvSpPr>
        <dsp:cNvPr id="0" name=""/>
        <dsp:cNvSpPr/>
      </dsp:nvSpPr>
      <dsp:spPr>
        <a:xfrm rot="10800000">
          <a:off x="6384721" y="2198063"/>
          <a:ext cx="1856792" cy="2686522"/>
        </a:xfrm>
        <a:prstGeom prst="round2SameRect">
          <a:avLst>
            <a:gd name="adj1" fmla="val 10500"/>
            <a:gd name="adj2" fmla="val 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US" sz="2000" kern="1200" dirty="0" smtClean="0"/>
            <a:t>Act</a:t>
          </a:r>
          <a:endParaRPr lang="en-US" sz="2000" kern="1200" dirty="0"/>
        </a:p>
        <a:p>
          <a:pPr marL="171450" lvl="1" indent="-171450" algn="l" defTabSz="711200">
            <a:lnSpc>
              <a:spcPct val="90000"/>
            </a:lnSpc>
            <a:spcBef>
              <a:spcPct val="0"/>
            </a:spcBef>
            <a:spcAft>
              <a:spcPct val="15000"/>
            </a:spcAft>
            <a:buChar char="••"/>
          </a:pPr>
          <a:r>
            <a:rPr lang="en-US" sz="1600" kern="1200" dirty="0" smtClean="0"/>
            <a:t>Respond to changes</a:t>
          </a:r>
          <a:endParaRPr lang="en-US" sz="1600" kern="1200" dirty="0"/>
        </a:p>
        <a:p>
          <a:pPr marL="171450" lvl="1" indent="-171450" algn="l" defTabSz="711200">
            <a:lnSpc>
              <a:spcPct val="90000"/>
            </a:lnSpc>
            <a:spcBef>
              <a:spcPct val="0"/>
            </a:spcBef>
            <a:spcAft>
              <a:spcPct val="15000"/>
            </a:spcAft>
            <a:buChar char="••"/>
          </a:pPr>
          <a:r>
            <a:rPr lang="en-US" sz="1600" kern="1200" dirty="0" smtClean="0"/>
            <a:t>Move devices</a:t>
          </a:r>
          <a:endParaRPr lang="en-US" sz="1600" kern="1200" dirty="0"/>
        </a:p>
        <a:p>
          <a:pPr marL="171450" lvl="1" indent="-171450" algn="l" defTabSz="711200">
            <a:lnSpc>
              <a:spcPct val="90000"/>
            </a:lnSpc>
            <a:spcBef>
              <a:spcPct val="0"/>
            </a:spcBef>
            <a:spcAft>
              <a:spcPct val="15000"/>
            </a:spcAft>
            <a:buChar char="••"/>
          </a:pPr>
          <a:r>
            <a:rPr lang="en-US" sz="1600" kern="1200" dirty="0" smtClean="0"/>
            <a:t>Transmit light and fluids</a:t>
          </a:r>
          <a:endParaRPr lang="en-US" sz="1600" kern="1200" dirty="0"/>
        </a:p>
        <a:p>
          <a:pPr marL="171450" lvl="1" indent="-171450" algn="l" defTabSz="711200">
            <a:lnSpc>
              <a:spcPct val="90000"/>
            </a:lnSpc>
            <a:spcBef>
              <a:spcPct val="0"/>
            </a:spcBef>
            <a:spcAft>
              <a:spcPct val="15000"/>
            </a:spcAft>
            <a:buChar char="••"/>
          </a:pPr>
          <a:r>
            <a:rPr lang="en-US" sz="1600" kern="1200" dirty="0" smtClean="0"/>
            <a:t>Transport particles</a:t>
          </a:r>
          <a:endParaRPr lang="en-US" sz="1600" kern="1200" dirty="0"/>
        </a:p>
      </dsp:txBody>
      <dsp:txXfrm rot="10800000">
        <a:off x="6441824" y="2198063"/>
        <a:ext cx="1742586" cy="2629419"/>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5DBD8D2-E021-4195-9B00-EE358287A0D3}" type="datetimeFigureOut">
              <a:rPr lang="en-US" smtClean="0"/>
              <a:pPr/>
              <a:t>2/24/17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3F8B657-D611-4F5C-95FD-A20E006DD12B}" type="slidenum">
              <a:rPr lang="en-US" smtClean="0"/>
              <a:pPr/>
              <a:t>‹#›</a:t>
            </a:fld>
            <a:endParaRPr lang="en-US"/>
          </a:p>
        </p:txBody>
      </p:sp>
    </p:spTree>
    <p:extLst>
      <p:ext uri="{BB962C8B-B14F-4D97-AF65-F5344CB8AC3E}">
        <p14:creationId xmlns:p14="http://schemas.microsoft.com/office/powerpoint/2010/main" val="37981608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EBF19F-8D57-4DB4-B4C2-628EDCD0AA75}" type="datetimeFigureOut">
              <a:rPr lang="en-US" smtClean="0"/>
              <a:pPr/>
              <a:t>2/24/17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311456-05DC-4558-9296-21D949A545A1}" type="slidenum">
              <a:rPr lang="en-US" smtClean="0"/>
              <a:pPr/>
              <a:t>‹#›</a:t>
            </a:fld>
            <a:endParaRPr lang="en-US"/>
          </a:p>
        </p:txBody>
      </p:sp>
    </p:spTree>
    <p:extLst>
      <p:ext uri="{BB962C8B-B14F-4D97-AF65-F5344CB8AC3E}">
        <p14:creationId xmlns:p14="http://schemas.microsoft.com/office/powerpoint/2010/main" val="15421508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 Id="rId3" Type="http://schemas.openxmlformats.org/officeDocument/2006/relationships/hyperlink" Target="D:%5CDocuments%20and%20Settings%5Cmj%5CLocal%20Settings%5CTemp%5Creferences%5Cglossary.htm"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 Id="rId3" Type="http://schemas.openxmlformats.org/officeDocument/2006/relationships/hyperlink" Target="D:%5Cscme-scos%5CDocuments%20and%20Settings%5CDocuments%20and%20Settings%5Cmj%5CLocal%20Settings%5CTemp%5Creferences%5Cglossary.htm"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 Id="rId3" Type="http://schemas.openxmlformats.org/officeDocument/2006/relationships/hyperlink" Target="D:%5CDocuments%20and%20Settings%5Cmj%5CLocal%20Settings%5CTemp%5Creferences%5Cglossary.htm"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D:%5CDocuments%20and%20Settings%5Cmj%5CLocal%20Settings%5CTemp%5Creferences%5Cglossary.ht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D:%5CDocuments%20and%20Settings%5Cmj%5CLocal%20Settings%5CTemp%5Creferences%5Cglossary.htm"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An equivalent of a MEMS device at the macro scale is the diaphragm gauge used to measure pressures and pressure changes.  Such a gauge consists of a mechanical component (the diaphragm) and electrical components that supply an input and output voltage(s).  As the diaphragm moves due to changes in pressure, an output voltage proportional to the change in pressure is generated.  Reduce the size of the diaphragm and the related electrical components, place them all on the same microchip, and you have a </a:t>
            </a:r>
            <a:r>
              <a:rPr lang="en-US" sz="1200" kern="1200" dirty="0" err="1" smtClean="0">
                <a:solidFill>
                  <a:schemeClr val="tx1"/>
                </a:solidFill>
                <a:latin typeface="+mn-lt"/>
                <a:ea typeface="+mn-ea"/>
                <a:cs typeface="+mn-cs"/>
              </a:rPr>
              <a:t>microelectromechanical</a:t>
            </a:r>
            <a:r>
              <a:rPr lang="en-US" sz="1200" kern="1200" dirty="0" smtClean="0">
                <a:solidFill>
                  <a:schemeClr val="tx1"/>
                </a:solidFill>
                <a:latin typeface="+mn-lt"/>
                <a:ea typeface="+mn-ea"/>
                <a:cs typeface="+mn-cs"/>
              </a:rPr>
              <a:t> system or MEMS.  The above photographs compare the macro pressure sensor to the MEMS sensor (left picture) and the diaphragms (right pictures).</a:t>
            </a:r>
          </a:p>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MEMS pressure sensors are designed to measure absolute or differential pressures.  They typically use a flexible diaphragm as the sensing device as seen in the picture to the right.  One side of the diaphragm is exposed to a sealed, reference pressure and the other side is open to an external pressure.  The diaphragm moves with a change in the external pressure.  MEMS pressure sensors are specified to work in a variety of ranges, depending on the design and application.  There are MEMS pressure sensors that can measure pressures near 0 ATM or as high as 10 ATM or ~150 psi.</a:t>
            </a:r>
          </a:p>
          <a:p>
            <a:r>
              <a:rPr lang="en-US" sz="1200" i="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 couple of challenges that have been met in the design of MEMS pressure sensors are signal conversion and the use of MEMS in diverse environments.  MEMS can convert physical quantities such as air flow and liquid levels into pressure values that are measured by an electronic system.  This design quality has enhanced the versatility of MEMS sensors.  </a:t>
            </a:r>
          </a:p>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characteristic of MEMS that incorporates several devices on one chip allows them to be used in a variety of environments.  MEMS pressure sensors are used in conjunction with other sensors such as temperature sensors and accelerometers for </a:t>
            </a:r>
            <a:r>
              <a:rPr lang="en-US" sz="1200" kern="1200" dirty="0" err="1" smtClean="0">
                <a:solidFill>
                  <a:schemeClr val="tx1"/>
                </a:solidFill>
                <a:latin typeface="+mn-lt"/>
                <a:ea typeface="+mn-ea"/>
                <a:cs typeface="+mn-cs"/>
              </a:rPr>
              <a:t>multisensing</a:t>
            </a:r>
            <a:r>
              <a:rPr lang="en-US" sz="1200" kern="1200" dirty="0" smtClean="0">
                <a:solidFill>
                  <a:schemeClr val="tx1"/>
                </a:solidFill>
                <a:latin typeface="+mn-lt"/>
                <a:ea typeface="+mn-ea"/>
                <a:cs typeface="+mn-cs"/>
              </a:rPr>
              <a:t> applications or other components.  For example, a MEMS pressure sensor mounted inside a tire includes a special filter supplies only dry air to the sensor's diaphragm.</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the automotive industry, MEMS pressure sensors monitor the absolute air pressure within the intake manifold of the engine.  MEMS are also being designed to sense tire pressure, fuel pressure, and air flow. </a:t>
            </a:r>
          </a:p>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the biomedical field, current and developing applications for MEMS pressure sensors include blood pressure sensors </a:t>
            </a:r>
            <a:r>
              <a:rPr lang="en-US" sz="1200" i="1" kern="1200" dirty="0" smtClean="0">
                <a:solidFill>
                  <a:schemeClr val="tx1"/>
                </a:solidFill>
                <a:latin typeface="+mn-lt"/>
                <a:ea typeface="+mn-ea"/>
                <a:cs typeface="+mn-cs"/>
              </a:rPr>
              <a:t>(see photo)</a:t>
            </a:r>
            <a:r>
              <a:rPr lang="en-US" sz="1200" kern="1200" dirty="0" smtClean="0">
                <a:solidFill>
                  <a:schemeClr val="tx1"/>
                </a:solidFill>
                <a:latin typeface="+mn-lt"/>
                <a:ea typeface="+mn-ea"/>
                <a:cs typeface="+mn-cs"/>
              </a:rPr>
              <a:t>, single and multipoint catheters, intracranial pressure sensors, cerebrospinal fluid pressure sensors, intraocular pressure (IOP) monitors, and other implanted coronary pressure measurements.  The picture shows three blood pressure sensors on the head of a pin.  These sensors were developed by Lucas </a:t>
            </a:r>
            <a:r>
              <a:rPr lang="en-US" sz="1200" kern="1200" dirty="0" err="1" smtClean="0">
                <a:solidFill>
                  <a:schemeClr val="tx1"/>
                </a:solidFill>
                <a:latin typeface="+mn-lt"/>
                <a:ea typeface="+mn-ea"/>
                <a:cs typeface="+mn-cs"/>
              </a:rPr>
              <a:t>NovaSensor</a:t>
            </a:r>
            <a:r>
              <a:rPr lang="en-US" sz="1200" kern="1200" dirty="0" smtClean="0">
                <a:solidFill>
                  <a:schemeClr val="tx1"/>
                </a:solidFill>
                <a:latin typeface="+mn-lt"/>
                <a:ea typeface="+mn-ea"/>
                <a:cs typeface="+mn-cs"/>
              </a:rPr>
              <a:t> to measure blood pressure and provide an electrical output representative of the pressure.  RF elements are incorporated into the MEMS device allowing the sensor to transmit its measurements to an external receiver.  </a:t>
            </a:r>
          </a:p>
          <a:p>
            <a:endParaRPr lang="en-US" dirty="0" smtClean="0"/>
          </a:p>
          <a:p>
            <a:endParaRPr lang="en-US"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MEMS Blood Pressure Sensors on the head of a pin.  [Photo courtesy of Lucas </a:t>
            </a:r>
            <a:r>
              <a:rPr lang="en-US" sz="1200" i="1" kern="1200" dirty="0" err="1" smtClean="0">
                <a:solidFill>
                  <a:schemeClr val="tx1"/>
                </a:solidFill>
                <a:latin typeface="+mn-lt"/>
                <a:ea typeface="+mn-ea"/>
                <a:cs typeface="+mn-cs"/>
              </a:rPr>
              <a:t>NovaSensor</a:t>
            </a:r>
            <a:r>
              <a:rPr lang="en-US" sz="1200" i="1" kern="1200" dirty="0" smtClean="0">
                <a:solidFill>
                  <a:schemeClr val="tx1"/>
                </a:solidFill>
                <a:latin typeface="+mn-lt"/>
                <a:ea typeface="+mn-ea"/>
                <a:cs typeface="+mn-cs"/>
              </a:rPr>
              <a:t>, Fremont, CA]</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MEMS pressure sensors are also incorporated into endoscopes for measuring pressure in the stomach and other organs, infusion pumps for monitoring blockage, and noninvasive blood pressure monitors.  Applications of MEMS pressure sensors within the biomedical field are numerous.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MEMS inertial sensors are designed to sense a change in an object's inertia, and then convert, or transduce inertial force into a measurable signal.  They measure changes in acceleration, vibration, orientation and inclination.  This is done through the use of micro-sized devices called accelerometers and gyroscopes.  </a:t>
            </a: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MEMS inertial sensors can be found in navigation devices, anti-shake systems for high-magnification video cameras, airbag deployment systems, the Apple iPhone, pacemakers, and stabilization systems.  </a:t>
            </a:r>
          </a:p>
          <a:p>
            <a:r>
              <a:rPr lang="en-US" sz="1200" kern="1200" dirty="0" smtClean="0">
                <a:solidFill>
                  <a:schemeClr val="tx1"/>
                </a:solidFill>
                <a:latin typeface="+mn-lt"/>
                <a:ea typeface="+mn-ea"/>
                <a:cs typeface="+mn-cs"/>
              </a:rPr>
              <a:t>MEMS inertial sensors are one of the fastest growing segments of the MEMS market.  "Driven by accelerometer applications like the Apple </a:t>
            </a:r>
            <a:r>
              <a:rPr lang="en-US" sz="1200" kern="1200" dirty="0" err="1" smtClean="0">
                <a:solidFill>
                  <a:schemeClr val="tx1"/>
                </a:solidFill>
                <a:latin typeface="+mn-lt"/>
                <a:ea typeface="+mn-ea"/>
                <a:cs typeface="+mn-cs"/>
              </a:rPr>
              <a:t>iPhone</a:t>
            </a:r>
            <a:r>
              <a:rPr lang="en-US" sz="1200" kern="1200" dirty="0" smtClean="0">
                <a:solidFill>
                  <a:schemeClr val="tx1"/>
                </a:solidFill>
                <a:latin typeface="+mn-lt"/>
                <a:ea typeface="+mn-ea"/>
                <a:cs typeface="+mn-cs"/>
              </a:rPr>
              <a:t> and the Nintendo </a:t>
            </a:r>
            <a:r>
              <a:rPr lang="en-US" sz="1200" kern="1200" dirty="0" err="1" smtClean="0">
                <a:solidFill>
                  <a:schemeClr val="tx1"/>
                </a:solidFill>
                <a:latin typeface="+mn-lt"/>
                <a:ea typeface="+mn-ea"/>
                <a:cs typeface="+mn-cs"/>
              </a:rPr>
              <a:t>Wii</a:t>
            </a:r>
            <a:r>
              <a:rPr lang="en-US" sz="1200" kern="1200" dirty="0" smtClean="0">
                <a:solidFill>
                  <a:schemeClr val="tx1"/>
                </a:solidFill>
                <a:latin typeface="+mn-lt"/>
                <a:ea typeface="+mn-ea"/>
                <a:cs typeface="+mn-cs"/>
              </a:rPr>
              <a:t>, and by the coming legislation requiring stability-control systems in all vehicles, these devices have moved out of industrial segments and into consumer ubiquity."</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Like pressure sensors, MEMS accelerometers are devices that can be used in a variety of sensing applications due to their simplicity and versatility.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simplest MEMS accelerometer sensor consists of an inertial mass suspended by springs </a:t>
            </a:r>
            <a:r>
              <a:rPr lang="en-US" sz="1200" i="1" kern="1200" dirty="0" smtClean="0">
                <a:solidFill>
                  <a:schemeClr val="tx1"/>
                </a:solidFill>
                <a:latin typeface="+mn-lt"/>
                <a:ea typeface="+mn-ea"/>
                <a:cs typeface="+mn-cs"/>
              </a:rPr>
              <a:t>(see SEM image above)</a:t>
            </a:r>
            <a:r>
              <a:rPr lang="en-US" sz="1200" kern="1200" dirty="0" smtClean="0">
                <a:solidFill>
                  <a:schemeClr val="tx1"/>
                </a:solidFill>
                <a:latin typeface="+mn-lt"/>
                <a:ea typeface="+mn-ea"/>
                <a:cs typeface="+mn-cs"/>
              </a:rPr>
              <a:t>.  Forces affect this mass as a result in an acceleration (change in velocity – speed and/or direction).  The forces cause the mass to be deflected from its nominal position.  As with the movement of the pressure sensor's diaphragm, the deflection of the mass is converted to an electrical signal as the sensor's output.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 gyroscope is generally a spinning wheel or disk with a free axis allowing it to take any orientation </a:t>
            </a:r>
            <a:r>
              <a:rPr lang="en-US" sz="1200" i="1" kern="1200" dirty="0" smtClean="0">
                <a:solidFill>
                  <a:schemeClr val="tx1"/>
                </a:solidFill>
                <a:latin typeface="+mn-lt"/>
                <a:ea typeface="+mn-ea"/>
                <a:cs typeface="+mn-cs"/>
              </a:rPr>
              <a:t>(below left)</a:t>
            </a:r>
            <a:r>
              <a:rPr lang="en-US" sz="1200" kern="1200" dirty="0" smtClean="0">
                <a:solidFill>
                  <a:schemeClr val="tx1"/>
                </a:solidFill>
                <a:latin typeface="+mn-lt"/>
                <a:ea typeface="+mn-ea"/>
                <a:cs typeface="+mn-cs"/>
              </a:rPr>
              <a:t>.  Some MEMS gyroscopes use a vibrating structure rather than the traditional rotating disk to determine orientation </a:t>
            </a:r>
            <a:r>
              <a:rPr lang="en-US" sz="1200" i="1" kern="1200" dirty="0" smtClean="0">
                <a:solidFill>
                  <a:schemeClr val="tx1"/>
                </a:solidFill>
                <a:latin typeface="+mn-lt"/>
                <a:ea typeface="+mn-ea"/>
                <a:cs typeface="+mn-cs"/>
              </a:rPr>
              <a:t>(see bottom right)</a:t>
            </a:r>
            <a:r>
              <a:rPr lang="en-US" sz="1200" kern="1200" dirty="0" smtClean="0">
                <a:solidFill>
                  <a:schemeClr val="tx1"/>
                </a:solidFill>
                <a:latin typeface="+mn-lt"/>
                <a:ea typeface="+mn-ea"/>
                <a:cs typeface="+mn-cs"/>
              </a:rPr>
              <a:t>.  This is possible based on the physical principle that a vibrating object tends to keep vibrating in the same plane as its support rotates.  As the plane of oscillation rotates, the vibrating gyroscope or transducer is affected due to the </a:t>
            </a:r>
            <a:r>
              <a:rPr lang="en-US" sz="1200" kern="1200" dirty="0" err="1" smtClean="0">
                <a:solidFill>
                  <a:schemeClr val="tx1"/>
                </a:solidFill>
                <a:latin typeface="+mn-lt"/>
                <a:ea typeface="+mn-ea"/>
                <a:cs typeface="+mn-cs"/>
              </a:rPr>
              <a:t>Coriolis</a:t>
            </a:r>
            <a:r>
              <a:rPr lang="en-US" sz="1200" kern="1200" dirty="0" smtClean="0">
                <a:solidFill>
                  <a:schemeClr val="tx1"/>
                </a:solidFill>
                <a:latin typeface="+mn-lt"/>
                <a:ea typeface="+mn-ea"/>
                <a:cs typeface="+mn-cs"/>
              </a:rPr>
              <a:t> effect (the tendency for any moving body on or above the earth's surface, (e.g., an ocean current or an artillery round), to drift sideways from its course because of the earth's rotation.</a:t>
            </a:r>
            <a:r>
              <a:rPr lang="en-US" sz="1200" kern="1200" baseline="30000" dirty="0" smtClean="0">
                <a:solidFill>
                  <a:schemeClr val="tx1"/>
                </a:solidFill>
                <a:latin typeface="+mn-lt"/>
                <a:ea typeface="+mn-ea"/>
                <a:cs typeface="+mn-cs"/>
              </a:rPr>
              <a:t>10</a:t>
            </a:r>
            <a:r>
              <a:rPr lang="en-US"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Improvements in the area of shock or crash sensors include the ability of the sensor to detect where a person is sitting and to use the physical characteristics of that person to determine how the airbag will be deployed (the amount of force is required based on the size and position of the occupant).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One of the most traditional applications of MEMS devices is the use of inertial sensors in automotive airbag deployment.  The type of inertial sensor used in air-bags is an accelerometer or shock sensor.  The airbag deployment MEMS </a:t>
            </a:r>
            <a:r>
              <a:rPr lang="en-US" sz="1200" i="1" kern="1200" dirty="0" smtClean="0">
                <a:solidFill>
                  <a:schemeClr val="tx1"/>
                </a:solidFill>
                <a:latin typeface="+mn-lt"/>
                <a:ea typeface="+mn-ea"/>
                <a:cs typeface="+mn-cs"/>
              </a:rPr>
              <a:t>3-axis accelerometer</a:t>
            </a:r>
            <a:r>
              <a:rPr lang="en-US" sz="1200" kern="1200" dirty="0" smtClean="0">
                <a:solidFill>
                  <a:schemeClr val="tx1"/>
                </a:solidFill>
                <a:latin typeface="+mn-lt"/>
                <a:ea typeface="+mn-ea"/>
                <a:cs typeface="+mn-cs"/>
              </a:rPr>
              <a:t> contains three accelerometers – one for each direction (x, y, z) – and the circuitry for each direction.</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accelerometers used in the original airbags were relatively large and bulky with the electronics mounted near the airbag.  The cost of these earlier airbag sensors was over $50.</a:t>
            </a:r>
            <a:r>
              <a:rPr lang="en-US" sz="1200" kern="1200" baseline="30000" dirty="0" smtClean="0">
                <a:solidFill>
                  <a:schemeClr val="tx1"/>
                </a:solidFill>
                <a:latin typeface="+mn-lt"/>
                <a:ea typeface="+mn-ea"/>
                <a:cs typeface="+mn-cs"/>
              </a:rPr>
              <a:t>11</a:t>
            </a:r>
            <a:r>
              <a:rPr lang="en-US" sz="1200" kern="1200" dirty="0" smtClean="0">
                <a:solidFill>
                  <a:schemeClr val="tx1"/>
                </a:solidFill>
                <a:latin typeface="+mn-lt"/>
                <a:ea typeface="+mn-ea"/>
                <a:cs typeface="+mn-cs"/>
              </a:rPr>
              <a:t>  Today's MEMS integrate the accelerometer and the electronics on a single chip (about the dimensions of a sugar cube), at a cost between $5 to $10.</a:t>
            </a:r>
            <a:r>
              <a:rPr lang="en-US" sz="1200" kern="1200" baseline="30000" dirty="0" smtClean="0">
                <a:solidFill>
                  <a:schemeClr val="tx1"/>
                </a:solidFill>
                <a:latin typeface="+mn-lt"/>
                <a:ea typeface="+mn-ea"/>
                <a:cs typeface="+mn-cs"/>
              </a:rPr>
              <a:t>9</a:t>
            </a:r>
            <a:r>
              <a:rPr lang="en-US" sz="1200" kern="1200" dirty="0" smtClean="0">
                <a:solidFill>
                  <a:schemeClr val="tx1"/>
                </a:solidFill>
                <a:latin typeface="+mn-lt"/>
                <a:ea typeface="+mn-ea"/>
                <a:cs typeface="+mn-cs"/>
              </a:rPr>
              <a:t>  These sensors provide a quicker response to rapid deceleration and more reliable functionality</a:t>
            </a:r>
            <a:endParaRPr lang="en-US" dirty="0" smtClean="0"/>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Below are several other applications of MEMS inertial sensors in the automotive industry:</a:t>
            </a:r>
          </a:p>
          <a:p>
            <a:r>
              <a:rPr lang="en-US" sz="1200" kern="1200" dirty="0" smtClean="0">
                <a:solidFill>
                  <a:schemeClr val="tx1"/>
                </a:solidFill>
                <a:latin typeface="+mn-lt"/>
                <a:ea typeface="+mn-ea"/>
                <a:cs typeface="+mn-cs"/>
              </a:rPr>
              <a:t>"Smart" sensors for collision avoidance and skid detection</a:t>
            </a:r>
            <a:r>
              <a:rPr lang="en-US" sz="1200" kern="1200" baseline="30000" dirty="0" smtClean="0">
                <a:solidFill>
                  <a:schemeClr val="tx1"/>
                </a:solidFill>
                <a:latin typeface="+mn-lt"/>
                <a:ea typeface="+mn-ea"/>
                <a:cs typeface="+mn-cs"/>
              </a:rPr>
              <a:t>2</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"Smart" suspension for sport utility vehicles to reduce rollover risk</a:t>
            </a:r>
            <a:r>
              <a:rPr lang="en-US" sz="1200" kern="1200" baseline="30000" dirty="0" smtClean="0">
                <a:solidFill>
                  <a:schemeClr val="tx1"/>
                </a:solidFill>
                <a:latin typeface="+mn-lt"/>
                <a:ea typeface="+mn-ea"/>
                <a:cs typeface="+mn-cs"/>
              </a:rPr>
              <a:t>2</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Automobile diagnostics</a:t>
            </a:r>
          </a:p>
          <a:p>
            <a:r>
              <a:rPr lang="en-US" sz="1200" kern="1200" dirty="0" smtClean="0">
                <a:solidFill>
                  <a:schemeClr val="tx1"/>
                </a:solidFill>
                <a:latin typeface="+mn-lt"/>
                <a:ea typeface="+mn-ea"/>
                <a:cs typeface="+mn-cs"/>
              </a:rPr>
              <a:t>Automobile navigation</a:t>
            </a:r>
          </a:p>
          <a:p>
            <a:r>
              <a:rPr lang="en-US" sz="1200" kern="1200" dirty="0" smtClean="0">
                <a:solidFill>
                  <a:schemeClr val="tx1"/>
                </a:solidFill>
                <a:latin typeface="+mn-lt"/>
                <a:ea typeface="+mn-ea"/>
                <a:cs typeface="+mn-cs"/>
              </a:rPr>
              <a:t>Antitheft system</a:t>
            </a:r>
          </a:p>
          <a:p>
            <a:r>
              <a:rPr lang="en-US" sz="1200" kern="1200" dirty="0" smtClean="0">
                <a:solidFill>
                  <a:schemeClr val="tx1"/>
                </a:solidFill>
                <a:latin typeface="+mn-lt"/>
                <a:ea typeface="+mn-ea"/>
                <a:cs typeface="+mn-cs"/>
              </a:rPr>
              <a:t>Headlight leveling and positioning</a:t>
            </a:r>
          </a:p>
          <a:p>
            <a:r>
              <a:rPr lang="en-US" sz="1200" kern="1200" dirty="0" smtClean="0">
                <a:solidFill>
                  <a:schemeClr val="tx1"/>
                </a:solidFill>
                <a:latin typeface="+mn-lt"/>
                <a:ea typeface="+mn-ea"/>
                <a:cs typeface="+mn-cs"/>
              </a:rPr>
              <a:t>Rollover detectors</a:t>
            </a:r>
          </a:p>
          <a:p>
            <a:r>
              <a:rPr lang="en-US" sz="1200" kern="1200" dirty="0" smtClean="0">
                <a:solidFill>
                  <a:schemeClr val="tx1"/>
                </a:solidFill>
                <a:latin typeface="+mn-lt"/>
                <a:ea typeface="+mn-ea"/>
                <a:cs typeface="+mn-cs"/>
              </a:rPr>
              <a:t>Active suspension</a:t>
            </a:r>
          </a:p>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Other applications for MEMS inertial sensors:</a:t>
            </a:r>
          </a:p>
          <a:p>
            <a:r>
              <a:rPr lang="en-US" sz="1200" kern="1200" dirty="0" smtClean="0">
                <a:solidFill>
                  <a:schemeClr val="tx1"/>
                </a:solidFill>
                <a:latin typeface="+mn-lt"/>
                <a:ea typeface="+mn-ea"/>
                <a:cs typeface="+mn-cs"/>
              </a:rPr>
              <a:t>Motion and shock detection - MEMS "shock sensors" are placed inside packages designated for shipping.  They are used to monitor any type of damage that occurs while the package is in transit.  When integrated with another MEMS device, they also monitor the time it takes to ship the package to the customer.  When an RF MEMS is incorporated into the shock sensor, the collected data can be transmitted to external tracking systems.</a:t>
            </a:r>
            <a:r>
              <a:rPr lang="en-US" sz="1200" kern="1200" baseline="30000" dirty="0" smtClean="0">
                <a:solidFill>
                  <a:schemeClr val="tx1"/>
                </a:solidFill>
                <a:latin typeface="+mn-lt"/>
                <a:ea typeface="+mn-ea"/>
                <a:cs typeface="+mn-cs"/>
              </a:rPr>
              <a:t>5</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Vibration detection and measurement – Example:  Devices that measure frequency and amplitude, and create a vibration signature</a:t>
            </a:r>
          </a:p>
          <a:p>
            <a:r>
              <a:rPr lang="en-US" sz="1200" kern="1200" dirty="0" smtClean="0">
                <a:solidFill>
                  <a:schemeClr val="tx1"/>
                </a:solidFill>
                <a:latin typeface="+mn-lt"/>
                <a:ea typeface="+mn-ea"/>
                <a:cs typeface="+mn-cs"/>
              </a:rPr>
              <a:t>Measurement of tilt and inclination – Example:  Compasses that can be read in any position or inclination</a:t>
            </a:r>
          </a:p>
          <a:p>
            <a:r>
              <a:rPr lang="en-US" sz="1200" kern="1200" dirty="0" smtClean="0">
                <a:solidFill>
                  <a:schemeClr val="tx1"/>
                </a:solidFill>
                <a:latin typeface="+mn-lt"/>
                <a:ea typeface="+mn-ea"/>
                <a:cs typeface="+mn-cs"/>
              </a:rPr>
              <a:t>Anti-theft devices mounted in cars, computers, briefcases and other mobile devices</a:t>
            </a:r>
          </a:p>
          <a:p>
            <a:r>
              <a:rPr lang="en-US" sz="1200" kern="1200" dirty="0" smtClean="0">
                <a:solidFill>
                  <a:schemeClr val="tx1"/>
                </a:solidFill>
                <a:latin typeface="+mn-lt"/>
                <a:ea typeface="+mn-ea"/>
                <a:cs typeface="+mn-cs"/>
              </a:rPr>
              <a:t>Home security devices mounted in windows, doors, ceilings and other places as deemed necessary by the homeowner</a:t>
            </a:r>
          </a:p>
          <a:p>
            <a:r>
              <a:rPr lang="en-US" sz="1200" kern="1200" dirty="0" smtClean="0">
                <a:solidFill>
                  <a:schemeClr val="tx1"/>
                </a:solidFill>
                <a:latin typeface="+mn-lt"/>
                <a:ea typeface="+mn-ea"/>
                <a:cs typeface="+mn-cs"/>
              </a:rPr>
              <a:t>Computer screen scrolling and zooming devices (when interfaced with the appropriate software)</a:t>
            </a:r>
          </a:p>
          <a:p>
            <a:r>
              <a:rPr lang="en-US" sz="1200" kern="1200" dirty="0" smtClean="0">
                <a:solidFill>
                  <a:schemeClr val="tx1"/>
                </a:solidFill>
                <a:latin typeface="+mn-lt"/>
                <a:ea typeface="+mn-ea"/>
                <a:cs typeface="+mn-cs"/>
              </a:rPr>
              <a:t>Gaming devices for portables and PC's  - Example:  The motion of the hand is sensed, eliminating the need for a mouse (e.g. </a:t>
            </a:r>
            <a:r>
              <a:rPr lang="en-US" sz="1200" kern="1200" dirty="0" err="1" smtClean="0">
                <a:solidFill>
                  <a:schemeClr val="tx1"/>
                </a:solidFill>
                <a:latin typeface="+mn-lt"/>
                <a:ea typeface="+mn-ea"/>
                <a:cs typeface="+mn-cs"/>
              </a:rPr>
              <a:t>Wii</a:t>
            </a:r>
            <a:r>
              <a:rPr lang="en-US" sz="1200" kern="1200" dirty="0" smtClean="0">
                <a:solidFill>
                  <a:schemeClr val="tx1"/>
                </a:solidFill>
                <a:latin typeface="+mn-lt"/>
                <a:ea typeface="+mn-ea"/>
                <a:cs typeface="+mn-cs"/>
              </a:rPr>
              <a:t> controllers)</a:t>
            </a:r>
          </a:p>
          <a:p>
            <a:r>
              <a:rPr lang="en-US" sz="1200" kern="1200" dirty="0" smtClean="0">
                <a:solidFill>
                  <a:schemeClr val="tx1"/>
                </a:solidFill>
                <a:latin typeface="+mn-lt"/>
                <a:ea typeface="+mn-ea"/>
                <a:cs typeface="+mn-cs"/>
              </a:rPr>
              <a:t>Image stabilizer for video cameras,  digital cameras and mobile phones</a:t>
            </a:r>
          </a:p>
          <a:p>
            <a:r>
              <a:rPr lang="en-US" sz="1200" kern="1200" dirty="0" smtClean="0">
                <a:solidFill>
                  <a:schemeClr val="tx1"/>
                </a:solidFill>
                <a:latin typeface="+mn-lt"/>
                <a:ea typeface="+mn-ea"/>
                <a:cs typeface="+mn-cs"/>
              </a:rPr>
              <a:t>Remote monitoring of the physical movements and out-of-building mobility of people in assisted living or living at home.</a:t>
            </a:r>
            <a:r>
              <a:rPr lang="en-US" sz="1200" kern="1200" baseline="30000" dirty="0" smtClean="0">
                <a:solidFill>
                  <a:schemeClr val="tx1"/>
                </a:solidFill>
                <a:latin typeface="+mn-lt"/>
                <a:ea typeface="+mn-ea"/>
                <a:cs typeface="+mn-cs"/>
              </a:rPr>
              <a:t>12</a:t>
            </a:r>
            <a:r>
              <a:rPr lang="en-US" sz="1200" kern="1200" dirty="0" smtClean="0">
                <a:solidFill>
                  <a:schemeClr val="tx1"/>
                </a:solidFill>
                <a:latin typeface="+mn-lt"/>
                <a:ea typeface="+mn-ea"/>
                <a:cs typeface="+mn-cs"/>
              </a:rPr>
              <a:t>  </a:t>
            </a:r>
          </a:p>
          <a:p>
            <a:endParaRPr lang="en-US" dirty="0" smtClean="0"/>
          </a:p>
          <a:p>
            <a:r>
              <a:rPr lang="en-US" i="1" dirty="0" smtClean="0"/>
              <a:t>What</a:t>
            </a:r>
            <a:r>
              <a:rPr lang="en-US" i="1" baseline="0" dirty="0" smtClean="0"/>
              <a:t> are some other </a:t>
            </a:r>
            <a:r>
              <a:rPr lang="en-US" i="1" baseline="0" dirty="0" err="1" smtClean="0"/>
              <a:t>applcications</a:t>
            </a:r>
            <a:r>
              <a:rPr lang="en-US" i="1" baseline="0" dirty="0" smtClean="0"/>
              <a:t> for MEMS inertial sensors?</a:t>
            </a:r>
            <a:endParaRPr lang="en-US" i="1"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Several of these applications are discussed in the following sections.</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the biomedical field, current and developing applications for MEMS pressure sensors include blood pressure sensors </a:t>
            </a:r>
            <a:r>
              <a:rPr lang="en-US" sz="1200" i="1" kern="1200" dirty="0" smtClean="0">
                <a:solidFill>
                  <a:schemeClr val="tx1"/>
                </a:solidFill>
                <a:latin typeface="+mn-lt"/>
                <a:ea typeface="+mn-ea"/>
                <a:cs typeface="+mn-cs"/>
              </a:rPr>
              <a:t>(see photo)</a:t>
            </a:r>
            <a:r>
              <a:rPr lang="en-US" sz="1200" kern="1200" dirty="0" smtClean="0">
                <a:solidFill>
                  <a:schemeClr val="tx1"/>
                </a:solidFill>
                <a:latin typeface="+mn-lt"/>
                <a:ea typeface="+mn-ea"/>
                <a:cs typeface="+mn-cs"/>
              </a:rPr>
              <a:t>, single and multipoint catheters, intracranial pressure sensors, cerebrospinal fluid pressure sensors, intraocular pressure (IOP) monitors, and other implanted coronary pressure measurements.  The picture shows three blood pressure sensors on the head of a pin.  These sensors were developed by Lucas </a:t>
            </a:r>
            <a:r>
              <a:rPr lang="en-US" sz="1200" kern="1200" dirty="0" err="1" smtClean="0">
                <a:solidFill>
                  <a:schemeClr val="tx1"/>
                </a:solidFill>
                <a:latin typeface="+mn-lt"/>
                <a:ea typeface="+mn-ea"/>
                <a:cs typeface="+mn-cs"/>
              </a:rPr>
              <a:t>NovaSensor</a:t>
            </a:r>
            <a:r>
              <a:rPr lang="en-US" sz="1200" kern="1200" dirty="0" smtClean="0">
                <a:solidFill>
                  <a:schemeClr val="tx1"/>
                </a:solidFill>
                <a:latin typeface="+mn-lt"/>
                <a:ea typeface="+mn-ea"/>
                <a:cs typeface="+mn-cs"/>
              </a:rPr>
              <a:t> to measure blood pressure and provide an electrical output representative of the pressure.  RF elements are incorporated into the MEMS device allowing the sensor to transmit its measurements to an external receiver.  </a:t>
            </a:r>
          </a:p>
          <a:p>
            <a:endParaRPr lang="en-US" dirty="0" smtClean="0"/>
          </a:p>
          <a:p>
            <a:endParaRPr lang="en-US"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MEMS Blood Pressure Sensors on the head of a pin.  [Photo courtesy of Lucas </a:t>
            </a:r>
            <a:r>
              <a:rPr lang="en-US" sz="1200" i="1" kern="1200" dirty="0" err="1" smtClean="0">
                <a:solidFill>
                  <a:schemeClr val="tx1"/>
                </a:solidFill>
                <a:latin typeface="+mn-lt"/>
                <a:ea typeface="+mn-ea"/>
                <a:cs typeface="+mn-cs"/>
              </a:rPr>
              <a:t>NovaSensor</a:t>
            </a:r>
            <a:r>
              <a:rPr lang="en-US" sz="1200" i="1" kern="1200" dirty="0" smtClean="0">
                <a:solidFill>
                  <a:schemeClr val="tx1"/>
                </a:solidFill>
                <a:latin typeface="+mn-lt"/>
                <a:ea typeface="+mn-ea"/>
                <a:cs typeface="+mn-cs"/>
              </a:rPr>
              <a:t>, Fremont, CA]</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MEMS pressure sensors are also incorporated into endoscopes for measuring pressure in the stomach and other organs, infusion pumps for monitoring blockage, and noninvasive blood pressure monitors.  Applications of MEMS pressure sensors within the biomedical field are numerous.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addition to the medical pressure sensors already discussed, there are several applications for MEMS in the medical field.  MEMS devices used in biological applications are called </a:t>
            </a:r>
            <a:r>
              <a:rPr lang="en-US" sz="1200" kern="1200" dirty="0" err="1" smtClean="0">
                <a:solidFill>
                  <a:schemeClr val="tx1"/>
                </a:solidFill>
                <a:latin typeface="+mn-lt"/>
                <a:ea typeface="+mn-ea"/>
                <a:cs typeface="+mn-cs"/>
              </a:rPr>
              <a:t>bioMEMS</a:t>
            </a:r>
            <a:r>
              <a:rPr lang="en-US" sz="1200" kern="1200" dirty="0" smtClean="0">
                <a:solidFill>
                  <a:schemeClr val="tx1"/>
                </a:solidFill>
                <a:latin typeface="+mn-lt"/>
                <a:ea typeface="+mn-ea"/>
                <a:cs typeface="+mn-cs"/>
              </a:rPr>
              <a:t>.  These systems often require the use of biocompatible materials or biological molecules to avoid rejection by the host organism.  Below is a partial listing of </a:t>
            </a:r>
            <a:r>
              <a:rPr lang="en-US" sz="1200" kern="1200" dirty="0" err="1" smtClean="0">
                <a:solidFill>
                  <a:schemeClr val="tx1"/>
                </a:solidFill>
                <a:latin typeface="+mn-lt"/>
                <a:ea typeface="+mn-ea"/>
                <a:cs typeface="+mn-cs"/>
              </a:rPr>
              <a:t>bioMEMS</a:t>
            </a:r>
            <a:r>
              <a:rPr lang="en-US" sz="1200" kern="1200" dirty="0" smtClean="0">
                <a:solidFill>
                  <a:schemeClr val="tx1"/>
                </a:solidFill>
                <a:latin typeface="+mn-lt"/>
                <a:ea typeface="+mn-ea"/>
                <a:cs typeface="+mn-cs"/>
              </a:rPr>
              <a:t> for medical applications: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228600" indent="-228600">
              <a:buFont typeface="Arial" pitchFamily="34" charset="0"/>
              <a:buChar char="•"/>
            </a:pPr>
            <a:r>
              <a:rPr lang="en-US" sz="1200" kern="1200" dirty="0" smtClean="0">
                <a:solidFill>
                  <a:schemeClr val="tx1"/>
                </a:solidFill>
                <a:latin typeface="+mn-lt"/>
                <a:ea typeface="+mn-ea"/>
                <a:cs typeface="+mn-cs"/>
              </a:rPr>
              <a:t>The precise dispensing of small amounts of liquids (amounts as minute as a </a:t>
            </a:r>
            <a:r>
              <a:rPr lang="en-US" sz="1200" kern="1200" dirty="0" err="1" smtClean="0">
                <a:solidFill>
                  <a:schemeClr val="tx1"/>
                </a:solidFill>
                <a:latin typeface="+mn-lt"/>
                <a:ea typeface="+mn-ea"/>
                <a:cs typeface="+mn-cs"/>
              </a:rPr>
              <a:t>picoliter</a:t>
            </a:r>
            <a:r>
              <a:rPr lang="en-US" sz="1200" kern="1200" dirty="0" smtClean="0">
                <a:solidFill>
                  <a:schemeClr val="tx1"/>
                </a:solidFill>
                <a:latin typeface="+mn-lt"/>
                <a:ea typeface="+mn-ea"/>
                <a:cs typeface="+mn-cs"/>
              </a:rPr>
              <a:t> and flow rates of as low as a few </a:t>
            </a:r>
            <a:r>
              <a:rPr lang="en-US" sz="1200" kern="1200" dirty="0" err="1" smtClean="0">
                <a:solidFill>
                  <a:schemeClr val="tx1"/>
                </a:solidFill>
                <a:latin typeface="+mn-lt"/>
                <a:ea typeface="+mn-ea"/>
                <a:cs typeface="+mn-cs"/>
              </a:rPr>
              <a:t>microliters</a:t>
            </a:r>
            <a:r>
              <a:rPr lang="en-US" sz="1200" kern="1200" dirty="0" smtClean="0">
                <a:solidFill>
                  <a:schemeClr val="tx1"/>
                </a:solidFill>
                <a:latin typeface="+mn-lt"/>
                <a:ea typeface="+mn-ea"/>
                <a:cs typeface="+mn-cs"/>
              </a:rPr>
              <a:t> per minute) found in needleless injectors, nebulizers, insulin pumps, and drug delivery systems.  </a:t>
            </a:r>
          </a:p>
          <a:p>
            <a:pPr marL="228600" indent="-228600">
              <a:buFont typeface="Arial" pitchFamily="34" charset="0"/>
              <a:buChar char="•"/>
            </a:pPr>
            <a:r>
              <a:rPr lang="en-US" sz="1200" kern="1200" dirty="0" smtClean="0">
                <a:solidFill>
                  <a:schemeClr val="tx1"/>
                </a:solidFill>
                <a:latin typeface="+mn-lt"/>
                <a:ea typeface="+mn-ea"/>
                <a:cs typeface="+mn-cs"/>
              </a:rPr>
              <a:t>Sub-dermal glucose monitors that not only monitor one's glucose levels, but also deliver the necessary amount of insulin.  The picture to the right of the </a:t>
            </a:r>
            <a:r>
              <a:rPr lang="en-US" sz="1200" i="1" kern="1200" dirty="0" err="1" smtClean="0">
                <a:solidFill>
                  <a:schemeClr val="tx1"/>
                </a:solidFill>
                <a:latin typeface="+mn-lt"/>
                <a:ea typeface="+mn-ea"/>
                <a:cs typeface="+mn-cs"/>
              </a:rPr>
              <a:t>MiniMed</a:t>
            </a:r>
            <a:r>
              <a:rPr lang="en-US" sz="1200" i="1" kern="1200" dirty="0" smtClean="0">
                <a:solidFill>
                  <a:schemeClr val="tx1"/>
                </a:solidFill>
                <a:latin typeface="+mn-lt"/>
                <a:ea typeface="+mn-ea"/>
                <a:cs typeface="+mn-cs"/>
              </a:rPr>
              <a:t> Paradigm 522</a:t>
            </a:r>
            <a:r>
              <a:rPr lang="en-US" sz="1200" kern="1200" dirty="0" smtClean="0">
                <a:solidFill>
                  <a:schemeClr val="tx1"/>
                </a:solidFill>
                <a:latin typeface="+mn-lt"/>
                <a:ea typeface="+mn-ea"/>
                <a:cs typeface="+mn-cs"/>
              </a:rPr>
              <a:t> shows a diabetic patient wearing a chemical sensor (C) that measures the blood glucose and a transmitter (D) that sends the measurement to the a computer in (A).  (A) also contains a </a:t>
            </a:r>
            <a:r>
              <a:rPr lang="en-US" sz="1200" kern="1200" dirty="0" err="1" smtClean="0">
                <a:solidFill>
                  <a:schemeClr val="tx1"/>
                </a:solidFill>
                <a:latin typeface="+mn-lt"/>
                <a:ea typeface="+mn-ea"/>
                <a:cs typeface="+mn-cs"/>
              </a:rPr>
              <a:t>micropump</a:t>
            </a:r>
            <a:r>
              <a:rPr lang="en-US" sz="1200" kern="1200" dirty="0" smtClean="0">
                <a:solidFill>
                  <a:schemeClr val="tx1"/>
                </a:solidFill>
                <a:latin typeface="+mn-lt"/>
                <a:ea typeface="+mn-ea"/>
                <a:cs typeface="+mn-cs"/>
              </a:rPr>
              <a:t> that delivers a precise amount of insulin through the </a:t>
            </a:r>
            <a:r>
              <a:rPr lang="en-US" sz="1200" kern="1200" dirty="0" err="1" smtClean="0">
                <a:solidFill>
                  <a:schemeClr val="tx1"/>
                </a:solidFill>
                <a:latin typeface="+mn-lt"/>
                <a:ea typeface="+mn-ea"/>
                <a:cs typeface="+mn-cs"/>
              </a:rPr>
              <a:t>cannula</a:t>
            </a:r>
            <a:r>
              <a:rPr lang="en-US" sz="1200" kern="1200" dirty="0" smtClean="0">
                <a:solidFill>
                  <a:schemeClr val="tx1"/>
                </a:solidFill>
                <a:latin typeface="+mn-lt"/>
                <a:ea typeface="+mn-ea"/>
                <a:cs typeface="+mn-cs"/>
              </a:rPr>
              <a:t> (B) to the patient.  This is a continuous </a:t>
            </a:r>
            <a:r>
              <a:rPr lang="en-US" sz="1200" kern="1200" dirty="0" err="1" smtClean="0">
                <a:solidFill>
                  <a:schemeClr val="tx1"/>
                </a:solidFill>
                <a:latin typeface="+mn-lt"/>
                <a:ea typeface="+mn-ea"/>
                <a:cs typeface="+mn-cs"/>
              </a:rPr>
              <a:t>bioMEMS</a:t>
            </a:r>
            <a:r>
              <a:rPr lang="en-US" sz="1200" kern="1200" dirty="0" smtClean="0">
                <a:solidFill>
                  <a:schemeClr val="tx1"/>
                </a:solidFill>
                <a:latin typeface="+mn-lt"/>
                <a:ea typeface="+mn-ea"/>
                <a:cs typeface="+mn-cs"/>
              </a:rPr>
              <a:t> monitoring and drug delivery system that has eliminated the traditional finger pricks for blood samples that diabetics have to do daily.  </a:t>
            </a:r>
          </a:p>
          <a:p>
            <a:pPr marL="228600" indent="-228600">
              <a:buFont typeface="Arial" pitchFamily="34" charset="0"/>
              <a:buChar char="•"/>
            </a:pPr>
            <a:r>
              <a:rPr lang="en-US" sz="1200" kern="1200" dirty="0" smtClean="0">
                <a:solidFill>
                  <a:schemeClr val="tx1"/>
                </a:solidFill>
                <a:latin typeface="+mn-lt"/>
                <a:ea typeface="+mn-ea"/>
                <a:cs typeface="+mn-cs"/>
              </a:rPr>
              <a:t>MEMS tweezers or miniature robot arms that move, rotate, cut and place molecules, sort cells and proteins, and manipulate </a:t>
            </a:r>
            <a:r>
              <a:rPr lang="en-US" sz="1200" u="sng" kern="1200" dirty="0" smtClean="0">
                <a:solidFill>
                  <a:schemeClr val="tx1"/>
                </a:solidFill>
                <a:latin typeface="+mn-lt"/>
                <a:ea typeface="+mn-ea"/>
                <a:cs typeface="+mn-cs"/>
                <a:hlinkClick r:id="rId3" action="ppaction://hlinkfile" tooltip="organelles"/>
              </a:rPr>
              <a:t>organelles</a:t>
            </a:r>
            <a:r>
              <a:rPr lang="en-US" sz="1200" kern="1200" dirty="0" smtClean="0">
                <a:solidFill>
                  <a:schemeClr val="tx1"/>
                </a:solidFill>
                <a:latin typeface="+mn-lt"/>
                <a:ea typeface="+mn-ea"/>
                <a:cs typeface="+mn-cs"/>
              </a:rPr>
              <a:t> and </a:t>
            </a:r>
            <a:r>
              <a:rPr lang="en-US" sz="1200" u="sng" kern="1200" dirty="0" smtClean="0">
                <a:solidFill>
                  <a:schemeClr val="tx1"/>
                </a:solidFill>
                <a:latin typeface="+mn-lt"/>
                <a:ea typeface="+mn-ea"/>
                <a:cs typeface="+mn-cs"/>
                <a:hlinkClick r:id="rId3" action="ppaction://hlinkfile" tooltip="DNA"/>
              </a:rPr>
              <a:t>DNA</a:t>
            </a:r>
            <a:r>
              <a:rPr lang="en-US" sz="1200" kern="1200" dirty="0" smtClean="0">
                <a:solidFill>
                  <a:schemeClr val="tx1"/>
                </a:solidFill>
                <a:latin typeface="+mn-lt"/>
                <a:ea typeface="+mn-ea"/>
                <a:cs typeface="+mn-cs"/>
              </a:rPr>
              <a:t> inside a living cell.</a:t>
            </a:r>
            <a:r>
              <a:rPr lang="en-US" sz="1200" kern="1200" baseline="30000" dirty="0" smtClean="0">
                <a:solidFill>
                  <a:schemeClr val="tx1"/>
                </a:solidFill>
                <a:latin typeface="+mn-lt"/>
                <a:ea typeface="+mn-ea"/>
                <a:cs typeface="+mn-cs"/>
              </a:rPr>
              <a:t>5</a:t>
            </a:r>
            <a:endParaRPr lang="en-US" sz="1200" kern="1200" dirty="0" smtClean="0">
              <a:solidFill>
                <a:schemeClr val="tx1"/>
              </a:solidFill>
              <a:latin typeface="+mn-lt"/>
              <a:ea typeface="+mn-ea"/>
              <a:cs typeface="+mn-cs"/>
            </a:endParaRPr>
          </a:p>
          <a:p>
            <a:pPr marL="228600" indent="-228600">
              <a:buFont typeface="Arial" pitchFamily="34" charset="0"/>
              <a:buChar char="•"/>
            </a:pPr>
            <a:r>
              <a:rPr lang="en-US" sz="1200" kern="1200" dirty="0" smtClean="0">
                <a:solidFill>
                  <a:schemeClr val="tx1"/>
                </a:solidFill>
                <a:latin typeface="+mn-lt"/>
                <a:ea typeface="+mn-ea"/>
                <a:cs typeface="+mn-cs"/>
              </a:rPr>
              <a:t>Miniature surgical tools that incorporate sensing and measuring devices.</a:t>
            </a:r>
          </a:p>
          <a:p>
            <a:pPr marL="228600" indent="-228600">
              <a:buFont typeface="Arial" pitchFamily="34" charset="0"/>
              <a:buChar char="•"/>
            </a:pPr>
            <a:r>
              <a:rPr lang="en-US" sz="1200" kern="1200" dirty="0" smtClean="0">
                <a:solidFill>
                  <a:schemeClr val="tx1"/>
                </a:solidFill>
                <a:latin typeface="+mn-lt"/>
                <a:ea typeface="+mn-ea"/>
                <a:cs typeface="+mn-cs"/>
              </a:rPr>
              <a:t>Medical diagnostics (glucose monitoring, blood analysis, cells counts and numerous others).</a:t>
            </a:r>
          </a:p>
          <a:p>
            <a:pPr marL="228600" indent="-228600">
              <a:buFont typeface="Arial" pitchFamily="34" charset="0"/>
              <a:buChar char="•"/>
            </a:pPr>
            <a:r>
              <a:rPr lang="en-US" sz="1200" i="1" kern="1200" dirty="0" err="1" smtClean="0">
                <a:solidFill>
                  <a:schemeClr val="tx1"/>
                </a:solidFill>
                <a:latin typeface="+mn-lt"/>
                <a:ea typeface="+mn-ea"/>
                <a:cs typeface="+mn-cs"/>
              </a:rPr>
              <a:t>MiniMed</a:t>
            </a:r>
            <a:r>
              <a:rPr lang="en-US" sz="1200" i="1" kern="1200" dirty="0" smtClean="0">
                <a:solidFill>
                  <a:schemeClr val="tx1"/>
                </a:solidFill>
                <a:latin typeface="+mn-lt"/>
                <a:ea typeface="+mn-ea"/>
                <a:cs typeface="+mn-cs"/>
              </a:rPr>
              <a:t> Paradigm[R] 522 insulin pump, with </a:t>
            </a:r>
            <a:r>
              <a:rPr lang="en-US" sz="1200" i="1" kern="1200" dirty="0" err="1" smtClean="0">
                <a:solidFill>
                  <a:schemeClr val="tx1"/>
                </a:solidFill>
                <a:latin typeface="+mn-lt"/>
                <a:ea typeface="+mn-ea"/>
                <a:cs typeface="+mn-cs"/>
              </a:rPr>
              <a:t>MiniLinkTM</a:t>
            </a:r>
            <a:r>
              <a:rPr lang="en-US" sz="1200" i="1" kern="1200" dirty="0" smtClean="0">
                <a:solidFill>
                  <a:schemeClr val="tx1"/>
                </a:solidFill>
                <a:latin typeface="+mn-lt"/>
                <a:ea typeface="+mn-ea"/>
                <a:cs typeface="+mn-cs"/>
              </a:rPr>
              <a:t>] transmitter and infusion set. (Printed with permission from Medtronic Diabetes)</a:t>
            </a:r>
            <a:endParaRPr lang="en-US" sz="1200" kern="1200" dirty="0" smtClean="0">
              <a:solidFill>
                <a:schemeClr val="tx1"/>
              </a:solidFill>
              <a:latin typeface="+mn-lt"/>
              <a:ea typeface="+mn-ea"/>
              <a:cs typeface="+mn-cs"/>
            </a:endParaRPr>
          </a:p>
          <a:p>
            <a:pPr marL="228600" indent="-228600">
              <a:buFont typeface="Arial" pitchFamily="34" charset="0"/>
              <a:buChar char="•"/>
            </a:pPr>
            <a:r>
              <a:rPr lang="en-US" dirty="0" err="1" smtClean="0"/>
              <a:t>Biosensing</a:t>
            </a:r>
            <a:r>
              <a:rPr lang="en-US" dirty="0" smtClean="0"/>
              <a:t> devices used to measure </a:t>
            </a:r>
            <a:r>
              <a:rPr lang="en-US" dirty="0" err="1" smtClean="0"/>
              <a:t>biomolecular</a:t>
            </a:r>
            <a:r>
              <a:rPr lang="en-US" dirty="0" smtClean="0"/>
              <a:t> information (cells, </a:t>
            </a:r>
            <a:r>
              <a:rPr lang="en-US" sz="1200" u="sng" kern="1200" dirty="0" smtClean="0">
                <a:solidFill>
                  <a:schemeClr val="tx1"/>
                </a:solidFill>
                <a:latin typeface="+mn-lt"/>
                <a:ea typeface="+mn-ea"/>
                <a:cs typeface="+mn-cs"/>
                <a:hlinkClick r:id="rId3" action="ppaction://hlinkfile" tooltip="antibodies"/>
              </a:rPr>
              <a:t>antibodies</a:t>
            </a:r>
            <a:r>
              <a:rPr lang="en-US" dirty="0" smtClean="0"/>
              <a:t>, DNA, </a:t>
            </a:r>
            <a:r>
              <a:rPr lang="en-US" sz="1200" u="sng" kern="1200" dirty="0" smtClean="0">
                <a:solidFill>
                  <a:schemeClr val="tx1"/>
                </a:solidFill>
                <a:latin typeface="+mn-lt"/>
                <a:ea typeface="+mn-ea"/>
                <a:cs typeface="+mn-cs"/>
                <a:hlinkClick r:id="rId3" action="ppaction://hlinkfile" tooltip="RNA"/>
              </a:rPr>
              <a:t>RNA</a:t>
            </a:r>
            <a:r>
              <a:rPr lang="en-US" dirty="0" smtClean="0"/>
              <a:t> enzymes) </a:t>
            </a:r>
            <a:r>
              <a:rPr lang="en-US" sz="1200" kern="1200" dirty="0" smtClean="0">
                <a:solidFill>
                  <a:schemeClr val="tx1"/>
                </a:solidFill>
                <a:latin typeface="+mn-lt"/>
                <a:ea typeface="+mn-ea"/>
                <a:cs typeface="+mn-cs"/>
              </a:rPr>
              <a:t>Medical stents inserted into previously blocked arteries to open and maintain a clear channel for blood flow</a:t>
            </a:r>
            <a:r>
              <a:rPr lang="en-US" sz="1200" i="1"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  There devices are coated with a </a:t>
            </a:r>
            <a:r>
              <a:rPr lang="en-US" sz="1200" kern="1200" dirty="0" err="1" smtClean="0">
                <a:solidFill>
                  <a:schemeClr val="tx1"/>
                </a:solidFill>
                <a:latin typeface="+mn-lt"/>
                <a:ea typeface="+mn-ea"/>
                <a:cs typeface="+mn-cs"/>
              </a:rPr>
              <a:t>nanocoating</a:t>
            </a:r>
            <a:r>
              <a:rPr lang="en-US" sz="1200" kern="1200" dirty="0" smtClean="0">
                <a:solidFill>
                  <a:schemeClr val="tx1"/>
                </a:solidFill>
                <a:latin typeface="+mn-lt"/>
                <a:ea typeface="+mn-ea"/>
                <a:cs typeface="+mn-cs"/>
              </a:rPr>
              <a:t> of a drug that is slowly released into the bloodstream over time.  This prevents a re-narrowing of the artery and future procedures.  </a:t>
            </a:r>
          </a:p>
          <a:p>
            <a:pPr marL="228600" indent="-228600">
              <a:buFont typeface="Arial" pitchFamily="34" charset="0"/>
              <a:buChar char="•"/>
            </a:pPr>
            <a:r>
              <a:rPr lang="en-US" sz="1200" u="sng" kern="1200" dirty="0" smtClean="0">
                <a:solidFill>
                  <a:schemeClr val="tx1"/>
                </a:solidFill>
                <a:latin typeface="+mn-lt"/>
                <a:ea typeface="+mn-ea"/>
                <a:cs typeface="+mn-cs"/>
              </a:rPr>
              <a:t>DNA microarrays are</a:t>
            </a:r>
            <a:r>
              <a:rPr lang="en-US" sz="1200" kern="1200" dirty="0" smtClean="0">
                <a:solidFill>
                  <a:schemeClr val="tx1"/>
                </a:solidFill>
                <a:latin typeface="+mn-lt"/>
                <a:ea typeface="+mn-ea"/>
                <a:cs typeface="+mn-cs"/>
              </a:rPr>
              <a:t> used to test for genetic diseases, medicine interaction, gene</a:t>
            </a:r>
            <a:r>
              <a:rPr lang="en-US" sz="1200" kern="1200" baseline="0" dirty="0" smtClean="0">
                <a:solidFill>
                  <a:schemeClr val="tx1"/>
                </a:solidFill>
                <a:latin typeface="+mn-lt"/>
                <a:ea typeface="+mn-ea"/>
                <a:cs typeface="+mn-cs"/>
              </a:rPr>
              <a:t> mutations, and</a:t>
            </a:r>
            <a:r>
              <a:rPr lang="en-US" sz="1200" kern="1200" dirty="0" smtClean="0">
                <a:solidFill>
                  <a:schemeClr val="tx1"/>
                </a:solidFill>
                <a:latin typeface="+mn-lt"/>
                <a:ea typeface="+mn-ea"/>
                <a:cs typeface="+mn-cs"/>
              </a:rPr>
              <a:t> other biological markers.  They also compare the genes of two or</a:t>
            </a:r>
            <a:r>
              <a:rPr lang="en-US" sz="1200" kern="1200" baseline="0" dirty="0" smtClean="0">
                <a:solidFill>
                  <a:schemeClr val="tx1"/>
                </a:solidFill>
                <a:latin typeface="+mn-lt"/>
                <a:ea typeface="+mn-ea"/>
                <a:cs typeface="+mn-cs"/>
              </a:rPr>
              <a:t> more specimens, identify the activity of genes and show how genes are affected by external stimuli.</a:t>
            </a:r>
            <a:endParaRPr lang="en-US" sz="1200" kern="1200" dirty="0" smtClean="0">
              <a:solidFill>
                <a:schemeClr val="tx1"/>
              </a:solidFill>
              <a:latin typeface="+mn-lt"/>
              <a:ea typeface="+mn-ea"/>
              <a:cs typeface="+mn-cs"/>
            </a:endParaRPr>
          </a:p>
          <a:p>
            <a:pPr marL="228600" indent="-228600">
              <a:buFont typeface="Arial" pitchFamily="34" charset="0"/>
              <a:buChar char="•"/>
            </a:pPr>
            <a:r>
              <a:rPr lang="en-US" dirty="0" smtClean="0"/>
              <a:t>DNA duplication devices such as the </a:t>
            </a:r>
            <a:r>
              <a:rPr lang="en-US" sz="1200" u="sng" kern="1200" dirty="0" smtClean="0">
                <a:solidFill>
                  <a:schemeClr val="tx1"/>
                </a:solidFill>
                <a:latin typeface="+mn-lt"/>
                <a:ea typeface="+mn-ea"/>
                <a:cs typeface="+mn-cs"/>
                <a:hlinkClick r:id="rId3" action="ppaction://hlinkfile" tooltip="Polymerase Chain Reaction (PCR)"/>
              </a:rPr>
              <a:t>Polymerase Chain Reaction (PCR)</a:t>
            </a:r>
            <a:r>
              <a:rPr lang="en-US" dirty="0" smtClean="0"/>
              <a:t> system</a:t>
            </a:r>
            <a:r>
              <a:rPr lang="en-US" sz="1200" kern="1200" dirty="0" smtClean="0">
                <a:solidFill>
                  <a:schemeClr val="tx1"/>
                </a:solidFill>
                <a:latin typeface="+mn-lt"/>
                <a:ea typeface="+mn-ea"/>
                <a:cs typeface="+mn-cs"/>
              </a:rPr>
              <a:t> that takes a miniscule bit of DNA, amplifies it and produces an exact duplication.</a:t>
            </a:r>
            <a:r>
              <a:rPr lang="en-US" dirty="0" smtClean="0"/>
              <a:t>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a:t>
            </a:r>
            <a:r>
              <a:rPr lang="en-US" baseline="0" dirty="0" smtClean="0"/>
              <a:t> example </a:t>
            </a:r>
            <a:r>
              <a:rPr lang="en-US" dirty="0" smtClean="0"/>
              <a:t>of a home LOC is the home pregnancy test.  This </a:t>
            </a:r>
            <a:r>
              <a:rPr lang="en-US" dirty="0" err="1" smtClean="0"/>
              <a:t>bioMEMS</a:t>
            </a:r>
            <a:r>
              <a:rPr lang="en-US" dirty="0" smtClean="0"/>
              <a:t> uses a reactive coating that identifies a specific protein found in the urine of pregnant women. One can also test for HIV and hepatitis</a:t>
            </a:r>
            <a:r>
              <a:rPr lang="en-US" baseline="0" dirty="0" smtClean="0"/>
              <a:t> B and C at home using a LOC.</a:t>
            </a:r>
            <a:endParaRPr lang="en-US" dirty="0" smtClean="0"/>
          </a:p>
          <a:p>
            <a:endParaRPr lang="en-US" dirty="0" smtClean="0"/>
          </a:p>
          <a:p>
            <a:r>
              <a:rPr lang="en-US" dirty="0" smtClean="0"/>
              <a:t>Astronauts currently  use a</a:t>
            </a:r>
            <a:r>
              <a:rPr lang="en-US" baseline="0" dirty="0" smtClean="0"/>
              <a:t> LOC to do daily blood tests for complete blood counts and any biomarkers that could identify health problems.</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a:t>
            </a:r>
            <a:r>
              <a:rPr lang="en-US" baseline="0" dirty="0" smtClean="0"/>
              <a:t> example </a:t>
            </a:r>
            <a:r>
              <a:rPr lang="en-US" dirty="0" smtClean="0"/>
              <a:t>of a home LOC is the home pregnancy test.  This </a:t>
            </a:r>
            <a:r>
              <a:rPr lang="en-US" dirty="0" err="1" smtClean="0"/>
              <a:t>bioMEMS</a:t>
            </a:r>
            <a:r>
              <a:rPr lang="en-US" dirty="0" smtClean="0"/>
              <a:t> uses a reactive coating that identifies a specific protein found in the urine of pregnant women. One can also test for HIV and hepatitis</a:t>
            </a:r>
            <a:r>
              <a:rPr lang="en-US" baseline="0" dirty="0" smtClean="0"/>
              <a:t> B and C at home using a LOC.</a:t>
            </a:r>
            <a:endParaRPr lang="en-US" dirty="0" smtClean="0"/>
          </a:p>
          <a:p>
            <a:endParaRPr lang="en-US" dirty="0" smtClean="0"/>
          </a:p>
          <a:p>
            <a:r>
              <a:rPr lang="en-US" dirty="0" smtClean="0"/>
              <a:t>Astronauts currently  use a</a:t>
            </a:r>
            <a:r>
              <a:rPr lang="en-US" baseline="0" dirty="0" smtClean="0"/>
              <a:t> LOC to do daily blood tests for complete blood counts and any biomarkers that could identify health problems.</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 DMD is an array of </a:t>
            </a:r>
            <a:r>
              <a:rPr lang="en-US" sz="1200" dirty="0" err="1" smtClean="0"/>
              <a:t>micromirrors</a:t>
            </a:r>
            <a:r>
              <a:rPr lang="en-US" sz="1200" dirty="0" smtClean="0"/>
              <a:t> </a:t>
            </a:r>
            <a:r>
              <a:rPr lang="en-US" sz="1200" i="1" dirty="0" smtClean="0"/>
              <a:t>(left figure)</a:t>
            </a:r>
            <a:r>
              <a:rPr lang="en-US" sz="1200" dirty="0" smtClean="0"/>
              <a:t>.  Each </a:t>
            </a:r>
            <a:r>
              <a:rPr lang="en-US" sz="1200" dirty="0" err="1" smtClean="0"/>
              <a:t>micromirror</a:t>
            </a:r>
            <a:r>
              <a:rPr lang="en-US" sz="1200" dirty="0" smtClean="0"/>
              <a:t> (between 5um and 20um square) is designed to tilt into (ON) or away from (OFF) the light source.  The mirror tilts when a digital signal energizes an electrode beneath the mirror.  One mirror can be turned OFF and ON as many as 30,000 times per second.  There are thousands of mirrors in an array with less than 1 </a:t>
            </a:r>
            <a:r>
              <a:rPr lang="en-US" sz="1200" dirty="0" err="1" smtClean="0"/>
              <a:t>μm</a:t>
            </a:r>
            <a:r>
              <a:rPr lang="en-US" sz="1200" dirty="0" smtClean="0"/>
              <a:t> spacing between them.  The DLP 1080p technology delivers more than 2 million pixels for true 1920x1080p resolution.</a:t>
            </a:r>
            <a:r>
              <a:rPr lang="en-US" sz="1200" baseline="30000" dirty="0" smtClean="0"/>
              <a:t> </a:t>
            </a:r>
            <a:r>
              <a:rPr lang="en-US" sz="1200" dirty="0" smtClean="0"/>
              <a:t> The diagram on the right illustrates how the DLP system works</a:t>
            </a:r>
          </a:p>
          <a:p>
            <a:endParaRPr lang="en-US" sz="1200" kern="1200" dirty="0" smtClean="0">
              <a:solidFill>
                <a:schemeClr val="tx1"/>
              </a:solidFill>
              <a:latin typeface="+mn-lt"/>
              <a:ea typeface="+mn-ea"/>
              <a:cs typeface="+mn-cs"/>
            </a:endParaRPr>
          </a:p>
          <a:p>
            <a:endParaRPr lang="en-US" sz="1200" i="1" kern="1200" dirty="0" smtClean="0">
              <a:solidFill>
                <a:schemeClr val="tx1"/>
              </a:solidFill>
              <a:latin typeface="+mn-lt"/>
              <a:ea typeface="+mn-ea"/>
              <a:cs typeface="+mn-cs"/>
            </a:endParaRPr>
          </a:p>
          <a:p>
            <a:endParaRPr lang="en-US" sz="1200" i="1"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Levels of a DMD Array (left) and How a DLP system works (right).</a:t>
            </a:r>
            <a:endParaRPr lang="en-US"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[Images Courtesy of Texas Instruments]</a:t>
            </a:r>
            <a:endParaRPr lang="en-US" sz="1200" kern="1200" dirty="0" smtClean="0">
              <a:solidFill>
                <a:schemeClr val="tx1"/>
              </a:solidFill>
              <a:latin typeface="+mn-lt"/>
              <a:ea typeface="+mn-ea"/>
              <a:cs typeface="+mn-cs"/>
            </a:endParaRPr>
          </a:p>
          <a:p>
            <a:r>
              <a:rPr lang="en-US" dirty="0" smtClean="0"/>
              <a:t>Texas Instrument's </a:t>
            </a:r>
            <a:r>
              <a:rPr lang="en-US" sz="1200" u="sng" kern="1200" dirty="0" smtClean="0">
                <a:solidFill>
                  <a:schemeClr val="tx1"/>
                </a:solidFill>
                <a:latin typeface="+mn-lt"/>
                <a:ea typeface="+mn-ea"/>
                <a:cs typeface="+mn-cs"/>
                <a:hlinkClick r:id="rId3" action="ppaction://hlinkfile" tooltip="Digital Mirror Devices"/>
              </a:rPr>
              <a:t>Digital Mirror Devices</a:t>
            </a:r>
            <a:r>
              <a:rPr lang="en-US" dirty="0" smtClean="0"/>
              <a:t> (DMD) have been used for several years in a variety of projection systems including video projection and digital cinema.  The technology is called digital light processing or DLP</a:t>
            </a:r>
            <a:r>
              <a:rPr lang="en-US" baseline="30000" dirty="0" smtClean="0"/>
              <a:t>TM</a:t>
            </a:r>
            <a:r>
              <a:rPr lang="en-US" dirty="0" smtClean="0"/>
              <a:t>, a trademark owned by Texas Instruments, Inc.  A DMD is an array of </a:t>
            </a:r>
            <a:r>
              <a:rPr lang="en-US" dirty="0" err="1" smtClean="0"/>
              <a:t>micromirrors</a:t>
            </a:r>
            <a:r>
              <a:rPr lang="en-US" dirty="0" smtClean="0"/>
              <a:t> </a:t>
            </a:r>
            <a:r>
              <a:rPr lang="en-US" i="1" dirty="0" smtClean="0"/>
              <a:t>(see figure of DMD array below and left)</a:t>
            </a:r>
            <a:r>
              <a:rPr lang="en-US" dirty="0" smtClean="0"/>
              <a:t>.  Each </a:t>
            </a:r>
            <a:r>
              <a:rPr lang="en-US" dirty="0" err="1" smtClean="0"/>
              <a:t>micromirror</a:t>
            </a:r>
            <a:r>
              <a:rPr lang="en-US" dirty="0" smtClean="0"/>
              <a:t> (between 5um and 20um per side) is designed to tilt into (ON) or away from (OFF) a light source.  The mirror tilts when a digital signal energizes an electrode beneath the mirror.  The applied actuator voltage causes the mirror corner to be attracted to the actuator pad resulting in the tilt of the mirror.  When the digital signal is removed, the mirror returns to the "home" position.  In the ON position, the mirror reflects light towards the output lens.  In the OFF position, the light is reflected away from the output optics to a light absorber within the projection system housing. .  One mirror can be turned OFF and ON over 30,000 times per second.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Grating Light Valve – Top view and side view showing actuated and </a:t>
            </a:r>
            <a:r>
              <a:rPr lang="en-US" sz="1200" i="1" kern="1200" dirty="0" err="1" smtClean="0">
                <a:solidFill>
                  <a:schemeClr val="tx1"/>
                </a:solidFill>
                <a:latin typeface="+mn-lt"/>
                <a:ea typeface="+mn-ea"/>
                <a:cs typeface="+mn-cs"/>
              </a:rPr>
              <a:t>unactuated</a:t>
            </a:r>
            <a:r>
              <a:rPr lang="en-US" sz="1200" i="1" kern="1200" dirty="0" smtClean="0">
                <a:solidFill>
                  <a:schemeClr val="tx1"/>
                </a:solidFill>
                <a:latin typeface="+mn-lt"/>
                <a:ea typeface="+mn-ea"/>
                <a:cs typeface="+mn-cs"/>
              </a:rPr>
              <a:t> states</a:t>
            </a:r>
            <a:endParaRPr lang="en-US" sz="1200" kern="1200" dirty="0" smtClean="0">
              <a:solidFill>
                <a:schemeClr val="tx1"/>
              </a:solidFill>
              <a:latin typeface="+mn-lt"/>
              <a:ea typeface="+mn-ea"/>
              <a:cs typeface="+mn-cs"/>
            </a:endParaRPr>
          </a:p>
          <a:p>
            <a:r>
              <a:rPr lang="en-US" dirty="0" smtClean="0"/>
              <a:t>The GLV (</a:t>
            </a:r>
            <a:r>
              <a:rPr lang="en-US" sz="1200" u="sng" kern="1200" dirty="0" smtClean="0">
                <a:solidFill>
                  <a:schemeClr val="tx1"/>
                </a:solidFill>
                <a:latin typeface="+mn-lt"/>
                <a:ea typeface="+mn-ea"/>
                <a:cs typeface="+mn-cs"/>
                <a:hlinkClick r:id="rId3" action="ppaction://hlinkfile" tooltip="Grating Light Valve"/>
              </a:rPr>
              <a:t>Grating Light Valve</a:t>
            </a:r>
            <a:r>
              <a:rPr lang="en-US" dirty="0" smtClean="0"/>
              <a:t>) device </a:t>
            </a:r>
            <a:r>
              <a:rPr lang="en-US" i="1" dirty="0" smtClean="0"/>
              <a:t>(shown above) </a:t>
            </a:r>
            <a:r>
              <a:rPr lang="en-US" dirty="0" smtClean="0"/>
              <a:t>developed by Silicon Light Machines, is another micro optical based system.  This </a:t>
            </a:r>
            <a:r>
              <a:rPr lang="en-US" dirty="0" err="1" smtClean="0"/>
              <a:t>microdevice</a:t>
            </a:r>
            <a:r>
              <a:rPr lang="en-US" dirty="0" smtClean="0"/>
              <a:t> consists of an array of silicon nitride ribbons coated with aluminum.  A set of four ribbons (two fixed and two moveable) produce a 20 </a:t>
            </a:r>
            <a:r>
              <a:rPr lang="en-US" dirty="0" err="1" smtClean="0"/>
              <a:t>μm</a:t>
            </a:r>
            <a:r>
              <a:rPr lang="en-US" dirty="0" smtClean="0"/>
              <a:t> square pixel.  The ribbons are held "up" by the tensile strength of the material (silicon nitride and aluminum).  The moveable ribbons are "moved" up and down </a:t>
            </a:r>
            <a:r>
              <a:rPr lang="en-US" dirty="0" err="1" smtClean="0"/>
              <a:t>electrostatically</a:t>
            </a:r>
            <a:r>
              <a:rPr lang="en-US" dirty="0" smtClean="0"/>
              <a:t>.  Variable voltages applied to the electrodes pull the ribbons down variable distances.  For projection devices, red, green, and blue laser light is passed across the array as the ribbons move up and down.  The position of each ribbon determines how much light is diffracted or reflected to a lens.  When no voltage is applied, the tensile strength of the ribbon will allow it to snap back.</a:t>
            </a:r>
            <a:endParaRPr lang="en-US" baseline="30000" dirty="0" smtClean="0"/>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Both of these systems (DLP and GLV)  are considered types of </a:t>
            </a:r>
            <a:r>
              <a:rPr lang="en-US" sz="1200" u="sng" kern="1200" dirty="0" smtClean="0">
                <a:solidFill>
                  <a:schemeClr val="tx1"/>
                </a:solidFill>
                <a:latin typeface="+mn-lt"/>
                <a:ea typeface="+mn-ea"/>
                <a:cs typeface="+mn-cs"/>
                <a:hlinkClick r:id="rId3" action="ppaction://hlinkfile" tooltip="spatial light modulators"/>
              </a:rPr>
              <a:t>spatial light modulators</a:t>
            </a:r>
            <a:r>
              <a:rPr lang="en-US" sz="1200" kern="1200" dirty="0" smtClean="0">
                <a:solidFill>
                  <a:schemeClr val="tx1"/>
                </a:solidFill>
                <a:latin typeface="+mn-lt"/>
                <a:ea typeface="+mn-ea"/>
                <a:cs typeface="+mn-cs"/>
              </a:rPr>
              <a:t> (SLMs) which modulate (redirect) light to create high definition imaging from digital signals.  </a:t>
            </a:r>
          </a:p>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MEMS </a:t>
            </a:r>
            <a:r>
              <a:rPr lang="en-US" sz="1200" kern="1200" dirty="0" err="1" smtClean="0">
                <a:solidFill>
                  <a:schemeClr val="tx1"/>
                </a:solidFill>
                <a:latin typeface="+mn-lt"/>
                <a:ea typeface="+mn-ea"/>
                <a:cs typeface="+mn-cs"/>
              </a:rPr>
              <a:t>micromirror</a:t>
            </a:r>
            <a:r>
              <a:rPr lang="en-US" sz="1200" kern="1200" dirty="0" smtClean="0">
                <a:solidFill>
                  <a:schemeClr val="tx1"/>
                </a:solidFill>
                <a:latin typeface="+mn-lt"/>
                <a:ea typeface="+mn-ea"/>
                <a:cs typeface="+mn-cs"/>
              </a:rPr>
              <a:t> arrays are often the key components used in spatial light modulators or SLM’s.  These devices are used in high definition display systems as well as optical switching networks.  Optical </a:t>
            </a:r>
            <a:r>
              <a:rPr lang="en-US" sz="1200" kern="1200" dirty="0" err="1" smtClean="0">
                <a:solidFill>
                  <a:schemeClr val="tx1"/>
                </a:solidFill>
                <a:latin typeface="+mn-lt"/>
                <a:ea typeface="+mn-ea"/>
                <a:cs typeface="+mn-cs"/>
              </a:rPr>
              <a:t>micromirror</a:t>
            </a:r>
            <a:r>
              <a:rPr lang="en-US" sz="1200" kern="1200" dirty="0" smtClean="0">
                <a:solidFill>
                  <a:schemeClr val="tx1"/>
                </a:solidFill>
                <a:latin typeface="+mn-lt"/>
                <a:ea typeface="+mn-ea"/>
                <a:cs typeface="+mn-cs"/>
              </a:rPr>
              <a:t> arrays transmit optical information without going through the timely and costly signal conversion process of optical to electronic and back to optical.  The </a:t>
            </a:r>
            <a:r>
              <a:rPr lang="en-US" sz="1200" kern="1200" dirty="0" err="1" smtClean="0">
                <a:solidFill>
                  <a:schemeClr val="tx1"/>
                </a:solidFill>
                <a:latin typeface="+mn-lt"/>
                <a:ea typeface="+mn-ea"/>
                <a:cs typeface="+mn-cs"/>
              </a:rPr>
              <a:t>micromirrors</a:t>
            </a:r>
            <a:r>
              <a:rPr lang="en-US" sz="1200" kern="1200" dirty="0" smtClean="0">
                <a:solidFill>
                  <a:schemeClr val="tx1"/>
                </a:solidFill>
                <a:latin typeface="+mn-lt"/>
                <a:ea typeface="+mn-ea"/>
                <a:cs typeface="+mn-cs"/>
              </a:rPr>
              <a:t> can act as switches that direct light from a fiber optic to another fiber optic or to a specific output port by moving up and down, left to right or swiveling to a desired position.  This requires the individual mirrors to be actuated, supported on a movable mount or stage, and integrated into a digital network.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scanning electron microscope image to the right shows a popped-up </a:t>
            </a:r>
            <a:r>
              <a:rPr lang="en-US" sz="1200" kern="1200" dirty="0" err="1" smtClean="0">
                <a:solidFill>
                  <a:schemeClr val="tx1"/>
                </a:solidFill>
                <a:latin typeface="+mn-lt"/>
                <a:ea typeface="+mn-ea"/>
                <a:cs typeface="+mn-cs"/>
              </a:rPr>
              <a:t>micromirror</a:t>
            </a:r>
            <a:r>
              <a:rPr lang="en-US" sz="1200" kern="1200" dirty="0" smtClean="0">
                <a:solidFill>
                  <a:schemeClr val="tx1"/>
                </a:solidFill>
                <a:latin typeface="+mn-lt"/>
                <a:ea typeface="+mn-ea"/>
                <a:cs typeface="+mn-cs"/>
              </a:rPr>
              <a:t>.  Notice the hinge allowing for the different angles needed to direct light in different directions.  Also notice the track that assists in positioning the mirror at the correct angle.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Other optical applications of MEMS:</a:t>
            </a:r>
          </a:p>
          <a:p>
            <a:pPr marL="228600" indent="-228600">
              <a:buFont typeface="Arial" pitchFamily="34" charset="0"/>
              <a:buChar char="•"/>
            </a:pPr>
            <a:r>
              <a:rPr lang="en-US" sz="1200" kern="1200" dirty="0" smtClean="0">
                <a:solidFill>
                  <a:schemeClr val="tx1"/>
                </a:solidFill>
                <a:latin typeface="+mn-lt"/>
                <a:ea typeface="+mn-ea"/>
                <a:cs typeface="+mn-cs"/>
              </a:rPr>
              <a:t>Projection displays (GLV's and DLP's)</a:t>
            </a:r>
          </a:p>
          <a:p>
            <a:pPr marL="228600" indent="-228600">
              <a:buFont typeface="Arial" pitchFamily="34" charset="0"/>
              <a:buChar char="•"/>
            </a:pPr>
            <a:r>
              <a:rPr lang="en-US" sz="1200" kern="1200" dirty="0" smtClean="0">
                <a:solidFill>
                  <a:schemeClr val="tx1"/>
                </a:solidFill>
                <a:latin typeface="+mn-lt"/>
                <a:ea typeface="+mn-ea"/>
                <a:cs typeface="+mn-cs"/>
              </a:rPr>
              <a:t>Tunable lasers and filters</a:t>
            </a:r>
          </a:p>
          <a:p>
            <a:pPr marL="228600" indent="-228600">
              <a:buFont typeface="Arial" pitchFamily="34" charset="0"/>
              <a:buChar char="•"/>
            </a:pPr>
            <a:r>
              <a:rPr lang="en-US" sz="1200" kern="1200" dirty="0" smtClean="0">
                <a:solidFill>
                  <a:schemeClr val="tx1"/>
                </a:solidFill>
                <a:latin typeface="+mn-lt"/>
                <a:ea typeface="+mn-ea"/>
                <a:cs typeface="+mn-cs"/>
              </a:rPr>
              <a:t>Spatial Light Modulators (SLMs)</a:t>
            </a:r>
          </a:p>
          <a:p>
            <a:pPr marL="228600" indent="-228600">
              <a:buFont typeface="Arial" pitchFamily="34" charset="0"/>
              <a:buChar char="•"/>
            </a:pPr>
            <a:r>
              <a:rPr lang="en-US" sz="1200" kern="1200" dirty="0" smtClean="0">
                <a:solidFill>
                  <a:schemeClr val="tx1"/>
                </a:solidFill>
                <a:latin typeface="+mn-lt"/>
                <a:ea typeface="+mn-ea"/>
                <a:cs typeface="+mn-cs"/>
              </a:rPr>
              <a:t>Variable optical attenuators</a:t>
            </a:r>
          </a:p>
          <a:p>
            <a:pPr marL="228600" indent="-228600">
              <a:buFont typeface="Arial" pitchFamily="34" charset="0"/>
              <a:buChar char="•"/>
            </a:pPr>
            <a:r>
              <a:rPr lang="en-US" sz="1200" kern="1200" dirty="0" smtClean="0">
                <a:solidFill>
                  <a:schemeClr val="tx1"/>
                </a:solidFill>
                <a:latin typeface="+mn-lt"/>
                <a:ea typeface="+mn-ea"/>
                <a:cs typeface="+mn-cs"/>
              </a:rPr>
              <a:t>Optical Spectrometers</a:t>
            </a:r>
          </a:p>
          <a:p>
            <a:pPr marL="228600" indent="-228600">
              <a:buFont typeface="Arial" pitchFamily="34" charset="0"/>
              <a:buChar char="•"/>
            </a:pPr>
            <a:r>
              <a:rPr lang="en-US" sz="1200" kern="1200" dirty="0" smtClean="0">
                <a:solidFill>
                  <a:schemeClr val="tx1"/>
                </a:solidFill>
                <a:latin typeface="+mn-lt"/>
                <a:ea typeface="+mn-ea"/>
                <a:cs typeface="+mn-cs"/>
              </a:rPr>
              <a:t>Bar code readers</a:t>
            </a:r>
          </a:p>
          <a:p>
            <a:pPr marL="228600" indent="-228600">
              <a:buFont typeface="Arial" pitchFamily="34" charset="0"/>
              <a:buChar char="•"/>
            </a:pPr>
            <a:r>
              <a:rPr lang="en-US" dirty="0" err="1" smtClean="0"/>
              <a:t>Maskless</a:t>
            </a:r>
            <a:r>
              <a:rPr lang="en-US" dirty="0" smtClean="0"/>
              <a:t> lithography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latin typeface="+mn-lt"/>
                <a:ea typeface="+mn-ea"/>
                <a:cs typeface="+mn-cs"/>
              </a:rPr>
              <a:t>Microgrippers</a:t>
            </a:r>
            <a:r>
              <a:rPr lang="en-US" sz="1200" i="1"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 Grippers or tweezers used in a variety of fields to clasp, pick up, and move micron to </a:t>
            </a:r>
            <a:r>
              <a:rPr lang="en-US" sz="1200" kern="1200" dirty="0" err="1" smtClean="0">
                <a:solidFill>
                  <a:schemeClr val="tx1"/>
                </a:solidFill>
                <a:latin typeface="+mn-lt"/>
                <a:ea typeface="+mn-ea"/>
                <a:cs typeface="+mn-cs"/>
              </a:rPr>
              <a:t>nanosize</a:t>
            </a:r>
            <a:r>
              <a:rPr lang="en-US" sz="1200" kern="1200" dirty="0" smtClean="0">
                <a:solidFill>
                  <a:schemeClr val="tx1"/>
                </a:solidFill>
                <a:latin typeface="+mn-lt"/>
                <a:ea typeface="+mn-ea"/>
                <a:cs typeface="+mn-cs"/>
              </a:rPr>
              <a:t> components.  The </a:t>
            </a:r>
            <a:r>
              <a:rPr lang="en-US" sz="1200" kern="1200" dirty="0" err="1" smtClean="0">
                <a:solidFill>
                  <a:schemeClr val="tx1"/>
                </a:solidFill>
                <a:latin typeface="+mn-lt"/>
                <a:ea typeface="+mn-ea"/>
                <a:cs typeface="+mn-cs"/>
              </a:rPr>
              <a:t>microgrippers</a:t>
            </a:r>
            <a:r>
              <a:rPr lang="en-US" sz="1200" kern="1200" dirty="0" smtClean="0">
                <a:solidFill>
                  <a:schemeClr val="tx1"/>
                </a:solidFill>
                <a:latin typeface="+mn-lt"/>
                <a:ea typeface="+mn-ea"/>
                <a:cs typeface="+mn-cs"/>
              </a:rPr>
              <a:t> (50 microns thick), developed by </a:t>
            </a:r>
            <a:r>
              <a:rPr lang="en-US" sz="1200" kern="1200" dirty="0" err="1" smtClean="0">
                <a:solidFill>
                  <a:schemeClr val="tx1"/>
                </a:solidFill>
                <a:latin typeface="+mn-lt"/>
                <a:ea typeface="+mn-ea"/>
                <a:cs typeface="+mn-cs"/>
              </a:rPr>
              <a:t>Zyvex</a:t>
            </a:r>
            <a:r>
              <a:rPr lang="en-US" sz="1200" kern="1200" dirty="0" smtClean="0">
                <a:solidFill>
                  <a:schemeClr val="tx1"/>
                </a:solidFill>
                <a:latin typeface="+mn-lt"/>
                <a:ea typeface="+mn-ea"/>
                <a:cs typeface="+mn-cs"/>
              </a:rPr>
              <a:t> Corporation, pick and place other </a:t>
            </a:r>
            <a:r>
              <a:rPr lang="en-US" sz="1200" kern="1200" dirty="0" err="1" smtClean="0">
                <a:solidFill>
                  <a:schemeClr val="tx1"/>
                </a:solidFill>
                <a:latin typeface="+mn-lt"/>
                <a:ea typeface="+mn-ea"/>
                <a:cs typeface="+mn-cs"/>
              </a:rPr>
              <a:t>microdevices</a:t>
            </a:r>
            <a:r>
              <a:rPr lang="en-US" sz="1200" kern="1200" dirty="0" smtClean="0">
                <a:solidFill>
                  <a:schemeClr val="tx1"/>
                </a:solidFill>
                <a:latin typeface="+mn-lt"/>
                <a:ea typeface="+mn-ea"/>
                <a:cs typeface="+mn-cs"/>
              </a:rPr>
              <a:t> in an automated </a:t>
            </a:r>
            <a:r>
              <a:rPr lang="en-US" sz="1200" kern="1200" dirty="0" err="1" smtClean="0">
                <a:solidFill>
                  <a:schemeClr val="tx1"/>
                </a:solidFill>
                <a:latin typeface="+mn-lt"/>
                <a:ea typeface="+mn-ea"/>
                <a:cs typeface="+mn-cs"/>
              </a:rPr>
              <a:t>microassembly</a:t>
            </a:r>
            <a:r>
              <a:rPr lang="en-US" sz="1200" kern="1200" dirty="0" smtClean="0">
                <a:solidFill>
                  <a:schemeClr val="tx1"/>
                </a:solidFill>
                <a:latin typeface="+mn-lt"/>
                <a:ea typeface="+mn-ea"/>
                <a:cs typeface="+mn-cs"/>
              </a:rPr>
              <a:t> process.  The gripper on the left opens to 100 microns.  The gripper on the right opens to 125 microns.</a:t>
            </a:r>
          </a:p>
          <a:p>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Microgrippers</a:t>
            </a:r>
            <a:r>
              <a:rPr lang="en-US" sz="1200" kern="1200" dirty="0" smtClean="0">
                <a:solidFill>
                  <a:schemeClr val="tx1"/>
                </a:solidFill>
                <a:latin typeface="+mn-lt"/>
                <a:ea typeface="+mn-ea"/>
                <a:cs typeface="+mn-cs"/>
              </a:rPr>
              <a:t> are also used in MIS</a:t>
            </a:r>
            <a:r>
              <a:rPr lang="en-US" sz="1200" kern="1200" baseline="0" dirty="0" smtClean="0">
                <a:solidFill>
                  <a:schemeClr val="tx1"/>
                </a:solidFill>
                <a:latin typeface="+mn-lt"/>
                <a:ea typeface="+mn-ea"/>
                <a:cs typeface="+mn-cs"/>
              </a:rPr>
              <a:t> or minimally invasive surgery systems as the “hands” of the surgeon.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30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DMD is an array of </a:t>
            </a:r>
            <a:r>
              <a:rPr lang="en-US" dirty="0" err="1" smtClean="0"/>
              <a:t>micromirrors</a:t>
            </a:r>
            <a:r>
              <a:rPr lang="en-US" dirty="0" smtClean="0"/>
              <a:t> (left figure).  Each </a:t>
            </a:r>
            <a:r>
              <a:rPr lang="en-US" dirty="0" err="1" smtClean="0"/>
              <a:t>micromirror</a:t>
            </a:r>
            <a:r>
              <a:rPr lang="en-US" dirty="0" smtClean="0"/>
              <a:t> (between 5um and 20um square) is designed to tilt into (ON) or away from (OFF) the light source.  Each mirror sits on top of a hinge</a:t>
            </a:r>
            <a:r>
              <a:rPr lang="en-US" baseline="0" dirty="0" smtClean="0"/>
              <a:t> that</a:t>
            </a:r>
            <a:r>
              <a:rPr lang="en-US" dirty="0" smtClean="0"/>
              <a:t> tilts when a digital signal energizes an electrode beneath the hinge. Torsion</a:t>
            </a:r>
            <a:r>
              <a:rPr lang="en-US" baseline="0" dirty="0" smtClean="0"/>
              <a:t> springs return the mirror (hinge) to home position when the signal is removed.</a:t>
            </a:r>
            <a:r>
              <a:rPr lang="en-US" dirty="0" smtClean="0"/>
              <a:t> </a:t>
            </a:r>
          </a:p>
          <a:p>
            <a:endParaRPr lang="en-US" dirty="0" smtClean="0"/>
          </a:p>
          <a:p>
            <a:r>
              <a:rPr lang="en-US" dirty="0" smtClean="0"/>
              <a:t>One mirror can be turned OFF and ON as many as 30,000 times per second.  There are thousands of mirrors in an array with less than 1 </a:t>
            </a:r>
            <a:r>
              <a:rPr lang="en-US" dirty="0" err="1" smtClean="0"/>
              <a:t>μm</a:t>
            </a:r>
            <a:r>
              <a:rPr lang="en-US" dirty="0" smtClean="0"/>
              <a:t> spacing between them.  The DLP (digital</a:t>
            </a:r>
            <a:r>
              <a:rPr lang="en-US" baseline="0" dirty="0" smtClean="0"/>
              <a:t> light processing)</a:t>
            </a:r>
            <a:r>
              <a:rPr lang="en-US" dirty="0" smtClean="0"/>
              <a:t> 1080p technology delivers more than 2 million pixels for true 1920x1080p resolution.  </a:t>
            </a:r>
          </a:p>
          <a:p>
            <a:endParaRPr lang="en-US" dirty="0" smtClean="0"/>
          </a:p>
        </p:txBody>
      </p:sp>
      <p:sp>
        <p:nvSpPr>
          <p:cNvPr id="4" name="Slide Number Placeholder 3"/>
          <p:cNvSpPr>
            <a:spLocks noGrp="1"/>
          </p:cNvSpPr>
          <p:nvPr>
            <p:ph type="sldNum" sz="quarter" idx="10"/>
          </p:nvPr>
        </p:nvSpPr>
        <p:spPr/>
        <p:txBody>
          <a:bodyPr/>
          <a:lstStyle/>
          <a:p>
            <a:fld id="{C3311456-05DC-4558-9296-21D949A545A1}"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Examples of MEMS devices include </a:t>
            </a:r>
            <a:r>
              <a:rPr lang="en-US" sz="1200" u="sng" kern="1200" dirty="0" smtClean="0">
                <a:solidFill>
                  <a:schemeClr val="tx1"/>
                </a:solidFill>
                <a:latin typeface="+mn-lt"/>
                <a:ea typeface="+mn-ea"/>
                <a:cs typeface="+mn-cs"/>
                <a:hlinkClick r:id="rId3" action="ppaction://hlinkfile" tooltip="pressure sensors"/>
              </a:rPr>
              <a:t>pressure sensors</a:t>
            </a:r>
            <a:r>
              <a:rPr lang="en-US" sz="1200" kern="1200" dirty="0" smtClean="0">
                <a:solidFill>
                  <a:schemeClr val="tx1"/>
                </a:solidFill>
                <a:latin typeface="+mn-lt"/>
                <a:ea typeface="+mn-ea"/>
                <a:cs typeface="+mn-cs"/>
              </a:rPr>
              <a:t>, </a:t>
            </a:r>
            <a:r>
              <a:rPr lang="en-US" sz="1200" u="sng" kern="1200" dirty="0" smtClean="0">
                <a:solidFill>
                  <a:schemeClr val="tx1"/>
                </a:solidFill>
                <a:latin typeface="+mn-lt"/>
                <a:ea typeface="+mn-ea"/>
                <a:cs typeface="+mn-cs"/>
                <a:hlinkClick r:id="rId3" action="ppaction://hlinkfile" tooltip="transducers"/>
              </a:rPr>
              <a:t>transducers</a:t>
            </a:r>
            <a:r>
              <a:rPr lang="en-US" sz="1200" kern="1200" dirty="0" smtClean="0">
                <a:solidFill>
                  <a:schemeClr val="tx1"/>
                </a:solidFill>
                <a:latin typeface="+mn-lt"/>
                <a:ea typeface="+mn-ea"/>
                <a:cs typeface="+mn-cs"/>
              </a:rPr>
              <a:t>, </a:t>
            </a:r>
            <a:r>
              <a:rPr lang="en-US" sz="1200" u="sng" kern="1200" dirty="0" smtClean="0">
                <a:solidFill>
                  <a:schemeClr val="tx1"/>
                </a:solidFill>
                <a:latin typeface="+mn-lt"/>
                <a:ea typeface="+mn-ea"/>
                <a:cs typeface="+mn-cs"/>
                <a:hlinkClick r:id="rId3" action="ppaction://hlinkfile" tooltip="accelerometers"/>
              </a:rPr>
              <a:t>accelerometers</a:t>
            </a:r>
            <a:r>
              <a:rPr lang="en-US" sz="1200" kern="1200" dirty="0" smtClean="0">
                <a:solidFill>
                  <a:schemeClr val="tx1"/>
                </a:solidFill>
                <a:latin typeface="+mn-lt"/>
                <a:ea typeface="+mn-ea"/>
                <a:cs typeface="+mn-cs"/>
              </a:rPr>
              <a:t> (inertial sensors), </a:t>
            </a:r>
            <a:r>
              <a:rPr lang="en-US" sz="1200" kern="1200" dirty="0" err="1" smtClean="0">
                <a:solidFill>
                  <a:schemeClr val="tx1"/>
                </a:solidFill>
                <a:latin typeface="+mn-lt"/>
                <a:ea typeface="+mn-ea"/>
                <a:cs typeface="+mn-cs"/>
              </a:rPr>
              <a:t>micromirrors</a:t>
            </a:r>
            <a:r>
              <a:rPr lang="en-US" sz="1200" kern="1200" dirty="0" smtClean="0">
                <a:solidFill>
                  <a:schemeClr val="tx1"/>
                </a:solidFill>
                <a:latin typeface="+mn-lt"/>
                <a:ea typeface="+mn-ea"/>
                <a:cs typeface="+mn-cs"/>
              </a:rPr>
              <a:t>, miniature robots, flow sensors, fluid pumps, </a:t>
            </a:r>
            <a:r>
              <a:rPr lang="en-US" sz="1200" kern="1200" dirty="0" err="1" smtClean="0">
                <a:solidFill>
                  <a:schemeClr val="tx1"/>
                </a:solidFill>
                <a:latin typeface="+mn-lt"/>
                <a:ea typeface="+mn-ea"/>
                <a:cs typeface="+mn-cs"/>
              </a:rPr>
              <a:t>microdroplet</a:t>
            </a:r>
            <a:r>
              <a:rPr lang="en-US" sz="1200" kern="1200" dirty="0" smtClean="0">
                <a:solidFill>
                  <a:schemeClr val="tx1"/>
                </a:solidFill>
                <a:latin typeface="+mn-lt"/>
                <a:ea typeface="+mn-ea"/>
                <a:cs typeface="+mn-cs"/>
              </a:rPr>
              <a:t> generators, and optical scanners.  The automotive industry was one of the first industries to commercially embrace MEMS devices in the '90's with the accelerometer – a MEMS device used to sense a sudden change in velocity causing the activation of a crash (or air) bag.</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Other automotive applications currently in use or coming soon include sensors for monitoring tire pressure and fuel pressure,  "smart" sensors for collision avoidance and skid detection, "smart" suspension for sport utility vehicles to reduce rollover risk, automatic seatbelt restraints and door locking, vehicle security, headlight leveling, and navigation.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Below are a few more applications for MEMS:</a:t>
            </a:r>
          </a:p>
          <a:p>
            <a:pPr marL="228600" lvl="0" indent="-228600">
              <a:buFont typeface="Arial" pitchFamily="34" charset="0"/>
              <a:buChar char="•"/>
            </a:pPr>
            <a:r>
              <a:rPr lang="en-US" sz="1200" kern="1200" dirty="0" smtClean="0">
                <a:solidFill>
                  <a:schemeClr val="tx1"/>
                </a:solidFill>
                <a:latin typeface="+mn-lt"/>
                <a:ea typeface="+mn-ea"/>
                <a:cs typeface="+mn-cs"/>
              </a:rPr>
              <a:t>RF devices – Small variable devices such as switches, tunable capacitors, phase shifters </a:t>
            </a:r>
            <a:r>
              <a:rPr lang="en-US" sz="1200" u="sng" kern="1200" dirty="0" smtClean="0">
                <a:solidFill>
                  <a:schemeClr val="tx1"/>
                </a:solidFill>
                <a:latin typeface="+mn-lt"/>
                <a:ea typeface="+mn-ea"/>
                <a:cs typeface="+mn-cs"/>
                <a:hlinkClick r:id="rId3" action="ppaction://hlinkfile" tooltip="resonators"/>
              </a:rPr>
              <a:t>resonators</a:t>
            </a:r>
            <a:r>
              <a:rPr lang="en-US" sz="1200" kern="1200" dirty="0" smtClean="0">
                <a:solidFill>
                  <a:schemeClr val="tx1"/>
                </a:solidFill>
                <a:latin typeface="+mn-lt"/>
                <a:ea typeface="+mn-ea"/>
                <a:cs typeface="+mn-cs"/>
              </a:rPr>
              <a:t>, inductors, filters and variable antennas.  </a:t>
            </a:r>
          </a:p>
          <a:p>
            <a:pPr marL="228600" indent="-228600">
              <a:buFont typeface="Arial" pitchFamily="34" charset="0"/>
              <a:buChar char="•"/>
            </a:pPr>
            <a:r>
              <a:rPr lang="en-US" sz="1200" kern="1200" dirty="0" smtClean="0">
                <a:solidFill>
                  <a:schemeClr val="tx1"/>
                </a:solidFill>
                <a:latin typeface="+mn-lt"/>
                <a:ea typeface="+mn-ea"/>
                <a:cs typeface="+mn-cs"/>
              </a:rPr>
              <a:t>Fuel delivery systems – Sensors within systems for aircraft and spacecraft that can control propellant motion (or slosh)</a:t>
            </a:r>
          </a:p>
          <a:p>
            <a:pPr marL="228600" indent="-228600">
              <a:buFont typeface="Arial" pitchFamily="34" charset="0"/>
              <a:buChar char="•"/>
            </a:pPr>
            <a:r>
              <a:rPr lang="en-US" sz="1200" kern="1200" dirty="0" smtClean="0">
                <a:solidFill>
                  <a:schemeClr val="tx1"/>
                </a:solidFill>
                <a:latin typeface="+mn-lt"/>
                <a:ea typeface="+mn-ea"/>
                <a:cs typeface="+mn-cs"/>
              </a:rPr>
              <a:t>Coating applications – Devices that compensate for coating problems such as adhesion and surface tension.</a:t>
            </a:r>
          </a:p>
          <a:p>
            <a:pPr marL="228600" marR="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latin typeface="+mn-lt"/>
                <a:ea typeface="+mn-ea"/>
                <a:cs typeface="+mn-cs"/>
              </a:rPr>
              <a:t>MEMS nozzles and pumps for inkjet printers (</a:t>
            </a:r>
            <a:r>
              <a:rPr lang="en-US" sz="1200" kern="1200" dirty="0" err="1" smtClean="0">
                <a:solidFill>
                  <a:schemeClr val="tx1"/>
                </a:solidFill>
                <a:latin typeface="+mn-lt"/>
                <a:ea typeface="+mn-ea"/>
                <a:cs typeface="+mn-cs"/>
              </a:rPr>
              <a:t>microfluidics</a:t>
            </a:r>
            <a:r>
              <a:rPr lang="en-US" sz="1200" kern="1200" dirty="0" smtClean="0">
                <a:solidFill>
                  <a:schemeClr val="tx1"/>
                </a:solidFill>
                <a:latin typeface="+mn-lt"/>
                <a:ea typeface="+mn-ea"/>
                <a:cs typeface="+mn-cs"/>
              </a:rPr>
              <a:t>) – </a:t>
            </a:r>
            <a:r>
              <a:rPr lang="en-US" sz="1200" u="sng" kern="1200" dirty="0" err="1" smtClean="0">
                <a:solidFill>
                  <a:schemeClr val="tx1"/>
                </a:solidFill>
                <a:latin typeface="+mn-lt"/>
                <a:ea typeface="+mn-ea"/>
                <a:cs typeface="+mn-cs"/>
                <a:hlinkClick r:id="rId3" action="ppaction://hlinkfile" tooltip="Piezoelectrics"/>
              </a:rPr>
              <a:t>Piezoelectrics</a:t>
            </a:r>
            <a:r>
              <a:rPr lang="en-US" sz="1200" kern="1200" dirty="0" smtClean="0">
                <a:solidFill>
                  <a:schemeClr val="tx1"/>
                </a:solidFill>
                <a:latin typeface="+mn-lt"/>
                <a:ea typeface="+mn-ea"/>
                <a:cs typeface="+mn-cs"/>
              </a:rPr>
              <a:t> or bubble jet based injection methods meeting the demand for higher and better resolution printing (smaller droplets).  The graphic below illustrates a piezoelectric print head.  When a voltage is applied across the piezoelectric crystal, a minute amount of ink is released into the nozzle.  </a:t>
            </a:r>
          </a:p>
          <a:p>
            <a:pPr marL="228600" indent="-22860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component shown in the picture is a micro-electrode array used for a retina implant. It is placed</a:t>
            </a:r>
            <a:r>
              <a:rPr lang="en-US" sz="1200" kern="1200" baseline="0" dirty="0" smtClean="0">
                <a:solidFill>
                  <a:schemeClr val="tx1"/>
                </a:solidFill>
                <a:latin typeface="+mn-lt"/>
                <a:ea typeface="+mn-ea"/>
                <a:cs typeface="+mn-cs"/>
              </a:rPr>
              <a:t> within the eye on the retina or just below the surface of the retina.</a:t>
            </a:r>
          </a:p>
          <a:p>
            <a:endParaRPr lang="en-US" sz="1200" kern="1200" baseline="0" dirty="0" smtClean="0">
              <a:solidFill>
                <a:schemeClr val="tx1"/>
              </a:solidFill>
              <a:latin typeface="+mn-lt"/>
              <a:ea typeface="+mn-ea"/>
              <a:cs typeface="+mn-cs"/>
            </a:endParaRPr>
          </a:p>
          <a:p>
            <a:pPr marL="228600" lvl="0" indent="-228600">
              <a:buFont typeface="Arial" pitchFamily="34" charset="0"/>
              <a:buChar char="•"/>
            </a:pPr>
            <a:r>
              <a:rPr lang="en-US" sz="1200" kern="1200" dirty="0" smtClean="0">
                <a:solidFill>
                  <a:schemeClr val="tx1"/>
                </a:solidFill>
                <a:latin typeface="+mn-lt"/>
                <a:ea typeface="+mn-ea"/>
                <a:cs typeface="+mn-cs"/>
              </a:rPr>
              <a:t>A camera mounted in a pair of glasses captures the image and sends it to a microprocessor,</a:t>
            </a:r>
            <a:r>
              <a:rPr lang="en-US" sz="1200" kern="1200" baseline="0" dirty="0" smtClean="0">
                <a:solidFill>
                  <a:schemeClr val="tx1"/>
                </a:solidFill>
                <a:latin typeface="+mn-lt"/>
                <a:ea typeface="+mn-ea"/>
                <a:cs typeface="+mn-cs"/>
              </a:rPr>
              <a:t> also in the glasses.</a:t>
            </a:r>
            <a:endParaRPr lang="en-US" sz="1200" kern="1200" dirty="0" smtClean="0">
              <a:solidFill>
                <a:schemeClr val="tx1"/>
              </a:solidFill>
              <a:latin typeface="+mn-lt"/>
              <a:ea typeface="+mn-ea"/>
              <a:cs typeface="+mn-cs"/>
            </a:endParaRPr>
          </a:p>
          <a:p>
            <a:pPr marL="228600" lvl="0" indent="-228600">
              <a:buFont typeface="Arial" pitchFamily="34" charset="0"/>
              <a:buChar char="•"/>
            </a:pPr>
            <a:r>
              <a:rPr lang="en-US" sz="1200" kern="1200" dirty="0" smtClean="0">
                <a:solidFill>
                  <a:schemeClr val="tx1"/>
                </a:solidFill>
                <a:latin typeface="+mn-lt"/>
                <a:ea typeface="+mn-ea"/>
                <a:cs typeface="+mn-cs"/>
              </a:rPr>
              <a:t>The microprocessor translates the image into an electrical signal.  </a:t>
            </a:r>
          </a:p>
          <a:p>
            <a:pPr marL="228600" lvl="0" indent="-228600">
              <a:buFont typeface="Arial" pitchFamily="34" charset="0"/>
              <a:buChar char="•"/>
            </a:pPr>
            <a:r>
              <a:rPr lang="en-US" sz="1200" kern="1200" dirty="0" smtClean="0">
                <a:solidFill>
                  <a:schemeClr val="tx1"/>
                </a:solidFill>
                <a:latin typeface="+mn-lt"/>
                <a:ea typeface="+mn-ea"/>
                <a:cs typeface="+mn-cs"/>
              </a:rPr>
              <a:t>A transmitter sends the electrical signal to the retina implant (microarray) via a receiver and interface module.  </a:t>
            </a:r>
          </a:p>
          <a:p>
            <a:pPr marL="228600" lvl="0" indent="-228600">
              <a:buFont typeface="Arial" pitchFamily="34" charset="0"/>
              <a:buChar char="•"/>
            </a:pPr>
            <a:r>
              <a:rPr lang="en-US" sz="1200" kern="1200" dirty="0" smtClean="0">
                <a:solidFill>
                  <a:schemeClr val="tx1"/>
                </a:solidFill>
                <a:latin typeface="+mn-lt"/>
                <a:ea typeface="+mn-ea"/>
                <a:cs typeface="+mn-cs"/>
              </a:rPr>
              <a:t>The electrical signal stimulates the electrodes on the microarray.  </a:t>
            </a:r>
          </a:p>
          <a:p>
            <a:pPr marL="228600" lvl="0" indent="-228600">
              <a:buFont typeface="Arial" pitchFamily="34" charset="0"/>
              <a:buChar char="•"/>
            </a:pPr>
            <a:r>
              <a:rPr lang="en-US" sz="1200" kern="1200" dirty="0" smtClean="0">
                <a:solidFill>
                  <a:schemeClr val="tx1"/>
                </a:solidFill>
                <a:latin typeface="+mn-lt"/>
                <a:ea typeface="+mn-ea"/>
                <a:cs typeface="+mn-cs"/>
              </a:rPr>
              <a:t>This causes the array to emit pulses that enter to optic nerve and travel to the brain.   </a:t>
            </a:r>
          </a:p>
          <a:p>
            <a:pPr marL="228600" lvl="0" indent="-228600">
              <a:buFont typeface="Arial" pitchFamily="34" charset="0"/>
              <a:buChar char="•"/>
            </a:pPr>
            <a:r>
              <a:rPr lang="en-US" sz="1200" kern="1200" dirty="0" smtClean="0">
                <a:solidFill>
                  <a:schemeClr val="tx1"/>
                </a:solidFill>
                <a:latin typeface="+mn-lt"/>
                <a:ea typeface="+mn-ea"/>
                <a:cs typeface="+mn-cs"/>
              </a:rPr>
              <a:t>The brain translates these pulses into a version of the image seen by the camera.  (The more electrodes in the array, the better the image.)</a:t>
            </a:r>
          </a:p>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nSpc>
                <a:spcPct val="120000"/>
              </a:lnSpc>
              <a:buNone/>
            </a:pPr>
            <a:r>
              <a:rPr lang="en-US" sz="1200" dirty="0" smtClean="0"/>
              <a:t>In 2007 six patients were successfully implanted with the first prototype Model 1 device or Argus I™.   Argus I™ contained 16 electrodes (16 pixels - left picture). The Argus II™ (256 pixels-middle picture) is currently being tested in phase two of clinical trials.  The third model (1000+ pixels – right picture) is under development.</a:t>
            </a:r>
          </a:p>
          <a:p>
            <a:pPr marL="0" indent="0">
              <a:lnSpc>
                <a:spcPct val="120000"/>
              </a:lnSpc>
              <a:buNone/>
            </a:pPr>
            <a:r>
              <a:rPr lang="en-US" sz="1200" dirty="0" smtClean="0"/>
              <a:t>UPDATE:  In February 2011 the FDA granted market approval of the Argus II™</a:t>
            </a:r>
          </a:p>
        </p:txBody>
      </p:sp>
      <p:sp>
        <p:nvSpPr>
          <p:cNvPr id="4" name="Slide Number Placeholder 3"/>
          <p:cNvSpPr>
            <a:spLocks noGrp="1"/>
          </p:cNvSpPr>
          <p:nvPr>
            <p:ph type="sldNum" sz="quarter" idx="10"/>
          </p:nvPr>
        </p:nvSpPr>
        <p:spPr/>
        <p:txBody>
          <a:bodyPr/>
          <a:lstStyle/>
          <a:p>
            <a:fld id="{C3311456-05DC-4558-9296-21D949A545A1}"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lumMod val="90000"/>
          </a:schemeClr>
        </a:solid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1609725" y="409575"/>
            <a:ext cx="6477000" cy="1828800"/>
          </a:xfrm>
        </p:spPr>
        <p:txBody>
          <a:bodyPr anchor="b">
            <a:normAutofit/>
          </a:bodyPr>
          <a:lstStyle>
            <a:lvl1pPr algn="ctr">
              <a:defRPr sz="4400" cap="all" baseline="0">
                <a:effectLst>
                  <a:outerShdw blurRad="38100" dist="38100" dir="2700000" algn="tl">
                    <a:srgbClr val="000000">
                      <a:alpha val="43137"/>
                    </a:srgbClr>
                  </a:outerShdw>
                </a:effectLst>
              </a:defRPr>
            </a:lvl1pPr>
          </a:lstStyle>
          <a:p>
            <a:r>
              <a:rPr kumimoji="0" lang="en-US"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3" name="Picture Placeholder 12"/>
          <p:cNvSpPr>
            <a:spLocks noGrp="1"/>
          </p:cNvSpPr>
          <p:nvPr>
            <p:ph type="pic" sz="quarter" idx="11"/>
          </p:nvPr>
        </p:nvSpPr>
        <p:spPr>
          <a:xfrm>
            <a:off x="2752725" y="2600325"/>
            <a:ext cx="4352925" cy="2943225"/>
          </a:xfrm>
        </p:spPr>
        <p:txBody>
          <a:bodyPr/>
          <a:lstStyle/>
          <a:p>
            <a:r>
              <a:rPr lang="en-US" smtClean="0"/>
              <a:t>Click icon to add picture</a:t>
            </a:r>
            <a:endParaRPr lang="en-US"/>
          </a:p>
        </p:txBody>
      </p:sp>
      <p:pic>
        <p:nvPicPr>
          <p:cNvPr id="12" name="Picture 11" descr="logo-for-ppt.jpg"/>
          <p:cNvPicPr>
            <a:picLocks noChangeAspect="1"/>
          </p:cNvPicPr>
          <p:nvPr userDrawn="1"/>
        </p:nvPicPr>
        <p:blipFill>
          <a:blip r:embed="rId2"/>
          <a:stretch>
            <a:fillRect/>
          </a:stretch>
        </p:blipFill>
        <p:spPr>
          <a:xfrm>
            <a:off x="9525" y="6026128"/>
            <a:ext cx="2343150" cy="73029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5" name="Footer Placeholder 4"/>
          <p:cNvSpPr>
            <a:spLocks noGrp="1"/>
          </p:cNvSpPr>
          <p:nvPr>
            <p:ph type="ftr" sz="quarter" idx="11"/>
          </p:nvPr>
        </p:nvSpPr>
        <p:spPr>
          <a:xfrm>
            <a:off x="457201" y="6248207"/>
            <a:ext cx="5573483" cy="365125"/>
          </a:xfrm>
          <a:prstGeom prst="rect">
            <a:avLst/>
          </a:prstGeo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a:prstGeom prst="rect">
            <a:avLst/>
          </a:prstGeom>
        </p:spPr>
        <p:txBody>
          <a:bodyPr/>
          <a:lstStyle/>
          <a:p>
            <a:fld id="{D78F8377-172F-47A4-85FF-D8562118AE8C}" type="slidenum">
              <a:rPr lang="en-US" smtClean="0"/>
              <a:pPr/>
              <a:t>‹#›</a:t>
            </a:fld>
            <a:endParaRPr lang="en-US"/>
          </a:p>
        </p:txBody>
      </p:sp>
      <p:sp>
        <p:nvSpPr>
          <p:cNvPr id="10" name="Date Placeholder 1"/>
          <p:cNvSpPr>
            <a:spLocks noGrp="1"/>
          </p:cNvSpPr>
          <p:nvPr>
            <p:ph type="dt" sz="half" idx="10"/>
          </p:nvPr>
        </p:nvSpPr>
        <p:spPr>
          <a:xfrm>
            <a:off x="6524624" y="6248400"/>
            <a:ext cx="2238375" cy="365125"/>
          </a:xfrm>
          <a:prstGeom prst="rect">
            <a:avLst/>
          </a:prstGeom>
        </p:spPr>
        <p:txBody>
          <a:bodyPr/>
          <a:lstStyle>
            <a:lvl1pPr>
              <a:defRPr/>
            </a:lvl1pPr>
          </a:lstStyle>
          <a:p>
            <a:endParaRPr lang="en-US" dirty="0"/>
          </a:p>
        </p:txBody>
      </p:sp>
      <p:sp>
        <p:nvSpPr>
          <p:cNvPr id="11" name="Slide Number Placeholder 3"/>
          <p:cNvSpPr txBox="1">
            <a:spLocks/>
          </p:cNvSpPr>
          <p:nvPr userDrawn="1"/>
        </p:nvSpPr>
        <p:spPr>
          <a:xfrm>
            <a:off x="8296274" y="6248400"/>
            <a:ext cx="447675"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chemeClr val="tx2"/>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612648" y="1600200"/>
            <a:ext cx="8153400" cy="44958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34004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normAutofit/>
          </a:bodyPr>
          <a:lstStyle>
            <a:lvl1pPr algn="l">
              <a:buNone/>
              <a:defRPr sz="3600" b="0" cap="none">
                <a:solidFill>
                  <a:srgbClr val="FFFFFF"/>
                </a:solidFill>
              </a:defRPr>
            </a:lvl1pPr>
          </a:lstStyle>
          <a:p>
            <a:r>
              <a:rPr kumimoji="0" lang="en-US" smtClean="0"/>
              <a:t>Click to edit Master title style</a:t>
            </a:r>
            <a:endParaRPr kumimoji="0" lang="en-US" dirty="0"/>
          </a:p>
        </p:txBody>
      </p:sp>
      <p:sp>
        <p:nvSpPr>
          <p:cNvPr id="11" name="Slide Number Placeholder 28"/>
          <p:cNvSpPr txBox="1">
            <a:spLocks/>
          </p:cNvSpPr>
          <p:nvPr userDrawn="1"/>
        </p:nvSpPr>
        <p:spPr>
          <a:xfrm>
            <a:off x="600075" y="6248400"/>
            <a:ext cx="8191500"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3" name="Content Placeholder 12"/>
          <p:cNvSpPr>
            <a:spLocks noGrp="1"/>
          </p:cNvSpPr>
          <p:nvPr>
            <p:ph sz="quarter" idx="4"/>
          </p:nvPr>
        </p:nvSpPr>
        <p:spPr>
          <a:xfrm>
            <a:off x="4800600" y="2438400"/>
            <a:ext cx="3886200" cy="35814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Slide Number Placeholder 28"/>
          <p:cNvSpPr txBox="1">
            <a:spLocks/>
          </p:cNvSpPr>
          <p:nvPr userDrawn="1"/>
        </p:nvSpPr>
        <p:spPr>
          <a:xfrm>
            <a:off x="600075" y="6248400"/>
            <a:ext cx="8191500"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
        <p:nvSpPr>
          <p:cNvPr id="4" name="TextBox 3"/>
          <p:cNvSpPr txBox="1"/>
          <p:nvPr userDrawn="1"/>
        </p:nvSpPr>
        <p:spPr>
          <a:xfrm>
            <a:off x="0" y="6596390"/>
            <a:ext cx="1180131" cy="261610"/>
          </a:xfrm>
          <a:prstGeom prst="rect">
            <a:avLst/>
          </a:prstGeom>
          <a:noFill/>
        </p:spPr>
        <p:txBody>
          <a:bodyPr wrap="none" rtlCol="0">
            <a:spAutoFit/>
          </a:bodyPr>
          <a:lstStyle/>
          <a:p>
            <a:r>
              <a:rPr lang="en-US" sz="1100" i="1" dirty="0" smtClean="0"/>
              <a:t>Revised  01/03/11</a:t>
            </a:r>
            <a:endParaRPr lang="en-US" sz="1100" i="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
        <p:nvSpPr>
          <p:cNvPr id="12" name="Slide Number Placeholder 28"/>
          <p:cNvSpPr txBox="1">
            <a:spLocks/>
          </p:cNvSpPr>
          <p:nvPr userDrawn="1"/>
        </p:nvSpPr>
        <p:spPr>
          <a:xfrm>
            <a:off x="600075" y="6248400"/>
            <a:ext cx="8191500"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lide Number Placeholder 28"/>
          <p:cNvSpPr txBox="1">
            <a:spLocks/>
          </p:cNvSpPr>
          <p:nvPr/>
        </p:nvSpPr>
        <p:spPr>
          <a:xfrm>
            <a:off x="600075" y="6248400"/>
            <a:ext cx="8191500"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a:solidFill>
            <a:schemeClr val="tx2"/>
          </a:solidFill>
          <a:effectLst>
            <a:outerShdw blurRad="38100" dist="38100" dir="2700000" algn="tl">
              <a:srgbClr val="000000">
                <a:alpha val="43137"/>
              </a:srgbClr>
            </a:outerShdw>
          </a:effectLst>
          <a:latin typeface="+mj-lt"/>
          <a:ea typeface="+mj-ea"/>
          <a:cs typeface="+mj-cs"/>
        </a:defRPr>
      </a:lvl1pPr>
    </p:titleStyle>
    <p:bodyStyle>
      <a:lvl1pPr marL="320040" indent="-320040" algn="l" rtl="0" eaLnBrk="1" latinLnBrk="0" hangingPunct="1">
        <a:spcBef>
          <a:spcPts val="700"/>
        </a:spcBef>
        <a:buClr>
          <a:schemeClr val="tx1"/>
        </a:buClr>
        <a:buSzPct val="75000"/>
        <a:buFont typeface="Wingdings" pitchFamily="2" charset="2"/>
        <a:buChar char="v"/>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4"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jpeg"/><Relationship Id="rId3" Type="http://schemas.openxmlformats.org/officeDocument/2006/relationships/hyperlink" Target="http://www.ifixit.com/Teardown/Motorola-Droid-Bionic-Teardown/6449/1"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5" Type="http://schemas.openxmlformats.org/officeDocument/2006/relationships/image" Target="../media/image18.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4"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4" Type="http://schemas.microsoft.com/office/2007/relationships/hdphoto" Target="../media/hdphoto2.wdp"/><Relationship Id="rId5" Type="http://schemas.openxmlformats.org/officeDocument/2006/relationships/image" Target="../media/image24.jp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0.jpg"/></Relationships>
</file>

<file path=ppt/slides/_rels/slide27.xml.rels><?xml version="1.0" encoding="UTF-8" standalone="yes"?>
<Relationships xmlns="http://schemas.openxmlformats.org/package/2006/relationships"><Relationship Id="rId3" Type="http://schemas.openxmlformats.org/officeDocument/2006/relationships/image" Target="../media/image31.tif"/><Relationship Id="rId4" Type="http://schemas.openxmlformats.org/officeDocument/2006/relationships/image" Target="../media/image32.tif"/><Relationship Id="rId5"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image" Target="../media/image34.jpe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image" Target="../media/image35.jpeg"/><Relationship Id="rId5" Type="http://schemas.openxmlformats.org/officeDocument/2006/relationships/image" Target="../media/image36.pn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8.jpeg"/><Relationship Id="rId5"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www.scme-nm.org" TargetMode="Externa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hyperlink" Target="https://youtu.be/Bi_HpbFKnSw" TargetMode="External"/><Relationship Id="rId4" Type="http://schemas.openxmlformats.org/officeDocument/2006/relationships/image" Target="../media/image12.tif"/><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Mems</a:t>
            </a:r>
            <a:r>
              <a:rPr lang="en-US" dirty="0" smtClean="0"/>
              <a:t> applications overview</a:t>
            </a:r>
            <a:endParaRPr lang="en-US" dirty="0"/>
          </a:p>
        </p:txBody>
      </p:sp>
      <p:sp>
        <p:nvSpPr>
          <p:cNvPr id="5" name="Subtitle 4"/>
          <p:cNvSpPr>
            <a:spLocks noGrp="1"/>
          </p:cNvSpPr>
          <p:nvPr>
            <p:ph type="subTitle" idx="1"/>
          </p:nvPr>
        </p:nvSpPr>
        <p:spPr/>
        <p:txBody>
          <a:bodyPr>
            <a:normAutofit fontScale="92500"/>
          </a:bodyPr>
          <a:lstStyle/>
          <a:p>
            <a:r>
              <a:rPr lang="en-US" dirty="0" smtClean="0"/>
              <a:t>MEMS Applications Overview Learning Module</a:t>
            </a:r>
            <a:endParaRPr lang="en-US" dirty="0"/>
          </a:p>
        </p:txBody>
      </p:sp>
      <p:sp>
        <p:nvSpPr>
          <p:cNvPr id="9" name="TextBox 8"/>
          <p:cNvSpPr txBox="1"/>
          <p:nvPr/>
        </p:nvSpPr>
        <p:spPr>
          <a:xfrm>
            <a:off x="346510" y="4688793"/>
            <a:ext cx="2256312" cy="769441"/>
          </a:xfrm>
          <a:prstGeom prst="rect">
            <a:avLst/>
          </a:prstGeom>
          <a:noFill/>
        </p:spPr>
        <p:txBody>
          <a:bodyPr wrap="square" rtlCol="0">
            <a:spAutoFit/>
          </a:bodyPr>
          <a:lstStyle/>
          <a:p>
            <a:r>
              <a:rPr lang="en-US" sz="1100" b="1" i="1" dirty="0" smtClean="0"/>
              <a:t>3-D accelerometer (inertia sensor) – x &amp; y axes upper left, z axis center</a:t>
            </a:r>
          </a:p>
          <a:p>
            <a:r>
              <a:rPr lang="en-US" sz="1100" b="1" i="1" dirty="0" smtClean="0"/>
              <a:t>[Image courtesy of </a:t>
            </a:r>
            <a:r>
              <a:rPr lang="en-US" sz="1100" b="1" i="1" dirty="0" err="1" smtClean="0"/>
              <a:t>ChipWorks</a:t>
            </a:r>
            <a:r>
              <a:rPr lang="en-US" sz="1100" b="1" i="1" dirty="0" smtClean="0"/>
              <a:t>]</a:t>
            </a:r>
            <a:endParaRPr lang="en-US" sz="1100" b="1" dirty="0"/>
          </a:p>
        </p:txBody>
      </p:sp>
      <p:pic>
        <p:nvPicPr>
          <p:cNvPr id="6" name="Picture 5" descr="1254.jp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880870" y="2309779"/>
            <a:ext cx="4658623" cy="347410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MEMS Sensors</a:t>
            </a:r>
            <a:endParaRPr lang="en-US" dirty="0"/>
          </a:p>
        </p:txBody>
      </p:sp>
      <p:sp>
        <p:nvSpPr>
          <p:cNvPr id="3" name="Content Placeholder 2"/>
          <p:cNvSpPr>
            <a:spLocks noGrp="1"/>
          </p:cNvSpPr>
          <p:nvPr>
            <p:ph sz="quarter" idx="1"/>
          </p:nvPr>
        </p:nvSpPr>
        <p:spPr/>
        <p:txBody>
          <a:bodyPr/>
          <a:lstStyle/>
          <a:p>
            <a:pPr>
              <a:buNone/>
            </a:pPr>
            <a:r>
              <a:rPr lang="en-US" sz="2200" dirty="0" smtClean="0"/>
              <a:t>Sensors are a major application for MEMS devices. </a:t>
            </a:r>
          </a:p>
          <a:p>
            <a:pPr>
              <a:buNone/>
            </a:pPr>
            <a:r>
              <a:rPr lang="en-US" sz="2200" dirty="0" smtClean="0"/>
              <a:t>Three primary MEMS sensors</a:t>
            </a:r>
          </a:p>
          <a:p>
            <a:pPr marL="508000" lvl="1" indent="-508000">
              <a:buFont typeface="Wingdings" pitchFamily="2" charset="2"/>
              <a:buChar char="v"/>
            </a:pPr>
            <a:r>
              <a:rPr lang="en-US" sz="2200" dirty="0" smtClean="0"/>
              <a:t>pressure sensors</a:t>
            </a:r>
          </a:p>
          <a:p>
            <a:pPr marL="508000" lvl="1" indent="-508000">
              <a:buFont typeface="Wingdings" pitchFamily="2" charset="2"/>
              <a:buChar char="v"/>
            </a:pPr>
            <a:r>
              <a:rPr lang="en-US" sz="2200" dirty="0" smtClean="0"/>
              <a:t>chemical sensors</a:t>
            </a:r>
          </a:p>
          <a:p>
            <a:pPr marL="508000" lvl="1" indent="-508000">
              <a:buFont typeface="Wingdings" pitchFamily="2" charset="2"/>
              <a:buChar char="v"/>
            </a:pPr>
            <a:r>
              <a:rPr lang="en-US" sz="2200" dirty="0" smtClean="0"/>
              <a:t>inertial sensors (accelerometers, gyroscopes)</a:t>
            </a:r>
          </a:p>
          <a:p>
            <a:pPr marL="508000" lvl="1" indent="-508000">
              <a:buNone/>
            </a:pPr>
            <a:endParaRPr lang="en-US" sz="2200" dirty="0" smtClean="0"/>
          </a:p>
          <a:p>
            <a:pPr marL="0" indent="0">
              <a:buNone/>
            </a:pPr>
            <a:r>
              <a:rPr lang="en-US" sz="2200" dirty="0" smtClean="0"/>
              <a:t>MEMS sensors can be used in combinations with other sensors for </a:t>
            </a:r>
            <a:r>
              <a:rPr lang="en-US" sz="2200" dirty="0" err="1" smtClean="0"/>
              <a:t>multisensing</a:t>
            </a:r>
            <a:r>
              <a:rPr lang="en-US" sz="2200" dirty="0" smtClean="0"/>
              <a:t> applications. For example, a MEMS can be designed with sensors to measure the flow rate of a liquid sample and at the same time identify any contaminates within the sample.</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Smartphones and MEMS</a:t>
            </a:r>
            <a:endParaRPr lang="en-US" dirty="0"/>
          </a:p>
        </p:txBody>
      </p:sp>
      <p:pic>
        <p:nvPicPr>
          <p:cNvPr id="3" name="Picture 2" descr="Smartphone_MEMSsensors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4864" y="1579305"/>
            <a:ext cx="3770698" cy="4879726"/>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5093888" y="1675237"/>
            <a:ext cx="3607607" cy="4770537"/>
          </a:xfrm>
          <a:prstGeom prst="rect">
            <a:avLst/>
          </a:prstGeom>
          <a:noFill/>
        </p:spPr>
        <p:txBody>
          <a:bodyPr wrap="square" rtlCol="0">
            <a:spAutoFit/>
          </a:bodyPr>
          <a:lstStyle/>
          <a:p>
            <a:r>
              <a:rPr lang="en-US" sz="2400" dirty="0" smtClean="0">
                <a:latin typeface="Arial"/>
                <a:cs typeface="Arial"/>
              </a:rPr>
              <a:t>Smartphones can do much of what they do because of the various MEMS sensors built into them.</a:t>
            </a:r>
          </a:p>
          <a:p>
            <a:pPr marL="800100" lvl="1" indent="-342900">
              <a:buFont typeface="Arial"/>
              <a:buChar char="•"/>
            </a:pPr>
            <a:r>
              <a:rPr lang="en-US" sz="2000" dirty="0" smtClean="0">
                <a:latin typeface="Arial"/>
                <a:cs typeface="Arial"/>
              </a:rPr>
              <a:t>Inertial </a:t>
            </a:r>
          </a:p>
          <a:p>
            <a:pPr marL="800100" lvl="1" indent="-342900">
              <a:buFont typeface="Arial"/>
              <a:buChar char="•"/>
            </a:pPr>
            <a:r>
              <a:rPr lang="en-US" sz="2000" dirty="0" smtClean="0">
                <a:latin typeface="Arial"/>
                <a:cs typeface="Arial"/>
              </a:rPr>
              <a:t>Pressure </a:t>
            </a:r>
          </a:p>
          <a:p>
            <a:pPr marL="800100" lvl="1" indent="-342900">
              <a:buFont typeface="Arial"/>
              <a:buChar char="•"/>
            </a:pPr>
            <a:r>
              <a:rPr lang="en-US" sz="2000" dirty="0" smtClean="0">
                <a:latin typeface="Arial"/>
                <a:cs typeface="Arial"/>
              </a:rPr>
              <a:t>RGB </a:t>
            </a:r>
          </a:p>
          <a:p>
            <a:pPr marL="800100" lvl="1" indent="-342900">
              <a:buFont typeface="Arial"/>
              <a:buChar char="•"/>
            </a:pPr>
            <a:r>
              <a:rPr lang="en-US" sz="2000" dirty="0" smtClean="0">
                <a:latin typeface="Arial"/>
                <a:cs typeface="Arial"/>
              </a:rPr>
              <a:t>Geomagnetic</a:t>
            </a:r>
          </a:p>
          <a:p>
            <a:pPr marL="800100" lvl="1" indent="-342900">
              <a:buFont typeface="Arial"/>
              <a:buChar char="•"/>
            </a:pPr>
            <a:r>
              <a:rPr lang="en-US" sz="2000" dirty="0" smtClean="0">
                <a:latin typeface="Arial"/>
                <a:cs typeface="Arial"/>
              </a:rPr>
              <a:t>Temperature </a:t>
            </a:r>
          </a:p>
          <a:p>
            <a:pPr marL="800100" lvl="1" indent="-342900">
              <a:buFont typeface="Arial"/>
              <a:buChar char="•"/>
            </a:pPr>
            <a:r>
              <a:rPr lang="en-US" sz="2000" dirty="0" smtClean="0">
                <a:latin typeface="Arial"/>
                <a:cs typeface="Arial"/>
              </a:rPr>
              <a:t>Humidity</a:t>
            </a:r>
          </a:p>
          <a:p>
            <a:pPr marL="800100" lvl="1" indent="-342900">
              <a:buFont typeface="Arial"/>
              <a:buChar char="•"/>
            </a:pPr>
            <a:r>
              <a:rPr lang="en-US" sz="2000" dirty="0" smtClean="0">
                <a:latin typeface="Arial"/>
                <a:cs typeface="Arial"/>
              </a:rPr>
              <a:t>Proximity</a:t>
            </a:r>
          </a:p>
          <a:p>
            <a:pPr marL="800100" lvl="1" indent="-342900">
              <a:buFont typeface="Arial"/>
              <a:buChar char="•"/>
            </a:pPr>
            <a:r>
              <a:rPr lang="en-US" sz="2000" dirty="0" smtClean="0">
                <a:latin typeface="Arial"/>
                <a:cs typeface="Arial"/>
              </a:rPr>
              <a:t>To name a few</a:t>
            </a:r>
          </a:p>
          <a:p>
            <a:endParaRPr lang="en-US" sz="2400" dirty="0">
              <a:latin typeface="Arial"/>
              <a:cs typeface="Arial"/>
            </a:endParaRPr>
          </a:p>
        </p:txBody>
      </p:sp>
    </p:spTree>
    <p:extLst>
      <p:ext uri="{BB962C8B-B14F-4D97-AF65-F5344CB8AC3E}">
        <p14:creationId xmlns:p14="http://schemas.microsoft.com/office/powerpoint/2010/main" val="300993290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Smartphones, Tablets, Laptops, Cameras</a:t>
            </a:r>
            <a:endParaRPr lang="en-US" dirty="0"/>
          </a:p>
        </p:txBody>
      </p:sp>
      <p:pic>
        <p:nvPicPr>
          <p:cNvPr id="6" name="Picture 5" descr="d5ASK1JtRnFN6PQ3.large.jpg"/>
          <p:cNvPicPr>
            <a:picLocks noChangeAspect="1"/>
          </p:cNvPicPr>
          <p:nvPr/>
        </p:nvPicPr>
        <p:blipFill>
          <a:blip r:embed="rId2"/>
          <a:srcRect t="10695" b="12299"/>
          <a:stretch>
            <a:fillRect/>
          </a:stretch>
        </p:blipFill>
        <p:spPr>
          <a:xfrm>
            <a:off x="1219823" y="2367060"/>
            <a:ext cx="6758329" cy="3903205"/>
          </a:xfrm>
          <a:prstGeom prst="rect">
            <a:avLst/>
          </a:prstGeom>
        </p:spPr>
      </p:pic>
      <p:cxnSp>
        <p:nvCxnSpPr>
          <p:cNvPr id="7" name="Straight Arrow Connector 6"/>
          <p:cNvCxnSpPr/>
          <p:nvPr/>
        </p:nvCxnSpPr>
        <p:spPr>
          <a:xfrm>
            <a:off x="1958352" y="2367061"/>
            <a:ext cx="1676400" cy="1295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8" name="Straight Arrow Connector 7"/>
          <p:cNvCxnSpPr/>
          <p:nvPr/>
        </p:nvCxnSpPr>
        <p:spPr>
          <a:xfrm flipH="1">
            <a:off x="4320552" y="1986061"/>
            <a:ext cx="2438400" cy="1676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9" name="TextBox 8"/>
          <p:cNvSpPr txBox="1"/>
          <p:nvPr/>
        </p:nvSpPr>
        <p:spPr>
          <a:xfrm>
            <a:off x="170474" y="3738661"/>
            <a:ext cx="1334020" cy="561692"/>
          </a:xfrm>
          <a:prstGeom prst="rect">
            <a:avLst/>
          </a:prstGeom>
          <a:noFill/>
        </p:spPr>
        <p:txBody>
          <a:bodyPr wrap="none" rtlCol="0">
            <a:spAutoFit/>
          </a:bodyPr>
          <a:lstStyle/>
          <a:p>
            <a:r>
              <a:rPr lang="en-US" sz="2000" dirty="0" smtClean="0"/>
              <a:t>Droid Card</a:t>
            </a:r>
          </a:p>
          <a:p>
            <a:r>
              <a:rPr lang="en-US" sz="1050" i="1" dirty="0" smtClean="0"/>
              <a:t>Courtesy of ifixit.com</a:t>
            </a:r>
            <a:endParaRPr lang="en-US" sz="1050" i="1" dirty="0"/>
          </a:p>
        </p:txBody>
      </p:sp>
      <p:sp>
        <p:nvSpPr>
          <p:cNvPr id="10" name="TextBox 9"/>
          <p:cNvSpPr txBox="1"/>
          <p:nvPr/>
        </p:nvSpPr>
        <p:spPr>
          <a:xfrm>
            <a:off x="1419449" y="6270266"/>
            <a:ext cx="6454139" cy="338554"/>
          </a:xfrm>
          <a:prstGeom prst="rect">
            <a:avLst/>
          </a:prstGeom>
          <a:noFill/>
        </p:spPr>
        <p:txBody>
          <a:bodyPr wrap="none" rtlCol="0">
            <a:spAutoFit/>
          </a:bodyPr>
          <a:lstStyle/>
          <a:p>
            <a:r>
              <a:rPr lang="en-US" sz="1600" dirty="0" smtClean="0">
                <a:hlinkClick r:id="rId3"/>
              </a:rPr>
              <a:t>http://www.ifixit.com/Teardown/Motorola-Droid-Bionic-Teardown/6449/1</a:t>
            </a:r>
            <a:r>
              <a:rPr lang="en-US" sz="1600" dirty="0" smtClean="0"/>
              <a:t> </a:t>
            </a:r>
            <a:endParaRPr lang="en-US" sz="1600" dirty="0"/>
          </a:p>
        </p:txBody>
      </p:sp>
      <p:sp>
        <p:nvSpPr>
          <p:cNvPr id="11" name="Rectangle 10"/>
          <p:cNvSpPr/>
          <p:nvPr/>
        </p:nvSpPr>
        <p:spPr>
          <a:xfrm>
            <a:off x="975370" y="1481238"/>
            <a:ext cx="8009867" cy="830997"/>
          </a:xfrm>
          <a:prstGeom prst="rect">
            <a:avLst/>
          </a:prstGeom>
        </p:spPr>
        <p:txBody>
          <a:bodyPr wrap="square">
            <a:spAutoFit/>
          </a:bodyPr>
          <a:lstStyle/>
          <a:p>
            <a:r>
              <a:rPr lang="en-US" sz="2400" dirty="0" smtClean="0"/>
              <a:t>They </a:t>
            </a:r>
            <a:r>
              <a:rPr lang="en-US" sz="2400" dirty="0"/>
              <a:t>all have MEMS inertial sensors (gyroscopes and accelerometers</a:t>
            </a:r>
            <a:r>
              <a:rPr lang="en-US" sz="2400" dirty="0" smtClean="0"/>
              <a:t>)</a:t>
            </a:r>
            <a:r>
              <a:rPr lang="en-US" sz="2400" dirty="0"/>
              <a:t> </a:t>
            </a:r>
            <a:r>
              <a:rPr lang="en-US" sz="2400" dirty="0" smtClean="0"/>
              <a:t>as well as PS, transmitters/receivers.</a:t>
            </a:r>
            <a:endParaRPr lang="en-US" sz="2400" dirty="0"/>
          </a:p>
        </p:txBody>
      </p:sp>
    </p:spTree>
    <p:extLst>
      <p:ext uri="{BB962C8B-B14F-4D97-AF65-F5344CB8AC3E}">
        <p14:creationId xmlns:p14="http://schemas.microsoft.com/office/powerpoint/2010/main" val="385876392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MEMS Scale – Pressure Sensors (PS)</a:t>
            </a:r>
            <a:endParaRPr lang="en-US" dirty="0"/>
          </a:p>
        </p:txBody>
      </p:sp>
      <p:sp>
        <p:nvSpPr>
          <p:cNvPr id="8" name="TextBox 7"/>
          <p:cNvSpPr txBox="1"/>
          <p:nvPr/>
        </p:nvSpPr>
        <p:spPr>
          <a:xfrm>
            <a:off x="480716" y="6037120"/>
            <a:ext cx="3087584" cy="430887"/>
          </a:xfrm>
          <a:prstGeom prst="rect">
            <a:avLst/>
          </a:prstGeom>
          <a:noFill/>
        </p:spPr>
        <p:txBody>
          <a:bodyPr wrap="square" rtlCol="0">
            <a:spAutoFit/>
          </a:bodyPr>
          <a:lstStyle/>
          <a:p>
            <a:r>
              <a:rPr lang="en-US" sz="1100" b="1" i="1" dirty="0" smtClean="0"/>
              <a:t>[Macro PS photos courtesy of Bob Willis</a:t>
            </a:r>
          </a:p>
          <a:p>
            <a:r>
              <a:rPr lang="en-US" sz="1100" b="1" i="1" dirty="0" smtClean="0"/>
              <a:t>MEMS diaphragm courtesy of UNM/MTTC]</a:t>
            </a:r>
            <a:endParaRPr lang="en-US" sz="1100" b="1" dirty="0"/>
          </a:p>
        </p:txBody>
      </p:sp>
      <p:pic>
        <p:nvPicPr>
          <p:cNvPr id="6" name="Picture 5" descr="baratron-side-ppt.jpg"/>
          <p:cNvPicPr>
            <a:picLocks noChangeAspect="1"/>
          </p:cNvPicPr>
          <p:nvPr/>
        </p:nvPicPr>
        <p:blipFill>
          <a:blip r:embed="rId3" cstate="print"/>
          <a:stretch>
            <a:fillRect/>
          </a:stretch>
        </p:blipFill>
        <p:spPr>
          <a:xfrm>
            <a:off x="6003466" y="2598467"/>
            <a:ext cx="2346726" cy="2346726"/>
          </a:xfrm>
          <a:prstGeom prst="rect">
            <a:avLst/>
          </a:prstGeom>
        </p:spPr>
      </p:pic>
      <p:sp>
        <p:nvSpPr>
          <p:cNvPr id="7" name="TextBox 6"/>
          <p:cNvSpPr txBox="1"/>
          <p:nvPr/>
        </p:nvSpPr>
        <p:spPr>
          <a:xfrm>
            <a:off x="525867" y="1513757"/>
            <a:ext cx="8395855" cy="1323439"/>
          </a:xfrm>
          <a:prstGeom prst="rect">
            <a:avLst/>
          </a:prstGeom>
          <a:noFill/>
        </p:spPr>
        <p:txBody>
          <a:bodyPr wrap="square" rtlCol="0">
            <a:spAutoFit/>
          </a:bodyPr>
          <a:lstStyle/>
          <a:p>
            <a:pPr algn="ctr"/>
            <a:r>
              <a:rPr lang="en-US" sz="2000" dirty="0" smtClean="0">
                <a:latin typeface="Arial" pitchFamily="34" charset="0"/>
                <a:cs typeface="Arial" pitchFamily="34" charset="0"/>
              </a:rPr>
              <a:t>A pressure sensor is a device consisting of a mechanical component (diaphragm) and electronic components. </a:t>
            </a:r>
            <a:r>
              <a:rPr lang="en-US" sz="2000" dirty="0"/>
              <a:t>These pictures compare a macro-size pressure sensor (70mm in diameter) to a MEMS pressure sensor</a:t>
            </a:r>
            <a:endParaRPr lang="en-US" sz="2000" dirty="0" smtClean="0">
              <a:latin typeface="Arial" pitchFamily="34" charset="0"/>
              <a:cs typeface="Arial" pitchFamily="34" charset="0"/>
            </a:endParaRPr>
          </a:p>
          <a:p>
            <a:pPr algn="ctr"/>
            <a:endParaRPr lang="en-US" sz="2000" dirty="0">
              <a:latin typeface="Arial" pitchFamily="34" charset="0"/>
              <a:cs typeface="Arial" pitchFamily="34" charset="0"/>
            </a:endParaRPr>
          </a:p>
        </p:txBody>
      </p:sp>
      <p:pic>
        <p:nvPicPr>
          <p:cNvPr id="9" name="Picture 8" descr="PS-comparison-rev2_ppt.jpg"/>
          <p:cNvPicPr>
            <a:picLocks noChangeAspect="1"/>
          </p:cNvPicPr>
          <p:nvPr/>
        </p:nvPicPr>
        <p:blipFill>
          <a:blip r:embed="rId4"/>
          <a:stretch>
            <a:fillRect/>
          </a:stretch>
        </p:blipFill>
        <p:spPr>
          <a:xfrm>
            <a:off x="535383" y="2658632"/>
            <a:ext cx="3073130" cy="3245226"/>
          </a:xfrm>
          <a:prstGeom prst="rect">
            <a:avLst/>
          </a:prstGeom>
        </p:spPr>
      </p:pic>
      <p:pic>
        <p:nvPicPr>
          <p:cNvPr id="10" name="Picture 9" descr="PS-diaphragm.jpg"/>
          <p:cNvPicPr>
            <a:picLocks noChangeAspect="1"/>
          </p:cNvPicPr>
          <p:nvPr/>
        </p:nvPicPr>
        <p:blipFill>
          <a:blip r:embed="rId5"/>
          <a:stretch>
            <a:fillRect/>
          </a:stretch>
        </p:blipFill>
        <p:spPr>
          <a:xfrm>
            <a:off x="4200733" y="4890719"/>
            <a:ext cx="2490093" cy="1967281"/>
          </a:xfrm>
          <a:prstGeom prst="rect">
            <a:avLst/>
          </a:prstGeom>
        </p:spPr>
      </p:pic>
      <p:cxnSp>
        <p:nvCxnSpPr>
          <p:cNvPr id="12" name="Straight Arrow Connector 11"/>
          <p:cNvCxnSpPr>
            <a:endCxn id="6" idx="1"/>
          </p:cNvCxnSpPr>
          <p:nvPr/>
        </p:nvCxnSpPr>
        <p:spPr>
          <a:xfrm flipV="1">
            <a:off x="2648448" y="3771830"/>
            <a:ext cx="3355018" cy="417896"/>
          </a:xfrm>
          <a:prstGeom prst="straightConnector1">
            <a:avLst/>
          </a:prstGeom>
          <a:ln>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699999" y="5376969"/>
            <a:ext cx="1475097" cy="10112"/>
          </a:xfrm>
          <a:prstGeom prst="straightConnector1">
            <a:avLst/>
          </a:prstGeom>
          <a:ln>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MEMS Pressure Sensor</a:t>
            </a:r>
            <a:endParaRPr lang="en-US" dirty="0"/>
          </a:p>
        </p:txBody>
      </p:sp>
      <p:sp>
        <p:nvSpPr>
          <p:cNvPr id="3" name="Content Placeholder 2"/>
          <p:cNvSpPr>
            <a:spLocks noGrp="1"/>
          </p:cNvSpPr>
          <p:nvPr>
            <p:ph sz="quarter" idx="1"/>
          </p:nvPr>
        </p:nvSpPr>
        <p:spPr>
          <a:xfrm>
            <a:off x="612647" y="1600200"/>
            <a:ext cx="4731249" cy="4468092"/>
          </a:xfrm>
        </p:spPr>
        <p:txBody>
          <a:bodyPr>
            <a:noAutofit/>
          </a:bodyPr>
          <a:lstStyle/>
          <a:p>
            <a:pPr marL="457200" indent="-457200">
              <a:lnSpc>
                <a:spcPct val="120000"/>
              </a:lnSpc>
            </a:pPr>
            <a:r>
              <a:rPr lang="en-US" sz="2200" dirty="0" smtClean="0"/>
              <a:t>MEMS pressure sensors use a flexible diaphragm as the sensing device.  </a:t>
            </a:r>
          </a:p>
          <a:p>
            <a:pPr marL="457200" indent="-457200">
              <a:lnSpc>
                <a:spcPct val="120000"/>
              </a:lnSpc>
            </a:pPr>
            <a:r>
              <a:rPr lang="en-US" sz="2200" dirty="0" smtClean="0"/>
              <a:t>One side of the diaphragm is exposed to a sealed, reference pressure and the other side is open to external pressure.  </a:t>
            </a:r>
          </a:p>
          <a:p>
            <a:pPr marL="457200" indent="-457200">
              <a:lnSpc>
                <a:spcPct val="120000"/>
              </a:lnSpc>
            </a:pPr>
            <a:r>
              <a:rPr lang="en-US" sz="2200" dirty="0" smtClean="0"/>
              <a:t>The diaphragm moves with a change in the external pressure. </a:t>
            </a:r>
          </a:p>
          <a:p>
            <a:pPr marL="457200" indent="-457200"/>
            <a:endParaRPr lang="en-US" sz="2200" dirty="0"/>
          </a:p>
        </p:txBody>
      </p:sp>
      <p:pic>
        <p:nvPicPr>
          <p:cNvPr id="4" name="Picture 3" descr="PS-diaphragm.jpg"/>
          <p:cNvPicPr>
            <a:picLocks noChangeAspect="1"/>
          </p:cNvPicPr>
          <p:nvPr/>
        </p:nvPicPr>
        <p:blipFill>
          <a:blip r:embed="rId3"/>
          <a:stretch>
            <a:fillRect/>
          </a:stretch>
        </p:blipFill>
        <p:spPr>
          <a:xfrm>
            <a:off x="5323416" y="1770215"/>
            <a:ext cx="3471212" cy="2742408"/>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5533901" y="4738257"/>
            <a:ext cx="3289465" cy="769441"/>
          </a:xfrm>
          <a:prstGeom prst="rect">
            <a:avLst/>
          </a:prstGeom>
          <a:noFill/>
        </p:spPr>
        <p:txBody>
          <a:bodyPr wrap="square" rtlCol="0">
            <a:spAutoFit/>
          </a:bodyPr>
          <a:lstStyle/>
          <a:p>
            <a:pPr algn="r"/>
            <a:r>
              <a:rPr lang="en-US" sz="1100" b="1" i="1" dirty="0" smtClean="0"/>
              <a:t>MEMS Pressure Sensor</a:t>
            </a:r>
            <a:endParaRPr lang="en-US" sz="1100" b="1" dirty="0" smtClean="0"/>
          </a:p>
          <a:p>
            <a:pPr algn="r"/>
            <a:r>
              <a:rPr lang="en-US" sz="1100" b="1" i="1" dirty="0" smtClean="0"/>
              <a:t>[Courtesy of the MTTC, University of New Mexico]</a:t>
            </a:r>
            <a:endParaRPr lang="en-US" sz="1100" b="1" dirty="0" smtClean="0"/>
          </a:p>
          <a:p>
            <a:pPr algn="r"/>
            <a:endParaRPr lang="en-US" sz="1100" b="1" dirty="0"/>
          </a:p>
        </p:txBody>
      </p:sp>
      <p:sp>
        <p:nvSpPr>
          <p:cNvPr id="6" name="TextBox 5"/>
          <p:cNvSpPr txBox="1"/>
          <p:nvPr/>
        </p:nvSpPr>
        <p:spPr>
          <a:xfrm>
            <a:off x="843148" y="6008914"/>
            <a:ext cx="7109960" cy="461665"/>
          </a:xfrm>
          <a:prstGeom prst="rect">
            <a:avLst/>
          </a:prstGeom>
          <a:noFill/>
        </p:spPr>
        <p:txBody>
          <a:bodyPr wrap="none" rtlCol="0">
            <a:spAutoFit/>
          </a:bodyPr>
          <a:lstStyle/>
          <a:p>
            <a:r>
              <a:rPr lang="en-US" sz="2400" i="1" dirty="0" smtClean="0">
                <a:solidFill>
                  <a:srgbClr val="002060"/>
                </a:solidFill>
              </a:rPr>
              <a:t>What are some possible applications for this type of sensor?</a:t>
            </a:r>
            <a:endParaRPr lang="en-US" sz="2400" i="1" dirty="0">
              <a:solidFill>
                <a:srgbClr val="00206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MEMS in the Automotive Industry</a:t>
            </a:r>
            <a:endParaRPr lang="en-US" dirty="0"/>
          </a:p>
        </p:txBody>
      </p:sp>
      <p:sp>
        <p:nvSpPr>
          <p:cNvPr id="3" name="Content Placeholder 2"/>
          <p:cNvSpPr>
            <a:spLocks noGrp="1"/>
          </p:cNvSpPr>
          <p:nvPr>
            <p:ph sz="quarter" idx="1"/>
          </p:nvPr>
        </p:nvSpPr>
        <p:spPr>
          <a:xfrm>
            <a:off x="612649" y="1600200"/>
            <a:ext cx="4339362" cy="4495800"/>
          </a:xfrm>
        </p:spPr>
        <p:txBody>
          <a:bodyPr>
            <a:normAutofit/>
          </a:bodyPr>
          <a:lstStyle/>
          <a:p>
            <a:pPr marL="0" indent="0">
              <a:buNone/>
            </a:pPr>
            <a:r>
              <a:rPr lang="en-US" sz="2400" dirty="0" smtClean="0"/>
              <a:t>MEMS pressure sensors sense, monitor and transmit</a:t>
            </a:r>
          </a:p>
          <a:p>
            <a:pPr marL="508000" lvl="1" indent="-508000">
              <a:buFont typeface="Wingdings" pitchFamily="2" charset="2"/>
              <a:buChar char="v"/>
            </a:pPr>
            <a:r>
              <a:rPr lang="en-US" sz="2400" dirty="0" smtClean="0"/>
              <a:t>Tire pressure</a:t>
            </a:r>
          </a:p>
          <a:p>
            <a:pPr marL="508000" lvl="1" indent="-508000">
              <a:buFont typeface="Wingdings" pitchFamily="2" charset="2"/>
              <a:buChar char="v"/>
            </a:pPr>
            <a:r>
              <a:rPr lang="en-US" sz="2400" dirty="0" smtClean="0"/>
              <a:t>Fuel pressure</a:t>
            </a:r>
          </a:p>
          <a:p>
            <a:pPr marL="508000" lvl="1" indent="-508000">
              <a:buFont typeface="Wingdings" pitchFamily="2" charset="2"/>
              <a:buChar char="v"/>
            </a:pPr>
            <a:r>
              <a:rPr lang="en-US" sz="2400" dirty="0" smtClean="0"/>
              <a:t>Oil pressure</a:t>
            </a:r>
          </a:p>
          <a:p>
            <a:pPr marL="508000" lvl="1" indent="-508000">
              <a:buFont typeface="Wingdings" pitchFamily="2" charset="2"/>
              <a:buChar char="v"/>
            </a:pPr>
            <a:r>
              <a:rPr lang="en-US" sz="2400" dirty="0" smtClean="0"/>
              <a:t>Air flow</a:t>
            </a:r>
          </a:p>
          <a:p>
            <a:pPr marL="508000" lvl="1" indent="-508000">
              <a:buFont typeface="Wingdings" pitchFamily="2" charset="2"/>
              <a:buChar char="v"/>
            </a:pPr>
            <a:r>
              <a:rPr lang="en-US" sz="2400" dirty="0" smtClean="0"/>
              <a:t>Absolute air pressure within the intake manifold of the engine </a:t>
            </a:r>
          </a:p>
          <a:p>
            <a:pPr marL="508000" lvl="1" indent="-508000">
              <a:buNone/>
            </a:pPr>
            <a:endParaRPr lang="en-US" sz="2000" i="1" dirty="0" smtClean="0">
              <a:solidFill>
                <a:srgbClr val="002060"/>
              </a:solidFill>
            </a:endParaRPr>
          </a:p>
          <a:p>
            <a:pPr marL="508000" lvl="1" indent="-508000">
              <a:buFont typeface="Wingdings" pitchFamily="2" charset="2"/>
              <a:buChar char="v"/>
            </a:pPr>
            <a:endParaRPr lang="en-US" sz="2400" dirty="0" smtClean="0"/>
          </a:p>
          <a:p>
            <a:pPr>
              <a:buNone/>
            </a:pPr>
            <a:endParaRPr lang="en-US" dirty="0"/>
          </a:p>
        </p:txBody>
      </p:sp>
      <p:pic>
        <p:nvPicPr>
          <p:cNvPr id="6" name="Picture 5" descr="tire_pressure_sensor5_17_ppt.jpg"/>
          <p:cNvPicPr>
            <a:picLocks noChangeAspect="1"/>
          </p:cNvPicPr>
          <p:nvPr/>
        </p:nvPicPr>
        <p:blipFill>
          <a:blip r:embed="rId3"/>
          <a:stretch>
            <a:fillRect/>
          </a:stretch>
        </p:blipFill>
        <p:spPr>
          <a:xfrm>
            <a:off x="5214257" y="1730828"/>
            <a:ext cx="3608338" cy="381682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Pressure Sensors in </a:t>
            </a:r>
            <a:r>
              <a:rPr lang="en-US" dirty="0" err="1" smtClean="0"/>
              <a:t>BioMedical</a:t>
            </a:r>
            <a:r>
              <a:rPr lang="en-US" dirty="0" smtClean="0"/>
              <a:t> Applications</a:t>
            </a:r>
            <a:endParaRPr lang="en-US" dirty="0"/>
          </a:p>
        </p:txBody>
      </p:sp>
      <p:sp>
        <p:nvSpPr>
          <p:cNvPr id="3" name="Content Placeholder 2"/>
          <p:cNvSpPr>
            <a:spLocks noGrp="1"/>
          </p:cNvSpPr>
          <p:nvPr>
            <p:ph sz="quarter" idx="1"/>
          </p:nvPr>
        </p:nvSpPr>
        <p:spPr>
          <a:xfrm>
            <a:off x="612648" y="1600199"/>
            <a:ext cx="6062100" cy="4705597"/>
          </a:xfrm>
        </p:spPr>
        <p:txBody>
          <a:bodyPr>
            <a:normAutofit/>
          </a:bodyPr>
          <a:lstStyle/>
          <a:p>
            <a:pPr marL="508000" lvl="1" indent="-508000">
              <a:buFont typeface="Wingdings" pitchFamily="2" charset="2"/>
              <a:buChar char="v"/>
            </a:pPr>
            <a:r>
              <a:rPr lang="en-US" sz="2200" dirty="0" smtClean="0"/>
              <a:t>Blood PS</a:t>
            </a:r>
          </a:p>
          <a:p>
            <a:pPr marL="508000" lvl="1" indent="-508000">
              <a:buFont typeface="Wingdings" pitchFamily="2" charset="2"/>
              <a:buChar char="v"/>
            </a:pPr>
            <a:r>
              <a:rPr lang="en-US" sz="2200" dirty="0" smtClean="0"/>
              <a:t>Intracranial PS </a:t>
            </a:r>
          </a:p>
          <a:p>
            <a:pPr marL="508000" lvl="1" indent="-508000">
              <a:buFont typeface="Wingdings" pitchFamily="2" charset="2"/>
              <a:buChar char="v"/>
            </a:pPr>
            <a:r>
              <a:rPr lang="en-US" sz="2200" dirty="0" smtClean="0"/>
              <a:t>PS in endoscopes</a:t>
            </a:r>
          </a:p>
          <a:p>
            <a:pPr marL="508000" lvl="1" indent="-508000">
              <a:buFont typeface="Wingdings" pitchFamily="2" charset="2"/>
              <a:buChar char="v"/>
            </a:pPr>
            <a:r>
              <a:rPr lang="en-US" sz="2200" dirty="0" smtClean="0"/>
              <a:t>Sensors for infusion pumps</a:t>
            </a:r>
          </a:p>
          <a:p>
            <a:pPr marL="0" indent="0">
              <a:buNone/>
            </a:pPr>
            <a:r>
              <a:rPr lang="en-US" sz="2200" dirty="0" smtClean="0"/>
              <a:t>RF (radio frequency) elements incorporated into the MEMS device allow the sensor to transmit its measurements to an external receiver. </a:t>
            </a:r>
          </a:p>
          <a:p>
            <a:pPr marL="0" indent="0">
              <a:buNone/>
            </a:pPr>
            <a:endParaRPr lang="en-US" sz="2000" i="1" dirty="0" smtClean="0">
              <a:solidFill>
                <a:srgbClr val="002060"/>
              </a:solidFill>
            </a:endParaRP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MEMS Inertial Sensors</a:t>
            </a:r>
            <a:endParaRPr lang="en-US" dirty="0"/>
          </a:p>
        </p:txBody>
      </p:sp>
      <p:sp>
        <p:nvSpPr>
          <p:cNvPr id="3" name="Content Placeholder 2"/>
          <p:cNvSpPr>
            <a:spLocks noGrp="1"/>
          </p:cNvSpPr>
          <p:nvPr>
            <p:ph sz="quarter" idx="1"/>
          </p:nvPr>
        </p:nvSpPr>
        <p:spPr/>
        <p:txBody>
          <a:bodyPr>
            <a:normAutofit/>
          </a:bodyPr>
          <a:lstStyle/>
          <a:p>
            <a:pPr marL="0" indent="0">
              <a:lnSpc>
                <a:spcPct val="120000"/>
              </a:lnSpc>
              <a:buNone/>
            </a:pPr>
            <a:r>
              <a:rPr lang="en-US" sz="2400" dirty="0" smtClean="0"/>
              <a:t>Newton's First Law of Motion </a:t>
            </a:r>
          </a:p>
          <a:p>
            <a:pPr marL="0" indent="0">
              <a:lnSpc>
                <a:spcPct val="120000"/>
              </a:lnSpc>
              <a:buNone/>
            </a:pPr>
            <a:r>
              <a:rPr lang="en-US" sz="2400" i="1" dirty="0" smtClean="0"/>
              <a:t>"An object at rest tends to stay at rest and an object in motion tends to stay in motion with the same speed and in the same direction unless acted upon by an unbalanced force.”</a:t>
            </a:r>
          </a:p>
          <a:p>
            <a:pPr marL="0" indent="0">
              <a:lnSpc>
                <a:spcPct val="120000"/>
              </a:lnSpc>
              <a:buNone/>
            </a:pPr>
            <a:r>
              <a:rPr lang="en-US" sz="2400" dirty="0" smtClean="0"/>
              <a:t>MEMS inertial sensors are designed to sense a change in an object's inertia, and then convert, or transduce inertial force into a measurable signal</a:t>
            </a: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MEMS Accelerometers</a:t>
            </a:r>
            <a:endParaRPr lang="en-US" dirty="0"/>
          </a:p>
        </p:txBody>
      </p:sp>
      <p:sp>
        <p:nvSpPr>
          <p:cNvPr id="3" name="Content Placeholder 2"/>
          <p:cNvSpPr>
            <a:spLocks noGrp="1"/>
          </p:cNvSpPr>
          <p:nvPr>
            <p:ph sz="quarter" idx="1"/>
          </p:nvPr>
        </p:nvSpPr>
        <p:spPr>
          <a:xfrm>
            <a:off x="500862" y="4953116"/>
            <a:ext cx="8153400" cy="1545181"/>
          </a:xfrm>
        </p:spPr>
        <p:txBody>
          <a:bodyPr>
            <a:normAutofit fontScale="70000" lnSpcReduction="20000"/>
          </a:bodyPr>
          <a:lstStyle/>
          <a:p>
            <a:pPr marL="0" indent="0">
              <a:lnSpc>
                <a:spcPct val="120000"/>
              </a:lnSpc>
              <a:buNone/>
            </a:pPr>
            <a:r>
              <a:rPr lang="en-US" sz="3200" dirty="0" smtClean="0"/>
              <a:t>The simplest MEMS accelerometer sensor is an inertial mass suspended by springs.  The mass is deflected from its nominal position as a result of acceleration. This deflection of the mass is converted to an electrical signal as the sensor's output.</a:t>
            </a:r>
          </a:p>
          <a:p>
            <a:pPr>
              <a:buNone/>
            </a:pPr>
            <a:endParaRPr lang="en-US" dirty="0"/>
          </a:p>
        </p:txBody>
      </p:sp>
      <p:pic>
        <p:nvPicPr>
          <p:cNvPr id="4" name="Picture 3" descr="accelerometer.jpg"/>
          <p:cNvPicPr>
            <a:picLocks noChangeAspect="1"/>
          </p:cNvPicPr>
          <p:nvPr/>
        </p:nvPicPr>
        <p:blipFill>
          <a:blip r:embed="rId3"/>
          <a:stretch>
            <a:fillRect/>
          </a:stretch>
        </p:blipFill>
        <p:spPr>
          <a:xfrm>
            <a:off x="639842" y="1581486"/>
            <a:ext cx="3833768" cy="2376936"/>
          </a:xfrm>
          <a:prstGeom prst="rect">
            <a:avLst/>
          </a:prstGeom>
          <a:ln>
            <a:noFill/>
          </a:ln>
          <a:effectLst>
            <a:outerShdw blurRad="292100" dist="139700" dir="2700000" algn="tl" rotWithShape="0">
              <a:srgbClr val="333333">
                <a:alpha val="65000"/>
              </a:srgbClr>
            </a:outerShdw>
          </a:effectLst>
        </p:spPr>
      </p:pic>
      <p:sp>
        <p:nvSpPr>
          <p:cNvPr id="7169" name="Rectangle 1"/>
          <p:cNvSpPr>
            <a:spLocks noChangeArrowheads="1"/>
          </p:cNvSpPr>
          <p:nvPr/>
        </p:nvSpPr>
        <p:spPr bwMode="auto">
          <a:xfrm>
            <a:off x="637778" y="4156932"/>
            <a:ext cx="3807549" cy="67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sz="1600" b="1" i="1" dirty="0" smtClean="0"/>
              <a:t>MEMS out-of-plane Accelerometer </a:t>
            </a:r>
          </a:p>
          <a:p>
            <a:pPr lvl="0" fontAlgn="base">
              <a:spcBef>
                <a:spcPct val="0"/>
              </a:spcBef>
              <a:spcAft>
                <a:spcPct val="0"/>
              </a:spcAft>
            </a:pPr>
            <a:r>
              <a:rPr kumimoji="0" lang="en-US" sz="1100" b="1" i="1" u="none" strike="noStrike" cap="none" normalizeH="0" baseline="0" dirty="0" smtClean="0">
                <a:ln>
                  <a:noFill/>
                </a:ln>
                <a:effectLst/>
                <a:latin typeface="Arial" pitchFamily="34" charset="0"/>
                <a:ea typeface="Times New Roman" pitchFamily="18" charset="0"/>
                <a:cs typeface="Arial" pitchFamily="34" charset="0"/>
              </a:rPr>
              <a:t>[Photo courtesy of </a:t>
            </a:r>
            <a:r>
              <a:rPr kumimoji="0" lang="en-US" sz="1100" b="1" i="1" u="none" strike="noStrike" cap="none" normalizeH="0" baseline="0" dirty="0" err="1" smtClean="0">
                <a:ln>
                  <a:noFill/>
                </a:ln>
                <a:effectLst/>
                <a:latin typeface="Arial" pitchFamily="34" charset="0"/>
                <a:ea typeface="Times New Roman" pitchFamily="18" charset="0"/>
                <a:cs typeface="Arial" pitchFamily="34" charset="0"/>
              </a:rPr>
              <a:t>Khalil</a:t>
            </a:r>
            <a:r>
              <a:rPr kumimoji="0" lang="en-US" sz="1100" b="1" i="1" u="none" strike="noStrike" cap="none" normalizeH="0" baseline="0" dirty="0" smtClean="0">
                <a:ln>
                  <a:noFill/>
                </a:ln>
                <a:effectLst/>
                <a:latin typeface="Arial" pitchFamily="34" charset="0"/>
                <a:ea typeface="Times New Roman" pitchFamily="18" charset="0"/>
                <a:cs typeface="Arial" pitchFamily="34" charset="0"/>
              </a:rPr>
              <a:t> </a:t>
            </a:r>
            <a:r>
              <a:rPr kumimoji="0" lang="en-US" sz="1100" b="1" i="1" u="none" strike="noStrike" cap="none" normalizeH="0" baseline="0" dirty="0" err="1" smtClean="0">
                <a:ln>
                  <a:noFill/>
                </a:ln>
                <a:effectLst/>
                <a:latin typeface="Arial" pitchFamily="34" charset="0"/>
                <a:ea typeface="Times New Roman" pitchFamily="18" charset="0"/>
                <a:cs typeface="Arial" pitchFamily="34" charset="0"/>
              </a:rPr>
              <a:t>Najafi</a:t>
            </a:r>
            <a:r>
              <a:rPr kumimoji="0" lang="en-US" sz="1100" b="1" i="1" u="none" strike="noStrike" cap="none" normalizeH="0" baseline="0" dirty="0" smtClean="0">
                <a:ln>
                  <a:noFill/>
                </a:ln>
                <a:effectLst/>
                <a:latin typeface="Arial" pitchFamily="34" charset="0"/>
                <a:ea typeface="Times New Roman" pitchFamily="18" charset="0"/>
                <a:cs typeface="Arial" pitchFamily="34" charset="0"/>
              </a:rPr>
              <a:t>, University of Michigan]</a:t>
            </a:r>
            <a:r>
              <a:rPr kumimoji="0" lang="en-US" sz="1100" b="1" i="0" u="none" strike="noStrike" cap="none" normalizeH="0" baseline="0" dirty="0" smtClean="0">
                <a:ln>
                  <a:noFill/>
                </a:ln>
                <a:effectLst/>
                <a:latin typeface="Arial" pitchFamily="34" charset="0"/>
                <a:cs typeface="Arial" pitchFamily="34" charset="0"/>
              </a:rPr>
              <a:t> </a:t>
            </a:r>
          </a:p>
        </p:txBody>
      </p:sp>
      <p:pic>
        <p:nvPicPr>
          <p:cNvPr id="5" name="Picture 4" descr="in-plane-accel_2009_mj.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2013" y="1665289"/>
            <a:ext cx="3898327" cy="2293133"/>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4877701" y="4161071"/>
            <a:ext cx="2980881" cy="338554"/>
          </a:xfrm>
          <a:prstGeom prst="rect">
            <a:avLst/>
          </a:prstGeom>
          <a:noFill/>
        </p:spPr>
        <p:txBody>
          <a:bodyPr wrap="none" rtlCol="0">
            <a:spAutoFit/>
          </a:bodyPr>
          <a:lstStyle/>
          <a:p>
            <a:r>
              <a:rPr lang="en-US" sz="1600" b="1" i="1" dirty="0" smtClean="0"/>
              <a:t>MEMS In-plane accelerometer</a:t>
            </a:r>
            <a:endParaRPr lang="en-US" sz="1600" b="1" i="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MEMS Gyroscopes</a:t>
            </a:r>
            <a:endParaRPr lang="en-US" dirty="0"/>
          </a:p>
        </p:txBody>
      </p:sp>
      <p:sp>
        <p:nvSpPr>
          <p:cNvPr id="3" name="Content Placeholder 2"/>
          <p:cNvSpPr>
            <a:spLocks noGrp="1"/>
          </p:cNvSpPr>
          <p:nvPr>
            <p:ph sz="quarter" idx="1"/>
          </p:nvPr>
        </p:nvSpPr>
        <p:spPr>
          <a:xfrm>
            <a:off x="612648" y="1600201"/>
            <a:ext cx="8153400" cy="1691640"/>
          </a:xfrm>
        </p:spPr>
        <p:txBody>
          <a:bodyPr>
            <a:normAutofit fontScale="77500" lnSpcReduction="20000"/>
          </a:bodyPr>
          <a:lstStyle/>
          <a:p>
            <a:pPr marL="0" indent="0">
              <a:lnSpc>
                <a:spcPct val="120000"/>
              </a:lnSpc>
              <a:buNone/>
            </a:pPr>
            <a:r>
              <a:rPr lang="en-US" dirty="0" smtClean="0"/>
              <a:t>A gyroscope is generally a spinning wheel or disk with a free axis allowing it to take any orientation </a:t>
            </a:r>
            <a:r>
              <a:rPr lang="en-US" i="1" dirty="0" smtClean="0"/>
              <a:t>(below left)</a:t>
            </a:r>
            <a:r>
              <a:rPr lang="en-US" dirty="0" smtClean="0"/>
              <a:t>.  Some MEMS gyroscopes use a vibrating structure rather than the traditional rotating disk to determine orientation </a:t>
            </a:r>
            <a:r>
              <a:rPr lang="en-US" i="1" dirty="0" smtClean="0"/>
              <a:t>(see bottom right)</a:t>
            </a:r>
            <a:r>
              <a:rPr lang="en-US" dirty="0" smtClean="0"/>
              <a:t>. </a:t>
            </a:r>
            <a:endParaRPr lang="en-US" dirty="0"/>
          </a:p>
        </p:txBody>
      </p:sp>
      <p:pic>
        <p:nvPicPr>
          <p:cNvPr id="1026" name="Picture 2" descr="800px-3D_Gyroscope"/>
          <p:cNvPicPr>
            <a:picLocks noChangeAspect="1" noChangeArrowheads="1"/>
          </p:cNvPicPr>
          <p:nvPr/>
        </p:nvPicPr>
        <p:blipFill>
          <a:blip r:embed="rId3"/>
          <a:srcRect/>
          <a:stretch>
            <a:fillRect/>
          </a:stretch>
        </p:blipFill>
        <p:spPr bwMode="auto">
          <a:xfrm>
            <a:off x="1155395" y="3431969"/>
            <a:ext cx="3179563" cy="2387917"/>
          </a:xfrm>
          <a:prstGeom prst="rect">
            <a:avLst/>
          </a:prstGeom>
          <a:ln>
            <a:noFill/>
          </a:ln>
          <a:effectLst>
            <a:outerShdw blurRad="292100" dist="139700" dir="2700000" algn="tl" rotWithShape="0">
              <a:srgbClr val="333333">
                <a:alpha val="65000"/>
              </a:srgbClr>
            </a:outerShdw>
          </a:effectLst>
        </p:spPr>
      </p:pic>
      <p:sp>
        <p:nvSpPr>
          <p:cNvPr id="1028" name="Text Box 4"/>
          <p:cNvSpPr txBox="1">
            <a:spLocks noChangeArrowheads="1"/>
          </p:cNvSpPr>
          <p:nvPr/>
        </p:nvSpPr>
        <p:spPr bwMode="auto">
          <a:xfrm>
            <a:off x="3601459" y="6012648"/>
            <a:ext cx="4705350" cy="4308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buClrTx/>
              <a:buSzTx/>
              <a:buFontTx/>
              <a:buNone/>
              <a:tabLst/>
            </a:pPr>
            <a:r>
              <a:rPr kumimoji="0" lang="en-US" sz="1100" b="1" i="1" u="none" strike="noStrike" cap="none" normalizeH="0" baseline="0" dirty="0" smtClean="0">
                <a:ln>
                  <a:noFill/>
                </a:ln>
                <a:effectLst/>
                <a:latin typeface="Calibri" pitchFamily="34" charset="0"/>
              </a:rPr>
              <a:t>MEMS Vibrating Ring Gyroscope</a:t>
            </a:r>
          </a:p>
          <a:p>
            <a:pPr marL="0" marR="0" lvl="0" indent="0" algn="r" defTabSz="914400" rtl="0" eaLnBrk="1" fontAlgn="base" latinLnBrk="0" hangingPunct="1">
              <a:lnSpc>
                <a:spcPct val="100000"/>
              </a:lnSpc>
              <a:spcBef>
                <a:spcPct val="0"/>
              </a:spcBef>
              <a:buClrTx/>
              <a:buSzTx/>
              <a:buFontTx/>
              <a:buNone/>
              <a:tabLst/>
            </a:pPr>
            <a:r>
              <a:rPr kumimoji="0" lang="en-US" sz="1100" b="1" i="1" u="none" strike="noStrike" cap="none" normalizeH="0" baseline="0" dirty="0" smtClean="0">
                <a:ln>
                  <a:noFill/>
                </a:ln>
                <a:effectLst/>
                <a:latin typeface="Calibri" pitchFamily="34" charset="0"/>
              </a:rPr>
              <a:t>[(Photo courtesy of Sandia National</a:t>
            </a:r>
            <a:r>
              <a:rPr kumimoji="0" lang="en-US" sz="1100" b="1" i="1" u="none" strike="noStrike" cap="none" normalizeH="0" dirty="0" smtClean="0">
                <a:ln>
                  <a:noFill/>
                </a:ln>
                <a:effectLst/>
                <a:latin typeface="Calibri" pitchFamily="34" charset="0"/>
              </a:rPr>
              <a:t> Laboratories</a:t>
            </a:r>
            <a:r>
              <a:rPr kumimoji="0" lang="en-US" sz="1100" b="1" i="1" u="none" strike="noStrike" cap="none" normalizeH="0" baseline="0" dirty="0" smtClean="0">
                <a:ln>
                  <a:noFill/>
                </a:ln>
                <a:effectLst/>
                <a:latin typeface="Calibri" pitchFamily="34" charset="0"/>
              </a:rPr>
              <a:t>]</a:t>
            </a:r>
            <a:endParaRPr kumimoji="0" lang="en-US" sz="1800" b="1" i="0" u="none" strike="noStrike" cap="none" normalizeH="0" baseline="0" dirty="0" smtClean="0">
              <a:ln>
                <a:noFill/>
              </a:ln>
              <a:effectLst/>
              <a:latin typeface="Arial" pitchFamily="34" charset="0"/>
            </a:endParaRPr>
          </a:p>
        </p:txBody>
      </p:sp>
      <p:pic>
        <p:nvPicPr>
          <p:cNvPr id="4" name="Picture 2" descr="sandia-vibrating-gyroscope-small"/>
          <p:cNvPicPr>
            <a:picLocks noChangeAspect="1" noChangeArrowheads="1"/>
          </p:cNvPicPr>
          <p:nvPr/>
        </p:nvPicPr>
        <p:blipFill>
          <a:blip r:embed="rId4"/>
          <a:srcRect/>
          <a:stretch>
            <a:fillRect/>
          </a:stretch>
        </p:blipFill>
        <p:spPr bwMode="auto">
          <a:xfrm>
            <a:off x="5075807" y="3359604"/>
            <a:ext cx="3139734" cy="246425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fontScale="92500" lnSpcReduction="10000"/>
          </a:bodyPr>
          <a:lstStyle/>
          <a:p>
            <a:pPr>
              <a:lnSpc>
                <a:spcPct val="110000"/>
              </a:lnSpc>
            </a:pPr>
            <a:r>
              <a:rPr lang="en-US" dirty="0" smtClean="0">
                <a:solidFill>
                  <a:schemeClr val="tx1"/>
                </a:solidFill>
              </a:rPr>
              <a:t>Microelectromechanical systems (MEMS) are very small devices or groups of devices that can integrate both mechanical and electrical components.  </a:t>
            </a:r>
          </a:p>
          <a:p>
            <a:pPr>
              <a:lnSpc>
                <a:spcPct val="110000"/>
              </a:lnSpc>
            </a:pPr>
            <a:r>
              <a:rPr lang="en-US" dirty="0" smtClean="0"/>
              <a:t>This unit provides a brief summary of MEMS devices already on the market, the various fields in which MEMS are used, and the possibilities for MEMS in these fields.</a:t>
            </a:r>
          </a:p>
          <a:p>
            <a:endParaRPr lang="en-US" dirty="0" smtClean="0">
              <a:solidFill>
                <a:schemeClr val="tx1"/>
              </a:solidFill>
            </a:endParaRPr>
          </a:p>
          <a:p>
            <a:endParaRPr lang="en-US" dirty="0">
              <a:solidFill>
                <a:schemeClr val="tx1"/>
              </a:solidFill>
            </a:endParaRPr>
          </a:p>
        </p:txBody>
      </p:sp>
      <p:sp>
        <p:nvSpPr>
          <p:cNvPr id="3" name="Title 2"/>
          <p:cNvSpPr>
            <a:spLocks noGrp="1"/>
          </p:cNvSpPr>
          <p:nvPr>
            <p:ph type="title"/>
          </p:nvPr>
        </p:nvSpPr>
        <p:spPr/>
        <p:txBody>
          <a:bodyPr/>
          <a:lstStyle/>
          <a:p>
            <a:r>
              <a:rPr lang="en-US" dirty="0" smtClean="0"/>
              <a:t>Unit Overview</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MEMS Inertial Sensors in Automobiles</a:t>
            </a:r>
            <a:endParaRPr lang="en-US" dirty="0"/>
          </a:p>
        </p:txBody>
      </p:sp>
      <p:sp>
        <p:nvSpPr>
          <p:cNvPr id="3" name="Content Placeholder 2"/>
          <p:cNvSpPr>
            <a:spLocks noGrp="1"/>
          </p:cNvSpPr>
          <p:nvPr>
            <p:ph sz="quarter" idx="1"/>
          </p:nvPr>
        </p:nvSpPr>
        <p:spPr>
          <a:xfrm>
            <a:off x="612649" y="1600200"/>
            <a:ext cx="4386658" cy="4495800"/>
          </a:xfrm>
        </p:spPr>
        <p:txBody>
          <a:bodyPr/>
          <a:lstStyle/>
          <a:p>
            <a:pPr marL="508000" lvl="1" indent="-508000">
              <a:buFont typeface="Wingdings" pitchFamily="2" charset="2"/>
              <a:buChar char="v"/>
            </a:pPr>
            <a:r>
              <a:rPr lang="en-US" sz="2400" dirty="0" smtClean="0"/>
              <a:t>Airbag deployment</a:t>
            </a:r>
          </a:p>
          <a:p>
            <a:pPr marL="508000" lvl="1" indent="-508000">
              <a:buFont typeface="Wingdings" pitchFamily="2" charset="2"/>
              <a:buChar char="v"/>
            </a:pPr>
            <a:r>
              <a:rPr lang="en-US" sz="2400" dirty="0" smtClean="0"/>
              <a:t>"Smart" sensors for collision avoidance and skid detection</a:t>
            </a:r>
          </a:p>
          <a:p>
            <a:pPr marL="508000" lvl="1" indent="-508000">
              <a:buFont typeface="Wingdings" pitchFamily="2" charset="2"/>
              <a:buChar char="v"/>
            </a:pPr>
            <a:r>
              <a:rPr lang="en-US" sz="2400" dirty="0" smtClean="0"/>
              <a:t>Active suspension</a:t>
            </a:r>
          </a:p>
          <a:p>
            <a:pPr marL="508000" lvl="1" indent="-508000">
              <a:buFont typeface="Wingdings" pitchFamily="2" charset="2"/>
              <a:buChar char="v"/>
            </a:pPr>
            <a:r>
              <a:rPr lang="en-US" sz="2400" dirty="0" smtClean="0"/>
              <a:t>Automobile navigation</a:t>
            </a:r>
          </a:p>
          <a:p>
            <a:pPr marL="508000" lvl="1" indent="-508000">
              <a:buFont typeface="Wingdings" pitchFamily="2" charset="2"/>
              <a:buChar char="v"/>
            </a:pPr>
            <a:r>
              <a:rPr lang="en-US" sz="2400" dirty="0" smtClean="0"/>
              <a:t>Antitheft system</a:t>
            </a:r>
          </a:p>
          <a:p>
            <a:pPr marL="508000" lvl="1" indent="-508000">
              <a:buFont typeface="Wingdings" pitchFamily="2" charset="2"/>
              <a:buChar char="v"/>
            </a:pPr>
            <a:r>
              <a:rPr lang="en-US" sz="2400" dirty="0" smtClean="0"/>
              <a:t>Headlight leveling and positioning</a:t>
            </a:r>
          </a:p>
          <a:p>
            <a:pPr marL="508000" lvl="1" indent="-508000">
              <a:buFont typeface="Wingdings" pitchFamily="2" charset="2"/>
              <a:buChar char="v"/>
            </a:pPr>
            <a:r>
              <a:rPr lang="en-US" sz="2400" dirty="0" smtClean="0"/>
              <a:t>Rollover detectors</a:t>
            </a:r>
          </a:p>
          <a:p>
            <a:endParaRPr lang="en-US" dirty="0"/>
          </a:p>
        </p:txBody>
      </p:sp>
      <p:sp>
        <p:nvSpPr>
          <p:cNvPr id="6" name="Rectangle 1"/>
          <p:cNvSpPr>
            <a:spLocks noChangeArrowheads="1"/>
          </p:cNvSpPr>
          <p:nvPr/>
        </p:nvSpPr>
        <p:spPr bwMode="auto">
          <a:xfrm>
            <a:off x="4634491" y="4703461"/>
            <a:ext cx="4365989" cy="15542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r" fontAlgn="base">
              <a:spcBef>
                <a:spcPct val="0"/>
              </a:spcBef>
              <a:spcAft>
                <a:spcPct val="0"/>
              </a:spcAft>
            </a:pPr>
            <a:r>
              <a:rPr kumimoji="0" lang="en-US" sz="1400" i="1" u="none" strike="noStrike" cap="none" normalizeH="0" baseline="0" dirty="0" smtClean="0">
                <a:ln>
                  <a:noFill/>
                </a:ln>
                <a:effectLst/>
                <a:latin typeface="Arial" pitchFamily="34" charset="0"/>
                <a:ea typeface="Times New Roman" pitchFamily="18" charset="0"/>
                <a:cs typeface="Arial" pitchFamily="34" charset="0"/>
              </a:rPr>
              <a:t>3-axis High-Performance </a:t>
            </a:r>
            <a:r>
              <a:rPr lang="en-US" sz="1400" i="1" dirty="0" err="1" smtClean="0">
                <a:latin typeface="Arial" pitchFamily="34" charset="0"/>
                <a:ea typeface="Times New Roman" pitchFamily="18" charset="0"/>
                <a:cs typeface="Arial" pitchFamily="34" charset="0"/>
              </a:rPr>
              <a:t>Micromachined</a:t>
            </a:r>
            <a:r>
              <a:rPr lang="en-US" sz="1400" i="1" dirty="0" smtClean="0">
                <a:latin typeface="Arial" pitchFamily="34" charset="0"/>
                <a:ea typeface="Times New Roman" pitchFamily="18" charset="0"/>
                <a:cs typeface="Arial" pitchFamily="34" charset="0"/>
              </a:rPr>
              <a:t> </a:t>
            </a:r>
            <a:r>
              <a:rPr kumimoji="0" lang="en-US" sz="1400" i="1" u="none" strike="noStrike" cap="none" normalizeH="0" baseline="0" dirty="0" smtClean="0">
                <a:ln>
                  <a:noFill/>
                </a:ln>
                <a:effectLst/>
                <a:latin typeface="Arial" pitchFamily="34" charset="0"/>
                <a:ea typeface="Times New Roman" pitchFamily="18" charset="0"/>
                <a:cs typeface="Arial" pitchFamily="34" charset="0"/>
              </a:rPr>
              <a:t>Accelerometer</a:t>
            </a:r>
          </a:p>
          <a:p>
            <a:pPr lvl="0" algn="r" fontAlgn="base">
              <a:spcBef>
                <a:spcPct val="0"/>
              </a:spcBef>
              <a:spcAft>
                <a:spcPct val="0"/>
              </a:spcAft>
            </a:pPr>
            <a:r>
              <a:rPr lang="en-US" sz="1400" i="1" dirty="0" smtClean="0">
                <a:latin typeface="Arial" pitchFamily="34" charset="0"/>
                <a:ea typeface="Times New Roman" pitchFamily="18" charset="0"/>
                <a:cs typeface="Arial" pitchFamily="34" charset="0"/>
              </a:rPr>
              <a:t>(Each accelerometer senses movement in one direction. The top 2 “in-plane” accelerometers sense x &amp; y directions.  The “out-of-plane” accelerometer on the bottom sense movement in the z direction.)  </a:t>
            </a:r>
            <a:endParaRPr kumimoji="0" lang="en-US" sz="1400" i="1" u="none" strike="noStrike" cap="none" normalizeH="0" baseline="0" dirty="0" smtClean="0">
              <a:ln>
                <a:noFill/>
              </a:ln>
              <a:effectLst/>
              <a:latin typeface="Arial" pitchFamily="34" charset="0"/>
              <a:ea typeface="Times New Roman" pitchFamily="18" charset="0"/>
              <a:cs typeface="Arial" pitchFamily="34" charset="0"/>
            </a:endParaRPr>
          </a:p>
          <a:p>
            <a:pPr lvl="0" algn="r" eaLnBrk="0" fontAlgn="base" hangingPunct="0">
              <a:spcBef>
                <a:spcPct val="0"/>
              </a:spcBef>
              <a:spcAft>
                <a:spcPct val="0"/>
              </a:spcAft>
            </a:pPr>
            <a:r>
              <a:rPr kumimoji="0" lang="en-US" sz="1100" i="1" u="none" strike="noStrike" cap="none" normalizeH="0" baseline="0" dirty="0" smtClean="0">
                <a:ln>
                  <a:noFill/>
                </a:ln>
                <a:effectLst/>
                <a:latin typeface="Arial" pitchFamily="34" charset="0"/>
                <a:ea typeface="Times New Roman" pitchFamily="18" charset="0"/>
                <a:cs typeface="Arial" pitchFamily="34" charset="0"/>
              </a:rPr>
              <a:t> [Image courtesy of </a:t>
            </a:r>
            <a:r>
              <a:rPr lang="en-US" sz="1100" i="1" dirty="0" err="1" smtClean="0">
                <a:solidFill>
                  <a:schemeClr val="tx2"/>
                </a:solidFill>
              </a:rPr>
              <a:t>Chipworks</a:t>
            </a:r>
            <a:r>
              <a:rPr kumimoji="0" lang="en-US" sz="1100" i="1" u="none" strike="noStrike" cap="none" normalizeH="0" baseline="0" dirty="0" smtClean="0">
                <a:ln>
                  <a:noFill/>
                </a:ln>
                <a:effectLst/>
                <a:latin typeface="Arial" pitchFamily="34" charset="0"/>
                <a:ea typeface="Times New Roman" pitchFamily="18" charset="0"/>
                <a:cs typeface="Arial" pitchFamily="34" charset="0"/>
              </a:rPr>
              <a:t>]</a:t>
            </a:r>
            <a:r>
              <a:rPr kumimoji="0" lang="en-US" sz="1100" i="0" u="none" strike="noStrike" cap="none" normalizeH="0" baseline="0" dirty="0" smtClean="0">
                <a:ln>
                  <a:noFill/>
                </a:ln>
                <a:effectLst/>
                <a:latin typeface="Arial" pitchFamily="34" charset="0"/>
                <a:cs typeface="Arial" pitchFamily="34" charset="0"/>
              </a:rPr>
              <a:t> </a:t>
            </a:r>
          </a:p>
        </p:txBody>
      </p:sp>
      <p:sp>
        <p:nvSpPr>
          <p:cNvPr id="10" name="Oval 9"/>
          <p:cNvSpPr/>
          <p:nvPr/>
        </p:nvSpPr>
        <p:spPr>
          <a:xfrm>
            <a:off x="6777318" y="2560320"/>
            <a:ext cx="387275" cy="4087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5464885" y="1624403"/>
            <a:ext cx="2337499" cy="369332"/>
          </a:xfrm>
          <a:prstGeom prst="rect">
            <a:avLst/>
          </a:prstGeom>
          <a:noFill/>
        </p:spPr>
        <p:txBody>
          <a:bodyPr wrap="none" rtlCol="0">
            <a:spAutoFit/>
          </a:bodyPr>
          <a:lstStyle/>
          <a:p>
            <a:r>
              <a:rPr lang="en-US" dirty="0" smtClean="0">
                <a:solidFill>
                  <a:schemeClr val="bg1"/>
                </a:solidFill>
              </a:rPr>
              <a:t>Polysilicon Connectors</a:t>
            </a:r>
            <a:endParaRPr lang="en-US" dirty="0">
              <a:solidFill>
                <a:schemeClr val="bg1"/>
              </a:solidFill>
            </a:endParaRPr>
          </a:p>
        </p:txBody>
      </p:sp>
      <p:pic>
        <p:nvPicPr>
          <p:cNvPr id="9" name="Picture 8" descr="1254.jp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153223" y="1715340"/>
            <a:ext cx="3804992" cy="283752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Other Applications of MEMS Inertial Sensors</a:t>
            </a:r>
            <a:endParaRPr lang="en-US" dirty="0"/>
          </a:p>
        </p:txBody>
      </p:sp>
      <p:sp>
        <p:nvSpPr>
          <p:cNvPr id="3" name="Content Placeholder 2"/>
          <p:cNvSpPr>
            <a:spLocks noGrp="1"/>
          </p:cNvSpPr>
          <p:nvPr>
            <p:ph sz="quarter" idx="1"/>
          </p:nvPr>
        </p:nvSpPr>
        <p:spPr>
          <a:xfrm>
            <a:off x="612648" y="1600200"/>
            <a:ext cx="4766874" cy="4495800"/>
          </a:xfrm>
        </p:spPr>
        <p:txBody>
          <a:bodyPr>
            <a:normAutofit fontScale="92500"/>
          </a:bodyPr>
          <a:lstStyle/>
          <a:p>
            <a:pPr marL="508000" lvl="1" indent="-508000">
              <a:buFont typeface="Wingdings" pitchFamily="2" charset="2"/>
              <a:buChar char="v"/>
            </a:pPr>
            <a:r>
              <a:rPr lang="en-US" sz="2200" dirty="0" smtClean="0"/>
              <a:t>Motion and shock detection</a:t>
            </a:r>
          </a:p>
          <a:p>
            <a:pPr marL="508000" lvl="1" indent="-508000">
              <a:buFont typeface="Wingdings" pitchFamily="2" charset="2"/>
              <a:buChar char="v"/>
            </a:pPr>
            <a:r>
              <a:rPr lang="en-US" sz="2200" dirty="0" smtClean="0"/>
              <a:t>Vibration detection and measurement </a:t>
            </a:r>
          </a:p>
          <a:p>
            <a:pPr marL="508000" lvl="1" indent="-508000">
              <a:buFont typeface="Wingdings" pitchFamily="2" charset="2"/>
              <a:buChar char="v"/>
            </a:pPr>
            <a:r>
              <a:rPr lang="en-US" sz="2200" dirty="0" smtClean="0"/>
              <a:t>Measurement of tilt and inclination </a:t>
            </a:r>
          </a:p>
          <a:p>
            <a:pPr marL="508000" lvl="1" indent="-508000">
              <a:buFont typeface="Wingdings" pitchFamily="2" charset="2"/>
              <a:buChar char="v"/>
            </a:pPr>
            <a:r>
              <a:rPr lang="en-US" sz="2200" dirty="0" smtClean="0"/>
              <a:t>Anti-theft devices </a:t>
            </a:r>
          </a:p>
          <a:p>
            <a:pPr marL="508000" lvl="1" indent="-508000">
              <a:buFont typeface="Wingdings" pitchFamily="2" charset="2"/>
              <a:buChar char="v"/>
            </a:pPr>
            <a:r>
              <a:rPr lang="en-US" sz="2200" dirty="0" smtClean="0"/>
              <a:t>Home security devices </a:t>
            </a:r>
          </a:p>
          <a:p>
            <a:pPr marL="508000" lvl="1" indent="-508000">
              <a:buFont typeface="Wingdings" pitchFamily="2" charset="2"/>
              <a:buChar char="v"/>
            </a:pPr>
            <a:r>
              <a:rPr lang="en-US" sz="2200" dirty="0" smtClean="0"/>
              <a:t>Computer screen scrolling and zooming devices</a:t>
            </a:r>
          </a:p>
          <a:p>
            <a:pPr marL="508000" lvl="1" indent="-508000">
              <a:buFont typeface="Wingdings" pitchFamily="2" charset="2"/>
              <a:buChar char="v"/>
            </a:pPr>
            <a:r>
              <a:rPr lang="en-US" sz="2200" dirty="0" smtClean="0"/>
              <a:t>Gaming devices for portables and PC's (e.g. </a:t>
            </a:r>
            <a:r>
              <a:rPr lang="en-US" sz="2200" dirty="0" err="1" smtClean="0"/>
              <a:t>Wii</a:t>
            </a:r>
            <a:r>
              <a:rPr lang="en-US" sz="2200" dirty="0" smtClean="0"/>
              <a:t> and </a:t>
            </a:r>
            <a:r>
              <a:rPr lang="en-US" sz="2200" dirty="0" err="1" smtClean="0"/>
              <a:t>Playstation</a:t>
            </a:r>
            <a:r>
              <a:rPr lang="en-US" sz="2200" dirty="0" smtClean="0"/>
              <a:t>)</a:t>
            </a:r>
          </a:p>
          <a:p>
            <a:pPr marL="508000" lvl="1" indent="-508000">
              <a:buFont typeface="Wingdings" pitchFamily="2" charset="2"/>
              <a:buChar char="v"/>
            </a:pPr>
            <a:r>
              <a:rPr lang="en-US" sz="2200" dirty="0" smtClean="0"/>
              <a:t>Image stabilizer cameras and phones</a:t>
            </a:r>
          </a:p>
          <a:p>
            <a:endParaRPr lang="en-US" dirty="0"/>
          </a:p>
        </p:txBody>
      </p:sp>
      <p:sp>
        <p:nvSpPr>
          <p:cNvPr id="61441" name="Rectangle 1"/>
          <p:cNvSpPr>
            <a:spLocks noChangeArrowheads="1"/>
          </p:cNvSpPr>
          <p:nvPr/>
        </p:nvSpPr>
        <p:spPr bwMode="auto">
          <a:xfrm>
            <a:off x="2190402" y="5987589"/>
            <a:ext cx="3194463"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en-US" sz="1100" b="1" i="1" dirty="0" smtClean="0">
                <a:latin typeface="Arial" pitchFamily="34" charset="0"/>
                <a:ea typeface="Times New Roman" pitchFamily="18" charset="0"/>
                <a:cs typeface="Arial" pitchFamily="34" charset="0"/>
              </a:rPr>
              <a:t>Comparison of 3-axis accelerometers – new technology (top), old technology (bottom)</a:t>
            </a:r>
            <a:r>
              <a:rPr kumimoji="0" lang="en-US" sz="1100" b="1" i="1" u="none" strike="noStrike" cap="none" normalizeH="0" baseline="0" dirty="0" smtClean="0">
                <a:ln>
                  <a:noFill/>
                </a:ln>
                <a:effectLst/>
                <a:latin typeface="Arial" pitchFamily="34" charset="0"/>
                <a:ea typeface="Times New Roman" pitchFamily="18" charset="0"/>
                <a:cs typeface="Arial" pitchFamily="34" charset="0"/>
              </a:rPr>
              <a:t>]</a:t>
            </a:r>
            <a:r>
              <a:rPr kumimoji="0" lang="en-US" sz="1100" b="1" i="0" u="none" strike="noStrike" cap="none" normalizeH="0" baseline="0" dirty="0" smtClean="0">
                <a:ln>
                  <a:noFill/>
                </a:ln>
                <a:effectLst/>
                <a:latin typeface="Arial" pitchFamily="34" charset="0"/>
                <a:cs typeface="Arial" pitchFamily="34" charset="0"/>
              </a:rPr>
              <a:t> </a:t>
            </a:r>
          </a:p>
        </p:txBody>
      </p:sp>
      <p:pic>
        <p:nvPicPr>
          <p:cNvPr id="7" name="Picture 6" descr="1254.jp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805409" y="1715341"/>
            <a:ext cx="2909597" cy="2169792"/>
          </a:xfrm>
          <a:prstGeom prst="rect">
            <a:avLst/>
          </a:prstGeom>
          <a:ln>
            <a:noFill/>
          </a:ln>
          <a:effectLst>
            <a:outerShdw blurRad="292100" dist="139700" dir="2700000" algn="tl" rotWithShape="0">
              <a:srgbClr val="333333">
                <a:alpha val="65000"/>
              </a:srgbClr>
            </a:outerShdw>
          </a:effectLst>
        </p:spPr>
      </p:pic>
      <p:pic>
        <p:nvPicPr>
          <p:cNvPr id="4" name="Picture 3" descr="3-axis-accel_enhanced.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3866" y="4348504"/>
            <a:ext cx="3411908" cy="219032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Types of MEMS</a:t>
            </a:r>
            <a:endParaRPr lang="en-US" dirty="0"/>
          </a:p>
        </p:txBody>
      </p:sp>
      <p:sp>
        <p:nvSpPr>
          <p:cNvPr id="3" name="Content Placeholder 2"/>
          <p:cNvSpPr>
            <a:spLocks noGrp="1"/>
          </p:cNvSpPr>
          <p:nvPr>
            <p:ph sz="quarter" idx="1"/>
          </p:nvPr>
        </p:nvSpPr>
        <p:spPr>
          <a:xfrm>
            <a:off x="588898" y="4310743"/>
            <a:ext cx="7925710" cy="2165268"/>
          </a:xfrm>
        </p:spPr>
        <p:txBody>
          <a:bodyPr>
            <a:normAutofit fontScale="62500" lnSpcReduction="20000"/>
          </a:bodyPr>
          <a:lstStyle/>
          <a:p>
            <a:pPr marL="0" indent="0">
              <a:lnSpc>
                <a:spcPct val="120000"/>
              </a:lnSpc>
              <a:buNone/>
            </a:pPr>
            <a:r>
              <a:rPr lang="en-US" sz="3200" dirty="0" smtClean="0"/>
              <a:t>In addition to sensors, MEMS consist of pumping devices, gear trains, moveable mirrors, miniature robots, tweezers, tools, lens, and lasers.  </a:t>
            </a:r>
          </a:p>
          <a:p>
            <a:pPr marL="0" indent="0">
              <a:lnSpc>
                <a:spcPct val="120000"/>
              </a:lnSpc>
              <a:buNone/>
            </a:pPr>
            <a:r>
              <a:rPr lang="en-US" sz="3200" dirty="0" smtClean="0"/>
              <a:t>These devices have found numerous applications with various fields such as biomedical, optical, wireless networks, aerospace, and consumer products.</a:t>
            </a:r>
          </a:p>
          <a:p>
            <a:pPr>
              <a:buNone/>
            </a:pPr>
            <a:endParaRPr lang="en-US" dirty="0"/>
          </a:p>
        </p:txBody>
      </p:sp>
      <p:pic>
        <p:nvPicPr>
          <p:cNvPr id="4" name="Picture 3" descr="applications_ppt.jpg"/>
          <p:cNvPicPr>
            <a:picLocks noChangeAspect="1"/>
          </p:cNvPicPr>
          <p:nvPr/>
        </p:nvPicPr>
        <p:blipFill>
          <a:blip r:embed="rId3"/>
          <a:stretch>
            <a:fillRect/>
          </a:stretch>
        </p:blipFill>
        <p:spPr>
          <a:xfrm>
            <a:off x="2079211" y="1575698"/>
            <a:ext cx="4974732" cy="2607601"/>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Pill Cam for Diagnostic Applications</a:t>
            </a:r>
            <a:endParaRPr lang="en-US" dirty="0"/>
          </a:p>
        </p:txBody>
      </p:sp>
      <p:pic>
        <p:nvPicPr>
          <p:cNvPr id="6" name="Picture 5" descr="EndoscopicCapsuleSide1026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73" y="1658779"/>
            <a:ext cx="7039562" cy="4692187"/>
          </a:xfrm>
          <a:prstGeom prst="rect">
            <a:avLst/>
          </a:prstGeom>
        </p:spPr>
      </p:pic>
    </p:spTree>
    <p:extLst>
      <p:ext uri="{BB962C8B-B14F-4D97-AF65-F5344CB8AC3E}">
        <p14:creationId xmlns:p14="http://schemas.microsoft.com/office/powerpoint/2010/main" val="320193405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MEMS in the Medical Field</a:t>
            </a:r>
            <a:endParaRPr lang="en-US" dirty="0"/>
          </a:p>
        </p:txBody>
      </p:sp>
      <p:sp>
        <p:nvSpPr>
          <p:cNvPr id="3" name="Content Placeholder 2"/>
          <p:cNvSpPr>
            <a:spLocks noGrp="1"/>
          </p:cNvSpPr>
          <p:nvPr>
            <p:ph sz="quarter" idx="1"/>
          </p:nvPr>
        </p:nvSpPr>
        <p:spPr>
          <a:xfrm>
            <a:off x="612648" y="1600200"/>
            <a:ext cx="4636246" cy="4495800"/>
          </a:xfrm>
        </p:spPr>
        <p:txBody>
          <a:bodyPr>
            <a:normAutofit/>
          </a:bodyPr>
          <a:lstStyle/>
          <a:p>
            <a:pPr marL="508000" lvl="1" indent="-508000">
              <a:lnSpc>
                <a:spcPct val="110000"/>
              </a:lnSpc>
              <a:buFont typeface="Wingdings" pitchFamily="2" charset="2"/>
              <a:buChar char="v"/>
            </a:pPr>
            <a:r>
              <a:rPr lang="en-US" sz="2200" dirty="0" smtClean="0"/>
              <a:t>Drug delivery systems.</a:t>
            </a:r>
          </a:p>
          <a:p>
            <a:pPr marL="508000" lvl="1" indent="-508000">
              <a:lnSpc>
                <a:spcPct val="110000"/>
              </a:lnSpc>
              <a:buFont typeface="Wingdings" pitchFamily="2" charset="2"/>
              <a:buChar char="v"/>
            </a:pPr>
            <a:r>
              <a:rPr lang="en-US" sz="2200" dirty="0" smtClean="0"/>
              <a:t>Glucose monitors (chemical sensor)</a:t>
            </a:r>
          </a:p>
          <a:p>
            <a:pPr marL="508000" lvl="1" indent="-508000">
              <a:lnSpc>
                <a:spcPct val="110000"/>
              </a:lnSpc>
              <a:buFont typeface="Wingdings" pitchFamily="2" charset="2"/>
              <a:buChar char="v"/>
            </a:pPr>
            <a:r>
              <a:rPr lang="en-US" sz="2200" dirty="0" smtClean="0"/>
              <a:t>Clinical Lab Sample Analysis</a:t>
            </a:r>
          </a:p>
          <a:p>
            <a:pPr marL="0" lvl="1" indent="0">
              <a:lnSpc>
                <a:spcPct val="110000"/>
              </a:lnSpc>
              <a:buNone/>
            </a:pPr>
            <a:endParaRPr lang="en-US" sz="2200" dirty="0" smtClean="0"/>
          </a:p>
        </p:txBody>
      </p:sp>
      <p:sp>
        <p:nvSpPr>
          <p:cNvPr id="57345" name="Rectangle 1"/>
          <p:cNvSpPr>
            <a:spLocks noChangeArrowheads="1"/>
          </p:cNvSpPr>
          <p:nvPr/>
        </p:nvSpPr>
        <p:spPr bwMode="auto">
          <a:xfrm>
            <a:off x="5536500" y="4338082"/>
            <a:ext cx="3467594" cy="1769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a:r>
              <a:rPr lang="en-US" sz="1100" b="1" i="1" dirty="0" err="1" smtClean="0"/>
              <a:t>MiniMed</a:t>
            </a:r>
            <a:r>
              <a:rPr lang="en-US" sz="1100" b="1" i="1" dirty="0" smtClean="0"/>
              <a:t> Paradigm[R] 522 insulin pump, with </a:t>
            </a:r>
            <a:r>
              <a:rPr lang="en-US" sz="1100" b="1" i="1" dirty="0" err="1" smtClean="0"/>
              <a:t>MiniLinkTM</a:t>
            </a:r>
            <a:r>
              <a:rPr lang="en-US" sz="1100" b="1" i="1" dirty="0" smtClean="0"/>
              <a:t>] transmitter and infusion set. </a:t>
            </a:r>
          </a:p>
          <a:p>
            <a:pPr algn="r"/>
            <a:r>
              <a:rPr lang="en-US" sz="1100" b="1" i="1" dirty="0" smtClean="0"/>
              <a:t>A chemical sensor (C) measures the blood glucose and a transmitter (D) that sends the measurement to the a computer in (A).  (A) also contains a micropump that delivers a precise amount of insulin through the cannula (B) to the patient.  This is a continuous bioMEMS monitoring and drug delivery system.</a:t>
            </a:r>
          </a:p>
          <a:p>
            <a:pPr algn="r"/>
            <a:r>
              <a:rPr lang="en-US" sz="1000" b="1" i="1" dirty="0" smtClean="0"/>
              <a:t>(Printed with permission from Medtronic Diabetes)</a:t>
            </a:r>
            <a:endParaRPr lang="en-US" sz="1000" b="1" i="1" dirty="0"/>
          </a:p>
        </p:txBody>
      </p:sp>
      <p:pic>
        <p:nvPicPr>
          <p:cNvPr id="2050" name="Picture 2" descr="minilink_body"/>
          <p:cNvPicPr>
            <a:picLocks noChangeAspect="1" noChangeArrowheads="1"/>
          </p:cNvPicPr>
          <p:nvPr/>
        </p:nvPicPr>
        <p:blipFill>
          <a:blip r:embed="rId3"/>
          <a:srcRect/>
          <a:stretch>
            <a:fillRect/>
          </a:stretch>
        </p:blipFill>
        <p:spPr bwMode="auto">
          <a:xfrm>
            <a:off x="6257925" y="1727200"/>
            <a:ext cx="2660650" cy="2411578"/>
          </a:xfrm>
          <a:prstGeom prst="rect">
            <a:avLst/>
          </a:prstGeom>
          <a:ln>
            <a:noFill/>
          </a:ln>
          <a:effectLst>
            <a:outerShdw blurRad="292100" dist="139700" dir="2700000" algn="tl" rotWithShape="0">
              <a:srgbClr val="333333">
                <a:alpha val="65000"/>
              </a:srgbClr>
            </a:outerShdw>
          </a:effectLst>
        </p:spPr>
      </p:pic>
      <p:pic>
        <p:nvPicPr>
          <p:cNvPr id="4" name="Picture 3" descr="MagneticNanoBead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6473" y="3414713"/>
            <a:ext cx="3850653" cy="297550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Laboratory Testing</a:t>
            </a:r>
            <a:endParaRPr lang="en-US" dirty="0"/>
          </a:p>
        </p:txBody>
      </p:sp>
      <p:sp>
        <p:nvSpPr>
          <p:cNvPr id="3" name="Content Placeholder 2"/>
          <p:cNvSpPr>
            <a:spLocks noGrp="1"/>
          </p:cNvSpPr>
          <p:nvPr>
            <p:ph sz="quarter" idx="1"/>
          </p:nvPr>
        </p:nvSpPr>
        <p:spPr>
          <a:xfrm>
            <a:off x="612648" y="1600200"/>
            <a:ext cx="5073777" cy="4972050"/>
          </a:xfrm>
        </p:spPr>
        <p:txBody>
          <a:bodyPr>
            <a:normAutofit/>
          </a:bodyPr>
          <a:lstStyle/>
          <a:p>
            <a:pPr marL="0" indent="0">
              <a:lnSpc>
                <a:spcPct val="120000"/>
              </a:lnSpc>
              <a:buNone/>
            </a:pPr>
            <a:r>
              <a:rPr lang="en-US" sz="2400" dirty="0" smtClean="0"/>
              <a:t>A lab-on-a-chip (LOC) takes the laboratory testing of biomolecular samples (e.g. blood, urine, sweat, sputum) out of the clinical lab and places it in the field or point-of-care (POC).  </a:t>
            </a:r>
          </a:p>
          <a:p>
            <a:pPr marL="0" indent="0">
              <a:lnSpc>
                <a:spcPct val="120000"/>
              </a:lnSpc>
              <a:buNone/>
            </a:pPr>
            <a:r>
              <a:rPr lang="en-US" sz="2400" dirty="0" smtClean="0"/>
              <a:t>LOCs use microfluidics and chemical sensors to simultaneously identify multiples analytes (substances being analyzed).  </a:t>
            </a:r>
          </a:p>
        </p:txBody>
      </p:sp>
      <p:pic>
        <p:nvPicPr>
          <p:cNvPr id="4" name="Picture 3" descr="lab-on-a-chip.jpg"/>
          <p:cNvPicPr>
            <a:picLocks noChangeAspect="1"/>
          </p:cNvPicPr>
          <p:nvPr/>
        </p:nvPicPr>
        <p:blipFill>
          <a:blip r:embed="rId3"/>
          <a:stretch>
            <a:fillRect/>
          </a:stretch>
        </p:blipFill>
        <p:spPr>
          <a:xfrm>
            <a:off x="5915025" y="1615440"/>
            <a:ext cx="3048000" cy="3322320"/>
          </a:xfrm>
          <a:prstGeom prst="rect">
            <a:avLst/>
          </a:prstGeom>
          <a:ln>
            <a:noFill/>
          </a:ln>
          <a:effectLst>
            <a:outerShdw blurRad="292100" dist="139700" dir="2700000" algn="tl" rotWithShape="0">
              <a:srgbClr val="333333">
                <a:alpha val="65000"/>
              </a:srgbClr>
            </a:outerShdw>
          </a:effectLst>
        </p:spPr>
      </p:pic>
      <p:sp>
        <p:nvSpPr>
          <p:cNvPr id="3074" name="Text Box 2"/>
          <p:cNvSpPr txBox="1">
            <a:spLocks noChangeArrowheads="1"/>
          </p:cNvSpPr>
          <p:nvPr/>
        </p:nvSpPr>
        <p:spPr bwMode="auto">
          <a:xfrm>
            <a:off x="6203950" y="5106988"/>
            <a:ext cx="2743200" cy="9746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n-US" sz="1600" b="1" i="1" u="none" strike="noStrike" cap="none" normalizeH="0" baseline="0" dirty="0" smtClean="0">
                <a:ln>
                  <a:noFill/>
                </a:ln>
                <a:solidFill>
                  <a:schemeClr val="tx1"/>
                </a:solidFill>
                <a:effectLst/>
                <a:latin typeface="Calibri" pitchFamily="34" charset="0"/>
              </a:rPr>
              <a:t>Lab-on-a-chip (LOC)</a:t>
            </a:r>
          </a:p>
          <a:p>
            <a:pPr marL="0" marR="0" lvl="0" indent="0" algn="r" defTabSz="914400" rtl="0" eaLnBrk="1" fontAlgn="base" latinLnBrk="0" hangingPunct="1">
              <a:lnSpc>
                <a:spcPct val="100000"/>
              </a:lnSpc>
              <a:spcBef>
                <a:spcPct val="0"/>
              </a:spcBef>
              <a:spcAft>
                <a:spcPts val="1000"/>
              </a:spcAft>
              <a:buClrTx/>
              <a:buSzTx/>
              <a:buFontTx/>
              <a:buNone/>
              <a:tabLst/>
            </a:pPr>
            <a:r>
              <a:rPr kumimoji="0" lang="en-US" sz="1100" b="1" i="1" u="none" strike="noStrike" cap="none" normalizeH="0" baseline="0" dirty="0" smtClean="0">
                <a:ln>
                  <a:noFill/>
                </a:ln>
                <a:solidFill>
                  <a:schemeClr val="tx1"/>
                </a:solidFill>
                <a:effectLst/>
                <a:latin typeface="Calibri" pitchFamily="34" charset="0"/>
              </a:rPr>
              <a:t>Printed with permission. From Blazej,R.G.,</a:t>
            </a:r>
            <a:r>
              <a:rPr kumimoji="0" lang="en-US" sz="1100" b="1" i="1" u="none" strike="noStrike" cap="none" normalizeH="0" baseline="0" dirty="0" err="1" smtClean="0">
                <a:ln>
                  <a:noFill/>
                </a:ln>
                <a:solidFill>
                  <a:schemeClr val="tx1"/>
                </a:solidFill>
                <a:effectLst/>
                <a:latin typeface="Calibri" pitchFamily="34" charset="0"/>
              </a:rPr>
              <a:t>Kumaresan,P</a:t>
            </a:r>
            <a:r>
              <a:rPr kumimoji="0" lang="en-US" sz="1100" b="1" i="1" u="none" strike="noStrike" cap="none" normalizeH="0" baseline="0" dirty="0" smtClean="0">
                <a:ln>
                  <a:noFill/>
                </a:ln>
                <a:solidFill>
                  <a:schemeClr val="tx1"/>
                </a:solidFill>
                <a:effectLst/>
                <a:latin typeface="Calibri" pitchFamily="34" charset="0"/>
              </a:rPr>
              <a:t>. and </a:t>
            </a:r>
            <a:r>
              <a:rPr kumimoji="0" lang="en-US" sz="1100" b="1" i="1" u="none" strike="noStrike" cap="none" normalizeH="0" baseline="0" dirty="0" err="1" smtClean="0">
                <a:ln>
                  <a:noFill/>
                </a:ln>
                <a:solidFill>
                  <a:schemeClr val="tx1"/>
                </a:solidFill>
                <a:effectLst/>
                <a:latin typeface="Calibri" pitchFamily="34" charset="0"/>
              </a:rPr>
              <a:t>Mathies</a:t>
            </a:r>
            <a:r>
              <a:rPr kumimoji="0" lang="en-US" sz="1100" b="1" i="1" u="none" strike="noStrike" cap="none" normalizeH="0" baseline="0" dirty="0" smtClean="0">
                <a:ln>
                  <a:noFill/>
                </a:ln>
                <a:solidFill>
                  <a:schemeClr val="tx1"/>
                </a:solidFill>
                <a:effectLst/>
                <a:latin typeface="Calibri" pitchFamily="34" charset="0"/>
              </a:rPr>
              <a:t>, R.A. PNAS 103,7240-7245 (2006).</a:t>
            </a:r>
            <a:endParaRPr kumimoji="0" lang="en-US" sz="1800" b="1"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Microarrays</a:t>
            </a:r>
            <a:endParaRPr lang="en-US" dirty="0"/>
          </a:p>
        </p:txBody>
      </p:sp>
      <p:sp>
        <p:nvSpPr>
          <p:cNvPr id="5" name="Content Placeholder 4"/>
          <p:cNvSpPr>
            <a:spLocks noGrp="1"/>
          </p:cNvSpPr>
          <p:nvPr>
            <p:ph sz="quarter" idx="1"/>
          </p:nvPr>
        </p:nvSpPr>
        <p:spPr/>
        <p:txBody>
          <a:bodyPr/>
          <a:lstStyle/>
          <a:p>
            <a:pPr marL="0" lvl="1" indent="0">
              <a:spcBef>
                <a:spcPts val="700"/>
              </a:spcBef>
              <a:buClr>
                <a:schemeClr val="tx1"/>
              </a:buClr>
              <a:buSzPct val="75000"/>
              <a:buNone/>
            </a:pPr>
            <a:r>
              <a:rPr lang="en-US" sz="2200" dirty="0"/>
              <a:t>G</a:t>
            </a:r>
            <a:r>
              <a:rPr lang="en-US" sz="2200" dirty="0" smtClean="0"/>
              <a:t>enetic testing</a:t>
            </a:r>
          </a:p>
          <a:p>
            <a:pPr marL="0" lvl="1" indent="0">
              <a:spcBef>
                <a:spcPts val="700"/>
              </a:spcBef>
              <a:buClr>
                <a:schemeClr val="tx1"/>
              </a:buClr>
              <a:buSzPct val="75000"/>
              <a:buNone/>
            </a:pPr>
            <a:r>
              <a:rPr lang="en-US" sz="2200" dirty="0" smtClean="0"/>
              <a:t> </a:t>
            </a:r>
            <a:r>
              <a:rPr lang="en-US" sz="2200" dirty="0"/>
              <a:t>and comparison</a:t>
            </a:r>
          </a:p>
          <a:p>
            <a:pPr marL="0" indent="0">
              <a:buNone/>
            </a:pPr>
            <a:endParaRPr lang="en-US" dirty="0"/>
          </a:p>
        </p:txBody>
      </p:sp>
      <p:pic>
        <p:nvPicPr>
          <p:cNvPr id="7" name="Picture 6" descr="DNA_microarray_pp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8375" y="1567156"/>
            <a:ext cx="4655816" cy="5242209"/>
          </a:xfrm>
          <a:prstGeom prst="rect">
            <a:avLst/>
          </a:prstGeom>
        </p:spPr>
      </p:pic>
    </p:spTree>
    <p:extLst>
      <p:ext uri="{BB962C8B-B14F-4D97-AF65-F5344CB8AC3E}">
        <p14:creationId xmlns:p14="http://schemas.microsoft.com/office/powerpoint/2010/main" val="3260609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Optical MEMS – The Digital Mirror Device (DMD)</a:t>
            </a:r>
            <a:endParaRPr lang="en-US" dirty="0"/>
          </a:p>
        </p:txBody>
      </p:sp>
      <p:sp>
        <p:nvSpPr>
          <p:cNvPr id="4098" name="Text Box 2"/>
          <p:cNvSpPr txBox="1">
            <a:spLocks noChangeArrowheads="1"/>
          </p:cNvSpPr>
          <p:nvPr/>
        </p:nvSpPr>
        <p:spPr bwMode="auto">
          <a:xfrm>
            <a:off x="2234267" y="894892"/>
            <a:ext cx="4413458" cy="261610"/>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buClrTx/>
              <a:buSzTx/>
              <a:buFontTx/>
              <a:buNone/>
              <a:tabLst/>
            </a:pPr>
            <a:r>
              <a:rPr kumimoji="0" lang="en-US" sz="1100" b="1" i="1" u="none" strike="noStrike" cap="none" normalizeH="0" baseline="0" dirty="0" smtClean="0">
                <a:ln>
                  <a:noFill/>
                </a:ln>
                <a:solidFill>
                  <a:schemeClr val="tx1"/>
                </a:solidFill>
                <a:effectLst/>
                <a:latin typeface="Calibri" pitchFamily="34" charset="0"/>
              </a:rPr>
              <a:t>[Images Courtesy of Texas Instruments]</a:t>
            </a:r>
            <a:endParaRPr kumimoji="0" lang="en-US" sz="1100" b="1" i="1" u="none" strike="noStrike" cap="none" normalizeH="0" baseline="0" dirty="0" smtClean="0">
              <a:ln>
                <a:noFill/>
              </a:ln>
              <a:solidFill>
                <a:schemeClr val="tx1"/>
              </a:solidFill>
              <a:effectLst/>
              <a:latin typeface="Times New Roman" pitchFamily="18" charset="0"/>
            </a:endParaRPr>
          </a:p>
        </p:txBody>
      </p:sp>
      <p:pic>
        <p:nvPicPr>
          <p:cNvPr id="5" name="Picture 4" descr="dmdarch.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2780" y="1681703"/>
            <a:ext cx="3048948" cy="4838548"/>
          </a:xfrm>
          <a:prstGeom prst="rect">
            <a:avLst/>
          </a:prstGeom>
          <a:ln>
            <a:noFill/>
          </a:ln>
          <a:effectLst>
            <a:outerShdw blurRad="292100" dist="139700" dir="2700000" algn="tl" rotWithShape="0">
              <a:srgbClr val="333333">
                <a:alpha val="65000"/>
              </a:srgbClr>
            </a:outerShdw>
          </a:effectLst>
        </p:spPr>
      </p:pic>
      <p:pic>
        <p:nvPicPr>
          <p:cNvPr id="7" name="Picture 6" descr="dmdmirror.tif"/>
          <p:cNvPicPr>
            <a:picLocks noChangeAspect="1"/>
          </p:cNvPicPr>
          <p:nvPr/>
        </p:nvPicPr>
        <p:blipFill rotWithShape="1">
          <a:blip r:embed="rId4">
            <a:extLst>
              <a:ext uri="{28A0092B-C50C-407E-A947-70E740481C1C}">
                <a14:useLocalDpi xmlns:a14="http://schemas.microsoft.com/office/drawing/2010/main" val="0"/>
              </a:ext>
            </a:extLst>
          </a:blip>
          <a:srcRect r="49337" b="50135"/>
          <a:stretch/>
        </p:blipFill>
        <p:spPr>
          <a:xfrm>
            <a:off x="618814" y="1628228"/>
            <a:ext cx="3556281" cy="2700752"/>
          </a:xfrm>
          <a:prstGeom prst="rect">
            <a:avLst/>
          </a:prstGeom>
          <a:ln>
            <a:noFill/>
          </a:ln>
          <a:effectLst>
            <a:outerShdw blurRad="292100" dist="139700" dir="2700000" algn="tl" rotWithShape="0">
              <a:srgbClr val="333333">
                <a:alpha val="65000"/>
              </a:srgbClr>
            </a:outerShdw>
          </a:effectLst>
        </p:spPr>
      </p:pic>
      <p:pic>
        <p:nvPicPr>
          <p:cNvPr id="9" name="Picture 8" descr="1_chip_72.jpg"/>
          <p:cNvPicPr>
            <a:picLocks noChangeAspect="1"/>
          </p:cNvPicPr>
          <p:nvPr/>
        </p:nvPicPr>
        <p:blipFill>
          <a:blip r:embed="rId5"/>
          <a:stretch>
            <a:fillRect/>
          </a:stretch>
        </p:blipFill>
        <p:spPr>
          <a:xfrm>
            <a:off x="2116759" y="3661203"/>
            <a:ext cx="3571983" cy="2854511"/>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Optical MEMS - Grating Light Valve (GLV)</a:t>
            </a:r>
            <a:endParaRPr lang="en-US" dirty="0"/>
          </a:p>
        </p:txBody>
      </p:sp>
      <p:sp>
        <p:nvSpPr>
          <p:cNvPr id="3" name="Content Placeholder 2"/>
          <p:cNvSpPr>
            <a:spLocks noGrp="1"/>
          </p:cNvSpPr>
          <p:nvPr>
            <p:ph sz="quarter" idx="1"/>
          </p:nvPr>
        </p:nvSpPr>
        <p:spPr>
          <a:xfrm>
            <a:off x="581024" y="1628775"/>
            <a:ext cx="4676775" cy="4933950"/>
          </a:xfrm>
        </p:spPr>
        <p:txBody>
          <a:bodyPr>
            <a:normAutofit fontScale="85000" lnSpcReduction="20000"/>
          </a:bodyPr>
          <a:lstStyle/>
          <a:p>
            <a:pPr marL="228600" indent="-228600">
              <a:lnSpc>
                <a:spcPct val="120000"/>
              </a:lnSpc>
              <a:buClr>
                <a:schemeClr val="tx1"/>
              </a:buClr>
              <a:buSzPct val="73000"/>
            </a:pPr>
            <a:r>
              <a:rPr lang="en-US" dirty="0" smtClean="0"/>
              <a:t>Silicon nitride ribbons coated with aluminum.  A set of four ribbons (two fixed and two moveable) produce a 20 </a:t>
            </a:r>
            <a:r>
              <a:rPr lang="en-US" dirty="0" err="1" smtClean="0"/>
              <a:t>μm</a:t>
            </a:r>
            <a:r>
              <a:rPr lang="en-US" dirty="0" smtClean="0"/>
              <a:t> square pixel.  </a:t>
            </a:r>
          </a:p>
          <a:p>
            <a:pPr marL="228600" indent="-228600">
              <a:lnSpc>
                <a:spcPct val="120000"/>
              </a:lnSpc>
              <a:buClr>
                <a:schemeClr val="tx1"/>
              </a:buClr>
              <a:buSzPct val="73000"/>
            </a:pPr>
            <a:r>
              <a:rPr lang="en-US" dirty="0" smtClean="0"/>
              <a:t>Moveable ribbons are "moved" up and down electrostatically. </a:t>
            </a:r>
          </a:p>
          <a:p>
            <a:pPr marL="228600" indent="-228600">
              <a:lnSpc>
                <a:spcPct val="120000"/>
              </a:lnSpc>
              <a:buClr>
                <a:schemeClr val="tx1"/>
              </a:buClr>
              <a:buSzPct val="73000"/>
            </a:pPr>
            <a:r>
              <a:rPr lang="en-US" dirty="0" smtClean="0"/>
              <a:t>GLVs are used in high definition TVs and are being investigated for use in </a:t>
            </a:r>
            <a:r>
              <a:rPr lang="en-US" dirty="0" err="1" smtClean="0"/>
              <a:t>maskless</a:t>
            </a:r>
            <a:r>
              <a:rPr lang="en-US" dirty="0" smtClean="0"/>
              <a:t> photolithography.</a:t>
            </a:r>
            <a:endParaRPr lang="en-US" dirty="0"/>
          </a:p>
        </p:txBody>
      </p:sp>
      <p:sp>
        <p:nvSpPr>
          <p:cNvPr id="4" name="CaptionText"/>
          <p:cNvSpPr txBox="1">
            <a:spLocks noChangeArrowheads="1"/>
          </p:cNvSpPr>
          <p:nvPr>
            <p:custDataLst>
              <p:tags r:id="rId1"/>
            </p:custDataLst>
          </p:nvPr>
        </p:nvSpPr>
        <p:spPr bwMode="auto">
          <a:xfrm>
            <a:off x="5562601" y="5775801"/>
            <a:ext cx="3274106" cy="430887"/>
          </a:xfrm>
          <a:prstGeom prst="rect">
            <a:avLst/>
          </a:prstGeom>
          <a:noFill/>
          <a:ln w="9525" algn="ctr">
            <a:noFill/>
            <a:miter lim="800000"/>
            <a:headEnd/>
            <a:tailEnd/>
          </a:ln>
        </p:spPr>
        <p:txBody>
          <a:bodyPr wrap="square">
            <a:spAutoFit/>
          </a:bodyPr>
          <a:lstStyle/>
          <a:p>
            <a:pPr algn="r">
              <a:spcBef>
                <a:spcPct val="0"/>
              </a:spcBef>
              <a:spcAft>
                <a:spcPts val="100"/>
              </a:spcAft>
            </a:pPr>
            <a:r>
              <a:rPr lang="en-US" sz="1100" b="1" i="1" dirty="0"/>
              <a:t>Grating Light Valve (GLV) </a:t>
            </a:r>
            <a:r>
              <a:rPr lang="en-US" sz="1100" b="1" i="1" dirty="0" smtClean="0"/>
              <a:t>– top view and side view showing actuated state and </a:t>
            </a:r>
            <a:r>
              <a:rPr lang="en-US" sz="1100" b="1" i="1" dirty="0" err="1" smtClean="0"/>
              <a:t>unactuated</a:t>
            </a:r>
            <a:r>
              <a:rPr lang="en-US" sz="1100" b="1" i="1" dirty="0" smtClean="0"/>
              <a:t> state</a:t>
            </a:r>
            <a:endParaRPr lang="en-US" sz="1100" b="1" i="1" dirty="0"/>
          </a:p>
        </p:txBody>
      </p:sp>
      <p:pic>
        <p:nvPicPr>
          <p:cNvPr id="7" name="Picture 6" descr="GLV5_17_dual_ppt.jpg"/>
          <p:cNvPicPr>
            <a:picLocks noChangeAspect="1"/>
          </p:cNvPicPr>
          <p:nvPr/>
        </p:nvPicPr>
        <p:blipFill>
          <a:blip r:embed="rId4"/>
          <a:stretch>
            <a:fillRect/>
          </a:stretch>
        </p:blipFill>
        <p:spPr>
          <a:xfrm>
            <a:off x="5462264" y="1698172"/>
            <a:ext cx="3509928" cy="387531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Optical Applications of MEMS</a:t>
            </a:r>
            <a:endParaRPr lang="en-US" dirty="0"/>
          </a:p>
        </p:txBody>
      </p:sp>
      <p:sp>
        <p:nvSpPr>
          <p:cNvPr id="3" name="Content Placeholder 2"/>
          <p:cNvSpPr>
            <a:spLocks noGrp="1"/>
          </p:cNvSpPr>
          <p:nvPr>
            <p:ph sz="quarter" idx="1"/>
          </p:nvPr>
        </p:nvSpPr>
        <p:spPr>
          <a:xfrm>
            <a:off x="612648" y="1600200"/>
            <a:ext cx="4968755" cy="3057525"/>
          </a:xfrm>
        </p:spPr>
        <p:txBody>
          <a:bodyPr>
            <a:normAutofit/>
          </a:bodyPr>
          <a:lstStyle/>
          <a:p>
            <a:pPr marL="508000" lvl="1" indent="-508000">
              <a:buFont typeface="Wingdings" pitchFamily="2" charset="2"/>
              <a:buChar char="v"/>
            </a:pPr>
            <a:r>
              <a:rPr lang="en-US" sz="2000" dirty="0" smtClean="0"/>
              <a:t>Optical Communication Networks</a:t>
            </a:r>
          </a:p>
          <a:p>
            <a:pPr marL="508000" lvl="1" indent="-508000">
              <a:buFont typeface="Wingdings" pitchFamily="2" charset="2"/>
              <a:buChar char="v"/>
            </a:pPr>
            <a:r>
              <a:rPr lang="en-US" sz="2000" dirty="0" smtClean="0"/>
              <a:t>Display screens on cell phones and PDAs</a:t>
            </a:r>
          </a:p>
          <a:p>
            <a:pPr marL="508000" lvl="1" indent="-508000">
              <a:buFont typeface="Wingdings" pitchFamily="2" charset="2"/>
              <a:buChar char="v"/>
            </a:pPr>
            <a:r>
              <a:rPr lang="en-US" sz="2000" dirty="0" smtClean="0"/>
              <a:t>Optical Spectrometers</a:t>
            </a:r>
          </a:p>
          <a:p>
            <a:pPr marL="508000" lvl="1" indent="-508000">
              <a:buFont typeface="Wingdings" pitchFamily="2" charset="2"/>
              <a:buChar char="v"/>
            </a:pPr>
            <a:r>
              <a:rPr lang="en-US" sz="2000" dirty="0" smtClean="0"/>
              <a:t>Bar code readers</a:t>
            </a:r>
          </a:p>
          <a:p>
            <a:pPr marL="508000" lvl="1" indent="-508000">
              <a:buFont typeface="Wingdings" pitchFamily="2" charset="2"/>
              <a:buChar char="v"/>
            </a:pPr>
            <a:r>
              <a:rPr lang="en-US" sz="2000" dirty="0" err="1" smtClean="0"/>
              <a:t>Micromirrors</a:t>
            </a:r>
            <a:endParaRPr lang="en-US" sz="2000" dirty="0" smtClean="0"/>
          </a:p>
          <a:p>
            <a:pPr marL="508000" lvl="1" indent="-508000">
              <a:buFont typeface="Wingdings" pitchFamily="2" charset="2"/>
              <a:buChar char="v"/>
            </a:pPr>
            <a:r>
              <a:rPr lang="en-US" sz="2000" dirty="0" smtClean="0"/>
              <a:t>Atomic Force Microscopes</a:t>
            </a:r>
            <a:endParaRPr lang="en-US" sz="2400" dirty="0"/>
          </a:p>
        </p:txBody>
      </p:sp>
      <p:sp>
        <p:nvSpPr>
          <p:cNvPr id="4" name="CaptionText"/>
          <p:cNvSpPr txBox="1">
            <a:spLocks noChangeArrowheads="1"/>
          </p:cNvSpPr>
          <p:nvPr>
            <p:custDataLst>
              <p:tags r:id="rId1"/>
            </p:custDataLst>
          </p:nvPr>
        </p:nvSpPr>
        <p:spPr bwMode="auto">
          <a:xfrm>
            <a:off x="5905500" y="4127976"/>
            <a:ext cx="3067277" cy="1785104"/>
          </a:xfrm>
          <a:prstGeom prst="rect">
            <a:avLst/>
          </a:prstGeom>
          <a:noFill/>
          <a:ln w="9525" algn="ctr">
            <a:noFill/>
            <a:miter lim="800000"/>
            <a:headEnd/>
            <a:tailEnd/>
          </a:ln>
        </p:spPr>
        <p:txBody>
          <a:bodyPr wrap="square">
            <a:spAutoFit/>
          </a:bodyPr>
          <a:lstStyle/>
          <a:p>
            <a:pPr algn="r"/>
            <a:r>
              <a:rPr lang="en-US" sz="1100" b="1" i="1" dirty="0" smtClean="0"/>
              <a:t>MEMS Pop-up mirror for optical applications. Notice the hinge allowing for the different angles needed to direct light in different directions.  Also notice the track that assists in positioning the mirror at the correct angle.  </a:t>
            </a:r>
          </a:p>
          <a:p>
            <a:pPr algn="r"/>
            <a:endParaRPr lang="en-US" sz="1100" b="1" dirty="0" smtClean="0"/>
          </a:p>
          <a:p>
            <a:pPr algn="r"/>
            <a:r>
              <a:rPr lang="en-US" sz="1100" b="1" i="1" dirty="0" smtClean="0"/>
              <a:t>[Image Courtesy of Sandia National Laboratories</a:t>
            </a:r>
            <a:endParaRPr lang="en-US" sz="1100" b="1" dirty="0" smtClean="0"/>
          </a:p>
          <a:p>
            <a:pPr algn="r"/>
            <a:r>
              <a:rPr lang="en-US" sz="1100" b="1" i="1" dirty="0" smtClean="0"/>
              <a:t>SUMMIT</a:t>
            </a:r>
            <a:r>
              <a:rPr lang="en-US" sz="1100" b="1" i="1" baseline="30000" dirty="0" smtClean="0"/>
              <a:t>TM</a:t>
            </a:r>
            <a:r>
              <a:rPr lang="en-US" sz="1100" b="1" i="1" dirty="0" smtClean="0"/>
              <a:t> Technologies, www.mems.sandia.gov]</a:t>
            </a:r>
            <a:endParaRPr lang="en-US" sz="1100" b="1" dirty="0"/>
          </a:p>
        </p:txBody>
      </p:sp>
      <p:pic>
        <p:nvPicPr>
          <p:cNvPr id="5122" name="Picture 2" descr="mirror-popup-sandia"/>
          <p:cNvPicPr>
            <a:picLocks noChangeAspect="1" noChangeArrowheads="1"/>
          </p:cNvPicPr>
          <p:nvPr/>
        </p:nvPicPr>
        <p:blipFill>
          <a:blip r:embed="rId4"/>
          <a:srcRect/>
          <a:stretch>
            <a:fillRect/>
          </a:stretch>
        </p:blipFill>
        <p:spPr bwMode="auto">
          <a:xfrm>
            <a:off x="6067425" y="1635125"/>
            <a:ext cx="2898775" cy="2270125"/>
          </a:xfrm>
          <a:prstGeom prst="rect">
            <a:avLst/>
          </a:prstGeom>
          <a:ln>
            <a:noFill/>
          </a:ln>
          <a:effectLst>
            <a:outerShdw blurRad="292100" dist="139700" dir="2700000" algn="tl" rotWithShape="0">
              <a:srgbClr val="333333">
                <a:alpha val="65000"/>
              </a:srgbClr>
            </a:outerShdw>
          </a:effectLst>
        </p:spPr>
      </p:pic>
      <p:pic>
        <p:nvPicPr>
          <p:cNvPr id="8" name="Picture 2" descr="AFM_Cantilever_NBG12_26"/>
          <p:cNvPicPr>
            <a:picLocks noChangeAspect="1" noChangeArrowheads="1"/>
          </p:cNvPicPr>
          <p:nvPr/>
        </p:nvPicPr>
        <p:blipFill rotWithShape="1">
          <a:blip r:embed="rId5" cstate="print"/>
          <a:srcRect t="5408"/>
          <a:stretch/>
        </p:blipFill>
        <p:spPr bwMode="auto">
          <a:xfrm>
            <a:off x="1382831" y="4284627"/>
            <a:ext cx="3801343" cy="230824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MEMS?</a:t>
            </a:r>
            <a:endParaRPr lang="en-US" dirty="0"/>
          </a:p>
        </p:txBody>
      </p:sp>
      <p:sp>
        <p:nvSpPr>
          <p:cNvPr id="3" name="Content Placeholder 2"/>
          <p:cNvSpPr>
            <a:spLocks noGrp="1"/>
          </p:cNvSpPr>
          <p:nvPr>
            <p:ph sz="quarter" idx="1"/>
          </p:nvPr>
        </p:nvSpPr>
        <p:spPr>
          <a:xfrm>
            <a:off x="636398" y="1671451"/>
            <a:ext cx="3119837" cy="4826845"/>
          </a:xfrm>
        </p:spPr>
        <p:txBody>
          <a:bodyPr>
            <a:normAutofit/>
          </a:bodyPr>
          <a:lstStyle/>
          <a:p>
            <a:pPr marL="457200" indent="-457200"/>
            <a:r>
              <a:rPr lang="en-US" sz="2000" dirty="0" smtClean="0"/>
              <a:t>Micro-Electro-Mechanical-System</a:t>
            </a:r>
          </a:p>
          <a:p>
            <a:pPr marL="457200" indent="-457200"/>
            <a:r>
              <a:rPr lang="en-US" sz="2000" dirty="0" smtClean="0"/>
              <a:t>Electronic and mechanical components constructed on one chip or device.</a:t>
            </a:r>
          </a:p>
          <a:p>
            <a:pPr marL="457200" indent="-457200"/>
            <a:r>
              <a:rPr lang="en-US" sz="2000" dirty="0" err="1" smtClean="0"/>
              <a:t>Milli</a:t>
            </a:r>
            <a:r>
              <a:rPr lang="en-US" sz="2000" dirty="0" smtClean="0"/>
              <a:t>, micro and </a:t>
            </a:r>
            <a:r>
              <a:rPr lang="en-US" sz="2000" dirty="0" err="1" smtClean="0"/>
              <a:t>nano</a:t>
            </a:r>
            <a:r>
              <a:rPr lang="en-US" sz="2000" dirty="0" smtClean="0"/>
              <a:t>-size components  </a:t>
            </a:r>
          </a:p>
          <a:p>
            <a:pPr marL="457200" indent="-457200"/>
            <a:r>
              <a:rPr lang="en-US" sz="2000" dirty="0" smtClean="0"/>
              <a:t>Example – Digital Mirror Devices used for digital light processing.</a:t>
            </a:r>
          </a:p>
          <a:p>
            <a:pPr>
              <a:buNone/>
            </a:pPr>
            <a:endParaRPr lang="en-US" sz="2000" dirty="0"/>
          </a:p>
        </p:txBody>
      </p:sp>
      <p:pic>
        <p:nvPicPr>
          <p:cNvPr id="8" name="Picture 7" descr="dmdmirror_72.jpg"/>
          <p:cNvPicPr>
            <a:picLocks noChangeAspect="1"/>
          </p:cNvPicPr>
          <p:nvPr/>
        </p:nvPicPr>
        <p:blipFill>
          <a:blip r:embed="rId3"/>
          <a:stretch>
            <a:fillRect/>
          </a:stretch>
        </p:blipFill>
        <p:spPr>
          <a:xfrm>
            <a:off x="3968573" y="1718613"/>
            <a:ext cx="4985589" cy="3847495"/>
          </a:xfrm>
          <a:prstGeom prst="rect">
            <a:avLst/>
          </a:prstGeom>
          <a:ln>
            <a:solidFill>
              <a:schemeClr val="accent1"/>
            </a:solid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MEMS </a:t>
            </a:r>
            <a:endParaRPr lang="en-US" dirty="0"/>
          </a:p>
        </p:txBody>
      </p:sp>
      <p:sp>
        <p:nvSpPr>
          <p:cNvPr id="11265" name="Rectangle 1"/>
          <p:cNvSpPr>
            <a:spLocks noChangeArrowheads="1"/>
          </p:cNvSpPr>
          <p:nvPr/>
        </p:nvSpPr>
        <p:spPr bwMode="auto">
          <a:xfrm>
            <a:off x="0" y="4006022"/>
            <a:ext cx="5018313"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err="1" smtClean="0">
                <a:ln>
                  <a:noFill/>
                </a:ln>
                <a:effectLst/>
                <a:latin typeface="Arial" pitchFamily="34" charset="0"/>
                <a:ea typeface="Times New Roman" pitchFamily="18" charset="0"/>
              </a:rPr>
              <a:t>Zyvex</a:t>
            </a:r>
            <a:r>
              <a:rPr kumimoji="0" lang="en-US" sz="1200" b="1" i="1" u="none" strike="noStrike" cap="none" normalizeH="0" baseline="0" dirty="0" smtClean="0">
                <a:ln>
                  <a:noFill/>
                </a:ln>
                <a:effectLst/>
                <a:latin typeface="Arial" pitchFamily="34" charset="0"/>
                <a:ea typeface="Times New Roman" pitchFamily="18" charset="0"/>
              </a:rPr>
              <a:t> </a:t>
            </a:r>
            <a:r>
              <a:rPr kumimoji="0" lang="en-US" sz="1200" b="1" i="1" u="none" strike="noStrike" cap="none" normalizeH="0" baseline="0" dirty="0" err="1" smtClean="0">
                <a:ln>
                  <a:noFill/>
                </a:ln>
                <a:effectLst/>
                <a:latin typeface="Arial" pitchFamily="34" charset="0"/>
                <a:ea typeface="Times New Roman" pitchFamily="18" charset="0"/>
              </a:rPr>
              <a:t>Microgrippers</a:t>
            </a:r>
            <a:endParaRPr kumimoji="0" lang="en-US" sz="1200" b="1" i="1" u="none" strike="noStrike" cap="none" normalizeH="0" baseline="0" dirty="0" smtClean="0">
              <a:ln>
                <a:noFill/>
              </a:ln>
              <a:effectLst/>
              <a:latin typeface="Arial"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1" u="none" strike="noStrike" cap="none" normalizeH="0" baseline="0" dirty="0" smtClean="0">
                <a:ln>
                  <a:noFill/>
                </a:ln>
                <a:effectLst/>
                <a:latin typeface="Arial" pitchFamily="34" charset="0"/>
                <a:ea typeface="Times New Roman" pitchFamily="18" charset="0"/>
              </a:rPr>
              <a:t>[Printed with permission © 2002</a:t>
            </a:r>
            <a:r>
              <a:rPr kumimoji="0" lang="en-US" sz="1200" b="1" i="1" u="none" strike="noStrike" cap="none" normalizeH="0" dirty="0" smtClean="0">
                <a:ln>
                  <a:noFill/>
                </a:ln>
                <a:effectLst/>
                <a:latin typeface="Arial" pitchFamily="34" charset="0"/>
                <a:ea typeface="Times New Roman" pitchFamily="18" charset="0"/>
              </a:rPr>
              <a:t> </a:t>
            </a:r>
            <a:r>
              <a:rPr kumimoji="0" lang="en-US" sz="1200" b="1" i="1" u="none" strike="noStrike" cap="none" normalizeH="0" baseline="0" dirty="0" err="1" smtClean="0">
                <a:ln>
                  <a:noFill/>
                </a:ln>
                <a:effectLst/>
                <a:latin typeface="Arial" pitchFamily="34" charset="0"/>
                <a:ea typeface="Times New Roman" pitchFamily="18" charset="0"/>
              </a:rPr>
              <a:t>Zyvex</a:t>
            </a:r>
            <a:r>
              <a:rPr kumimoji="0" lang="en-US" sz="1200" b="1" i="1" u="none" strike="noStrike" cap="none" normalizeH="0" baseline="0" dirty="0" smtClean="0">
                <a:ln>
                  <a:noFill/>
                </a:ln>
                <a:effectLst/>
                <a:latin typeface="Arial" pitchFamily="34" charset="0"/>
                <a:ea typeface="Times New Roman" pitchFamily="18" charset="0"/>
              </a:rPr>
              <a:t>]</a:t>
            </a:r>
            <a:r>
              <a:rPr kumimoji="0" lang="en-US" sz="900" b="1" i="0" u="none" strike="noStrike" cap="none" normalizeH="0" baseline="0" dirty="0" smtClean="0">
                <a:ln>
                  <a:noFill/>
                </a:ln>
                <a:effectLst/>
                <a:latin typeface="Arial" pitchFamily="34" charset="0"/>
              </a:rPr>
              <a:t> </a:t>
            </a:r>
            <a:endParaRPr kumimoji="0" lang="en-US" sz="1800" b="1" i="0" u="none" strike="noStrike" cap="none" normalizeH="0" baseline="0" dirty="0" smtClean="0">
              <a:ln>
                <a:noFill/>
              </a:ln>
              <a:effectLst/>
              <a:latin typeface="Arial" pitchFamily="34" charset="0"/>
            </a:endParaRPr>
          </a:p>
        </p:txBody>
      </p:sp>
      <p:pic>
        <p:nvPicPr>
          <p:cNvPr id="1027" name="Picture 3" descr="silicongrip_125"/>
          <p:cNvPicPr>
            <a:picLocks noChangeAspect="1" noChangeArrowheads="1"/>
          </p:cNvPicPr>
          <p:nvPr/>
        </p:nvPicPr>
        <p:blipFill>
          <a:blip r:embed="rId3"/>
          <a:srcRect/>
          <a:stretch>
            <a:fillRect/>
          </a:stretch>
        </p:blipFill>
        <p:spPr bwMode="auto">
          <a:xfrm>
            <a:off x="595640" y="1603504"/>
            <a:ext cx="3347855" cy="2327899"/>
          </a:xfrm>
          <a:prstGeom prst="rect">
            <a:avLst/>
          </a:prstGeom>
          <a:ln>
            <a:noFill/>
          </a:ln>
          <a:effectLst>
            <a:outerShdw blurRad="292100" dist="139700" dir="2700000" algn="tl" rotWithShape="0">
              <a:srgbClr val="333333">
                <a:alpha val="65000"/>
              </a:srgbClr>
            </a:outerShdw>
          </a:effectLst>
        </p:spPr>
      </p:pic>
      <p:pic>
        <p:nvPicPr>
          <p:cNvPr id="8" name="Picture 7" descr="retina-battery.jpg"/>
          <p:cNvPicPr>
            <a:picLocks noChangeAspect="1"/>
          </p:cNvPicPr>
          <p:nvPr/>
        </p:nvPicPr>
        <p:blipFill>
          <a:blip r:embed="rId4"/>
          <a:stretch>
            <a:fillRect/>
          </a:stretch>
        </p:blipFill>
        <p:spPr>
          <a:xfrm>
            <a:off x="5580305" y="1631774"/>
            <a:ext cx="3442089" cy="3042636"/>
          </a:xfrm>
          <a:prstGeom prst="rect">
            <a:avLst/>
          </a:prstGeom>
        </p:spPr>
      </p:pic>
      <p:sp>
        <p:nvSpPr>
          <p:cNvPr id="9" name="TextBox 8"/>
          <p:cNvSpPr txBox="1"/>
          <p:nvPr/>
        </p:nvSpPr>
        <p:spPr>
          <a:xfrm>
            <a:off x="6156853" y="4772511"/>
            <a:ext cx="2819400" cy="830997"/>
          </a:xfrm>
          <a:prstGeom prst="rect">
            <a:avLst/>
          </a:prstGeom>
          <a:noFill/>
        </p:spPr>
        <p:txBody>
          <a:bodyPr wrap="square" rtlCol="0">
            <a:spAutoFit/>
          </a:bodyPr>
          <a:lstStyle/>
          <a:p>
            <a:pPr algn="r"/>
            <a:r>
              <a:rPr lang="en-US" dirty="0" smtClean="0"/>
              <a:t>In vivo battery to power artificial retina arrays</a:t>
            </a:r>
          </a:p>
          <a:p>
            <a:pPr algn="r"/>
            <a:r>
              <a:rPr lang="en-US" sz="1050" i="1" dirty="0" smtClean="0"/>
              <a:t>[Courtesy of Sandia National Laboratories]</a:t>
            </a:r>
            <a:endParaRPr lang="en-US" sz="1050" i="1" dirty="0"/>
          </a:p>
        </p:txBody>
      </p:sp>
      <p:pic>
        <p:nvPicPr>
          <p:cNvPr id="10" name="Picture 9" descr="Cyborg_Insect10_7 copy.jpg"/>
          <p:cNvPicPr>
            <a:picLocks noChangeAspect="1"/>
          </p:cNvPicPr>
          <p:nvPr/>
        </p:nvPicPr>
        <p:blipFill>
          <a:blip r:embed="rId5"/>
          <a:stretch>
            <a:fillRect/>
          </a:stretch>
        </p:blipFill>
        <p:spPr>
          <a:xfrm>
            <a:off x="2273538" y="4644429"/>
            <a:ext cx="2563627" cy="1970391"/>
          </a:xfrm>
          <a:prstGeom prst="rect">
            <a:avLst/>
          </a:prstGeom>
        </p:spPr>
      </p:pic>
      <p:sp>
        <p:nvSpPr>
          <p:cNvPr id="5" name="TextBox 4"/>
          <p:cNvSpPr txBox="1"/>
          <p:nvPr/>
        </p:nvSpPr>
        <p:spPr>
          <a:xfrm>
            <a:off x="810698" y="5052730"/>
            <a:ext cx="1366442" cy="646331"/>
          </a:xfrm>
          <a:prstGeom prst="rect">
            <a:avLst/>
          </a:prstGeom>
          <a:noFill/>
        </p:spPr>
        <p:txBody>
          <a:bodyPr wrap="none" rtlCol="0">
            <a:spAutoFit/>
          </a:bodyPr>
          <a:lstStyle/>
          <a:p>
            <a:pPr algn="r"/>
            <a:r>
              <a:rPr lang="en-US" dirty="0" smtClean="0"/>
              <a:t>Cyborgs and</a:t>
            </a:r>
          </a:p>
          <a:p>
            <a:pPr algn="r"/>
            <a:r>
              <a:rPr lang="en-US" dirty="0" smtClean="0"/>
              <a:t>Drones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1"/>
            <a:ext cx="7123113" cy="3371850"/>
          </a:xfrm>
        </p:spPr>
        <p:txBody>
          <a:bodyPr/>
          <a:lstStyle/>
          <a:p>
            <a:r>
              <a:rPr lang="en-US" dirty="0" smtClean="0">
                <a:solidFill>
                  <a:schemeClr val="tx1"/>
                </a:solidFill>
              </a:rPr>
              <a:t>The automotive industry was one of the first industries to embrace the use of MEMS.  Since then, MEMS have found applications in wireless communications, biomedical, aerospace, and consumer products (to name a few).  </a:t>
            </a:r>
          </a:p>
          <a:p>
            <a:r>
              <a:rPr lang="en-US" dirty="0" smtClean="0">
                <a:solidFill>
                  <a:schemeClr val="tx1"/>
                </a:solidFill>
              </a:rPr>
              <a:t>The potential uses for MEMS are endless.</a:t>
            </a:r>
            <a:endParaRPr lang="en-US" dirty="0">
              <a:solidFill>
                <a:schemeClr val="tx1"/>
              </a:solidFill>
            </a:endParaRPr>
          </a:p>
        </p:txBody>
      </p:sp>
      <p:sp>
        <p:nvSpPr>
          <p:cNvPr id="3" name="Title 2"/>
          <p:cNvSpPr>
            <a:spLocks noGrp="1"/>
          </p:cNvSpPr>
          <p:nvPr>
            <p:ph type="title"/>
          </p:nvPr>
        </p:nvSpPr>
        <p:spPr/>
        <p:txBody>
          <a:bodyPr/>
          <a:lstStyle/>
          <a:p>
            <a:r>
              <a:rPr lang="en-US" dirty="0" smtClean="0"/>
              <a:t>Summary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123113" cy="3657600"/>
          </a:xfrm>
        </p:spPr>
        <p:txBody>
          <a:bodyPr>
            <a:normAutofit fontScale="77500" lnSpcReduction="20000"/>
          </a:bodyPr>
          <a:lstStyle/>
          <a:p>
            <a:pPr algn="ctr">
              <a:lnSpc>
                <a:spcPct val="120000"/>
              </a:lnSpc>
              <a:spcBef>
                <a:spcPts val="0"/>
              </a:spcBef>
            </a:pPr>
            <a:r>
              <a:rPr lang="en-US" sz="2000" dirty="0"/>
              <a:t>Made possible through grants from the National Science Foundation Department of Undergraduate Education #0830384, 0902411, and 1205138.</a:t>
            </a:r>
          </a:p>
          <a:p>
            <a:pPr algn="ctr">
              <a:lnSpc>
                <a:spcPct val="120000"/>
              </a:lnSpc>
              <a:spcBef>
                <a:spcPts val="0"/>
              </a:spcBef>
            </a:pPr>
            <a:r>
              <a:rPr lang="en-US" sz="2000" dirty="0"/>
              <a:t> </a:t>
            </a:r>
          </a:p>
          <a:p>
            <a:pPr algn="ctr">
              <a:lnSpc>
                <a:spcPct val="120000"/>
              </a:lnSpc>
              <a:spcBef>
                <a:spcPts val="0"/>
              </a:spcBef>
            </a:pPr>
            <a:r>
              <a:rPr lang="en-US" sz="2000" dirty="0"/>
              <a:t>Any opinions, findings and conclusions or recommendations expressed in this material are those of the authors and creators, and do not necessarily reflect the views of the National Science Foundation.</a:t>
            </a:r>
          </a:p>
          <a:p>
            <a:pPr algn="ctr">
              <a:lnSpc>
                <a:spcPct val="120000"/>
              </a:lnSpc>
              <a:spcBef>
                <a:spcPts val="0"/>
              </a:spcBef>
            </a:pPr>
            <a:r>
              <a:rPr lang="en-US" sz="2000" b="1" dirty="0"/>
              <a:t> </a:t>
            </a:r>
            <a:endParaRPr lang="en-US" sz="2000" dirty="0"/>
          </a:p>
          <a:p>
            <a:pPr algn="ctr">
              <a:lnSpc>
                <a:spcPct val="120000"/>
              </a:lnSpc>
              <a:spcBef>
                <a:spcPts val="0"/>
              </a:spcBef>
            </a:pPr>
            <a:r>
              <a:rPr lang="en-US" sz="2000" dirty="0"/>
              <a:t>Southwest Center for Microsystems Education (SCME) NSF ATE Center</a:t>
            </a:r>
          </a:p>
          <a:p>
            <a:pPr algn="ctr">
              <a:lnSpc>
                <a:spcPct val="120000"/>
              </a:lnSpc>
              <a:spcBef>
                <a:spcPts val="0"/>
              </a:spcBef>
            </a:pPr>
            <a:r>
              <a:rPr lang="en-US" sz="2000" dirty="0"/>
              <a:t>© 2009 Regents of the University of New Mexico</a:t>
            </a:r>
          </a:p>
          <a:p>
            <a:pPr algn="ctr">
              <a:lnSpc>
                <a:spcPct val="120000"/>
              </a:lnSpc>
              <a:spcBef>
                <a:spcPts val="0"/>
              </a:spcBef>
            </a:pPr>
            <a:r>
              <a:rPr lang="en-US" sz="2000" dirty="0"/>
              <a:t> </a:t>
            </a:r>
          </a:p>
          <a:p>
            <a:pPr algn="ctr">
              <a:lnSpc>
                <a:spcPct val="120000"/>
              </a:lnSpc>
              <a:spcBef>
                <a:spcPts val="0"/>
              </a:spcBef>
            </a:pPr>
            <a:r>
              <a:rPr lang="en-US" sz="2000" dirty="0"/>
              <a:t>Content is protected by the CC Attribution Non-Commercial Share Alike license.</a:t>
            </a:r>
          </a:p>
          <a:p>
            <a:pPr algn="ctr">
              <a:lnSpc>
                <a:spcPct val="120000"/>
              </a:lnSpc>
              <a:spcBef>
                <a:spcPts val="0"/>
              </a:spcBef>
            </a:pPr>
            <a:r>
              <a:rPr lang="en-US" sz="2000" dirty="0"/>
              <a:t> </a:t>
            </a:r>
          </a:p>
          <a:p>
            <a:pPr algn="ctr">
              <a:lnSpc>
                <a:spcPct val="120000"/>
              </a:lnSpc>
              <a:spcBef>
                <a:spcPts val="0"/>
              </a:spcBef>
            </a:pPr>
            <a:r>
              <a:rPr lang="en-US" sz="2000" dirty="0"/>
              <a:t>Website:  </a:t>
            </a:r>
            <a:r>
              <a:rPr lang="en-US" sz="2000" u="sng" dirty="0">
                <a:hlinkClick r:id="rId3"/>
              </a:rPr>
              <a:t>www.scme-nm.org</a:t>
            </a:r>
            <a:endParaRPr lang="en-US" sz="2000" dirty="0"/>
          </a:p>
          <a:p>
            <a:pPr algn="ctr"/>
            <a:endParaRPr lang="en-US" dirty="0"/>
          </a:p>
        </p:txBody>
      </p:sp>
      <p:sp>
        <p:nvSpPr>
          <p:cNvPr id="3" name="Title 2"/>
          <p:cNvSpPr>
            <a:spLocks noGrp="1"/>
          </p:cNvSpPr>
          <p:nvPr>
            <p:ph type="title"/>
          </p:nvPr>
        </p:nvSpPr>
        <p:spPr/>
        <p:txBody>
          <a:bodyPr/>
          <a:lstStyle/>
          <a:p>
            <a:r>
              <a:rPr lang="en-US" dirty="0" smtClean="0"/>
              <a:t>Acknowledgements</a:t>
            </a:r>
            <a:endParaRPr lang="en-US" dirty="0"/>
          </a:p>
        </p:txBody>
      </p:sp>
      <p:sp>
        <p:nvSpPr>
          <p:cNvPr id="4" name="TextBox 3"/>
          <p:cNvSpPr txBox="1"/>
          <p:nvPr/>
        </p:nvSpPr>
        <p:spPr>
          <a:xfrm>
            <a:off x="108093" y="6484786"/>
            <a:ext cx="1472053" cy="276999"/>
          </a:xfrm>
          <a:prstGeom prst="rect">
            <a:avLst/>
          </a:prstGeom>
          <a:noFill/>
        </p:spPr>
        <p:txBody>
          <a:bodyPr wrap="none" rtlCol="0">
            <a:spAutoFit/>
          </a:bodyPr>
          <a:lstStyle/>
          <a:p>
            <a:r>
              <a:rPr lang="en-US" sz="1200" i="1" dirty="0" smtClean="0"/>
              <a:t>Revised August 2016</a:t>
            </a:r>
            <a:endParaRPr lang="en-US" sz="1200" i="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MEMS do?</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008513390"/>
              </p:ext>
            </p:extLst>
          </p:nvPr>
        </p:nvGraphicFramePr>
        <p:xfrm>
          <a:off x="405349" y="1681261"/>
          <a:ext cx="8498819" cy="4884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00969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MEMS Devices</a:t>
            </a:r>
            <a:endParaRPr lang="en-US" dirty="0"/>
          </a:p>
        </p:txBody>
      </p:sp>
      <p:sp>
        <p:nvSpPr>
          <p:cNvPr id="3" name="Content Placeholder 2"/>
          <p:cNvSpPr>
            <a:spLocks noGrp="1"/>
          </p:cNvSpPr>
          <p:nvPr>
            <p:ph sz="quarter" idx="1"/>
          </p:nvPr>
        </p:nvSpPr>
        <p:spPr>
          <a:xfrm>
            <a:off x="612648" y="1600200"/>
            <a:ext cx="4778749" cy="4495800"/>
          </a:xfrm>
        </p:spPr>
        <p:txBody>
          <a:bodyPr>
            <a:normAutofit fontScale="92500"/>
          </a:bodyPr>
          <a:lstStyle/>
          <a:p>
            <a:pPr marL="508000" lvl="1" indent="-508000">
              <a:buFont typeface="Wingdings" pitchFamily="2" charset="2"/>
              <a:buChar char="v"/>
            </a:pPr>
            <a:r>
              <a:rPr lang="en-US" sz="2400" dirty="0" smtClean="0"/>
              <a:t>Pressure sensors</a:t>
            </a:r>
          </a:p>
          <a:p>
            <a:pPr marL="508000" lvl="1" indent="-508000">
              <a:buFont typeface="Wingdings" pitchFamily="2" charset="2"/>
              <a:buChar char="v"/>
            </a:pPr>
            <a:r>
              <a:rPr lang="en-US" sz="2400" dirty="0" smtClean="0"/>
              <a:t>Accelerometers (inertial sensors)</a:t>
            </a:r>
          </a:p>
          <a:p>
            <a:pPr marL="508000" lvl="1" indent="-508000">
              <a:buFont typeface="Wingdings" pitchFamily="2" charset="2"/>
              <a:buChar char="v"/>
            </a:pPr>
            <a:r>
              <a:rPr lang="en-US" sz="2400" dirty="0" err="1" smtClean="0"/>
              <a:t>Micromirrors</a:t>
            </a:r>
            <a:r>
              <a:rPr lang="en-US" sz="2400" dirty="0" smtClean="0"/>
              <a:t> </a:t>
            </a:r>
          </a:p>
          <a:p>
            <a:pPr marL="508000" lvl="1" indent="-508000">
              <a:buFont typeface="Wingdings" pitchFamily="2" charset="2"/>
              <a:buChar char="v"/>
            </a:pPr>
            <a:r>
              <a:rPr lang="en-US" sz="2400" dirty="0" smtClean="0"/>
              <a:t>Gear Trains</a:t>
            </a:r>
          </a:p>
          <a:p>
            <a:pPr marL="508000" lvl="1" indent="-508000">
              <a:buFont typeface="Wingdings" pitchFamily="2" charset="2"/>
              <a:buChar char="v"/>
            </a:pPr>
            <a:r>
              <a:rPr lang="en-US" sz="2400" dirty="0" smtClean="0"/>
              <a:t>Miniature robots</a:t>
            </a:r>
          </a:p>
          <a:p>
            <a:pPr marL="508000" lvl="1" indent="-508000">
              <a:buFont typeface="Wingdings" pitchFamily="2" charset="2"/>
              <a:buChar char="v"/>
            </a:pPr>
            <a:r>
              <a:rPr lang="en-US" sz="2400" dirty="0" smtClean="0"/>
              <a:t>Fluid pumps </a:t>
            </a:r>
          </a:p>
          <a:p>
            <a:pPr marL="508000" lvl="1" indent="-508000">
              <a:buFont typeface="Wingdings" pitchFamily="2" charset="2"/>
              <a:buChar char="v"/>
            </a:pPr>
            <a:r>
              <a:rPr lang="en-US" sz="2400" dirty="0" err="1" smtClean="0"/>
              <a:t>Microdroplet</a:t>
            </a:r>
            <a:r>
              <a:rPr lang="en-US" sz="2400" dirty="0" smtClean="0"/>
              <a:t> generators</a:t>
            </a:r>
          </a:p>
          <a:p>
            <a:pPr marL="508000" lvl="1" indent="-508000">
              <a:buFont typeface="Wingdings" pitchFamily="2" charset="2"/>
              <a:buChar char="v"/>
            </a:pPr>
            <a:r>
              <a:rPr lang="en-US" sz="2400" dirty="0" smtClean="0"/>
              <a:t>Optical scanners</a:t>
            </a:r>
          </a:p>
          <a:p>
            <a:pPr marL="508000" lvl="1" indent="-508000">
              <a:buFont typeface="Wingdings" pitchFamily="2" charset="2"/>
              <a:buChar char="v"/>
            </a:pPr>
            <a:r>
              <a:rPr lang="en-US" sz="2400" dirty="0" smtClean="0"/>
              <a:t>Probes (neural, surface)</a:t>
            </a:r>
          </a:p>
          <a:p>
            <a:pPr marL="508000" lvl="1" indent="-508000">
              <a:buFont typeface="Wingdings" pitchFamily="2" charset="2"/>
              <a:buChar char="v"/>
            </a:pPr>
            <a:r>
              <a:rPr lang="en-US" sz="2400" dirty="0" smtClean="0"/>
              <a:t>Analyzers</a:t>
            </a:r>
          </a:p>
          <a:p>
            <a:pPr marL="508000" lvl="1" indent="-508000">
              <a:buFont typeface="Wingdings" pitchFamily="2" charset="2"/>
              <a:buChar char="v"/>
            </a:pPr>
            <a:r>
              <a:rPr lang="en-US" sz="2400" dirty="0" smtClean="0"/>
              <a:t>Imagers</a:t>
            </a:r>
          </a:p>
          <a:p>
            <a:endParaRPr lang="en-US" dirty="0"/>
          </a:p>
        </p:txBody>
      </p:sp>
      <p:pic>
        <p:nvPicPr>
          <p:cNvPr id="4" name="Picture 3" descr="collage-apps_ppt.jpg"/>
          <p:cNvPicPr>
            <a:picLocks noChangeAspect="1"/>
          </p:cNvPicPr>
          <p:nvPr/>
        </p:nvPicPr>
        <p:blipFill>
          <a:blip r:embed="rId3"/>
          <a:stretch>
            <a:fillRect/>
          </a:stretch>
        </p:blipFill>
        <p:spPr>
          <a:xfrm>
            <a:off x="5288540" y="1704108"/>
            <a:ext cx="3317050" cy="456606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Applications of MEMS</a:t>
            </a:r>
            <a:endParaRPr lang="en-US" dirty="0"/>
          </a:p>
        </p:txBody>
      </p:sp>
      <p:sp>
        <p:nvSpPr>
          <p:cNvPr id="3" name="Content Placeholder 2"/>
          <p:cNvSpPr>
            <a:spLocks noGrp="1"/>
          </p:cNvSpPr>
          <p:nvPr>
            <p:ph sz="quarter" idx="1"/>
          </p:nvPr>
        </p:nvSpPr>
        <p:spPr/>
        <p:txBody>
          <a:bodyPr/>
          <a:lstStyle/>
          <a:p>
            <a:pPr>
              <a:buNone/>
            </a:pPr>
            <a:r>
              <a:rPr lang="en-US" sz="2200" dirty="0" smtClean="0"/>
              <a:t>Applications are developed where miniaturization is beneficial:</a:t>
            </a:r>
          </a:p>
          <a:p>
            <a:pPr marL="508000" lvl="1" indent="-508000">
              <a:buFont typeface="Wingdings" pitchFamily="2" charset="2"/>
              <a:buChar char="v"/>
            </a:pPr>
            <a:r>
              <a:rPr lang="en-US" sz="2200" dirty="0" smtClean="0"/>
              <a:t>Consumer products</a:t>
            </a:r>
          </a:p>
          <a:p>
            <a:pPr marL="508000" lvl="1" indent="-508000">
              <a:buFont typeface="Wingdings" pitchFamily="2" charset="2"/>
              <a:buChar char="v"/>
            </a:pPr>
            <a:r>
              <a:rPr lang="en-US" sz="2200" dirty="0" smtClean="0"/>
              <a:t>Aerospace</a:t>
            </a:r>
          </a:p>
          <a:p>
            <a:pPr marL="508000" lvl="1" indent="-508000">
              <a:buFont typeface="Wingdings" pitchFamily="2" charset="2"/>
              <a:buChar char="v"/>
            </a:pPr>
            <a:r>
              <a:rPr lang="en-US" sz="2200" dirty="0" smtClean="0"/>
              <a:t>Automotive</a:t>
            </a:r>
          </a:p>
          <a:p>
            <a:pPr marL="508000" lvl="1" indent="-508000">
              <a:buFont typeface="Wingdings" pitchFamily="2" charset="2"/>
              <a:buChar char="v"/>
            </a:pPr>
            <a:r>
              <a:rPr lang="en-US" sz="2200" dirty="0" smtClean="0"/>
              <a:t>Biomedical</a:t>
            </a:r>
          </a:p>
          <a:p>
            <a:pPr marL="508000" lvl="1" indent="-508000">
              <a:buFont typeface="Wingdings" pitchFamily="2" charset="2"/>
              <a:buChar char="v"/>
            </a:pPr>
            <a:r>
              <a:rPr lang="en-US" sz="2200" dirty="0" smtClean="0"/>
              <a:t>Chemical</a:t>
            </a:r>
          </a:p>
          <a:p>
            <a:pPr marL="508000" lvl="1" indent="-508000">
              <a:buFont typeface="Wingdings" pitchFamily="2" charset="2"/>
              <a:buChar char="v"/>
            </a:pPr>
            <a:r>
              <a:rPr lang="en-US" sz="2200" dirty="0" smtClean="0"/>
              <a:t>Optical displays</a:t>
            </a:r>
          </a:p>
          <a:p>
            <a:pPr marL="508000" lvl="1" indent="-508000">
              <a:buFont typeface="Wingdings" pitchFamily="2" charset="2"/>
              <a:buChar char="v"/>
            </a:pPr>
            <a:r>
              <a:rPr lang="en-US" sz="2200" dirty="0" smtClean="0"/>
              <a:t>Wireless and optical communications</a:t>
            </a:r>
          </a:p>
          <a:p>
            <a:pPr marL="508000" lvl="1" indent="-508000">
              <a:buFont typeface="Wingdings" pitchFamily="2" charset="2"/>
              <a:buChar char="v"/>
            </a:pPr>
            <a:r>
              <a:rPr lang="en-US" sz="2200" dirty="0" smtClean="0"/>
              <a:t>Fluidics</a:t>
            </a:r>
          </a:p>
          <a:p>
            <a:pPr>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Specific Applications of MEMS</a:t>
            </a:r>
            <a:endParaRPr lang="en-US" dirty="0"/>
          </a:p>
        </p:txBody>
      </p:sp>
      <p:sp>
        <p:nvSpPr>
          <p:cNvPr id="3" name="Content Placeholder 2"/>
          <p:cNvSpPr>
            <a:spLocks noGrp="1"/>
          </p:cNvSpPr>
          <p:nvPr>
            <p:ph sz="quarter" idx="1"/>
          </p:nvPr>
        </p:nvSpPr>
        <p:spPr>
          <a:xfrm>
            <a:off x="612648" y="1600200"/>
            <a:ext cx="3935601" cy="4495800"/>
          </a:xfrm>
        </p:spPr>
        <p:txBody>
          <a:bodyPr>
            <a:normAutofit fontScale="92500"/>
          </a:bodyPr>
          <a:lstStyle/>
          <a:p>
            <a:pPr marL="508000" lvl="1" indent="-508000">
              <a:lnSpc>
                <a:spcPct val="110000"/>
              </a:lnSpc>
              <a:buFont typeface="Wingdings" pitchFamily="2" charset="2"/>
              <a:buChar char="v"/>
            </a:pPr>
            <a:r>
              <a:rPr lang="en-US" sz="2200" dirty="0" smtClean="0"/>
              <a:t>MEMS nozzles and pumps for inkjet printers</a:t>
            </a:r>
          </a:p>
          <a:p>
            <a:pPr marL="508000" lvl="1" indent="-508000">
              <a:lnSpc>
                <a:spcPct val="110000"/>
              </a:lnSpc>
              <a:buFont typeface="Wingdings" pitchFamily="2" charset="2"/>
              <a:buChar char="v"/>
            </a:pPr>
            <a:r>
              <a:rPr lang="en-US" sz="2200" dirty="0" smtClean="0"/>
              <a:t>RF devices – Switches, phase shifter resonators, filters and variable antennas</a:t>
            </a:r>
          </a:p>
          <a:p>
            <a:pPr marL="508000" lvl="1" indent="-508000">
              <a:lnSpc>
                <a:spcPct val="110000"/>
              </a:lnSpc>
              <a:buFont typeface="Wingdings" pitchFamily="2" charset="2"/>
              <a:buChar char="v"/>
            </a:pPr>
            <a:r>
              <a:rPr lang="en-US" sz="2200" dirty="0" smtClean="0"/>
              <a:t>Fuel delivery systems that can control propellant motion</a:t>
            </a:r>
          </a:p>
          <a:p>
            <a:pPr marL="508000" lvl="1" indent="-508000">
              <a:lnSpc>
                <a:spcPct val="110000"/>
              </a:lnSpc>
              <a:buFont typeface="Wingdings" pitchFamily="2" charset="2"/>
              <a:buChar char="v"/>
            </a:pPr>
            <a:r>
              <a:rPr lang="en-US" sz="2200" dirty="0" smtClean="0"/>
              <a:t>Coating sensors that compensate for coating problems (adhesion, surface tension)</a:t>
            </a:r>
          </a:p>
          <a:p>
            <a:endParaRPr lang="en-US" dirty="0"/>
          </a:p>
        </p:txBody>
      </p:sp>
      <p:pic>
        <p:nvPicPr>
          <p:cNvPr id="4" name="Picture 3" descr="PiezoelectricIJ8_28.jpg"/>
          <p:cNvPicPr>
            <a:picLocks noChangeAspect="1"/>
          </p:cNvPicPr>
          <p:nvPr/>
        </p:nvPicPr>
        <p:blipFill>
          <a:blip r:embed="rId3"/>
          <a:stretch>
            <a:fillRect/>
          </a:stretch>
        </p:blipFill>
        <p:spPr>
          <a:xfrm>
            <a:off x="4845133" y="1666916"/>
            <a:ext cx="4093523" cy="2977837"/>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5094514" y="4800001"/>
            <a:ext cx="3823855" cy="1446550"/>
          </a:xfrm>
          <a:prstGeom prst="rect">
            <a:avLst/>
          </a:prstGeom>
        </p:spPr>
        <p:txBody>
          <a:bodyPr wrap="square">
            <a:spAutoFit/>
          </a:bodyPr>
          <a:lstStyle/>
          <a:p>
            <a:pPr algn="r"/>
            <a:r>
              <a:rPr lang="en-US" sz="1100" b="1" i="1" dirty="0" smtClean="0"/>
              <a:t>MEMS-based </a:t>
            </a:r>
            <a:r>
              <a:rPr lang="en-US" sz="1100" b="1" i="1" dirty="0" err="1" smtClean="0"/>
              <a:t>InkJet</a:t>
            </a:r>
            <a:r>
              <a:rPr lang="en-US" sz="1100" b="1" i="1" dirty="0" smtClean="0"/>
              <a:t> </a:t>
            </a:r>
            <a:r>
              <a:rPr lang="en-US" sz="1100" b="1" i="1" dirty="0" err="1" smtClean="0"/>
              <a:t>Printhead</a:t>
            </a:r>
            <a:endParaRPr lang="en-US" sz="1100" b="1" i="1" dirty="0" smtClean="0"/>
          </a:p>
          <a:p>
            <a:pPr algn="r"/>
            <a:r>
              <a:rPr lang="en-US" sz="1100" b="1" i="1" dirty="0" smtClean="0"/>
              <a:t>Piezoelectric or bubble jet based injection methods meeting the demand for higher and better resolution printing (smaller droplets).  The graphic below illustrates a piezoelectric </a:t>
            </a:r>
            <a:r>
              <a:rPr lang="en-US" sz="1100" b="1" i="1" dirty="0" err="1" smtClean="0"/>
              <a:t>printhead</a:t>
            </a:r>
            <a:r>
              <a:rPr lang="en-US" sz="1100" b="1" i="1" dirty="0" smtClean="0"/>
              <a:t>.  When a voltage is applied across the piezoelectric crystal, a minute amount of ink is released into the nozzle.  </a:t>
            </a:r>
          </a:p>
          <a:p>
            <a:pPr algn="r"/>
            <a:endParaRPr lang="en-US" sz="1100" b="1" i="1" dirty="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Retinal Prosthesis</a:t>
            </a:r>
            <a:endParaRPr lang="en-US" dirty="0"/>
          </a:p>
        </p:txBody>
      </p:sp>
      <p:sp>
        <p:nvSpPr>
          <p:cNvPr id="3" name="Content Placeholder 2"/>
          <p:cNvSpPr>
            <a:spLocks noGrp="1"/>
          </p:cNvSpPr>
          <p:nvPr>
            <p:ph sz="quarter" idx="1"/>
          </p:nvPr>
        </p:nvSpPr>
        <p:spPr>
          <a:xfrm>
            <a:off x="636397" y="1671451"/>
            <a:ext cx="4498025" cy="4732276"/>
          </a:xfrm>
        </p:spPr>
        <p:txBody>
          <a:bodyPr>
            <a:normAutofit/>
          </a:bodyPr>
          <a:lstStyle/>
          <a:p>
            <a:pPr marL="457200" indent="-457200"/>
            <a:r>
              <a:rPr lang="en-US" sz="2000" dirty="0" smtClean="0"/>
              <a:t>Medical MEMS – aka </a:t>
            </a:r>
            <a:r>
              <a:rPr lang="en-US" sz="2000" dirty="0" err="1" smtClean="0"/>
              <a:t>BioMEMS</a:t>
            </a:r>
            <a:r>
              <a:rPr lang="en-US" sz="2000" dirty="0"/>
              <a:t> </a:t>
            </a:r>
            <a:r>
              <a:rPr lang="en-US" sz="2000" dirty="0" smtClean="0"/>
              <a:t>- can consist of in vivo (internal) components and in vitro (external) components such as this retinal prosthesis</a:t>
            </a:r>
          </a:p>
          <a:p>
            <a:pPr marL="457200" indent="-457200"/>
            <a:r>
              <a:rPr lang="en-US" sz="2000" dirty="0" smtClean="0"/>
              <a:t>A microarray or retinal implant is implanted in vivo on the retina.</a:t>
            </a:r>
          </a:p>
          <a:p>
            <a:pPr marL="457200" indent="-457200"/>
            <a:r>
              <a:rPr lang="en-US" sz="2000" dirty="0" smtClean="0"/>
              <a:t>An external camera and processor are mounted in a pair of glasses.</a:t>
            </a:r>
          </a:p>
          <a:p>
            <a:pPr marL="457200" indent="-457200"/>
            <a:r>
              <a:rPr lang="en-US" sz="2000" dirty="0" smtClean="0"/>
              <a:t>Watch this video to see how it works.</a:t>
            </a:r>
          </a:p>
          <a:p>
            <a:pPr>
              <a:buNone/>
            </a:pPr>
            <a:r>
              <a:rPr lang="en-US" sz="2000" dirty="0">
                <a:hlinkClick r:id="rId3"/>
              </a:rPr>
              <a:t>https://youtu.be/</a:t>
            </a:r>
            <a:r>
              <a:rPr lang="en-US" sz="2000" dirty="0" smtClean="0">
                <a:hlinkClick r:id="rId3"/>
              </a:rPr>
              <a:t>Bi_HpbFKnSw</a:t>
            </a:r>
            <a:r>
              <a:rPr lang="en-US" sz="2000" dirty="0" smtClean="0"/>
              <a:t> </a:t>
            </a:r>
            <a:endParaRPr lang="en-US" sz="2000" dirty="0"/>
          </a:p>
        </p:txBody>
      </p:sp>
      <p:pic>
        <p:nvPicPr>
          <p:cNvPr id="7" name="Picture 6" descr="retina-implant.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4422" y="1722157"/>
            <a:ext cx="3868789" cy="3258657"/>
          </a:xfrm>
          <a:prstGeom prst="rect">
            <a:avLst/>
          </a:prstGeom>
        </p:spPr>
      </p:pic>
    </p:spTree>
    <p:extLst>
      <p:ext uri="{BB962C8B-B14F-4D97-AF65-F5344CB8AC3E}">
        <p14:creationId xmlns:p14="http://schemas.microsoft.com/office/powerpoint/2010/main" val="21764817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Retinal Prosthesis:  What the patient sees	</a:t>
            </a:r>
            <a:endParaRPr lang="en-US" dirty="0"/>
          </a:p>
        </p:txBody>
      </p:sp>
      <p:sp>
        <p:nvSpPr>
          <p:cNvPr id="3" name="Content Placeholder 2"/>
          <p:cNvSpPr>
            <a:spLocks noGrp="1"/>
          </p:cNvSpPr>
          <p:nvPr>
            <p:ph sz="quarter" idx="1"/>
          </p:nvPr>
        </p:nvSpPr>
        <p:spPr>
          <a:xfrm>
            <a:off x="588897" y="4363485"/>
            <a:ext cx="8139466" cy="2013222"/>
          </a:xfrm>
        </p:spPr>
        <p:txBody>
          <a:bodyPr>
            <a:normAutofit/>
          </a:bodyPr>
          <a:lstStyle/>
          <a:p>
            <a:pPr marL="0" indent="0">
              <a:lnSpc>
                <a:spcPct val="120000"/>
              </a:lnSpc>
              <a:spcBef>
                <a:spcPts val="0"/>
              </a:spcBef>
              <a:buNone/>
            </a:pPr>
            <a:r>
              <a:rPr lang="en-US" sz="2400" dirty="0" smtClean="0"/>
              <a:t>These images show what a patient with a MEMS retinal prosthesis should see. Increasing the number of electrodes in the retina array results in more visual perceptions and higher resolution vision. </a:t>
            </a:r>
          </a:p>
          <a:p>
            <a:pPr>
              <a:buClr>
                <a:schemeClr val="tx1"/>
              </a:buClr>
              <a:buSzPct val="100000"/>
            </a:pPr>
            <a:endParaRPr lang="en-US" sz="2400" dirty="0"/>
          </a:p>
        </p:txBody>
      </p:sp>
      <p:pic>
        <p:nvPicPr>
          <p:cNvPr id="6" name="Picture 5" descr="retina-images-cropped.jpg"/>
          <p:cNvPicPr>
            <a:picLocks noChangeAspect="1"/>
          </p:cNvPicPr>
          <p:nvPr/>
        </p:nvPicPr>
        <p:blipFill>
          <a:blip r:embed="rId3"/>
          <a:stretch>
            <a:fillRect/>
          </a:stretch>
        </p:blipFill>
        <p:spPr>
          <a:xfrm>
            <a:off x="602722" y="1633288"/>
            <a:ext cx="5742619" cy="2473744"/>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6436426" y="1710047"/>
            <a:ext cx="2707574" cy="1446550"/>
          </a:xfrm>
          <a:prstGeom prst="rect">
            <a:avLst/>
          </a:prstGeom>
          <a:noFill/>
        </p:spPr>
        <p:txBody>
          <a:bodyPr wrap="square" rtlCol="0">
            <a:spAutoFit/>
          </a:bodyPr>
          <a:lstStyle/>
          <a:p>
            <a:r>
              <a:rPr lang="en-US" sz="1100" b="1" i="1" dirty="0" smtClean="0"/>
              <a:t>Images generated by the DOE-funded Artificial Retinal Implant Vision Simulator devised and developed by Dr. Wolfgang Fink and Mark Tarbell at the Visual and Autonomous Exploration Systems Research Laboratory, California Institute of Technology.  </a:t>
            </a:r>
          </a:p>
          <a:p>
            <a:r>
              <a:rPr lang="en-US" sz="1100" b="1" i="1" dirty="0" smtClean="0"/>
              <a:t>[Printed with permission.]</a:t>
            </a:r>
            <a:endParaRPr lang="en-US" sz="1100" b="1" i="1" dirty="0"/>
          </a:p>
        </p:txBody>
      </p:sp>
    </p:spTree>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NAME" val="CaptionText"/>
</p:tagLst>
</file>

<file path=ppt/tags/tag2.xml><?xml version="1.0" encoding="utf-8"?>
<p:tagLst xmlns:a="http://schemas.openxmlformats.org/drawingml/2006/main" xmlns:r="http://schemas.openxmlformats.org/officeDocument/2006/relationships" xmlns:p="http://schemas.openxmlformats.org/presentationml/2006/main">
  <p:tag name="SHAPENAME" val="CaptionText"/>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cme3">
  <a:themeElements>
    <a:clrScheme name="Custom 9">
      <a:dk1>
        <a:srgbClr val="8A3C12"/>
      </a:dk1>
      <a:lt1>
        <a:srgbClr val="FFF2CB"/>
      </a:lt1>
      <a:dk2>
        <a:srgbClr val="732423"/>
      </a:dk2>
      <a:lt2>
        <a:srgbClr val="D4D4D6"/>
      </a:lt2>
      <a:accent1>
        <a:srgbClr val="9A302F"/>
      </a:accent1>
      <a:accent2>
        <a:srgbClr val="FFC000"/>
      </a:accent2>
      <a:accent3>
        <a:srgbClr val="E66C7D"/>
      </a:accent3>
      <a:accent4>
        <a:srgbClr val="6BB76D"/>
      </a:accent4>
      <a:accent5>
        <a:srgbClr val="E88651"/>
      </a:accent5>
      <a:accent6>
        <a:srgbClr val="C64847"/>
      </a:accent6>
      <a:hlink>
        <a:srgbClr val="2F75FF"/>
      </a:hlink>
      <a:folHlink>
        <a:srgbClr val="68000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scme3</Template>
  <TotalTime>2560</TotalTime>
  <Words>5261</Words>
  <Application>Microsoft Macintosh PowerPoint</Application>
  <PresentationFormat>On-screen Show (4:3)</PresentationFormat>
  <Paragraphs>365</Paragraphs>
  <Slides>32</Slides>
  <Notes>29</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scme3</vt:lpstr>
      <vt:lpstr>Mems applications overview</vt:lpstr>
      <vt:lpstr>Unit Overview</vt:lpstr>
      <vt:lpstr>What are MEMS?</vt:lpstr>
      <vt:lpstr>What do MEMS do?</vt:lpstr>
      <vt:lpstr>Types of MEMS Devices</vt:lpstr>
      <vt:lpstr>Applications of MEMS</vt:lpstr>
      <vt:lpstr>Specific Applications of MEMS</vt:lpstr>
      <vt:lpstr>Retinal Prosthesis</vt:lpstr>
      <vt:lpstr>Retinal Prosthesis:  What the patient sees </vt:lpstr>
      <vt:lpstr>MEMS Sensors</vt:lpstr>
      <vt:lpstr>Smartphones and MEMS</vt:lpstr>
      <vt:lpstr>Smartphones, Tablets, Laptops, Cameras</vt:lpstr>
      <vt:lpstr>MEMS Scale – Pressure Sensors (PS)</vt:lpstr>
      <vt:lpstr>MEMS Pressure Sensor</vt:lpstr>
      <vt:lpstr>MEMS in the Automotive Industry</vt:lpstr>
      <vt:lpstr>Pressure Sensors in BioMedical Applications</vt:lpstr>
      <vt:lpstr>MEMS Inertial Sensors</vt:lpstr>
      <vt:lpstr>MEMS Accelerometers</vt:lpstr>
      <vt:lpstr>MEMS Gyroscopes</vt:lpstr>
      <vt:lpstr>MEMS Inertial Sensors in Automobiles</vt:lpstr>
      <vt:lpstr>Other Applications of MEMS Inertial Sensors</vt:lpstr>
      <vt:lpstr>Other Types of MEMS</vt:lpstr>
      <vt:lpstr>Pill Cam for Diagnostic Applications</vt:lpstr>
      <vt:lpstr>MEMS in the Medical Field</vt:lpstr>
      <vt:lpstr>Clinical Laboratory Testing</vt:lpstr>
      <vt:lpstr>DNA Microarrays</vt:lpstr>
      <vt:lpstr>Optical MEMS – The Digital Mirror Device (DMD)</vt:lpstr>
      <vt:lpstr>Optical MEMS - Grating Light Valve (GLV)</vt:lpstr>
      <vt:lpstr>Other Optical Applications of MEMS</vt:lpstr>
      <vt:lpstr>More MEMS </vt:lpstr>
      <vt:lpstr>Summary</vt:lpstr>
      <vt:lpstr>Acknowledgements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mjwillis</dc:creator>
  <cp:lastModifiedBy>MJ Willis</cp:lastModifiedBy>
  <cp:revision>229</cp:revision>
  <dcterms:created xsi:type="dcterms:W3CDTF">2009-01-14T02:27:26Z</dcterms:created>
  <dcterms:modified xsi:type="dcterms:W3CDTF">2017-02-24T19:15:43Z</dcterms:modified>
</cp:coreProperties>
</file>