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xml" ContentType="application/vnd.openxmlformats-officedocument.presentationml.tags+xml"/>
  <Override PartName="/ppt/notesSlides/notesSlide27.xml" ContentType="application/vnd.openxmlformats-officedocument.presentationml.notesSlide+xml"/>
  <Override PartName="/ppt/tags/tag2.xml" ContentType="application/vnd.openxmlformats-officedocument.presentationml.tags+xml"/>
  <Override PartName="/ppt/notesSlides/notesSlide28.xml" ContentType="application/vnd.openxmlformats-officedocument.presentationml.notesSlide+xml"/>
  <Override PartName="/ppt/tags/tag3.xml" ContentType="application/vnd.openxmlformats-officedocument.presentationml.tags+xml"/>
  <Override PartName="/ppt/notesSlides/notesSlide29.xml" ContentType="application/vnd.openxmlformats-officedocument.presentationml.notesSlide+xml"/>
  <Override PartName="/ppt/tags/tag4.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42"/>
  </p:notesMasterIdLst>
  <p:handoutMasterIdLst>
    <p:handoutMasterId r:id="rId43"/>
  </p:handoutMasterIdLst>
  <p:sldIdLst>
    <p:sldId id="260" r:id="rId2"/>
    <p:sldId id="261" r:id="rId3"/>
    <p:sldId id="262" r:id="rId4"/>
    <p:sldId id="263" r:id="rId5"/>
    <p:sldId id="267" r:id="rId6"/>
    <p:sldId id="268" r:id="rId7"/>
    <p:sldId id="269" r:id="rId8"/>
    <p:sldId id="270" r:id="rId9"/>
    <p:sldId id="271" r:id="rId10"/>
    <p:sldId id="272" r:id="rId11"/>
    <p:sldId id="273" r:id="rId12"/>
    <p:sldId id="274" r:id="rId13"/>
    <p:sldId id="275" r:id="rId14"/>
    <p:sldId id="276" r:id="rId15"/>
    <p:sldId id="277" r:id="rId16"/>
    <p:sldId id="278" r:id="rId17"/>
    <p:sldId id="279" r:id="rId18"/>
    <p:sldId id="280" r:id="rId19"/>
    <p:sldId id="281" r:id="rId20"/>
    <p:sldId id="300" r:id="rId21"/>
    <p:sldId id="299" r:id="rId22"/>
    <p:sldId id="282" r:id="rId23"/>
    <p:sldId id="283" r:id="rId24"/>
    <p:sldId id="284" r:id="rId25"/>
    <p:sldId id="285" r:id="rId26"/>
    <p:sldId id="286" r:id="rId27"/>
    <p:sldId id="287" r:id="rId28"/>
    <p:sldId id="288" r:id="rId29"/>
    <p:sldId id="289" r:id="rId30"/>
    <p:sldId id="290" r:id="rId31"/>
    <p:sldId id="291" r:id="rId32"/>
    <p:sldId id="292" r:id="rId33"/>
    <p:sldId id="293" r:id="rId34"/>
    <p:sldId id="294" r:id="rId35"/>
    <p:sldId id="296" r:id="rId36"/>
    <p:sldId id="297" r:id="rId37"/>
    <p:sldId id="295" r:id="rId38"/>
    <p:sldId id="266" r:id="rId39"/>
    <p:sldId id="298" r:id="rId40"/>
    <p:sldId id="265"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4658" autoAdjust="0"/>
  </p:normalViewPr>
  <p:slideViewPr>
    <p:cSldViewPr snapToGrid="0">
      <p:cViewPr>
        <p:scale>
          <a:sx n="139" d="100"/>
          <a:sy n="139" d="100"/>
        </p:scale>
        <p:origin x="-696" y="-4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20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handoutMaster" Target="handoutMasters/handoutMaster1.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BD8D2-E021-4195-9B00-EE358287A0D3}" type="datetimeFigureOut">
              <a:rPr lang="en-US" smtClean="0"/>
              <a:pPr/>
              <a:t>1/31/18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F8B657-D611-4F5C-95FD-A20E006DD12B}" type="slidenum">
              <a:rPr lang="en-US" smtClean="0"/>
              <a:pPr/>
              <a:t>‹#›</a:t>
            </a:fld>
            <a:endParaRPr lang="en-US"/>
          </a:p>
        </p:txBody>
      </p:sp>
    </p:spTree>
    <p:extLst>
      <p:ext uri="{BB962C8B-B14F-4D97-AF65-F5344CB8AC3E}">
        <p14:creationId xmlns:p14="http://schemas.microsoft.com/office/powerpoint/2010/main" val="7798978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EBF19F-8D57-4DB4-B4C2-628EDCD0AA75}" type="datetimeFigureOut">
              <a:rPr lang="en-US" smtClean="0"/>
              <a:pPr/>
              <a:t>1/31/18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311456-05DC-4558-9296-21D949A545A1}" type="slidenum">
              <a:rPr lang="en-US" smtClean="0"/>
              <a:pPr/>
              <a:t>‹#›</a:t>
            </a:fld>
            <a:endParaRPr lang="en-US"/>
          </a:p>
        </p:txBody>
      </p:sp>
    </p:spTree>
    <p:extLst>
      <p:ext uri="{BB962C8B-B14F-4D97-AF65-F5344CB8AC3E}">
        <p14:creationId xmlns:p14="http://schemas.microsoft.com/office/powerpoint/2010/main" val="28231317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26</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27</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28</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29</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30</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32</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33</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34</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35</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36</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37</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38</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39</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1609725" y="409575"/>
            <a:ext cx="6477000" cy="1828800"/>
          </a:xfrm>
        </p:spPr>
        <p:txBody>
          <a:bodyPr anchor="b">
            <a:normAutofit/>
          </a:bodyPr>
          <a:lstStyle>
            <a:lvl1pPr algn="ctr">
              <a:defRPr sz="4400" cap="all" baseline="0">
                <a:effectLst>
                  <a:outerShdw blurRad="38100" dist="38100" dir="2700000" algn="tl">
                    <a:srgbClr val="000000">
                      <a:alpha val="43137"/>
                    </a:srgbClr>
                  </a:outerShdw>
                </a:effectLst>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Picture Placeholder 12"/>
          <p:cNvSpPr>
            <a:spLocks noGrp="1"/>
          </p:cNvSpPr>
          <p:nvPr>
            <p:ph type="pic" sz="quarter" idx="11"/>
          </p:nvPr>
        </p:nvSpPr>
        <p:spPr>
          <a:xfrm>
            <a:off x="2752725" y="2600325"/>
            <a:ext cx="4352925" cy="2943225"/>
          </a:xfrm>
        </p:spPr>
        <p:txBody>
          <a:bodyPr/>
          <a:lstStyle/>
          <a:p>
            <a:r>
              <a:rPr lang="en-US" smtClean="0"/>
              <a:t>Click icon to add picture</a:t>
            </a:r>
            <a:endParaRPr lang="en-US"/>
          </a:p>
        </p:txBody>
      </p:sp>
      <p:pic>
        <p:nvPicPr>
          <p:cNvPr id="12" name="Picture 11" descr="logo-for-ppt.jpg"/>
          <p:cNvPicPr>
            <a:picLocks noChangeAspect="1"/>
          </p:cNvPicPr>
          <p:nvPr userDrawn="1"/>
        </p:nvPicPr>
        <p:blipFill>
          <a:blip r:embed="rId2"/>
          <a:stretch>
            <a:fillRect/>
          </a:stretch>
        </p:blipFill>
        <p:spPr>
          <a:xfrm>
            <a:off x="0" y="6036697"/>
            <a:ext cx="2360433" cy="73029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a:prstGeom prst="rect">
            <a:avLst/>
          </a:prstGeom>
        </p:spPr>
        <p:txBody>
          <a:bodyPr/>
          <a:lstStyle/>
          <a:p>
            <a:fld id="{D78F8377-172F-47A4-85FF-D8562118AE8C}" type="slidenum">
              <a:rPr lang="en-US" smtClean="0"/>
              <a:pPr/>
              <a:t>‹#›</a:t>
            </a:fld>
            <a:endParaRPr lang="en-US"/>
          </a:p>
        </p:txBody>
      </p:sp>
      <p:sp>
        <p:nvSpPr>
          <p:cNvPr id="10" name="Date Placeholder 1"/>
          <p:cNvSpPr>
            <a:spLocks noGrp="1"/>
          </p:cNvSpPr>
          <p:nvPr>
            <p:ph type="dt" sz="half" idx="10"/>
          </p:nvPr>
        </p:nvSpPr>
        <p:spPr>
          <a:xfrm>
            <a:off x="6524624" y="6248400"/>
            <a:ext cx="2238375" cy="365125"/>
          </a:xfrm>
          <a:prstGeom prst="rect">
            <a:avLst/>
          </a:prstGeom>
        </p:spPr>
        <p:txBody>
          <a:bodyPr/>
          <a:lstStyle>
            <a:lvl1pPr>
              <a:defRPr/>
            </a:lvl1pPr>
          </a:lstStyle>
          <a:p>
            <a:endParaRPr lang="en-US" dirty="0"/>
          </a:p>
        </p:txBody>
      </p:sp>
      <p:sp>
        <p:nvSpPr>
          <p:cNvPr id="11" name="Slide Number Placeholder 3"/>
          <p:cNvSpPr txBox="1">
            <a:spLocks/>
          </p:cNvSpPr>
          <p:nvPr userDrawn="1"/>
        </p:nvSpPr>
        <p:spPr>
          <a:xfrm>
            <a:off x="8296274" y="6248400"/>
            <a:ext cx="447675"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chemeClr val="tx2"/>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sz="2600"/>
            </a:lvl1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3400425"/>
          </a:xfrm>
        </p:spPr>
        <p:txBody>
          <a:bodyPr anchor="t">
            <a:normAutofit/>
          </a:bodyPr>
          <a:lstStyle>
            <a:lvl1pPr marL="0" indent="0">
              <a:buNone/>
              <a:defRPr sz="26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normAutofit/>
          </a:bodyPr>
          <a:lstStyle>
            <a:lvl1pPr algn="l">
              <a:buNone/>
              <a:defRPr sz="3600" b="0" cap="none">
                <a:solidFill>
                  <a:srgbClr val="FFFFFF"/>
                </a:solidFill>
              </a:defRPr>
            </a:lvl1pPr>
          </a:lstStyle>
          <a:p>
            <a:r>
              <a:rPr kumimoji="0" lang="en-US" smtClean="0"/>
              <a:t>Click to edit Master title style</a:t>
            </a:r>
            <a:endParaRPr kumimoji="0" lang="en-US" dirty="0"/>
          </a:p>
        </p:txBody>
      </p:sp>
      <p:sp>
        <p:nvSpPr>
          <p:cNvPr id="11"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
        <p:nvSpPr>
          <p:cNvPr id="12"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lide Number Placeholder 28"/>
          <p:cNvSpPr txBox="1">
            <a:spLocks/>
          </p:cNvSpPr>
          <p:nvPr/>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kern="1200">
          <a:solidFill>
            <a:schemeClr val="tx2"/>
          </a:solidFill>
          <a:effectLst>
            <a:outerShdw blurRad="38100" dist="38100" dir="2700000" algn="tl">
              <a:srgbClr val="000000">
                <a:alpha val="43137"/>
              </a:srgbClr>
            </a:outerShdw>
          </a:effectLst>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pitchFamily="2" charset="2"/>
        <a:buChar char="v"/>
        <a:defRPr kumimoji="0" sz="26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7.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9.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9.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4" Type="http://schemas.openxmlformats.org/officeDocument/2006/relationships/image" Target="../media/image10.jpeg"/><Relationship Id="rId5" Type="http://schemas.openxmlformats.org/officeDocument/2006/relationships/image" Target="../media/image11.jpeg"/><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4" Type="http://schemas.openxmlformats.org/officeDocument/2006/relationships/image" Target="../media/image12.jpeg"/><Relationship Id="rId1" Type="http://schemas.openxmlformats.org/officeDocument/2006/relationships/tags" Target="../tags/tag2.xml"/><Relationship Id="rId2"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9.xml"/><Relationship Id="rId4" Type="http://schemas.openxmlformats.org/officeDocument/2006/relationships/image" Target="../media/image13.jpeg"/><Relationship Id="rId1" Type="http://schemas.openxmlformats.org/officeDocument/2006/relationships/tags" Target="../tags/tag3.xml"/><Relationship Id="rId2"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0.xml"/><Relationship Id="rId4" Type="http://schemas.openxmlformats.org/officeDocument/2006/relationships/image" Target="../media/image14.jpeg"/><Relationship Id="rId1" Type="http://schemas.openxmlformats.org/officeDocument/2006/relationships/tags" Target="../tags/tag4.xml"/><Relationship Id="rId2"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3.xml"/><Relationship Id="rId5" Type="http://schemas.openxmlformats.org/officeDocument/2006/relationships/image" Target="../media/image15.jpeg"/><Relationship Id="rId1" Type="http://schemas.openxmlformats.org/officeDocument/2006/relationships/tags" Target="../tags/tag5.xml"/><Relationship Id="rId2" Type="http://schemas.openxmlformats.org/officeDocument/2006/relationships/tags" Target="../tags/tag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16.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hyperlink" Target="http://www.scme-nm.org" TargetMode="External"/><Relationship Id="rId4" Type="http://schemas.openxmlformats.org/officeDocument/2006/relationships/hyperlink" Target="http://www.bio-link.org/" TargetMode="External"/><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www.ornl.gov/sci/techresources/Human_Genome/home.shtml"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dirty="0" smtClean="0"/>
              <a:t>Clinical Laboratory Techniques and Microtechnology</a:t>
            </a:r>
            <a:endParaRPr lang="en-US" dirty="0"/>
          </a:p>
        </p:txBody>
      </p:sp>
      <p:sp>
        <p:nvSpPr>
          <p:cNvPr id="5" name="Subtitle 4"/>
          <p:cNvSpPr>
            <a:spLocks noGrp="1"/>
          </p:cNvSpPr>
          <p:nvPr>
            <p:ph type="subTitle" idx="1"/>
          </p:nvPr>
        </p:nvSpPr>
        <p:spPr>
          <a:xfrm>
            <a:off x="2362200" y="6095757"/>
            <a:ext cx="6705600" cy="685800"/>
          </a:xfrm>
        </p:spPr>
        <p:txBody>
          <a:bodyPr>
            <a:normAutofit fontScale="92500" lnSpcReduction="20000"/>
          </a:bodyPr>
          <a:lstStyle/>
          <a:p>
            <a:r>
              <a:rPr lang="en-US" dirty="0" smtClean="0"/>
              <a:t>Clinical Laboratory Techniques and Microtechnology Learning Module</a:t>
            </a:r>
            <a:endParaRPr lang="en-US" dirty="0"/>
          </a:p>
        </p:txBody>
      </p:sp>
      <p:pic>
        <p:nvPicPr>
          <p:cNvPr id="7" name="Picture 6" descr="collage_ppt.jpg"/>
          <p:cNvPicPr>
            <a:picLocks noChangeAspect="1"/>
          </p:cNvPicPr>
          <p:nvPr/>
        </p:nvPicPr>
        <p:blipFill>
          <a:blip r:embed="rId3"/>
          <a:stretch>
            <a:fillRect/>
          </a:stretch>
        </p:blipFill>
        <p:spPr>
          <a:xfrm>
            <a:off x="3176897" y="2484120"/>
            <a:ext cx="3269623" cy="3096987"/>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Multiplo</a:t>
            </a:r>
            <a:r>
              <a:rPr lang="en-US" dirty="0" smtClean="0"/>
              <a:t> HIV/HCV Antibody Test</a:t>
            </a:r>
            <a:endParaRPr lang="en-US" dirty="0"/>
          </a:p>
        </p:txBody>
      </p:sp>
      <p:sp>
        <p:nvSpPr>
          <p:cNvPr id="3" name="Content Placeholder 2"/>
          <p:cNvSpPr>
            <a:spLocks noGrp="1"/>
          </p:cNvSpPr>
          <p:nvPr>
            <p:ph sz="quarter" idx="1"/>
          </p:nvPr>
        </p:nvSpPr>
        <p:spPr>
          <a:xfrm>
            <a:off x="612648" y="1600200"/>
            <a:ext cx="8153400" cy="1959429"/>
          </a:xfrm>
        </p:spPr>
        <p:txBody>
          <a:bodyPr>
            <a:normAutofit/>
          </a:bodyPr>
          <a:lstStyle/>
          <a:p>
            <a:pPr>
              <a:buNone/>
            </a:pPr>
            <a:r>
              <a:rPr lang="en-US" sz="2600" dirty="0" smtClean="0"/>
              <a:t>The </a:t>
            </a:r>
            <a:r>
              <a:rPr lang="en-US" sz="2600" dirty="0" err="1" smtClean="0"/>
              <a:t>Multiplo</a:t>
            </a:r>
            <a:r>
              <a:rPr lang="en-US" sz="2600" dirty="0" smtClean="0"/>
              <a:t> is an antibodies testing device that simultaneously tests for the human immunodeficiency virus (HIV) and hepatitis C virus (HCV).  </a:t>
            </a:r>
          </a:p>
        </p:txBody>
      </p:sp>
      <p:sp>
        <p:nvSpPr>
          <p:cNvPr id="4" name="TextBox 3"/>
          <p:cNvSpPr txBox="1"/>
          <p:nvPr/>
        </p:nvSpPr>
        <p:spPr>
          <a:xfrm>
            <a:off x="598715" y="3396342"/>
            <a:ext cx="5638800" cy="3046988"/>
          </a:xfrm>
          <a:prstGeom prst="rect">
            <a:avLst/>
          </a:prstGeom>
          <a:noFill/>
        </p:spPr>
        <p:txBody>
          <a:bodyPr wrap="square" rtlCol="0">
            <a:spAutoFit/>
          </a:bodyPr>
          <a:lstStyle/>
          <a:p>
            <a:r>
              <a:rPr lang="en-US" sz="2400" dirty="0" smtClean="0">
                <a:latin typeface="Arial" pitchFamily="34" charset="0"/>
                <a:cs typeface="Arial" pitchFamily="34" charset="0"/>
              </a:rPr>
              <a:t>The device is small enough to fit in the palm of your hand.  Because of its size, only a very small sample of serum, plasma or whole blood is required to perform the test.  </a:t>
            </a:r>
          </a:p>
          <a:p>
            <a:r>
              <a:rPr lang="en-US" sz="2400" dirty="0" smtClean="0">
                <a:latin typeface="Arial" pitchFamily="34" charset="0"/>
                <a:cs typeface="Arial" pitchFamily="34" charset="0"/>
              </a:rPr>
              <a:t>All one needs is a small amount of blood drawn from a simple finger prick. </a:t>
            </a:r>
          </a:p>
          <a:p>
            <a:endParaRPr lang="en-US" sz="2400" dirty="0">
              <a:latin typeface="Arial" pitchFamily="34" charset="0"/>
              <a:cs typeface="Arial" pitchFamily="34" charset="0"/>
            </a:endParaRPr>
          </a:p>
        </p:txBody>
      </p:sp>
      <p:pic>
        <p:nvPicPr>
          <p:cNvPr id="6" name="Picture 5" descr="multiplo-hiv-test_ppt.jpg"/>
          <p:cNvPicPr>
            <a:picLocks noChangeAspect="1"/>
          </p:cNvPicPr>
          <p:nvPr/>
        </p:nvPicPr>
        <p:blipFill>
          <a:blip r:embed="rId3"/>
          <a:stretch>
            <a:fillRect/>
          </a:stretch>
        </p:blipFill>
        <p:spPr>
          <a:xfrm>
            <a:off x="6274858" y="3253740"/>
            <a:ext cx="2650067" cy="2385060"/>
          </a:xfrm>
          <a:prstGeom prst="rect">
            <a:avLst/>
          </a:prstGeom>
        </p:spPr>
      </p:pic>
      <p:sp>
        <p:nvSpPr>
          <p:cNvPr id="7" name="TextBox 6"/>
          <p:cNvSpPr txBox="1"/>
          <p:nvPr/>
        </p:nvSpPr>
        <p:spPr>
          <a:xfrm>
            <a:off x="6191250" y="5543550"/>
            <a:ext cx="2781300" cy="738664"/>
          </a:xfrm>
          <a:prstGeom prst="rect">
            <a:avLst/>
          </a:prstGeom>
          <a:noFill/>
        </p:spPr>
        <p:txBody>
          <a:bodyPr wrap="square" rtlCol="0">
            <a:spAutoFit/>
          </a:bodyPr>
          <a:lstStyle/>
          <a:p>
            <a:pPr algn="r"/>
            <a:r>
              <a:rPr lang="en-US" sz="1400" b="1" i="1" dirty="0" smtClean="0"/>
              <a:t>Specific combination of lines and dot indicate positive/negative results for HIV and/or HCV.</a:t>
            </a:r>
            <a:endParaRPr lang="en-US" sz="1400" b="1" i="1"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System-on-Chip (SOC)</a:t>
            </a:r>
            <a:endParaRPr lang="en-US" dirty="0"/>
          </a:p>
        </p:txBody>
      </p:sp>
      <p:sp>
        <p:nvSpPr>
          <p:cNvPr id="3" name="Content Placeholder 2"/>
          <p:cNvSpPr>
            <a:spLocks noGrp="1"/>
          </p:cNvSpPr>
          <p:nvPr>
            <p:ph sz="quarter" idx="1"/>
          </p:nvPr>
        </p:nvSpPr>
        <p:spPr/>
        <p:txBody>
          <a:bodyPr>
            <a:normAutofit/>
          </a:bodyPr>
          <a:lstStyle/>
          <a:p>
            <a:pPr>
              <a:buNone/>
            </a:pPr>
            <a:r>
              <a:rPr lang="en-US" sz="2400" dirty="0" smtClean="0"/>
              <a:t>Microtechnology is used to develop the system-on-chip (SOC) technology for an HIV test. </a:t>
            </a:r>
          </a:p>
          <a:p>
            <a:pPr>
              <a:buNone/>
            </a:pPr>
            <a:r>
              <a:rPr lang="en-US" sz="2400" dirty="0" smtClean="0"/>
              <a:t>SOC works in conjunction with a CMOS (complementary metal oxide semiconductor) digital camera to capture the test result.  </a:t>
            </a:r>
          </a:p>
          <a:p>
            <a:pPr>
              <a:buNone/>
            </a:pPr>
            <a:r>
              <a:rPr lang="en-US" sz="2400" dirty="0" smtClean="0"/>
              <a:t>Another chip processes the captured image and sends the test results to a display unit.  </a:t>
            </a:r>
          </a:p>
          <a:p>
            <a:pPr>
              <a:buNone/>
            </a:pPr>
            <a:r>
              <a:rPr lang="en-US" sz="2400" dirty="0" smtClean="0"/>
              <a:t>This system has been tested successfully.  The testing results show that its accuracy is equivalent to or better than similar HIV tests performed in the laboratory. </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Clinical Laboratory Testing</a:t>
            </a:r>
            <a:endParaRPr lang="en-US" dirty="0"/>
          </a:p>
        </p:txBody>
      </p:sp>
      <p:sp>
        <p:nvSpPr>
          <p:cNvPr id="3" name="Content Placeholder 2"/>
          <p:cNvSpPr>
            <a:spLocks noGrp="1"/>
          </p:cNvSpPr>
          <p:nvPr>
            <p:ph sz="quarter" idx="1"/>
          </p:nvPr>
        </p:nvSpPr>
        <p:spPr/>
        <p:txBody>
          <a:bodyPr>
            <a:noAutofit/>
          </a:bodyPr>
          <a:lstStyle/>
          <a:p>
            <a:pPr>
              <a:buNone/>
            </a:pPr>
            <a:r>
              <a:rPr lang="en-US" sz="2600" dirty="0" smtClean="0"/>
              <a:t>In the following sections we will discuss various aspects of clinical lab testing:</a:t>
            </a:r>
          </a:p>
          <a:p>
            <a:r>
              <a:rPr lang="en-US" sz="2600" dirty="0" smtClean="0"/>
              <a:t>The role of clinical lab personnel</a:t>
            </a:r>
          </a:p>
          <a:p>
            <a:r>
              <a:rPr lang="en-US" sz="2600" dirty="0" smtClean="0"/>
              <a:t>Sample sources and collection</a:t>
            </a:r>
          </a:p>
          <a:p>
            <a:r>
              <a:rPr lang="en-US" sz="2600" dirty="0" smtClean="0"/>
              <a:t>Typical clinical laboratory tests</a:t>
            </a:r>
          </a:p>
          <a:p>
            <a:r>
              <a:rPr lang="en-US" sz="2600" dirty="0" smtClean="0"/>
              <a:t>Training, licensure, and certification of personnel</a:t>
            </a: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 of Clinical Testing</a:t>
            </a:r>
            <a:endParaRPr lang="en-US" dirty="0"/>
          </a:p>
        </p:txBody>
      </p:sp>
      <p:sp>
        <p:nvSpPr>
          <p:cNvPr id="3" name="Content Placeholder 2"/>
          <p:cNvSpPr>
            <a:spLocks noGrp="1"/>
          </p:cNvSpPr>
          <p:nvPr>
            <p:ph sz="quarter" idx="1"/>
          </p:nvPr>
        </p:nvSpPr>
        <p:spPr/>
        <p:txBody>
          <a:bodyPr>
            <a:normAutofit/>
          </a:bodyPr>
          <a:lstStyle/>
          <a:p>
            <a:r>
              <a:rPr lang="en-US" sz="2400" dirty="0"/>
              <a:t>A</a:t>
            </a:r>
            <a:r>
              <a:rPr lang="en-US" sz="2400" dirty="0" smtClean="0"/>
              <a:t>nalyte (biomarker) concentrations in bodily fluids are used to establish normal or reference values. </a:t>
            </a:r>
            <a:r>
              <a:rPr lang="en-US" sz="2000" i="1" dirty="0" smtClean="0">
                <a:solidFill>
                  <a:srgbClr val="002060"/>
                </a:solidFill>
              </a:rPr>
              <a:t>(e.g., How many red blood cells (RBCs) in a sample?)</a:t>
            </a:r>
            <a:endParaRPr lang="en-US" sz="2400" i="1" dirty="0" smtClean="0">
              <a:solidFill>
                <a:srgbClr val="002060"/>
              </a:solidFill>
            </a:endParaRPr>
          </a:p>
          <a:p>
            <a:r>
              <a:rPr lang="en-US" sz="2400" dirty="0" smtClean="0"/>
              <a:t>Detects changes in the analyte concentrations in bodily fluids indicating a diseased state.  </a:t>
            </a:r>
            <a:r>
              <a:rPr lang="en-US" sz="2000" i="1" dirty="0" smtClean="0">
                <a:solidFill>
                  <a:srgbClr val="002060"/>
                </a:solidFill>
              </a:rPr>
              <a:t>(e.g., Has there been a reduction of RBCs?)</a:t>
            </a:r>
            <a:endParaRPr lang="en-US" sz="2400" i="1" dirty="0" smtClean="0">
              <a:solidFill>
                <a:srgbClr val="002060"/>
              </a:solidFill>
            </a:endParaRPr>
          </a:p>
          <a:p>
            <a:r>
              <a:rPr lang="en-US" sz="2400" dirty="0" smtClean="0"/>
              <a:t>Use tools to classify cells as either healthy or unhealthy. </a:t>
            </a:r>
            <a:r>
              <a:rPr lang="en-US" sz="2000" i="1" dirty="0">
                <a:solidFill>
                  <a:srgbClr val="002060"/>
                </a:solidFill>
              </a:rPr>
              <a:t>(e.g., </a:t>
            </a:r>
            <a:r>
              <a:rPr lang="en-US" sz="2000" i="1" dirty="0" smtClean="0">
                <a:solidFill>
                  <a:srgbClr val="002060"/>
                </a:solidFill>
              </a:rPr>
              <a:t>This picture shows RBCs of sickle cell anemia.)</a:t>
            </a:r>
            <a:endParaRPr lang="en-US" sz="2400" i="1" dirty="0" smtClean="0">
              <a:solidFill>
                <a:srgbClr val="002060"/>
              </a:solidFill>
            </a:endParaRPr>
          </a:p>
          <a:p>
            <a:endParaRPr lang="en-US" sz="2400" dirty="0" smtClean="0"/>
          </a:p>
          <a:p>
            <a:endParaRPr lang="en-US" sz="2400" dirty="0"/>
          </a:p>
        </p:txBody>
      </p:sp>
      <p:pic>
        <p:nvPicPr>
          <p:cNvPr id="4" name="Picture 3" descr="Sicklecells.jpg"/>
          <p:cNvPicPr>
            <a:picLocks noChangeAspect="1"/>
          </p:cNvPicPr>
          <p:nvPr/>
        </p:nvPicPr>
        <p:blipFill>
          <a:blip r:embed="rId3"/>
          <a:stretch>
            <a:fillRect/>
          </a:stretch>
        </p:blipFill>
        <p:spPr>
          <a:xfrm>
            <a:off x="7056408" y="4398168"/>
            <a:ext cx="1577324" cy="1840212"/>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2986897" y="4869611"/>
            <a:ext cx="3743325" cy="600164"/>
          </a:xfrm>
          <a:prstGeom prst="rect">
            <a:avLst/>
          </a:prstGeom>
          <a:noFill/>
        </p:spPr>
        <p:txBody>
          <a:bodyPr wrap="square" rtlCol="0">
            <a:spAutoFit/>
          </a:bodyPr>
          <a:lstStyle/>
          <a:p>
            <a:pPr algn="r"/>
            <a:r>
              <a:rPr lang="en-US" sz="1100" b="1" dirty="0" smtClean="0"/>
              <a:t>Sickle shaped red blood cells</a:t>
            </a:r>
          </a:p>
          <a:p>
            <a:pPr algn="r"/>
            <a:r>
              <a:rPr lang="en-US" sz="1100" b="1" dirty="0" smtClean="0"/>
              <a:t>[Image courtesy of Drs. Noguchi, Rodgers, and Schechter of NIDDK.]</a:t>
            </a:r>
            <a:endParaRPr lang="en-US" sz="1100" b="1"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Lab and Lab Personnel</a:t>
            </a:r>
            <a:endParaRPr lang="en-US" dirty="0"/>
          </a:p>
        </p:txBody>
      </p:sp>
      <p:sp>
        <p:nvSpPr>
          <p:cNvPr id="3" name="Content Placeholder 2"/>
          <p:cNvSpPr>
            <a:spLocks noGrp="1"/>
          </p:cNvSpPr>
          <p:nvPr>
            <p:ph sz="quarter" idx="1"/>
          </p:nvPr>
        </p:nvSpPr>
        <p:spPr/>
        <p:txBody>
          <a:bodyPr>
            <a:normAutofit/>
          </a:bodyPr>
          <a:lstStyle/>
          <a:p>
            <a:r>
              <a:rPr lang="en-US" dirty="0" smtClean="0"/>
              <a:t>Laboratory personnel are trained to </a:t>
            </a:r>
          </a:p>
          <a:p>
            <a:pPr lvl="1"/>
            <a:r>
              <a:rPr lang="en-US" dirty="0" smtClean="0"/>
              <a:t>take bodily samples, </a:t>
            </a:r>
          </a:p>
          <a:p>
            <a:pPr lvl="1"/>
            <a:r>
              <a:rPr lang="en-US" dirty="0" smtClean="0"/>
              <a:t>carry out tests on samples, </a:t>
            </a:r>
          </a:p>
          <a:p>
            <a:pPr lvl="1"/>
            <a:r>
              <a:rPr lang="en-US" dirty="0" smtClean="0"/>
              <a:t>analyze test results, and </a:t>
            </a:r>
          </a:p>
          <a:p>
            <a:pPr lvl="1"/>
            <a:r>
              <a:rPr lang="en-US" dirty="0" smtClean="0"/>
              <a:t>communicate results to physicians. </a:t>
            </a:r>
          </a:p>
          <a:p>
            <a:r>
              <a:rPr lang="en-US" dirty="0" smtClean="0"/>
              <a:t>Personnel and the laboratories are certified and recertified in a timely manner to ensure quality results that are comparable from lab to lab.</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a clinical technologist do?</a:t>
            </a:r>
            <a:endParaRPr lang="en-US" dirty="0"/>
          </a:p>
        </p:txBody>
      </p:sp>
      <p:sp>
        <p:nvSpPr>
          <p:cNvPr id="3" name="Content Placeholder 2"/>
          <p:cNvSpPr>
            <a:spLocks noGrp="1"/>
          </p:cNvSpPr>
          <p:nvPr>
            <p:ph sz="quarter" idx="1"/>
          </p:nvPr>
        </p:nvSpPr>
        <p:spPr>
          <a:xfrm>
            <a:off x="612648" y="1600200"/>
            <a:ext cx="8378952" cy="5105400"/>
          </a:xfrm>
        </p:spPr>
        <p:txBody>
          <a:bodyPr>
            <a:normAutofit fontScale="85000" lnSpcReduction="20000"/>
          </a:bodyPr>
          <a:lstStyle/>
          <a:p>
            <a:pPr>
              <a:lnSpc>
                <a:spcPct val="120000"/>
              </a:lnSpc>
            </a:pPr>
            <a:r>
              <a:rPr lang="en-US" dirty="0" smtClean="0"/>
              <a:t>Examine and analyze body fluids, cells, and other biological components</a:t>
            </a:r>
          </a:p>
          <a:p>
            <a:pPr>
              <a:lnSpc>
                <a:spcPct val="120000"/>
              </a:lnSpc>
            </a:pPr>
            <a:r>
              <a:rPr lang="en-US" dirty="0" smtClean="0"/>
              <a:t>Test for disease-causing microorganisms such as bacteria and parasites</a:t>
            </a:r>
          </a:p>
          <a:p>
            <a:pPr>
              <a:lnSpc>
                <a:spcPct val="120000"/>
              </a:lnSpc>
            </a:pPr>
            <a:r>
              <a:rPr lang="en-US" dirty="0" smtClean="0"/>
              <a:t>Analyze the chemical content of fluids</a:t>
            </a:r>
          </a:p>
          <a:p>
            <a:pPr>
              <a:lnSpc>
                <a:spcPct val="120000"/>
              </a:lnSpc>
            </a:pPr>
            <a:r>
              <a:rPr lang="en-US" dirty="0" smtClean="0"/>
              <a:t>Match blood for transfusions</a:t>
            </a:r>
          </a:p>
          <a:p>
            <a:pPr>
              <a:lnSpc>
                <a:spcPct val="120000"/>
              </a:lnSpc>
            </a:pPr>
            <a:r>
              <a:rPr lang="en-US" dirty="0" smtClean="0"/>
              <a:t>Test for drug levels in the blood that show how a patient is responding to treatment</a:t>
            </a:r>
          </a:p>
          <a:p>
            <a:pPr>
              <a:lnSpc>
                <a:spcPct val="120000"/>
              </a:lnSpc>
            </a:pPr>
            <a:r>
              <a:rPr lang="en-US" dirty="0" smtClean="0"/>
              <a:t>Prepare specimens for examination</a:t>
            </a:r>
          </a:p>
          <a:p>
            <a:pPr>
              <a:lnSpc>
                <a:spcPct val="120000"/>
              </a:lnSpc>
            </a:pPr>
            <a:r>
              <a:rPr lang="en-US" dirty="0" smtClean="0"/>
              <a:t>Count cells in blood and body fluids</a:t>
            </a:r>
          </a:p>
          <a:p>
            <a:pPr>
              <a:lnSpc>
                <a:spcPct val="120000"/>
              </a:lnSpc>
            </a:pPr>
            <a:r>
              <a:rPr lang="en-US" dirty="0" smtClean="0"/>
              <a:t>Look for abnormal cells, such as cancer cells, in blood and body fluids.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Technologists Equipment</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Technologists use simple equipment such as microscopes, and more sophisticated equipment such as DNA sequencers.  </a:t>
            </a:r>
          </a:p>
          <a:p>
            <a:pPr>
              <a:buNone/>
            </a:pPr>
            <a:r>
              <a:rPr lang="en-US" dirty="0" smtClean="0"/>
              <a:t>Some of the equipment is automated and computerized, but some is not.  </a:t>
            </a:r>
          </a:p>
          <a:p>
            <a:pPr>
              <a:buNone/>
            </a:pPr>
            <a:r>
              <a:rPr lang="en-US" dirty="0" smtClean="0"/>
              <a:t>Some equipment can perform only a single test, while other equipment can perform several tests simultaneously.</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Sources</a:t>
            </a:r>
            <a:endParaRPr lang="en-US" dirty="0"/>
          </a:p>
        </p:txBody>
      </p:sp>
      <p:sp>
        <p:nvSpPr>
          <p:cNvPr id="3" name="Content Placeholder 2"/>
          <p:cNvSpPr>
            <a:spLocks noGrp="1"/>
          </p:cNvSpPr>
          <p:nvPr>
            <p:ph sz="quarter" idx="1"/>
          </p:nvPr>
        </p:nvSpPr>
        <p:spPr/>
        <p:txBody>
          <a:bodyPr>
            <a:noAutofit/>
          </a:bodyPr>
          <a:lstStyle/>
          <a:p>
            <a:pPr>
              <a:buNone/>
            </a:pPr>
            <a:r>
              <a:rPr lang="en-US" sz="2600" dirty="0" smtClean="0"/>
              <a:t>Cells can be found in several of our bodily components such as blood, skin, urine, and hair. </a:t>
            </a:r>
          </a:p>
          <a:p>
            <a:pPr>
              <a:buNone/>
            </a:pPr>
            <a:r>
              <a:rPr lang="en-US" sz="2600" dirty="0" smtClean="0"/>
              <a:t>Cells that are tested the most are found in the blood and urine; therefore, blood and urine are the two most common sample sources for clinical testing.  </a:t>
            </a:r>
          </a:p>
          <a:p>
            <a:pPr>
              <a:buNone/>
            </a:pPr>
            <a:r>
              <a:rPr lang="en-US" sz="2600" dirty="0" smtClean="0"/>
              <a:t>Other sample sources, depending upon the clinical testing needed, include sweat, spinal fluid, joint fluid, sputum, hair, feces, bone marrow, nails, body scrapings and tissues from internal organs.</a:t>
            </a: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Collecting Blood Samples</a:t>
            </a:r>
            <a:endParaRPr lang="en-US" dirty="0"/>
          </a:p>
        </p:txBody>
      </p:sp>
      <p:sp>
        <p:nvSpPr>
          <p:cNvPr id="3" name="Content Placeholder 2"/>
          <p:cNvSpPr>
            <a:spLocks noGrp="1"/>
          </p:cNvSpPr>
          <p:nvPr>
            <p:ph sz="quarter" idx="1"/>
          </p:nvPr>
        </p:nvSpPr>
        <p:spPr>
          <a:xfrm>
            <a:off x="612648" y="1600200"/>
            <a:ext cx="5287409" cy="2416629"/>
          </a:xfrm>
        </p:spPr>
        <p:txBody>
          <a:bodyPr>
            <a:noAutofit/>
          </a:bodyPr>
          <a:lstStyle/>
          <a:p>
            <a:pPr>
              <a:buNone/>
            </a:pPr>
            <a:r>
              <a:rPr lang="en-US" sz="2400" u="sng" dirty="0" smtClean="0"/>
              <a:t>Finger prick</a:t>
            </a:r>
            <a:r>
              <a:rPr lang="en-US" sz="2400" dirty="0" smtClean="0"/>
              <a:t> – Your finger is pricked for a small amount of blood.  This blood is drawn into a tiny tube or smeared on a glass slide.  </a:t>
            </a:r>
          </a:p>
          <a:p>
            <a:pPr>
              <a:buNone/>
            </a:pPr>
            <a:r>
              <a:rPr lang="en-US" sz="2400" dirty="0" smtClean="0"/>
              <a:t> </a:t>
            </a:r>
          </a:p>
          <a:p>
            <a:pPr>
              <a:buNone/>
            </a:pPr>
            <a:r>
              <a:rPr lang="en-US" sz="2400" dirty="0" smtClean="0"/>
              <a:t> </a:t>
            </a:r>
          </a:p>
          <a:p>
            <a:pPr>
              <a:buNone/>
            </a:pPr>
            <a:endParaRPr lang="en-US" sz="2400" dirty="0"/>
          </a:p>
        </p:txBody>
      </p:sp>
      <p:sp>
        <p:nvSpPr>
          <p:cNvPr id="4" name="TextBox 3"/>
          <p:cNvSpPr txBox="1"/>
          <p:nvPr/>
        </p:nvSpPr>
        <p:spPr>
          <a:xfrm>
            <a:off x="609600" y="4321076"/>
            <a:ext cx="7815943" cy="2308324"/>
          </a:xfrm>
          <a:prstGeom prst="rect">
            <a:avLst/>
          </a:prstGeom>
          <a:noFill/>
        </p:spPr>
        <p:txBody>
          <a:bodyPr wrap="square" rtlCol="0">
            <a:spAutoFit/>
          </a:bodyPr>
          <a:lstStyle/>
          <a:p>
            <a:r>
              <a:rPr lang="en-US" sz="2400" u="sng" dirty="0" smtClean="0">
                <a:latin typeface="Arial" pitchFamily="34" charset="0"/>
                <a:cs typeface="Arial" pitchFamily="34" charset="0"/>
              </a:rPr>
              <a:t>Blood draw </a:t>
            </a:r>
            <a:r>
              <a:rPr lang="en-US" sz="2400" dirty="0" smtClean="0">
                <a:latin typeface="Arial" pitchFamily="34" charset="0"/>
                <a:cs typeface="Arial" pitchFamily="34" charset="0"/>
              </a:rPr>
              <a:t>- A vein on the inside of your arm is used for a </a:t>
            </a:r>
            <a:r>
              <a:rPr lang="en-US" sz="2400" dirty="0" err="1" smtClean="0">
                <a:latin typeface="Arial" pitchFamily="34" charset="0"/>
                <a:cs typeface="Arial" pitchFamily="34" charset="0"/>
              </a:rPr>
              <a:t>venipuncture</a:t>
            </a:r>
            <a:r>
              <a:rPr lang="en-US" sz="2400" dirty="0" smtClean="0">
                <a:latin typeface="Arial" pitchFamily="34" charset="0"/>
                <a:cs typeface="Arial" pitchFamily="34" charset="0"/>
              </a:rPr>
              <a:t>. Blood from the vein is drawn using a hypodermic needle with a small, glass vacuum tube.  When the vein is punctured, the vacuum draws the blood into the tube.</a:t>
            </a:r>
          </a:p>
          <a:p>
            <a:endParaRPr lang="en-US" sz="2400" dirty="0"/>
          </a:p>
        </p:txBody>
      </p:sp>
      <p:sp>
        <p:nvSpPr>
          <p:cNvPr id="5" name="TextBox 4"/>
          <p:cNvSpPr txBox="1"/>
          <p:nvPr/>
        </p:nvSpPr>
        <p:spPr>
          <a:xfrm>
            <a:off x="4005945" y="3777343"/>
            <a:ext cx="4887686" cy="430887"/>
          </a:xfrm>
          <a:prstGeom prst="rect">
            <a:avLst/>
          </a:prstGeom>
          <a:noFill/>
        </p:spPr>
        <p:txBody>
          <a:bodyPr wrap="square" rtlCol="0">
            <a:spAutoFit/>
          </a:bodyPr>
          <a:lstStyle/>
          <a:p>
            <a:pPr algn="r"/>
            <a:r>
              <a:rPr lang="en-US" sz="1100" b="1" i="1" dirty="0" smtClean="0"/>
              <a:t>(Photo courtesy of the National Institute of Diabetes and Digestive and Kidney Diseases, National Institute of Health)</a:t>
            </a:r>
            <a:endParaRPr lang="en-US" sz="1100" b="1" dirty="0"/>
          </a:p>
        </p:txBody>
      </p:sp>
      <p:pic>
        <p:nvPicPr>
          <p:cNvPr id="6" name="Picture 5" descr="finger-prick_200.jpg"/>
          <p:cNvPicPr>
            <a:picLocks noChangeAspect="1"/>
          </p:cNvPicPr>
          <p:nvPr/>
        </p:nvPicPr>
        <p:blipFill>
          <a:blip r:embed="rId3"/>
          <a:stretch>
            <a:fillRect/>
          </a:stretch>
        </p:blipFill>
        <p:spPr>
          <a:xfrm>
            <a:off x="6803571" y="1658257"/>
            <a:ext cx="1964871" cy="198471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Collecting other Samples</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Spinal fluid, joint fluid, bone marrow, and tissue samples are traditionally collected by a physician. </a:t>
            </a:r>
          </a:p>
          <a:p>
            <a:pPr>
              <a:buNone/>
            </a:pPr>
            <a:r>
              <a:rPr lang="en-US" dirty="0" smtClean="0"/>
              <a:t>Urine samples, feces, sputum, semen or other materials are collected at the laboratory or at home.  For these samples, clinical laboratory personnel instruct individuals on the proper collection methods.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657600"/>
          </a:xfrm>
        </p:spPr>
        <p:txBody>
          <a:bodyPr>
            <a:normAutofit lnSpcReduction="10000"/>
          </a:bodyPr>
          <a:lstStyle/>
          <a:p>
            <a:r>
              <a:rPr lang="en-US" dirty="0" smtClean="0"/>
              <a:t>This unit introduces you to the Clinical Laboratory.  You will learn about </a:t>
            </a:r>
          </a:p>
          <a:p>
            <a:pPr marL="514350" indent="-514350">
              <a:buFont typeface="Wingdings" pitchFamily="2" charset="2"/>
              <a:buChar char="v"/>
            </a:pPr>
            <a:r>
              <a:rPr lang="en-US" dirty="0" smtClean="0"/>
              <a:t>the testing that takes place in a clinical lab,</a:t>
            </a:r>
          </a:p>
          <a:p>
            <a:pPr marL="514350" indent="-514350">
              <a:buFont typeface="Wingdings" pitchFamily="2" charset="2"/>
              <a:buChar char="v"/>
            </a:pPr>
            <a:r>
              <a:rPr lang="en-US" dirty="0" smtClean="0"/>
              <a:t>the requirements of the technicians and equipment used to produce accurate and consistent results, and </a:t>
            </a:r>
          </a:p>
          <a:p>
            <a:pPr marL="514350" indent="-514350">
              <a:buFont typeface="Wingdings" pitchFamily="2" charset="2"/>
              <a:buChar char="v"/>
            </a:pPr>
            <a:r>
              <a:rPr lang="en-US" dirty="0" smtClean="0"/>
              <a:t>the possibilities of replacing some of these tests with micro-sized devices and bioMEMS.  </a:t>
            </a:r>
          </a:p>
          <a:p>
            <a:endParaRPr lang="en-US" dirty="0" smtClean="0"/>
          </a:p>
          <a:p>
            <a:endParaRPr lang="en-US" dirty="0"/>
          </a:p>
        </p:txBody>
      </p:sp>
      <p:sp>
        <p:nvSpPr>
          <p:cNvPr id="3" name="Title 2"/>
          <p:cNvSpPr>
            <a:spLocks noGrp="1"/>
          </p:cNvSpPr>
          <p:nvPr>
            <p:ph type="title"/>
          </p:nvPr>
        </p:nvSpPr>
        <p:spPr/>
        <p:txBody>
          <a:bodyPr/>
          <a:lstStyle/>
          <a:p>
            <a:r>
              <a:rPr lang="en-US" dirty="0" smtClean="0"/>
              <a:t>Unit Overview</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Preparation</a:t>
            </a:r>
            <a:endParaRPr lang="en-US" dirty="0"/>
          </a:p>
        </p:txBody>
      </p:sp>
      <p:sp>
        <p:nvSpPr>
          <p:cNvPr id="3" name="Content Placeholder 2"/>
          <p:cNvSpPr>
            <a:spLocks noGrp="1"/>
          </p:cNvSpPr>
          <p:nvPr>
            <p:ph sz="quarter" idx="1"/>
          </p:nvPr>
        </p:nvSpPr>
        <p:spPr/>
        <p:txBody>
          <a:bodyPr>
            <a:normAutofit fontScale="92500"/>
          </a:bodyPr>
          <a:lstStyle/>
          <a:p>
            <a:pPr>
              <a:buNone/>
            </a:pPr>
            <a:r>
              <a:rPr lang="en-US" dirty="0" smtClean="0"/>
              <a:t>Once the sample has been collected, it usually must undergo some biochemical processing in order to obtain the quantitative result that is needed for the patient.  </a:t>
            </a:r>
          </a:p>
          <a:p>
            <a:pPr>
              <a:buNone/>
            </a:pPr>
            <a:r>
              <a:rPr lang="en-US" dirty="0" smtClean="0"/>
              <a:t>Sample Preparation Processes:</a:t>
            </a:r>
          </a:p>
          <a:p>
            <a:r>
              <a:rPr lang="en-US" dirty="0" smtClean="0"/>
              <a:t>Cleaning and purification</a:t>
            </a:r>
          </a:p>
          <a:p>
            <a:r>
              <a:rPr lang="en-US" dirty="0" smtClean="0"/>
              <a:t>Cell </a:t>
            </a:r>
            <a:r>
              <a:rPr lang="en-US" dirty="0" err="1" smtClean="0"/>
              <a:t>lysing</a:t>
            </a:r>
            <a:r>
              <a:rPr lang="en-US" dirty="0" smtClean="0"/>
              <a:t> (destruction/decomposition)</a:t>
            </a:r>
          </a:p>
          <a:p>
            <a:r>
              <a:rPr lang="en-US" dirty="0" smtClean="0"/>
              <a:t>Biomolecular capture</a:t>
            </a:r>
          </a:p>
          <a:p>
            <a:r>
              <a:rPr lang="en-US" dirty="0" smtClean="0"/>
              <a:t>Nucleic amplification</a:t>
            </a:r>
          </a:p>
          <a:p>
            <a:r>
              <a:rPr lang="en-US" dirty="0" smtClean="0"/>
              <a:t>Separation</a:t>
            </a:r>
          </a:p>
          <a:p>
            <a:r>
              <a:rPr lang="en-US" dirty="0" smtClean="0"/>
              <a:t>immobilization</a:t>
            </a:r>
          </a:p>
          <a:p>
            <a:pPr>
              <a:buNone/>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for Sample Preparation</a:t>
            </a:r>
            <a:endParaRPr lang="en-US" dirty="0"/>
          </a:p>
        </p:txBody>
      </p:sp>
      <p:sp>
        <p:nvSpPr>
          <p:cNvPr id="3" name="Content Placeholder 2"/>
          <p:cNvSpPr>
            <a:spLocks noGrp="1"/>
          </p:cNvSpPr>
          <p:nvPr>
            <p:ph sz="quarter" idx="1"/>
          </p:nvPr>
        </p:nvSpPr>
        <p:spPr>
          <a:xfrm>
            <a:off x="509130" y="1600200"/>
            <a:ext cx="3493526" cy="4766094"/>
          </a:xfrm>
        </p:spPr>
        <p:txBody>
          <a:bodyPr>
            <a:normAutofit/>
          </a:bodyPr>
          <a:lstStyle/>
          <a:p>
            <a:r>
              <a:rPr lang="en-US" sz="2400" dirty="0" smtClean="0"/>
              <a:t>Magnetic Micro and Nano-sized beads/particles </a:t>
            </a:r>
            <a:r>
              <a:rPr lang="en-US" sz="1600" i="1" dirty="0" smtClean="0"/>
              <a:t>(graphic)</a:t>
            </a:r>
            <a:endParaRPr lang="en-US" sz="2400" i="1" dirty="0" smtClean="0"/>
          </a:p>
          <a:p>
            <a:r>
              <a:rPr lang="en-US" sz="2400" dirty="0" smtClean="0"/>
              <a:t>Silica beads</a:t>
            </a:r>
          </a:p>
          <a:p>
            <a:r>
              <a:rPr lang="en-US" sz="2400" dirty="0" err="1" smtClean="0"/>
              <a:t>Electrophoretic</a:t>
            </a:r>
            <a:r>
              <a:rPr lang="en-US" sz="2400" dirty="0" smtClean="0"/>
              <a:t> sorting</a:t>
            </a:r>
          </a:p>
          <a:p>
            <a:r>
              <a:rPr lang="en-US" sz="2400" dirty="0" err="1" smtClean="0"/>
              <a:t>Magnetophoretic</a:t>
            </a:r>
            <a:r>
              <a:rPr lang="en-US" sz="2400" dirty="0" smtClean="0"/>
              <a:t> sorting</a:t>
            </a:r>
            <a:endParaRPr lang="en-US" sz="2400" dirty="0"/>
          </a:p>
        </p:txBody>
      </p:sp>
      <p:pic>
        <p:nvPicPr>
          <p:cNvPr id="4" name="Picture 3" descr="MagneticNanoBeads.png"/>
          <p:cNvPicPr>
            <a:picLocks noChangeAspect="1"/>
          </p:cNvPicPr>
          <p:nvPr/>
        </p:nvPicPr>
        <p:blipFill>
          <a:blip r:embed="rId2"/>
          <a:stretch>
            <a:fillRect/>
          </a:stretch>
        </p:blipFill>
        <p:spPr>
          <a:xfrm>
            <a:off x="4260435" y="1664900"/>
            <a:ext cx="4521256" cy="3493697"/>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327800" y="5296618"/>
            <a:ext cx="8574658" cy="923330"/>
          </a:xfrm>
          <a:prstGeom prst="rect">
            <a:avLst/>
          </a:prstGeom>
          <a:noFill/>
        </p:spPr>
        <p:txBody>
          <a:bodyPr wrap="square" rtlCol="0">
            <a:spAutoFit/>
          </a:bodyPr>
          <a:lstStyle/>
          <a:p>
            <a:pPr algn="r"/>
            <a:r>
              <a:rPr lang="en-US" i="1" dirty="0" smtClean="0"/>
              <a:t>This graphic shows magnetic </a:t>
            </a:r>
            <a:r>
              <a:rPr lang="en-US" i="1" dirty="0" err="1" smtClean="0"/>
              <a:t>nanobeads</a:t>
            </a:r>
            <a:r>
              <a:rPr lang="en-US" i="1" dirty="0" smtClean="0"/>
              <a:t> that have been functionalized with a probe coating that identifies and captures a specific analyte (target).  Once captured, magnetism is used to pull the </a:t>
            </a:r>
            <a:r>
              <a:rPr lang="en-US" i="1" dirty="0" err="1" smtClean="0"/>
              <a:t>nanobeads</a:t>
            </a:r>
            <a:r>
              <a:rPr lang="en-US" i="1" dirty="0" smtClean="0"/>
              <a:t> and targets out of the sample.</a:t>
            </a:r>
            <a:endParaRPr lang="en-US" i="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Testing is the process of analyzing the sample for one or more specific biomarker or "analyte".</a:t>
            </a:r>
          </a:p>
          <a:p>
            <a:pPr>
              <a:buNone/>
            </a:pPr>
            <a:r>
              <a:rPr lang="en-US" dirty="0" smtClean="0"/>
              <a:t>Testing can be </a:t>
            </a:r>
          </a:p>
          <a:p>
            <a:r>
              <a:rPr lang="en-US" dirty="0" smtClean="0"/>
              <a:t>quantitative, </a:t>
            </a:r>
          </a:p>
          <a:p>
            <a:r>
              <a:rPr lang="en-US" dirty="0" err="1" smtClean="0"/>
              <a:t>semiquantitative</a:t>
            </a:r>
            <a:r>
              <a:rPr lang="en-US" dirty="0" smtClean="0"/>
              <a:t>, </a:t>
            </a:r>
          </a:p>
          <a:p>
            <a:r>
              <a:rPr lang="en-US" dirty="0" smtClean="0"/>
              <a:t>qualitative, </a:t>
            </a:r>
          </a:p>
          <a:p>
            <a:r>
              <a:rPr lang="en-US" dirty="0" smtClean="0"/>
              <a:t>a descriptive physical or </a:t>
            </a:r>
          </a:p>
          <a:p>
            <a:r>
              <a:rPr lang="en-US" dirty="0" smtClean="0"/>
              <a:t>chemical analysis.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 What is normal?</a:t>
            </a:r>
            <a:endParaRPr lang="en-US" dirty="0"/>
          </a:p>
        </p:txBody>
      </p:sp>
      <p:sp>
        <p:nvSpPr>
          <p:cNvPr id="3" name="Content Placeholder 2"/>
          <p:cNvSpPr>
            <a:spLocks noGrp="1"/>
          </p:cNvSpPr>
          <p:nvPr>
            <p:ph sz="quarter" idx="1"/>
          </p:nvPr>
        </p:nvSpPr>
        <p:spPr/>
        <p:txBody>
          <a:bodyPr>
            <a:normAutofit fontScale="92500"/>
          </a:bodyPr>
          <a:lstStyle/>
          <a:p>
            <a:pPr>
              <a:buNone/>
            </a:pPr>
            <a:r>
              <a:rPr lang="en-US" dirty="0" smtClean="0"/>
              <a:t>Many test results use what is referred to as the "normal or reference range" for an </a:t>
            </a:r>
            <a:r>
              <a:rPr lang="en-US" dirty="0" err="1" smtClean="0"/>
              <a:t>analyte's</a:t>
            </a:r>
            <a:r>
              <a:rPr lang="en-US" dirty="0" smtClean="0"/>
              <a:t> concentration.  This range is determined by the results expected from 95% of individuals tested by each testing laboratory.</a:t>
            </a:r>
          </a:p>
          <a:p>
            <a:pPr>
              <a:buNone/>
            </a:pPr>
            <a:r>
              <a:rPr lang="en-US" dirty="0" smtClean="0"/>
              <a:t>Children usually do not have the same ranges as adults, and men often have different ranges than women.</a:t>
            </a:r>
          </a:p>
          <a:p>
            <a:pPr>
              <a:buNone/>
            </a:pPr>
            <a:r>
              <a:rPr lang="en-US" dirty="0" smtClean="0"/>
              <a:t>With the possibility of worldwide standardized testing on the horizon, the determination of normal ranges would have to be global and the variability of the factors affecting testing outcomes would have to be decreased.</a:t>
            </a: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Laboratory Tests</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There are thousands of possible laboratory tests, with around 500 performed in most institutions. Following are the most frequently requested tests.</a:t>
            </a:r>
          </a:p>
          <a:p>
            <a:pPr>
              <a:buNone/>
            </a:pPr>
            <a:r>
              <a:rPr lang="en-US" i="1" dirty="0" smtClean="0">
                <a:solidFill>
                  <a:srgbClr val="002060"/>
                </a:solidFill>
              </a:rPr>
              <a:t>While we review these tests, think about which tests could be modified for non-laboratory conditions (such as at home or in the field) using microtechnology?</a:t>
            </a:r>
            <a:endParaRPr lang="en-US" i="1" dirty="0">
              <a:solidFill>
                <a:srgbClr val="002060"/>
              </a:solidFill>
            </a:endParaRP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Blood Tests</a:t>
            </a:r>
            <a:endParaRPr lang="en-US" dirty="0"/>
          </a:p>
        </p:txBody>
      </p:sp>
      <p:sp>
        <p:nvSpPr>
          <p:cNvPr id="3" name="Content Placeholder 2"/>
          <p:cNvSpPr>
            <a:spLocks noGrp="1"/>
          </p:cNvSpPr>
          <p:nvPr>
            <p:ph sz="quarter" idx="1"/>
          </p:nvPr>
        </p:nvSpPr>
        <p:spPr/>
        <p:txBody>
          <a:bodyPr>
            <a:noAutofit/>
          </a:bodyPr>
          <a:lstStyle/>
          <a:p>
            <a:r>
              <a:rPr lang="en-US" sz="2000" dirty="0" smtClean="0"/>
              <a:t>Red Blood Cell (RBC) - the number, structure, or function of red blood cells.  </a:t>
            </a:r>
          </a:p>
          <a:p>
            <a:pPr>
              <a:buNone/>
            </a:pPr>
            <a:r>
              <a:rPr lang="en-US" sz="2000" dirty="0" smtClean="0"/>
              <a:t> </a:t>
            </a:r>
          </a:p>
          <a:p>
            <a:r>
              <a:rPr lang="en-US" sz="2000" dirty="0" smtClean="0"/>
              <a:t>White Blood Cell (WBC) - the number of white blood cells.  </a:t>
            </a:r>
          </a:p>
          <a:p>
            <a:pPr>
              <a:buNone/>
            </a:pPr>
            <a:r>
              <a:rPr lang="en-US" sz="2000" dirty="0" smtClean="0"/>
              <a:t> </a:t>
            </a:r>
          </a:p>
          <a:p>
            <a:r>
              <a:rPr lang="en-US" sz="2000" dirty="0" smtClean="0"/>
              <a:t>Differential Count - the proportions of the different types of white blood cells.  </a:t>
            </a:r>
          </a:p>
          <a:p>
            <a:pPr>
              <a:buNone/>
            </a:pPr>
            <a:r>
              <a:rPr lang="en-US" sz="2000" dirty="0" smtClean="0"/>
              <a:t> </a:t>
            </a:r>
          </a:p>
          <a:p>
            <a:r>
              <a:rPr lang="en-US" sz="2000" dirty="0" smtClean="0"/>
              <a:t>Platelet Count - the number of platelet cells.  </a:t>
            </a:r>
          </a:p>
          <a:p>
            <a:pPr>
              <a:buNone/>
            </a:pPr>
            <a:r>
              <a:rPr lang="en-US" sz="2000" dirty="0" smtClean="0"/>
              <a:t> </a:t>
            </a:r>
          </a:p>
          <a:p>
            <a:r>
              <a:rPr lang="en-US" sz="2000" dirty="0" smtClean="0"/>
              <a:t>Coagulation (clotting) studies - Bleeding time, </a:t>
            </a:r>
            <a:r>
              <a:rPr lang="en-US" sz="2000" dirty="0" err="1" smtClean="0"/>
              <a:t>prothrombin</a:t>
            </a:r>
            <a:r>
              <a:rPr lang="en-US" sz="2000" dirty="0" smtClean="0"/>
              <a:t> time and other tests.</a:t>
            </a: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in a blood sample?</a:t>
            </a:r>
            <a:endParaRPr lang="en-US" dirty="0"/>
          </a:p>
        </p:txBody>
      </p:sp>
      <p:sp>
        <p:nvSpPr>
          <p:cNvPr id="3" name="Content Placeholder 2"/>
          <p:cNvSpPr>
            <a:spLocks noGrp="1"/>
          </p:cNvSpPr>
          <p:nvPr>
            <p:ph sz="quarter" idx="1"/>
          </p:nvPr>
        </p:nvSpPr>
        <p:spPr>
          <a:xfrm>
            <a:off x="612648" y="1600200"/>
            <a:ext cx="4775781" cy="4495800"/>
          </a:xfrm>
        </p:spPr>
        <p:txBody>
          <a:bodyPr>
            <a:noAutofit/>
          </a:bodyPr>
          <a:lstStyle/>
          <a:p>
            <a:pPr>
              <a:buNone/>
            </a:pPr>
            <a:r>
              <a:rPr lang="en-US" sz="2600" dirty="0" smtClean="0"/>
              <a:t>This picture is a scanning electron microscope (SEM) image from normal circulating human blood. </a:t>
            </a:r>
          </a:p>
          <a:p>
            <a:pPr>
              <a:buNone/>
            </a:pPr>
            <a:r>
              <a:rPr lang="en-US" sz="2600" dirty="0" smtClean="0"/>
              <a:t>It shows red blood cells, several white blood cells including lymphocytes, a </a:t>
            </a:r>
            <a:r>
              <a:rPr lang="en-US" sz="2600" dirty="0" err="1" smtClean="0"/>
              <a:t>monocyte</a:t>
            </a:r>
            <a:r>
              <a:rPr lang="en-US" sz="2600" dirty="0" smtClean="0"/>
              <a:t>, a </a:t>
            </a:r>
            <a:r>
              <a:rPr lang="en-US" sz="2600" dirty="0" err="1" smtClean="0"/>
              <a:t>neutrophil</a:t>
            </a:r>
            <a:r>
              <a:rPr lang="en-US" sz="2600" dirty="0" smtClean="0"/>
              <a:t>, and many small disc-shaped platelets.</a:t>
            </a:r>
            <a:endParaRPr lang="en-US" sz="2600" b="1" dirty="0" smtClean="0"/>
          </a:p>
          <a:p>
            <a:endParaRPr lang="en-US" sz="2600" dirty="0"/>
          </a:p>
        </p:txBody>
      </p:sp>
      <p:sp>
        <p:nvSpPr>
          <p:cNvPr id="5" name="TextBox 4"/>
          <p:cNvSpPr txBox="1"/>
          <p:nvPr/>
        </p:nvSpPr>
        <p:spPr>
          <a:xfrm>
            <a:off x="5694758" y="5237390"/>
            <a:ext cx="3331361" cy="261610"/>
          </a:xfrm>
          <a:prstGeom prst="rect">
            <a:avLst/>
          </a:prstGeom>
          <a:noFill/>
        </p:spPr>
        <p:txBody>
          <a:bodyPr wrap="none" rtlCol="0">
            <a:spAutoFit/>
          </a:bodyPr>
          <a:lstStyle/>
          <a:p>
            <a:pPr algn="r"/>
            <a:r>
              <a:rPr lang="en-US" sz="1100" b="1" i="1" dirty="0" smtClean="0"/>
              <a:t>[Image Courtesy of the National Cancer Institute] </a:t>
            </a:r>
            <a:endParaRPr lang="en-US" sz="1100" dirty="0"/>
          </a:p>
        </p:txBody>
      </p:sp>
      <p:pic>
        <p:nvPicPr>
          <p:cNvPr id="6" name="Picture 5" descr="blood cells.jpg"/>
          <p:cNvPicPr>
            <a:picLocks noChangeAspect="1"/>
          </p:cNvPicPr>
          <p:nvPr/>
        </p:nvPicPr>
        <p:blipFill>
          <a:blip r:embed="rId3"/>
          <a:stretch>
            <a:fillRect/>
          </a:stretch>
        </p:blipFill>
        <p:spPr>
          <a:xfrm>
            <a:off x="5212820" y="1732867"/>
            <a:ext cx="3702580" cy="3382057"/>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Microtechnology Applications</a:t>
            </a:r>
            <a:endParaRPr lang="en-US" dirty="0"/>
          </a:p>
        </p:txBody>
      </p:sp>
      <p:sp>
        <p:nvSpPr>
          <p:cNvPr id="3" name="Content Placeholder 2"/>
          <p:cNvSpPr>
            <a:spLocks noGrp="1"/>
          </p:cNvSpPr>
          <p:nvPr>
            <p:ph sz="quarter" idx="1"/>
          </p:nvPr>
        </p:nvSpPr>
        <p:spPr>
          <a:xfrm>
            <a:off x="612648" y="1600200"/>
            <a:ext cx="4187952" cy="4495800"/>
          </a:xfrm>
        </p:spPr>
        <p:txBody>
          <a:bodyPr>
            <a:normAutofit/>
          </a:bodyPr>
          <a:lstStyle/>
          <a:p>
            <a:pPr>
              <a:buNone/>
            </a:pPr>
            <a:r>
              <a:rPr lang="en-US" sz="2600" i="1" dirty="0" smtClean="0">
                <a:solidFill>
                  <a:srgbClr val="002060"/>
                </a:solidFill>
              </a:rPr>
              <a:t>Considering that a red blood cell is 8 to 10 microns in diameter, what would be the advantages, limitations, or disadvantages of using </a:t>
            </a:r>
            <a:r>
              <a:rPr lang="en-US" i="1" dirty="0" err="1" smtClean="0">
                <a:solidFill>
                  <a:srgbClr val="002060"/>
                </a:solidFill>
              </a:rPr>
              <a:t>micro</a:t>
            </a:r>
            <a:r>
              <a:rPr lang="en-US" sz="2600" i="1" dirty="0" err="1" smtClean="0">
                <a:solidFill>
                  <a:srgbClr val="002060"/>
                </a:solidFill>
              </a:rPr>
              <a:t>devices</a:t>
            </a:r>
            <a:r>
              <a:rPr lang="en-US" sz="2600" i="1" dirty="0" smtClean="0">
                <a:solidFill>
                  <a:srgbClr val="002060"/>
                </a:solidFill>
              </a:rPr>
              <a:t> to test blood samples?</a:t>
            </a:r>
            <a:endParaRPr lang="en-US" sz="2600" i="1" dirty="0">
              <a:solidFill>
                <a:srgbClr val="002060"/>
              </a:solidFill>
            </a:endParaRPr>
          </a:p>
        </p:txBody>
      </p:sp>
      <p:sp>
        <p:nvSpPr>
          <p:cNvPr id="5" name="TextBox 4"/>
          <p:cNvSpPr txBox="1"/>
          <p:nvPr/>
        </p:nvSpPr>
        <p:spPr>
          <a:xfrm>
            <a:off x="5685233" y="5265965"/>
            <a:ext cx="3331361" cy="261610"/>
          </a:xfrm>
          <a:prstGeom prst="rect">
            <a:avLst/>
          </a:prstGeom>
          <a:noFill/>
        </p:spPr>
        <p:txBody>
          <a:bodyPr wrap="none" rtlCol="0">
            <a:spAutoFit/>
          </a:bodyPr>
          <a:lstStyle/>
          <a:p>
            <a:pPr algn="r"/>
            <a:r>
              <a:rPr lang="en-US" sz="1100" b="1" i="1" dirty="0" smtClean="0"/>
              <a:t>[Image Courtesy of the National Cancer Institute] </a:t>
            </a:r>
            <a:endParaRPr lang="en-US" sz="1100" dirty="0"/>
          </a:p>
        </p:txBody>
      </p:sp>
      <p:pic>
        <p:nvPicPr>
          <p:cNvPr id="6" name="Picture 5" descr="blood cells.jpg"/>
          <p:cNvPicPr>
            <a:picLocks noChangeAspect="1"/>
          </p:cNvPicPr>
          <p:nvPr/>
        </p:nvPicPr>
        <p:blipFill>
          <a:blip r:embed="rId3"/>
          <a:stretch>
            <a:fillRect/>
          </a:stretch>
        </p:blipFill>
        <p:spPr>
          <a:xfrm>
            <a:off x="5212820" y="1732867"/>
            <a:ext cx="3702580" cy="3382057"/>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Chemistry</a:t>
            </a:r>
            <a:endParaRPr lang="en-US" dirty="0"/>
          </a:p>
        </p:txBody>
      </p:sp>
      <p:sp>
        <p:nvSpPr>
          <p:cNvPr id="3" name="Content Placeholder 2"/>
          <p:cNvSpPr>
            <a:spLocks noGrp="1"/>
          </p:cNvSpPr>
          <p:nvPr>
            <p:ph sz="quarter" idx="1"/>
          </p:nvPr>
        </p:nvSpPr>
        <p:spPr/>
        <p:txBody>
          <a:bodyPr>
            <a:normAutofit fontScale="92500"/>
          </a:bodyPr>
          <a:lstStyle/>
          <a:p>
            <a:r>
              <a:rPr lang="en-US" dirty="0" smtClean="0"/>
              <a:t>Sugar (glucose) - the amount of sugar in the blood.</a:t>
            </a:r>
          </a:p>
          <a:p>
            <a:pPr>
              <a:buNone/>
            </a:pPr>
            <a:r>
              <a:rPr lang="en-US" dirty="0" smtClean="0"/>
              <a:t> </a:t>
            </a:r>
          </a:p>
          <a:p>
            <a:r>
              <a:rPr lang="en-US" dirty="0" smtClean="0"/>
              <a:t>Electrolytes (sodium, potassium, chloride and carbon dioxide)</a:t>
            </a:r>
          </a:p>
          <a:p>
            <a:pPr>
              <a:buNone/>
            </a:pPr>
            <a:r>
              <a:rPr lang="en-US" dirty="0" smtClean="0"/>
              <a:t> </a:t>
            </a:r>
          </a:p>
          <a:p>
            <a:r>
              <a:rPr lang="en-US" dirty="0" smtClean="0"/>
              <a:t>Enzymes – The enzymes </a:t>
            </a:r>
            <a:r>
              <a:rPr lang="en-US" dirty="0" err="1" smtClean="0"/>
              <a:t>aspartate</a:t>
            </a:r>
            <a:r>
              <a:rPr lang="en-US" dirty="0" smtClean="0"/>
              <a:t> amino </a:t>
            </a:r>
            <a:r>
              <a:rPr lang="en-US" dirty="0" err="1" smtClean="0"/>
              <a:t>transferase</a:t>
            </a:r>
            <a:r>
              <a:rPr lang="en-US" dirty="0" smtClean="0"/>
              <a:t> (AST), </a:t>
            </a:r>
            <a:r>
              <a:rPr lang="en-US" dirty="0" err="1" smtClean="0"/>
              <a:t>alanine</a:t>
            </a:r>
            <a:r>
              <a:rPr lang="en-US" dirty="0" smtClean="0"/>
              <a:t> </a:t>
            </a:r>
            <a:r>
              <a:rPr lang="en-US" dirty="0" err="1" smtClean="0"/>
              <a:t>transaminase</a:t>
            </a:r>
            <a:r>
              <a:rPr lang="en-US" dirty="0" smtClean="0"/>
              <a:t> (ALT), </a:t>
            </a:r>
            <a:r>
              <a:rPr lang="en-US" dirty="0" err="1" smtClean="0"/>
              <a:t>Creatine</a:t>
            </a:r>
            <a:r>
              <a:rPr lang="en-US" dirty="0" smtClean="0"/>
              <a:t> </a:t>
            </a:r>
            <a:r>
              <a:rPr lang="en-US" dirty="0" err="1" smtClean="0"/>
              <a:t>kinase</a:t>
            </a:r>
            <a:r>
              <a:rPr lang="en-US" dirty="0" smtClean="0"/>
              <a:t> (CK), and lactate </a:t>
            </a:r>
            <a:r>
              <a:rPr lang="en-US" dirty="0" err="1" smtClean="0"/>
              <a:t>dehydrogenase</a:t>
            </a:r>
            <a:r>
              <a:rPr lang="en-US" dirty="0" smtClean="0"/>
              <a:t> (LDH). </a:t>
            </a:r>
          </a:p>
          <a:p>
            <a:endParaRPr lang="en-US" dirty="0" smtClean="0"/>
          </a:p>
          <a:p>
            <a:r>
              <a:rPr lang="en-US" dirty="0" smtClean="0"/>
              <a:t>Cholesterol – HDL and LDL.</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Microbiology</a:t>
            </a:r>
            <a:endParaRPr lang="en-US" dirty="0"/>
          </a:p>
        </p:txBody>
      </p:sp>
      <p:sp>
        <p:nvSpPr>
          <p:cNvPr id="3" name="Content Placeholder 2"/>
          <p:cNvSpPr>
            <a:spLocks noGrp="1"/>
          </p:cNvSpPr>
          <p:nvPr>
            <p:ph sz="quarter" idx="1"/>
          </p:nvPr>
        </p:nvSpPr>
        <p:spPr>
          <a:xfrm>
            <a:off x="612648" y="1600200"/>
            <a:ext cx="8178927" cy="2524125"/>
          </a:xfrm>
        </p:spPr>
        <p:txBody>
          <a:bodyPr>
            <a:noAutofit/>
          </a:bodyPr>
          <a:lstStyle/>
          <a:p>
            <a:r>
              <a:rPr lang="en-US" sz="2000" dirty="0" smtClean="0"/>
              <a:t>Culturing (growing) bacteria for the purpose of identifying the organism.  </a:t>
            </a:r>
            <a:r>
              <a:rPr lang="en-US" sz="1600" i="1" dirty="0" smtClean="0"/>
              <a:t>(See MEMS Cell Culture Array below)</a:t>
            </a:r>
            <a:endParaRPr lang="en-US" sz="2000" dirty="0" smtClean="0"/>
          </a:p>
          <a:p>
            <a:r>
              <a:rPr lang="en-US" sz="2000" dirty="0" smtClean="0"/>
              <a:t>Preparing a smear and stain of a bacterial culture for the preliminary evaluation of infection.</a:t>
            </a:r>
          </a:p>
          <a:p>
            <a:r>
              <a:rPr lang="en-US" sz="2000" dirty="0" smtClean="0"/>
              <a:t>Sensitivity test - Testing bacteria with antibiotics to determine which drug is most effective.</a:t>
            </a:r>
            <a:endParaRPr lang="en-US" sz="2000" dirty="0"/>
          </a:p>
        </p:txBody>
      </p:sp>
      <p:sp>
        <p:nvSpPr>
          <p:cNvPr id="5" name="CaptionText"/>
          <p:cNvSpPr txBox="1">
            <a:spLocks noChangeArrowheads="1"/>
          </p:cNvSpPr>
          <p:nvPr>
            <p:custDataLst>
              <p:tags r:id="rId1"/>
            </p:custDataLst>
          </p:nvPr>
        </p:nvSpPr>
        <p:spPr bwMode="auto">
          <a:xfrm>
            <a:off x="6692291" y="3939479"/>
            <a:ext cx="2289783" cy="2462213"/>
          </a:xfrm>
          <a:prstGeom prst="rect">
            <a:avLst/>
          </a:prstGeom>
          <a:noFill/>
          <a:ln w="9525">
            <a:noFill/>
            <a:miter lim="800000"/>
            <a:headEnd/>
            <a:tailEnd/>
          </a:ln>
        </p:spPr>
        <p:txBody>
          <a:bodyPr wrap="square">
            <a:spAutoFit/>
          </a:bodyPr>
          <a:lstStyle/>
          <a:p>
            <a:r>
              <a:rPr lang="en-US" sz="1100" b="1" i="1" dirty="0" smtClean="0"/>
              <a:t>MEMS Cell Culture Array (left).  This array creates a microenvironment for growing cells in vitro and in parallel, allowing for the analysis of multiple cell growth conditions</a:t>
            </a:r>
            <a:r>
              <a:rPr lang="en-US" sz="1100" b="1" dirty="0" smtClean="0"/>
              <a:t>. </a:t>
            </a:r>
            <a:r>
              <a:rPr lang="en-US" sz="1100" b="1" i="1" dirty="0" smtClean="0"/>
              <a:t>The inset left shows the microenvironment of each array component.  The cells on the right were grown in the cell culture array developed at the </a:t>
            </a:r>
            <a:r>
              <a:rPr lang="en-US" sz="1100" b="1" i="1" dirty="0" err="1" smtClean="0"/>
              <a:t>BioPOETS</a:t>
            </a:r>
            <a:r>
              <a:rPr lang="en-US" sz="1100" b="1" i="1" dirty="0" smtClean="0"/>
              <a:t> Lab, UC-Berkeley.</a:t>
            </a:r>
            <a:endParaRPr lang="en-US" sz="1100" b="1" dirty="0" smtClean="0"/>
          </a:p>
          <a:p>
            <a:r>
              <a:rPr lang="en-US" sz="1100" b="1" i="1" dirty="0" smtClean="0"/>
              <a:t> [Developed by and courtesy of </a:t>
            </a:r>
            <a:r>
              <a:rPr lang="en-US" sz="1100" b="1" i="1" dirty="0" err="1" smtClean="0"/>
              <a:t>BioPOETS</a:t>
            </a:r>
            <a:r>
              <a:rPr lang="en-US" sz="1100" b="1" i="1" dirty="0" smtClean="0"/>
              <a:t> Lab, UC-Berkeley]</a:t>
            </a:r>
            <a:endParaRPr lang="en-US" sz="1100" b="1" dirty="0"/>
          </a:p>
        </p:txBody>
      </p:sp>
      <p:pic>
        <p:nvPicPr>
          <p:cNvPr id="1026" name="Picture 2" descr="cellculture2-inset"/>
          <p:cNvPicPr>
            <a:picLocks noChangeAspect="1" noChangeArrowheads="1"/>
          </p:cNvPicPr>
          <p:nvPr/>
        </p:nvPicPr>
        <p:blipFill>
          <a:blip r:embed="rId4"/>
          <a:srcRect/>
          <a:stretch>
            <a:fillRect/>
          </a:stretch>
        </p:blipFill>
        <p:spPr bwMode="auto">
          <a:xfrm>
            <a:off x="979488" y="4033838"/>
            <a:ext cx="2959100" cy="2224087"/>
          </a:xfrm>
          <a:prstGeom prst="rect">
            <a:avLst/>
          </a:prstGeom>
          <a:ln>
            <a:solidFill>
              <a:schemeClr val="accent1"/>
            </a:solidFill>
          </a:ln>
          <a:effectLst>
            <a:outerShdw blurRad="292100" dist="139700" dir="2700000" algn="tl" rotWithShape="0">
              <a:srgbClr val="333333">
                <a:alpha val="65000"/>
              </a:srgbClr>
            </a:outerShdw>
          </a:effectLst>
        </p:spPr>
      </p:pic>
      <p:pic>
        <p:nvPicPr>
          <p:cNvPr id="1027" name="Picture 3" descr="cellculture5"/>
          <p:cNvPicPr>
            <a:picLocks noChangeAspect="1" noChangeArrowheads="1"/>
          </p:cNvPicPr>
          <p:nvPr/>
        </p:nvPicPr>
        <p:blipFill>
          <a:blip r:embed="rId5"/>
          <a:srcRect l="9229" r="12241"/>
          <a:stretch>
            <a:fillRect/>
          </a:stretch>
        </p:blipFill>
        <p:spPr bwMode="auto">
          <a:xfrm>
            <a:off x="4148231" y="4038600"/>
            <a:ext cx="2355664" cy="2254250"/>
          </a:xfrm>
          <a:prstGeom prst="rect">
            <a:avLst/>
          </a:prstGeom>
          <a:ln>
            <a:solidFill>
              <a:schemeClr val="accent1"/>
            </a:solid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lstStyle/>
          <a:p>
            <a:pPr marL="514350" indent="-514350">
              <a:buFont typeface="Wingdings" pitchFamily="2" charset="2"/>
              <a:buChar char="v"/>
            </a:pPr>
            <a:r>
              <a:rPr lang="en-US" dirty="0" smtClean="0"/>
              <a:t>Summarize at least three procedures performed in clinical laboratories</a:t>
            </a:r>
          </a:p>
          <a:p>
            <a:pPr marL="514350" indent="-514350">
              <a:buFont typeface="Wingdings" pitchFamily="2" charset="2"/>
              <a:buChar char="v"/>
            </a:pPr>
            <a:r>
              <a:rPr lang="en-US" dirty="0" smtClean="0"/>
              <a:t>Describe at least three possible tests that are currently using microtechnology or that might be suitable for microtechnology.</a:t>
            </a:r>
          </a:p>
          <a:p>
            <a:pPr marL="514350" indent="-514350">
              <a:buFont typeface="Wingdings" pitchFamily="2" charset="2"/>
              <a:buChar char="v"/>
            </a:pPr>
            <a:endParaRPr lang="en-US" dirty="0"/>
          </a:p>
        </p:txBody>
      </p:sp>
      <p:sp>
        <p:nvSpPr>
          <p:cNvPr id="3" name="Title 2"/>
          <p:cNvSpPr>
            <a:spLocks noGrp="1"/>
          </p:cNvSpPr>
          <p:nvPr>
            <p:ph type="title"/>
          </p:nvPr>
        </p:nvSpPr>
        <p:spPr/>
        <p:txBody>
          <a:bodyPr/>
          <a:lstStyle/>
          <a:p>
            <a:r>
              <a:rPr lang="en-US" dirty="0" smtClean="0"/>
              <a:t>Objectives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Urinalysis</a:t>
            </a:r>
            <a:endParaRPr lang="en-US" dirty="0"/>
          </a:p>
        </p:txBody>
      </p:sp>
      <p:sp>
        <p:nvSpPr>
          <p:cNvPr id="3" name="Content Placeholder 2"/>
          <p:cNvSpPr>
            <a:spLocks noGrp="1"/>
          </p:cNvSpPr>
          <p:nvPr>
            <p:ph sz="quarter" idx="1"/>
          </p:nvPr>
        </p:nvSpPr>
        <p:spPr>
          <a:xfrm>
            <a:off x="612647" y="1600200"/>
            <a:ext cx="8117695" cy="1480457"/>
          </a:xfrm>
        </p:spPr>
        <p:txBody>
          <a:bodyPr>
            <a:normAutofit/>
          </a:bodyPr>
          <a:lstStyle/>
          <a:p>
            <a:pPr>
              <a:buNone/>
            </a:pPr>
            <a:r>
              <a:rPr lang="en-US" sz="2600" dirty="0" smtClean="0"/>
              <a:t>Measuring the amount of glucose, blood, and bacteria present in the urine. </a:t>
            </a:r>
          </a:p>
          <a:p>
            <a:pPr>
              <a:buNone/>
            </a:pPr>
            <a:r>
              <a:rPr lang="en-US" sz="2600" dirty="0" smtClean="0"/>
              <a:t> </a:t>
            </a:r>
          </a:p>
          <a:p>
            <a:pPr>
              <a:buNone/>
            </a:pPr>
            <a:endParaRPr lang="en-US" sz="2600" dirty="0"/>
          </a:p>
        </p:txBody>
      </p:sp>
      <p:pic>
        <p:nvPicPr>
          <p:cNvPr id="4" name="Picture 3" descr="Urine-samples.jpg"/>
          <p:cNvPicPr>
            <a:picLocks noChangeAspect="1"/>
          </p:cNvPicPr>
          <p:nvPr/>
        </p:nvPicPr>
        <p:blipFill>
          <a:blip r:embed="rId4"/>
          <a:stretch>
            <a:fillRect/>
          </a:stretch>
        </p:blipFill>
        <p:spPr>
          <a:xfrm>
            <a:off x="5040086" y="3142343"/>
            <a:ext cx="3636735" cy="2311196"/>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587828" y="2971799"/>
            <a:ext cx="3875315" cy="2893100"/>
          </a:xfrm>
          <a:prstGeom prst="rect">
            <a:avLst/>
          </a:prstGeom>
          <a:noFill/>
        </p:spPr>
        <p:txBody>
          <a:bodyPr wrap="square" rtlCol="0">
            <a:spAutoFit/>
          </a:bodyPr>
          <a:lstStyle/>
          <a:p>
            <a:r>
              <a:rPr lang="en-US" sz="2600" dirty="0" smtClean="0">
                <a:latin typeface="Arial" pitchFamily="34" charset="0"/>
                <a:cs typeface="Arial" pitchFamily="34" charset="0"/>
              </a:rPr>
              <a:t>The color, lack of color, transparency, or cloudiness of the urine provides usable information about the patient.</a:t>
            </a:r>
          </a:p>
          <a:p>
            <a:endParaRPr lang="en-US" sz="2600" dirty="0">
              <a:latin typeface="Arial" pitchFamily="34" charset="0"/>
              <a:cs typeface="Arial" pitchFamily="34" charset="0"/>
            </a:endParaRPr>
          </a:p>
        </p:txBody>
      </p:sp>
      <p:sp>
        <p:nvSpPr>
          <p:cNvPr id="6" name="CaptionText"/>
          <p:cNvSpPr txBox="1">
            <a:spLocks noChangeArrowheads="1"/>
          </p:cNvSpPr>
          <p:nvPr>
            <p:custDataLst>
              <p:tags r:id="rId1"/>
            </p:custDataLst>
          </p:nvPr>
        </p:nvSpPr>
        <p:spPr bwMode="auto">
          <a:xfrm>
            <a:off x="6012493" y="5786677"/>
            <a:ext cx="2690965" cy="261610"/>
          </a:xfrm>
          <a:prstGeom prst="rect">
            <a:avLst/>
          </a:prstGeom>
          <a:noFill/>
          <a:ln w="9525">
            <a:noFill/>
            <a:miter lim="800000"/>
            <a:headEnd/>
            <a:tailEnd/>
          </a:ln>
        </p:spPr>
        <p:txBody>
          <a:bodyPr wrap="square">
            <a:spAutoFit/>
          </a:bodyPr>
          <a:lstStyle/>
          <a:p>
            <a:pPr algn="r">
              <a:spcAft>
                <a:spcPts val="100"/>
              </a:spcAft>
            </a:pPr>
            <a:r>
              <a:rPr lang="en-US" sz="1100" b="1" i="1" dirty="0" smtClean="0">
                <a:latin typeface="Gill Sans MT" pitchFamily="34" charset="0"/>
              </a:rPr>
              <a:t>Urine Samples</a:t>
            </a:r>
            <a:endParaRPr lang="en-US" sz="1100" b="1" i="1" dirty="0">
              <a:latin typeface="Gill Sans MT"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rostatehistopath_ppt.jpg"/>
          <p:cNvPicPr>
            <a:picLocks noChangeAspect="1"/>
          </p:cNvPicPr>
          <p:nvPr/>
        </p:nvPicPr>
        <p:blipFill>
          <a:blip r:embed="rId4"/>
          <a:stretch>
            <a:fillRect/>
          </a:stretch>
        </p:blipFill>
        <p:spPr>
          <a:xfrm>
            <a:off x="5344001" y="2105024"/>
            <a:ext cx="3676568" cy="3571875"/>
          </a:xfrm>
          <a:prstGeom prst="rect">
            <a:avLst/>
          </a:prstGeom>
        </p:spPr>
      </p:pic>
      <p:sp>
        <p:nvSpPr>
          <p:cNvPr id="2" name="Title 1"/>
          <p:cNvSpPr>
            <a:spLocks noGrp="1"/>
          </p:cNvSpPr>
          <p:nvPr>
            <p:ph type="title"/>
          </p:nvPr>
        </p:nvSpPr>
        <p:spPr/>
        <p:txBody>
          <a:bodyPr/>
          <a:lstStyle/>
          <a:p>
            <a:r>
              <a:rPr lang="en-US" dirty="0" smtClean="0"/>
              <a:t>Histology</a:t>
            </a:r>
            <a:endParaRPr lang="en-US" dirty="0"/>
          </a:p>
        </p:txBody>
      </p:sp>
      <p:sp>
        <p:nvSpPr>
          <p:cNvPr id="3" name="Content Placeholder 2"/>
          <p:cNvSpPr>
            <a:spLocks noGrp="1"/>
          </p:cNvSpPr>
          <p:nvPr>
            <p:ph sz="quarter" idx="1"/>
          </p:nvPr>
        </p:nvSpPr>
        <p:spPr>
          <a:xfrm>
            <a:off x="612648" y="1600200"/>
            <a:ext cx="4883277" cy="3162300"/>
          </a:xfrm>
        </p:spPr>
        <p:txBody>
          <a:bodyPr>
            <a:normAutofit fontScale="92500" lnSpcReduction="20000"/>
          </a:bodyPr>
          <a:lstStyle/>
          <a:p>
            <a:pPr>
              <a:lnSpc>
                <a:spcPct val="120000"/>
              </a:lnSpc>
              <a:buNone/>
            </a:pPr>
            <a:r>
              <a:rPr lang="en-US" sz="2600" dirty="0" smtClean="0"/>
              <a:t>The study of the microscopic anatomy of cells and tissue.  </a:t>
            </a:r>
          </a:p>
          <a:p>
            <a:pPr>
              <a:lnSpc>
                <a:spcPct val="120000"/>
              </a:lnSpc>
              <a:buNone/>
            </a:pPr>
            <a:r>
              <a:rPr lang="en-US" sz="2600" dirty="0" smtClean="0"/>
              <a:t>In order to perform this test, a biopsy must be performed (the removal of a small section of the tissue).  The type of cells and their chemical reactions are evaluated.  </a:t>
            </a:r>
          </a:p>
          <a:p>
            <a:pPr>
              <a:buNone/>
            </a:pPr>
            <a:endParaRPr lang="en-US" sz="2600" dirty="0"/>
          </a:p>
        </p:txBody>
      </p:sp>
      <p:sp>
        <p:nvSpPr>
          <p:cNvPr id="4" name="TextBox 3"/>
          <p:cNvSpPr txBox="1"/>
          <p:nvPr/>
        </p:nvSpPr>
        <p:spPr>
          <a:xfrm>
            <a:off x="685798" y="4732003"/>
            <a:ext cx="4662816" cy="1015663"/>
          </a:xfrm>
          <a:prstGeom prst="rect">
            <a:avLst/>
          </a:prstGeom>
          <a:noFill/>
        </p:spPr>
        <p:txBody>
          <a:bodyPr wrap="square" rtlCol="0">
            <a:spAutoFit/>
          </a:bodyPr>
          <a:lstStyle/>
          <a:p>
            <a:pPr algn="r"/>
            <a:r>
              <a:rPr lang="en-US" sz="2000" i="1" dirty="0" smtClean="0">
                <a:latin typeface="Arial" pitchFamily="34" charset="0"/>
                <a:cs typeface="Arial" pitchFamily="34" charset="0"/>
              </a:rPr>
              <a:t>The picture shows a prostate gland biopsy from a normal prostate (A) and a cancerous prostate (B)</a:t>
            </a:r>
            <a:endParaRPr lang="en-US" sz="2000" i="1" dirty="0">
              <a:latin typeface="Arial" pitchFamily="34" charset="0"/>
              <a:cs typeface="Arial" pitchFamily="34" charset="0"/>
            </a:endParaRPr>
          </a:p>
        </p:txBody>
      </p:sp>
      <p:sp>
        <p:nvSpPr>
          <p:cNvPr id="6" name="CaptionText"/>
          <p:cNvSpPr txBox="1">
            <a:spLocks noChangeArrowheads="1"/>
          </p:cNvSpPr>
          <p:nvPr>
            <p:custDataLst>
              <p:tags r:id="rId1"/>
            </p:custDataLst>
          </p:nvPr>
        </p:nvSpPr>
        <p:spPr bwMode="auto">
          <a:xfrm>
            <a:off x="6277366" y="5838085"/>
            <a:ext cx="2690965" cy="430887"/>
          </a:xfrm>
          <a:prstGeom prst="rect">
            <a:avLst/>
          </a:prstGeom>
          <a:noFill/>
          <a:ln w="9525">
            <a:noFill/>
            <a:miter lim="800000"/>
            <a:headEnd/>
            <a:tailEnd/>
          </a:ln>
        </p:spPr>
        <p:txBody>
          <a:bodyPr wrap="square">
            <a:spAutoFit/>
          </a:bodyPr>
          <a:lstStyle/>
          <a:p>
            <a:pPr algn="r">
              <a:spcAft>
                <a:spcPts val="100"/>
              </a:spcAft>
            </a:pPr>
            <a:r>
              <a:rPr lang="en-US" sz="1100" b="1" i="1" dirty="0" smtClean="0">
                <a:latin typeface="Gill Sans MT" pitchFamily="34" charset="0"/>
              </a:rPr>
              <a:t>Photomicrographs courtesy of United States Government (Public domain)</a:t>
            </a:r>
            <a:endParaRPr lang="en-US" sz="1100" b="1" i="1" dirty="0">
              <a:latin typeface="Gill Sans MT"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Immunology</a:t>
            </a:r>
            <a:endParaRPr lang="en-US" dirty="0"/>
          </a:p>
        </p:txBody>
      </p:sp>
      <p:sp>
        <p:nvSpPr>
          <p:cNvPr id="3" name="Content Placeholder 2"/>
          <p:cNvSpPr>
            <a:spLocks noGrp="1"/>
          </p:cNvSpPr>
          <p:nvPr>
            <p:ph sz="quarter" idx="1"/>
          </p:nvPr>
        </p:nvSpPr>
        <p:spPr>
          <a:xfrm>
            <a:off x="562544" y="3829832"/>
            <a:ext cx="8153400" cy="2332973"/>
          </a:xfrm>
        </p:spPr>
        <p:txBody>
          <a:bodyPr>
            <a:normAutofit/>
          </a:bodyPr>
          <a:lstStyle/>
          <a:p>
            <a:pPr>
              <a:buNone/>
            </a:pPr>
            <a:r>
              <a:rPr lang="en-US" sz="2400" dirty="0" smtClean="0"/>
              <a:t>The study of all aspects of the immune system.</a:t>
            </a:r>
          </a:p>
          <a:p>
            <a:r>
              <a:rPr lang="en-US" sz="2400" dirty="0" smtClean="0"/>
              <a:t>HIV test </a:t>
            </a:r>
          </a:p>
          <a:p>
            <a:r>
              <a:rPr lang="en-US" sz="2400" dirty="0" smtClean="0"/>
              <a:t>Autoimmune disease tests</a:t>
            </a:r>
          </a:p>
          <a:p>
            <a:r>
              <a:rPr lang="en-US" sz="2400" dirty="0" smtClean="0"/>
              <a:t>Pregnancy test </a:t>
            </a:r>
            <a:r>
              <a:rPr lang="en-US" sz="2400" i="1" dirty="0" smtClean="0"/>
              <a:t>(see graphic)</a:t>
            </a:r>
          </a:p>
          <a:p>
            <a:r>
              <a:rPr lang="en-US" sz="2400" dirty="0" smtClean="0"/>
              <a:t>Rubella test</a:t>
            </a:r>
            <a:endParaRPr lang="en-US" sz="2400" dirty="0"/>
          </a:p>
        </p:txBody>
      </p:sp>
      <p:pic>
        <p:nvPicPr>
          <p:cNvPr id="53250" name="Picture 2" descr="Preg_Test_DiagramF9_05"/>
          <p:cNvPicPr>
            <a:picLocks noChangeAspect="1" noChangeArrowheads="1"/>
          </p:cNvPicPr>
          <p:nvPr/>
        </p:nvPicPr>
        <p:blipFill>
          <a:blip r:embed="rId4"/>
          <a:srcRect/>
          <a:stretch>
            <a:fillRect/>
          </a:stretch>
        </p:blipFill>
        <p:spPr bwMode="auto">
          <a:xfrm>
            <a:off x="1157221" y="1716218"/>
            <a:ext cx="4763645" cy="1941382"/>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1"/>
            </p:custDataLst>
          </p:nvPr>
        </p:nvSpPr>
        <p:spPr bwMode="auto">
          <a:xfrm>
            <a:off x="6087649" y="1790874"/>
            <a:ext cx="2690965" cy="261610"/>
          </a:xfrm>
          <a:prstGeom prst="rect">
            <a:avLst/>
          </a:prstGeom>
          <a:noFill/>
          <a:ln w="9525">
            <a:noFill/>
            <a:miter lim="800000"/>
            <a:headEnd/>
            <a:tailEnd/>
          </a:ln>
        </p:spPr>
        <p:txBody>
          <a:bodyPr wrap="square">
            <a:spAutoFit/>
          </a:bodyPr>
          <a:lstStyle/>
          <a:p>
            <a:pPr>
              <a:spcAft>
                <a:spcPts val="100"/>
              </a:spcAft>
            </a:pPr>
            <a:r>
              <a:rPr lang="en-US" sz="1100" b="1" i="1" dirty="0" smtClean="0">
                <a:latin typeface="Gill Sans MT" pitchFamily="34" charset="0"/>
              </a:rPr>
              <a:t>Home Pregnancy Test</a:t>
            </a:r>
            <a:endParaRPr lang="en-US" sz="1100" b="1" i="1" dirty="0">
              <a:latin typeface="Gill Sans MT"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Blood Banking (</a:t>
            </a:r>
            <a:r>
              <a:rPr lang="en-US" dirty="0" err="1" smtClean="0"/>
              <a:t>lmmunohematology</a:t>
            </a:r>
            <a:r>
              <a:rPr lang="en-US" dirty="0" smtClean="0"/>
              <a:t>)</a:t>
            </a:r>
            <a:endParaRPr lang="en-US" dirty="0"/>
          </a:p>
        </p:txBody>
      </p:sp>
      <p:sp>
        <p:nvSpPr>
          <p:cNvPr id="3" name="Content Placeholder 2"/>
          <p:cNvSpPr>
            <a:spLocks noGrp="1"/>
          </p:cNvSpPr>
          <p:nvPr>
            <p:ph sz="quarter" idx="1"/>
          </p:nvPr>
        </p:nvSpPr>
        <p:spPr>
          <a:xfrm>
            <a:off x="601762" y="1600200"/>
            <a:ext cx="8153400" cy="4495800"/>
          </a:xfrm>
        </p:spPr>
        <p:txBody>
          <a:bodyPr>
            <a:normAutofit lnSpcReduction="10000"/>
          </a:bodyPr>
          <a:lstStyle/>
          <a:p>
            <a:pPr>
              <a:buNone/>
            </a:pPr>
            <a:r>
              <a:rPr lang="en-US" dirty="0" smtClean="0"/>
              <a:t>Prepares donated blood or blood components for transfusion or other medical applications.</a:t>
            </a:r>
          </a:p>
          <a:p>
            <a:pPr>
              <a:buNone/>
            </a:pPr>
            <a:r>
              <a:rPr lang="en-US" dirty="0" smtClean="0"/>
              <a:t>Blood type and </a:t>
            </a:r>
            <a:r>
              <a:rPr lang="en-US" dirty="0" err="1" smtClean="0"/>
              <a:t>Rh</a:t>
            </a:r>
            <a:r>
              <a:rPr lang="en-US" dirty="0" smtClean="0"/>
              <a:t> - blood type (O, A, B or AB) and </a:t>
            </a:r>
            <a:r>
              <a:rPr lang="en-US" dirty="0" err="1" smtClean="0"/>
              <a:t>Rh</a:t>
            </a:r>
            <a:r>
              <a:rPr lang="en-US" dirty="0" smtClean="0"/>
              <a:t> (positive or negative). </a:t>
            </a:r>
          </a:p>
          <a:p>
            <a:pPr>
              <a:buNone/>
            </a:pPr>
            <a:r>
              <a:rPr lang="en-US" dirty="0" smtClean="0"/>
              <a:t> </a:t>
            </a:r>
          </a:p>
          <a:p>
            <a:pPr>
              <a:buNone/>
            </a:pPr>
            <a:r>
              <a:rPr lang="en-US" dirty="0" smtClean="0"/>
              <a:t>Cross match (compatibility test) - determines if a unit of blood may be used for a transfusion for a particular patient.</a:t>
            </a:r>
          </a:p>
          <a:p>
            <a:pPr>
              <a:buNone/>
            </a:pPr>
            <a:r>
              <a:rPr lang="en-US" dirty="0" smtClean="0"/>
              <a:t> </a:t>
            </a:r>
          </a:p>
          <a:p>
            <a:pPr>
              <a:buNone/>
            </a:pPr>
            <a:r>
              <a:rPr lang="en-US" dirty="0" smtClean="0"/>
              <a:t>Disease testing – tests for a variety of diseases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Microtechnology and bioMEMS Applications</a:t>
            </a:r>
            <a:endParaRPr lang="en-US" dirty="0"/>
          </a:p>
        </p:txBody>
      </p:sp>
      <p:sp>
        <p:nvSpPr>
          <p:cNvPr id="3" name="Content Placeholder 2"/>
          <p:cNvSpPr>
            <a:spLocks noGrp="1"/>
          </p:cNvSpPr>
          <p:nvPr>
            <p:ph sz="quarter" idx="1"/>
          </p:nvPr>
        </p:nvSpPr>
        <p:spPr/>
        <p:txBody>
          <a:bodyPr/>
          <a:lstStyle/>
          <a:p>
            <a:pPr>
              <a:buNone/>
            </a:pPr>
            <a:r>
              <a:rPr lang="en-US" dirty="0" smtClean="0"/>
              <a:t>Let’s discuss which clinical tests could be downsized for home or the field and which tests are impractical.</a:t>
            </a:r>
          </a:p>
          <a:p>
            <a:pPr>
              <a:buNone/>
            </a:pPr>
            <a:endParaRPr lang="en-US" dirty="0" smtClean="0"/>
          </a:p>
          <a:p>
            <a:pPr>
              <a:buNone/>
            </a:pPr>
            <a:r>
              <a:rPr lang="en-US" i="1" dirty="0" smtClean="0">
                <a:solidFill>
                  <a:srgbClr val="002060"/>
                </a:solidFill>
              </a:rPr>
              <a:t>Which of the tests previous described are impractical for microtechnology?  Why?</a:t>
            </a:r>
          </a:p>
          <a:p>
            <a:pPr>
              <a:buNone/>
            </a:pPr>
            <a:r>
              <a:rPr lang="en-US" i="1" dirty="0" smtClean="0">
                <a:solidFill>
                  <a:srgbClr val="002060"/>
                </a:solidFill>
              </a:rPr>
              <a:t> </a:t>
            </a:r>
          </a:p>
          <a:p>
            <a:pPr>
              <a:buNone/>
            </a:pPr>
            <a:r>
              <a:rPr lang="en-US" i="1" dirty="0" smtClean="0">
                <a:solidFill>
                  <a:srgbClr val="002060"/>
                </a:solidFill>
              </a:rPr>
              <a:t>Which tests are practical?  Why?</a:t>
            </a:r>
            <a:endParaRPr lang="en-US" i="1" dirty="0">
              <a:solidFill>
                <a:srgbClr val="002060"/>
              </a:solidFill>
            </a:endParaRPr>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Lab-on-a-Chip (LOC)</a:t>
            </a:r>
            <a:endParaRPr lang="en-US" dirty="0"/>
          </a:p>
        </p:txBody>
      </p:sp>
      <p:sp>
        <p:nvSpPr>
          <p:cNvPr id="3" name="Content Placeholder 2"/>
          <p:cNvSpPr>
            <a:spLocks noGrp="1"/>
          </p:cNvSpPr>
          <p:nvPr>
            <p:ph sz="quarter" idx="1"/>
          </p:nvPr>
        </p:nvSpPr>
        <p:spPr>
          <a:xfrm>
            <a:off x="612647" y="1600199"/>
            <a:ext cx="5024065" cy="4943475"/>
          </a:xfrm>
        </p:spPr>
        <p:txBody>
          <a:bodyPr>
            <a:noAutofit/>
          </a:bodyPr>
          <a:lstStyle/>
          <a:p>
            <a:pPr>
              <a:buNone/>
            </a:pPr>
            <a:r>
              <a:rPr lang="en-US" sz="2000" dirty="0" smtClean="0"/>
              <a:t>A LOC is a </a:t>
            </a:r>
            <a:r>
              <a:rPr lang="en-US" sz="2000" dirty="0" err="1" smtClean="0"/>
              <a:t>microdevice</a:t>
            </a:r>
            <a:r>
              <a:rPr lang="en-US" sz="2000" dirty="0" smtClean="0"/>
              <a:t> that integrates one or more clinical tests on a micro-sized device.   </a:t>
            </a:r>
          </a:p>
          <a:p>
            <a:pPr>
              <a:buNone/>
            </a:pPr>
            <a:r>
              <a:rPr lang="en-US" sz="2000" dirty="0" smtClean="0"/>
              <a:t>One application is a device that performs a blood analysis using a minute sample of blood, about as much as a mosquito bite.  Depending on the device, the blood can be analyzed for various blood counts (e.g. WBC, RBC, platelets), immune deficiencies, or infections.  </a:t>
            </a:r>
            <a:endParaRPr lang="en-US" sz="2000" b="1" dirty="0" smtClean="0"/>
          </a:p>
          <a:p>
            <a:pPr>
              <a:buNone/>
            </a:pPr>
            <a:endParaRPr lang="en-US" sz="2000" b="1" dirty="0" smtClean="0"/>
          </a:p>
          <a:p>
            <a:pPr>
              <a:buNone/>
            </a:pPr>
            <a:endParaRPr lang="en-US" sz="2000" dirty="0"/>
          </a:p>
        </p:txBody>
      </p:sp>
      <p:pic>
        <p:nvPicPr>
          <p:cNvPr id="4" name="Picture 4" descr="lab-on-a-chip.jpg"/>
          <p:cNvPicPr>
            <a:picLocks noChangeAspect="1"/>
          </p:cNvPicPr>
          <p:nvPr>
            <p:custDataLst>
              <p:tags r:id="rId1"/>
            </p:custDataLst>
          </p:nvPr>
        </p:nvPicPr>
        <p:blipFill>
          <a:blip r:embed="rId5"/>
          <a:srcRect/>
          <a:stretch>
            <a:fillRect/>
          </a:stretch>
        </p:blipFill>
        <p:spPr bwMode="auto">
          <a:xfrm>
            <a:off x="5818505" y="1617663"/>
            <a:ext cx="3048000" cy="3322637"/>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818505" y="5048250"/>
            <a:ext cx="3048000" cy="782265"/>
          </a:xfrm>
          <a:prstGeom prst="rect">
            <a:avLst/>
          </a:prstGeom>
          <a:noFill/>
          <a:ln w="9525">
            <a:noFill/>
            <a:miter lim="800000"/>
            <a:headEnd/>
            <a:tailEnd/>
          </a:ln>
        </p:spPr>
        <p:txBody>
          <a:bodyPr>
            <a:spAutoFit/>
          </a:bodyPr>
          <a:lstStyle/>
          <a:p>
            <a:pPr algn="r">
              <a:spcAft>
                <a:spcPts val="100"/>
              </a:spcAft>
            </a:pPr>
            <a:r>
              <a:rPr lang="en-US" sz="1100" b="1" i="1" dirty="0"/>
              <a:t>Lab-on-a-Chip (LOC) </a:t>
            </a:r>
            <a:endParaRPr lang="en-US" sz="1100" b="1" i="1" dirty="0" smtClean="0"/>
          </a:p>
          <a:p>
            <a:pPr algn="r">
              <a:spcAft>
                <a:spcPts val="100"/>
              </a:spcAft>
            </a:pPr>
            <a:r>
              <a:rPr lang="en-US" sz="1100" b="1" i="1" dirty="0" smtClean="0"/>
              <a:t>[</a:t>
            </a:r>
            <a:r>
              <a:rPr lang="en-US" sz="1100" b="1" i="1" dirty="0" err="1"/>
              <a:t>Mathies</a:t>
            </a:r>
            <a:r>
              <a:rPr lang="en-US" sz="1100" b="1" i="1" dirty="0"/>
              <a:t> Lab, UC </a:t>
            </a:r>
            <a:r>
              <a:rPr lang="en-US" sz="1100" b="1" i="1" dirty="0" smtClean="0"/>
              <a:t>Berkeley.  From </a:t>
            </a:r>
            <a:r>
              <a:rPr lang="en-US" sz="1100" b="1" i="1" dirty="0" err="1" smtClean="0"/>
              <a:t>Blazej</a:t>
            </a:r>
            <a:r>
              <a:rPr lang="en-US" sz="1100" b="1" i="1" dirty="0" smtClean="0"/>
              <a:t>, R. G. </a:t>
            </a:r>
            <a:r>
              <a:rPr lang="en-US" sz="1100" b="1" i="1" dirty="0" err="1" smtClean="0"/>
              <a:t>Kumaresan</a:t>
            </a:r>
            <a:r>
              <a:rPr lang="en-US" sz="1100" b="1" i="1" dirty="0" smtClean="0"/>
              <a:t>, P. and </a:t>
            </a:r>
            <a:r>
              <a:rPr lang="en-US" sz="1100" b="1" i="1" dirty="0" err="1" smtClean="0"/>
              <a:t>Mathies</a:t>
            </a:r>
            <a:r>
              <a:rPr lang="en-US" sz="1100" b="1" i="1" dirty="0" smtClean="0"/>
              <a:t>, R.A. PNAS 108, 7240-7245 (2006)]</a:t>
            </a:r>
            <a:endParaRPr lang="en-US" sz="1100" b="1" i="1" dirty="0"/>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Lab-on-a-chip (LOC)</a:t>
            </a:r>
            <a:endParaRPr lang="en-US" dirty="0"/>
          </a:p>
        </p:txBody>
      </p:sp>
      <p:sp>
        <p:nvSpPr>
          <p:cNvPr id="3" name="Content Placeholder 2"/>
          <p:cNvSpPr>
            <a:spLocks noGrp="1"/>
          </p:cNvSpPr>
          <p:nvPr>
            <p:ph sz="quarter" idx="1"/>
          </p:nvPr>
        </p:nvSpPr>
        <p:spPr>
          <a:xfrm>
            <a:off x="612648" y="1600200"/>
            <a:ext cx="4385237" cy="4495800"/>
          </a:xfrm>
        </p:spPr>
        <p:txBody>
          <a:bodyPr>
            <a:normAutofit/>
          </a:bodyPr>
          <a:lstStyle/>
          <a:p>
            <a:pPr>
              <a:spcBef>
                <a:spcPts val="600"/>
              </a:spcBef>
              <a:buNone/>
            </a:pPr>
            <a:r>
              <a:rPr lang="en-US" dirty="0" smtClean="0"/>
              <a:t>Researchers are working on a hand-held device that will analyze a minute blood sample in about two minutes.  </a:t>
            </a:r>
          </a:p>
          <a:p>
            <a:pPr>
              <a:spcBef>
                <a:spcPts val="600"/>
              </a:spcBef>
              <a:buNone/>
            </a:pPr>
            <a:r>
              <a:rPr lang="en-US" dirty="0" smtClean="0"/>
              <a:t>One application for this device is to analyze the blood of astronauts while on space missions.  </a:t>
            </a:r>
            <a:endParaRPr lang="en-US" b="1" dirty="0" smtClean="0"/>
          </a:p>
          <a:p>
            <a:pPr>
              <a:buNone/>
            </a:pPr>
            <a:endParaRPr lang="en-US" dirty="0"/>
          </a:p>
        </p:txBody>
      </p:sp>
      <p:pic>
        <p:nvPicPr>
          <p:cNvPr id="1026" name="Picture 2" descr="lab-on-a-chip-sm"/>
          <p:cNvPicPr>
            <a:picLocks noChangeAspect="1" noChangeArrowheads="1"/>
          </p:cNvPicPr>
          <p:nvPr/>
        </p:nvPicPr>
        <p:blipFill>
          <a:blip r:embed="rId3"/>
          <a:srcRect/>
          <a:stretch>
            <a:fillRect/>
          </a:stretch>
        </p:blipFill>
        <p:spPr bwMode="auto">
          <a:xfrm>
            <a:off x="5073041" y="1716065"/>
            <a:ext cx="3819525" cy="2790825"/>
          </a:xfrm>
          <a:prstGeom prst="rect">
            <a:avLst/>
          </a:prstGeom>
          <a:ln>
            <a:solidFill>
              <a:schemeClr val="accent1"/>
            </a:solidFill>
          </a:ln>
          <a:effectLst>
            <a:outerShdw blurRad="292100" dist="139700" dir="2700000" algn="tl" rotWithShape="0">
              <a:srgbClr val="333333">
                <a:alpha val="65000"/>
              </a:srgbClr>
            </a:outerShdw>
          </a:effectLst>
        </p:spPr>
      </p:pic>
      <p:sp>
        <p:nvSpPr>
          <p:cNvPr id="5" name="TextBox 4"/>
          <p:cNvSpPr txBox="1"/>
          <p:nvPr/>
        </p:nvSpPr>
        <p:spPr>
          <a:xfrm>
            <a:off x="4960307" y="4697260"/>
            <a:ext cx="3983276" cy="1569660"/>
          </a:xfrm>
          <a:prstGeom prst="rect">
            <a:avLst/>
          </a:prstGeom>
          <a:noFill/>
        </p:spPr>
        <p:txBody>
          <a:bodyPr wrap="square" rtlCol="0">
            <a:spAutoFit/>
          </a:bodyPr>
          <a:lstStyle/>
          <a:p>
            <a:pPr algn="r"/>
            <a:r>
              <a:rPr lang="en-US" sz="1200" b="1" i="1" dirty="0" smtClean="0">
                <a:latin typeface="Arial" pitchFamily="34" charset="0"/>
                <a:cs typeface="Arial" pitchFamily="34" charset="0"/>
              </a:rPr>
              <a:t>A miniaturized, portable version of a blood-count machine is being tested by astronauts. On long missions, astronauts can analyze blood samples in real-time to diagnose infection, allergies, anemia or deficiencies in the immune system.  </a:t>
            </a:r>
          </a:p>
          <a:p>
            <a:pPr algn="r"/>
            <a:r>
              <a:rPr lang="en-US" sz="1200" b="1" i="1" dirty="0" smtClean="0">
                <a:latin typeface="Arial" pitchFamily="34" charset="0"/>
                <a:cs typeface="Arial" pitchFamily="34" charset="0"/>
              </a:rPr>
              <a:t>This device is about the size of a cell phone.</a:t>
            </a:r>
          </a:p>
          <a:p>
            <a:pPr algn="r"/>
            <a:r>
              <a:rPr lang="en-US" sz="1200" b="1" i="1" dirty="0" smtClean="0"/>
              <a:t>[Photo courtesy of Y. Tai, California </a:t>
            </a:r>
          </a:p>
          <a:p>
            <a:pPr algn="r"/>
            <a:r>
              <a:rPr lang="en-US" sz="1200" b="1" i="1" dirty="0" smtClean="0"/>
              <a:t>Institute of Technology]</a:t>
            </a:r>
            <a:endParaRPr lang="en-US" sz="1200" b="1" i="1" dirty="0">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 Disadvantages</a:t>
            </a:r>
            <a:endParaRPr lang="en-US" dirty="0"/>
          </a:p>
        </p:txBody>
      </p:sp>
      <p:sp>
        <p:nvSpPr>
          <p:cNvPr id="3" name="Content Placeholder 2"/>
          <p:cNvSpPr>
            <a:spLocks noGrp="1"/>
          </p:cNvSpPr>
          <p:nvPr>
            <p:ph sz="quarter" idx="1"/>
          </p:nvPr>
        </p:nvSpPr>
        <p:spPr/>
        <p:txBody>
          <a:bodyPr/>
          <a:lstStyle/>
          <a:p>
            <a:pPr>
              <a:buNone/>
            </a:pPr>
            <a:r>
              <a:rPr lang="en-US" i="1" dirty="0" smtClean="0">
                <a:solidFill>
                  <a:srgbClr val="002060"/>
                </a:solidFill>
              </a:rPr>
              <a:t>What are some advantages of microtechnology for clinical testing?</a:t>
            </a:r>
          </a:p>
          <a:p>
            <a:pPr>
              <a:buNone/>
            </a:pPr>
            <a:endParaRPr lang="en-US" i="1" dirty="0" smtClean="0">
              <a:solidFill>
                <a:srgbClr val="002060"/>
              </a:solidFill>
            </a:endParaRPr>
          </a:p>
          <a:p>
            <a:pPr>
              <a:buNone/>
            </a:pPr>
            <a:endParaRPr lang="en-US" i="1" dirty="0" smtClean="0">
              <a:solidFill>
                <a:srgbClr val="002060"/>
              </a:solidFill>
            </a:endParaRPr>
          </a:p>
          <a:p>
            <a:pPr>
              <a:buNone/>
            </a:pPr>
            <a:r>
              <a:rPr lang="en-US" i="1" dirty="0" smtClean="0">
                <a:solidFill>
                  <a:srgbClr val="002060"/>
                </a:solidFill>
              </a:rPr>
              <a:t>What are some disadvantages of microtechnology for clinical testing?</a:t>
            </a:r>
            <a:endParaRPr lang="en-US" i="1" dirty="0">
              <a:solidFill>
                <a:srgbClr val="002060"/>
              </a:solidFill>
            </a:endParaRPr>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noAutofit/>
          </a:bodyPr>
          <a:lstStyle/>
          <a:p>
            <a:r>
              <a:rPr lang="en-US" sz="2200" dirty="0" smtClean="0"/>
              <a:t>Clinical laboratories perform a variety of tests ranging from analyzing body fluids to molecular diagnostic testing. </a:t>
            </a:r>
          </a:p>
          <a:p>
            <a:r>
              <a:rPr lang="en-US" sz="2200" dirty="0" smtClean="0"/>
              <a:t> The value of microtechnology to clinical lab testing is </a:t>
            </a:r>
          </a:p>
          <a:p>
            <a:pPr marL="514350" indent="-514350">
              <a:buFont typeface="Wingdings" pitchFamily="2" charset="2"/>
              <a:buChar char="v"/>
            </a:pPr>
            <a:r>
              <a:rPr lang="en-US" sz="2200" dirty="0" smtClean="0"/>
              <a:t>a decrease in cost due to miniaturization of the tests, and </a:t>
            </a:r>
          </a:p>
          <a:p>
            <a:pPr marL="514350" indent="-514350">
              <a:buFont typeface="Wingdings" pitchFamily="2" charset="2"/>
              <a:buChar char="v"/>
            </a:pPr>
            <a:r>
              <a:rPr lang="en-US" sz="2200" dirty="0" smtClean="0"/>
              <a:t>the possibility of point-of-care testing, allowing for the testing of people who do not have access to modern laboratory facilities. </a:t>
            </a:r>
          </a:p>
          <a:p>
            <a:endParaRPr lang="en-US" sz="2200" dirty="0"/>
          </a:p>
        </p:txBody>
      </p:sp>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i="1" dirty="0" smtClean="0"/>
              <a:t>The information contained herein is considered to be true and accurate; however the Southwest Center for Microsystems Education (SCME) makes no guarantees concerning the authenticity of any statement.  SCME accepts no liability for the content of this unit, or for the consequences of any actions taken on the basis of the information provided.</a:t>
            </a:r>
          </a:p>
          <a:p>
            <a:endParaRPr lang="en-US" dirty="0"/>
          </a:p>
        </p:txBody>
      </p:sp>
      <p:sp>
        <p:nvSpPr>
          <p:cNvPr id="3" name="Title 2"/>
          <p:cNvSpPr>
            <a:spLocks noGrp="1"/>
          </p:cNvSpPr>
          <p:nvPr>
            <p:ph type="title"/>
          </p:nvPr>
        </p:nvSpPr>
        <p:spPr/>
        <p:txBody>
          <a:bodyPr/>
          <a:lstStyle/>
          <a:p>
            <a:r>
              <a:rPr lang="en-US" dirty="0" smtClean="0"/>
              <a:t>Disclaimer</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Clinical Test?</a:t>
            </a:r>
            <a:endParaRPr lang="en-US" dirty="0"/>
          </a:p>
        </p:txBody>
      </p:sp>
      <p:sp>
        <p:nvSpPr>
          <p:cNvPr id="3" name="Content Placeholder 2"/>
          <p:cNvSpPr>
            <a:spLocks noGrp="1"/>
          </p:cNvSpPr>
          <p:nvPr>
            <p:ph sz="quarter" idx="1"/>
          </p:nvPr>
        </p:nvSpPr>
        <p:spPr/>
        <p:txBody>
          <a:bodyPr>
            <a:normAutofit/>
          </a:bodyPr>
          <a:lstStyle/>
          <a:p>
            <a:pPr algn="ctr">
              <a:buNone/>
            </a:pPr>
            <a:r>
              <a:rPr lang="en-US" sz="2400" i="1" dirty="0" smtClean="0">
                <a:solidFill>
                  <a:srgbClr val="002060"/>
                </a:solidFill>
              </a:rPr>
              <a:t>Have you ever donated blood or had blood drawn </a:t>
            </a:r>
          </a:p>
          <a:p>
            <a:pPr algn="ctr">
              <a:buNone/>
            </a:pPr>
            <a:r>
              <a:rPr lang="en-US" sz="2400" i="1" dirty="0" smtClean="0">
                <a:solidFill>
                  <a:srgbClr val="002060"/>
                </a:solidFill>
              </a:rPr>
              <a:t>as part of your annual physical?  </a:t>
            </a:r>
          </a:p>
          <a:p>
            <a:pPr>
              <a:buNone/>
            </a:pPr>
            <a:r>
              <a:rPr lang="en-US" sz="2400" dirty="0" smtClean="0"/>
              <a:t>If so, in both cases, your blood would have gone to a clinical laboratory for analysis.  </a:t>
            </a:r>
          </a:p>
          <a:p>
            <a:pPr>
              <a:buNone/>
            </a:pPr>
            <a:r>
              <a:rPr lang="en-US" sz="2400" dirty="0" smtClean="0"/>
              <a:t>The donated blood would have been tested for blood type and disease then prepared for a blood bank or other medical applications.  </a:t>
            </a:r>
          </a:p>
          <a:p>
            <a:pPr>
              <a:buNone/>
            </a:pPr>
            <a:r>
              <a:rPr lang="en-US" sz="2400" dirty="0" smtClean="0"/>
              <a:t>The drawn blood for the physical could have been checked for components such as the number of red and white blood cells, platelets and various enzymes and possibly, antibodies.  </a:t>
            </a:r>
          </a:p>
          <a:p>
            <a:pPr>
              <a:buNone/>
            </a:pPr>
            <a:endParaRPr lang="en-US" sz="2400" dirty="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657600"/>
          </a:xfrm>
        </p:spPr>
        <p:txBody>
          <a:bodyPr>
            <a:normAutofit/>
          </a:bodyPr>
          <a:lstStyle/>
          <a:p>
            <a:pPr algn="ctr"/>
            <a:r>
              <a:rPr lang="en-US" sz="1500" dirty="0">
                <a:latin typeface="+mn-lt"/>
              </a:rPr>
              <a:t>Southwest Center for Microsystems Education (SCME) NSF ATE Center</a:t>
            </a:r>
          </a:p>
          <a:p>
            <a:pPr algn="ctr"/>
            <a:r>
              <a:rPr lang="en-US" sz="1500" dirty="0">
                <a:latin typeface="+mn-lt"/>
              </a:rPr>
              <a:t>© 2010 Regents of the University of New Mexico</a:t>
            </a:r>
          </a:p>
          <a:p>
            <a:pPr algn="ctr"/>
            <a:r>
              <a:rPr lang="en-US" sz="1500" dirty="0">
                <a:latin typeface="+mn-lt"/>
              </a:rPr>
              <a:t> </a:t>
            </a:r>
          </a:p>
          <a:p>
            <a:pPr algn="ctr"/>
            <a:r>
              <a:rPr lang="en-US" sz="1500" dirty="0">
                <a:latin typeface="+mn-lt"/>
              </a:rPr>
              <a:t>Content is protected by the CC Attribution Non-Commercial Share Alike license.</a:t>
            </a:r>
          </a:p>
          <a:p>
            <a:pPr algn="ctr"/>
            <a:r>
              <a:rPr lang="en-US" sz="1500" dirty="0">
                <a:latin typeface="+mn-lt"/>
              </a:rPr>
              <a:t>Website:  </a:t>
            </a:r>
            <a:r>
              <a:rPr lang="en-US" sz="1500" u="sng" dirty="0">
                <a:latin typeface="+mn-lt"/>
                <a:hlinkClick r:id="rId3"/>
              </a:rPr>
              <a:t>www.scme-nm.org</a:t>
            </a:r>
            <a:endParaRPr lang="en-US" sz="1500" dirty="0">
              <a:latin typeface="+mn-lt"/>
            </a:endParaRPr>
          </a:p>
          <a:p>
            <a:pPr algn="ctr"/>
            <a:endParaRPr lang="en-US" sz="1500" dirty="0" smtClean="0">
              <a:latin typeface="+mn-lt"/>
            </a:endParaRPr>
          </a:p>
          <a:p>
            <a:pPr algn="ctr"/>
            <a:r>
              <a:rPr lang="en-US" sz="1500" dirty="0" smtClean="0">
                <a:latin typeface="+mn-lt"/>
              </a:rPr>
              <a:t>This Learning Module was developed in conjunction with Bio-Link, a National Science Foundation Advanced Technological Education (ATE) Center for Biotechnology @ </a:t>
            </a:r>
            <a:r>
              <a:rPr lang="en-US" sz="1500" u="sng" dirty="0" smtClean="0">
                <a:latin typeface="+mn-lt"/>
                <a:hlinkClick r:id="rId4"/>
              </a:rPr>
              <a:t>www.bio-link.org</a:t>
            </a:r>
            <a:r>
              <a:rPr lang="en-US" sz="1500" dirty="0" smtClean="0">
                <a:latin typeface="+mn-lt"/>
              </a:rPr>
              <a:t>.</a:t>
            </a:r>
          </a:p>
          <a:p>
            <a:pPr algn="ctr"/>
            <a:endParaRPr lang="en-US" sz="1500" dirty="0" smtClean="0">
              <a:latin typeface="+mn-lt"/>
            </a:endParaRPr>
          </a:p>
          <a:p>
            <a:pPr algn="ctr"/>
            <a:r>
              <a:rPr lang="en-US" sz="1500" dirty="0">
                <a:latin typeface="+mn-lt"/>
              </a:rPr>
              <a:t>Made possible through grants from the National Science Foundation Department of Undergraduate Education #0830384, 0902411, and 1205138.</a:t>
            </a:r>
          </a:p>
          <a:p>
            <a:endParaRPr lang="en-US" dirty="0"/>
          </a:p>
        </p:txBody>
      </p:sp>
      <p:sp>
        <p:nvSpPr>
          <p:cNvPr id="3" name="Title 2"/>
          <p:cNvSpPr>
            <a:spLocks noGrp="1"/>
          </p:cNvSpPr>
          <p:nvPr>
            <p:ph type="title"/>
          </p:nvPr>
        </p:nvSpPr>
        <p:spPr/>
        <p:txBody>
          <a:bodyPr/>
          <a:lstStyle/>
          <a:p>
            <a:r>
              <a:rPr lang="en-US" dirty="0" smtClean="0"/>
              <a:t>Acknowledgements</a:t>
            </a:r>
            <a:endParaRPr lang="en-US" dirty="0"/>
          </a:p>
        </p:txBody>
      </p:sp>
      <p:sp>
        <p:nvSpPr>
          <p:cNvPr id="4" name="TextBox 3"/>
          <p:cNvSpPr txBox="1"/>
          <p:nvPr/>
        </p:nvSpPr>
        <p:spPr>
          <a:xfrm>
            <a:off x="200025" y="6353175"/>
            <a:ext cx="1138581" cy="261610"/>
          </a:xfrm>
          <a:prstGeom prst="rect">
            <a:avLst/>
          </a:prstGeom>
          <a:noFill/>
        </p:spPr>
        <p:txBody>
          <a:bodyPr wrap="none" rtlCol="0">
            <a:spAutoFit/>
          </a:bodyPr>
          <a:lstStyle/>
          <a:p>
            <a:r>
              <a:rPr lang="en-US" sz="1100" i="1" dirty="0" smtClean="0"/>
              <a:t>Revised </a:t>
            </a:r>
            <a:r>
              <a:rPr lang="en-US" sz="1100" i="1" dirty="0" smtClean="0"/>
              <a:t>Jan 2018</a:t>
            </a:r>
            <a:endParaRPr lang="en-US" sz="1100" i="1"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Clinical Lab Procedures</a:t>
            </a:r>
            <a:endParaRPr lang="en-US" dirty="0"/>
          </a:p>
        </p:txBody>
      </p:sp>
      <p:sp>
        <p:nvSpPr>
          <p:cNvPr id="3" name="Content Placeholder 2"/>
          <p:cNvSpPr>
            <a:spLocks noGrp="1"/>
          </p:cNvSpPr>
          <p:nvPr>
            <p:ph sz="quarter" idx="1"/>
          </p:nvPr>
        </p:nvSpPr>
        <p:spPr>
          <a:xfrm>
            <a:off x="612647" y="1600200"/>
            <a:ext cx="8183009" cy="1045029"/>
          </a:xfrm>
        </p:spPr>
        <p:txBody>
          <a:bodyPr>
            <a:normAutofit/>
          </a:bodyPr>
          <a:lstStyle/>
          <a:p>
            <a:pPr>
              <a:buNone/>
            </a:pPr>
            <a:r>
              <a:rPr lang="en-US" sz="2400" dirty="0" smtClean="0"/>
              <a:t>Clinical laboratories perform several different types of procedures:</a:t>
            </a:r>
          </a:p>
        </p:txBody>
      </p:sp>
      <p:sp>
        <p:nvSpPr>
          <p:cNvPr id="4" name="TextBox 3"/>
          <p:cNvSpPr txBox="1"/>
          <p:nvPr/>
        </p:nvSpPr>
        <p:spPr>
          <a:xfrm>
            <a:off x="576941" y="2569029"/>
            <a:ext cx="5083629" cy="4154984"/>
          </a:xfrm>
          <a:prstGeom prst="rect">
            <a:avLst/>
          </a:prstGeom>
          <a:noFill/>
        </p:spPr>
        <p:txBody>
          <a:bodyPr wrap="square" rtlCol="0">
            <a:spAutoFit/>
          </a:bodyPr>
          <a:lstStyle/>
          <a:p>
            <a:pPr marL="514350" indent="-514350">
              <a:buFont typeface="Wingdings" pitchFamily="2" charset="2"/>
              <a:buChar char="v"/>
            </a:pPr>
            <a:r>
              <a:rPr lang="en-US" sz="2400" dirty="0" smtClean="0">
                <a:latin typeface="Arial" pitchFamily="34" charset="0"/>
                <a:cs typeface="Arial" pitchFamily="34" charset="0"/>
              </a:rPr>
              <a:t>Analyze body fluids, cells and other components like DNA and RNA</a:t>
            </a:r>
          </a:p>
          <a:p>
            <a:pPr marL="514350" indent="-514350">
              <a:buFont typeface="Wingdings" pitchFamily="2" charset="2"/>
              <a:buChar char="v"/>
            </a:pPr>
            <a:r>
              <a:rPr lang="en-US" sz="2400" dirty="0" smtClean="0">
                <a:latin typeface="Arial" pitchFamily="34" charset="0"/>
                <a:cs typeface="Arial" pitchFamily="34" charset="0"/>
              </a:rPr>
              <a:t>Look for the presence of pathogenic entities such as bacteria, viruses and other microorganisms</a:t>
            </a:r>
          </a:p>
          <a:p>
            <a:pPr marL="514350" indent="-514350">
              <a:buFont typeface="Wingdings" pitchFamily="2" charset="2"/>
              <a:buChar char="v"/>
            </a:pPr>
            <a:r>
              <a:rPr lang="en-US" sz="2400" dirty="0" smtClean="0">
                <a:latin typeface="Arial" pitchFamily="34" charset="0"/>
                <a:cs typeface="Arial" pitchFamily="34" charset="0"/>
              </a:rPr>
              <a:t>Analyze the chemical content of fluids</a:t>
            </a:r>
          </a:p>
          <a:p>
            <a:pPr marL="514350" indent="-514350">
              <a:buFont typeface="Wingdings" pitchFamily="2" charset="2"/>
              <a:buChar char="v"/>
            </a:pPr>
            <a:r>
              <a:rPr lang="en-US" sz="2400" dirty="0" smtClean="0">
                <a:latin typeface="Arial" pitchFamily="34" charset="0"/>
                <a:cs typeface="Arial" pitchFamily="34" charset="0"/>
              </a:rPr>
              <a:t>Match blood for transfusions</a:t>
            </a:r>
          </a:p>
          <a:p>
            <a:pPr marL="514350" indent="-514350">
              <a:buFont typeface="Wingdings" pitchFamily="2" charset="2"/>
              <a:buChar char="v"/>
            </a:pPr>
            <a:endParaRPr lang="en-US" sz="2400" dirty="0">
              <a:latin typeface="Arial" pitchFamily="34" charset="0"/>
              <a:cs typeface="Arial" pitchFamily="34" charset="0"/>
            </a:endParaRPr>
          </a:p>
        </p:txBody>
      </p:sp>
      <p:pic>
        <p:nvPicPr>
          <p:cNvPr id="5" name="Picture 4" descr="collage_ppt.jpg"/>
          <p:cNvPicPr>
            <a:picLocks noChangeAspect="1"/>
          </p:cNvPicPr>
          <p:nvPr/>
        </p:nvPicPr>
        <p:blipFill>
          <a:blip r:embed="rId3"/>
          <a:stretch>
            <a:fillRect/>
          </a:stretch>
        </p:blipFill>
        <p:spPr>
          <a:xfrm>
            <a:off x="5584372" y="2677886"/>
            <a:ext cx="3287486" cy="3113907"/>
          </a:xfrm>
          <a:prstGeom prst="rect">
            <a:avLst/>
          </a:prstGeom>
          <a:ln>
            <a:noFill/>
          </a:ln>
          <a:effectLst>
            <a:softEdge rad="112500"/>
          </a:effectLst>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will you study?</a:t>
            </a:r>
            <a:endParaRPr lang="en-US" dirty="0"/>
          </a:p>
        </p:txBody>
      </p:sp>
      <p:sp>
        <p:nvSpPr>
          <p:cNvPr id="3" name="Content Placeholder 2"/>
          <p:cNvSpPr>
            <a:spLocks noGrp="1"/>
          </p:cNvSpPr>
          <p:nvPr>
            <p:ph sz="quarter" idx="1"/>
          </p:nvPr>
        </p:nvSpPr>
        <p:spPr/>
        <p:txBody>
          <a:bodyPr>
            <a:normAutofit/>
          </a:bodyPr>
          <a:lstStyle/>
          <a:p>
            <a:pPr>
              <a:buNone/>
            </a:pPr>
            <a:r>
              <a:rPr lang="en-US" sz="2600" dirty="0" smtClean="0"/>
              <a:t>In this unit you will study the following:</a:t>
            </a:r>
          </a:p>
          <a:p>
            <a:r>
              <a:rPr lang="en-US" sz="2600" dirty="0" smtClean="0"/>
              <a:t>The advantages and disadvantages of using microtechnology for clinical laboratory tests.</a:t>
            </a:r>
          </a:p>
          <a:p>
            <a:r>
              <a:rPr lang="en-US" sz="2600" dirty="0" smtClean="0"/>
              <a:t>An overview of activities that occur in the clinical laboratory including a discussion on sampling, testing and required certifications.</a:t>
            </a:r>
          </a:p>
          <a:p>
            <a:pPr>
              <a:buNone/>
            </a:pP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 Genome Project</a:t>
            </a:r>
            <a:endParaRPr lang="en-US" dirty="0"/>
          </a:p>
        </p:txBody>
      </p:sp>
      <p:sp>
        <p:nvSpPr>
          <p:cNvPr id="3" name="Content Placeholder 2"/>
          <p:cNvSpPr>
            <a:spLocks noGrp="1"/>
          </p:cNvSpPr>
          <p:nvPr>
            <p:ph sz="quarter" idx="1"/>
          </p:nvPr>
        </p:nvSpPr>
        <p:spPr/>
        <p:txBody>
          <a:bodyPr>
            <a:normAutofit/>
          </a:bodyPr>
          <a:lstStyle/>
          <a:p>
            <a:pPr>
              <a:buNone/>
            </a:pPr>
            <a:r>
              <a:rPr lang="en-US" sz="2600" dirty="0" smtClean="0"/>
              <a:t>Clinical laboratory techniques are increasing in number and changing in methodology.  This is due in part to the </a:t>
            </a:r>
            <a:r>
              <a:rPr lang="en-US" sz="2600" u="sng" dirty="0" smtClean="0">
                <a:hlinkClick r:id="rId3"/>
              </a:rPr>
              <a:t>Human Genome Project</a:t>
            </a:r>
            <a:r>
              <a:rPr lang="en-US" sz="2600" dirty="0" smtClean="0"/>
              <a:t> which is being accelerated with the use of MEMS and </a:t>
            </a:r>
            <a:r>
              <a:rPr lang="en-US" sz="2600" dirty="0" err="1" smtClean="0"/>
              <a:t>bioMEMS</a:t>
            </a:r>
            <a:r>
              <a:rPr lang="en-US" sz="2600" dirty="0" smtClean="0"/>
              <a:t> technology.  </a:t>
            </a:r>
          </a:p>
          <a:p>
            <a:pPr>
              <a:buNone/>
            </a:pPr>
            <a:r>
              <a:rPr lang="en-US" sz="2600" dirty="0" smtClean="0"/>
              <a:t>This technology is being used to accelerate genome sequencing and to convert desktop instrumentation into portable devices for testing such as on-the-spot DNA diagnosis of infectious diseases, paternity testing, and DNA typing. </a:t>
            </a: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Microtechnology</a:t>
            </a:r>
            <a:endParaRPr lang="en-US" dirty="0"/>
          </a:p>
        </p:txBody>
      </p:sp>
      <p:sp>
        <p:nvSpPr>
          <p:cNvPr id="3" name="Content Placeholder 2"/>
          <p:cNvSpPr>
            <a:spLocks noGrp="1"/>
          </p:cNvSpPr>
          <p:nvPr>
            <p:ph sz="quarter" idx="1"/>
          </p:nvPr>
        </p:nvSpPr>
        <p:spPr/>
        <p:txBody>
          <a:bodyPr>
            <a:normAutofit/>
          </a:bodyPr>
          <a:lstStyle/>
          <a:p>
            <a:pPr>
              <a:buNone/>
            </a:pPr>
            <a:r>
              <a:rPr lang="en-US" sz="2600" dirty="0" smtClean="0"/>
              <a:t>In clinical laboratories, the incorporation of microtechnology has several advantages:</a:t>
            </a:r>
          </a:p>
          <a:p>
            <a:r>
              <a:rPr lang="en-US" sz="2600" dirty="0" smtClean="0"/>
              <a:t>Decreased costs as a result of miniaturization</a:t>
            </a:r>
          </a:p>
          <a:p>
            <a:r>
              <a:rPr lang="en-US" sz="2600" dirty="0" smtClean="0"/>
              <a:t>Smaller sample size</a:t>
            </a:r>
          </a:p>
          <a:p>
            <a:r>
              <a:rPr lang="en-US" sz="2600" dirty="0" smtClean="0"/>
              <a:t>Ability to do the tests at home or in the field (point of care testing)</a:t>
            </a:r>
          </a:p>
          <a:p>
            <a:r>
              <a:rPr lang="en-US" sz="2600" dirty="0" smtClean="0"/>
              <a:t>Ability to multiplex tests (test for several things in one sample)</a:t>
            </a:r>
          </a:p>
          <a:p>
            <a:pPr>
              <a:buNone/>
            </a:pP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Microtechnology in HIV/HCV Testing</a:t>
            </a:r>
            <a:endParaRPr lang="en-US" dirty="0"/>
          </a:p>
        </p:txBody>
      </p:sp>
      <p:sp>
        <p:nvSpPr>
          <p:cNvPr id="3" name="Content Placeholder 2"/>
          <p:cNvSpPr>
            <a:spLocks noGrp="1"/>
          </p:cNvSpPr>
          <p:nvPr>
            <p:ph sz="quarter" idx="1"/>
          </p:nvPr>
        </p:nvSpPr>
        <p:spPr/>
        <p:txBody>
          <a:bodyPr>
            <a:normAutofit/>
          </a:bodyPr>
          <a:lstStyle/>
          <a:p>
            <a:pPr marL="0" indent="0">
              <a:buNone/>
            </a:pPr>
            <a:r>
              <a:rPr lang="en-US" sz="2400" dirty="0"/>
              <a:t>Microtechnology has been developed for rapid </a:t>
            </a:r>
            <a:r>
              <a:rPr lang="en-US" sz="2400" dirty="0" smtClean="0"/>
              <a:t>HIV/HCV </a:t>
            </a:r>
            <a:r>
              <a:rPr lang="en-US" sz="2400" dirty="0"/>
              <a:t>testing.  </a:t>
            </a:r>
            <a:endParaRPr lang="en-US" sz="2400" dirty="0" smtClean="0"/>
          </a:p>
          <a:p>
            <a:pPr marL="0" indent="0">
              <a:buNone/>
            </a:pPr>
            <a:r>
              <a:rPr lang="en-US" sz="2400" dirty="0" smtClean="0"/>
              <a:t>This HIV/HCV </a:t>
            </a:r>
            <a:r>
              <a:rPr lang="en-US" sz="2400" dirty="0"/>
              <a:t>testing can now be performed at the point-of-care (POC) with the results being sent to a clinical laboratory for analysis, or with some devices, analyzed in the field</a:t>
            </a:r>
            <a:r>
              <a:rPr lang="en-US" sz="2400" dirty="0" smtClean="0"/>
              <a:t>.</a:t>
            </a:r>
          </a:p>
          <a:p>
            <a:pPr marL="0" indent="0">
              <a:buNone/>
            </a:pPr>
            <a:r>
              <a:rPr lang="en-US" sz="2400" dirty="0" smtClean="0"/>
              <a:t>Microtechnology has provided people the ability to test themselves a home with immediate results.</a:t>
            </a:r>
            <a:endParaRPr lang="en-US" sz="2400" dirty="0"/>
          </a:p>
        </p:txBody>
      </p:sp>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xml><?xml version="1.0" encoding="utf-8"?>
<p:tagLst xmlns:a="http://schemas.openxmlformats.org/drawingml/2006/main" xmlns:r="http://schemas.openxmlformats.org/officeDocument/2006/relationships" xmlns:p="http://schemas.openxmlformats.org/presentationml/2006/main">
  <p:tag name="SHAPENAME" val="CaptionText"/>
</p:tagLst>
</file>

<file path=ppt/tags/tag3.xml><?xml version="1.0" encoding="utf-8"?>
<p:tagLst xmlns:a="http://schemas.openxmlformats.org/drawingml/2006/main" xmlns:r="http://schemas.openxmlformats.org/officeDocument/2006/relationships" xmlns:p="http://schemas.openxmlformats.org/presentationml/2006/main">
  <p:tag name="SHAPENAME" val="CaptionText"/>
</p:tagLst>
</file>

<file path=ppt/tags/tag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5.xml><?xml version="1.0" encoding="utf-8"?>
<p:tagLst xmlns:a="http://schemas.openxmlformats.org/drawingml/2006/main" xmlns:r="http://schemas.openxmlformats.org/officeDocument/2006/relationships" xmlns:p="http://schemas.openxmlformats.org/presentationml/2006/main">
  <p:tag name="SHAPENAME" val="MainGraphic"/>
</p:tagLst>
</file>

<file path=ppt/tags/tag6.xml><?xml version="1.0" encoding="utf-8"?>
<p:tagLst xmlns:a="http://schemas.openxmlformats.org/drawingml/2006/main" xmlns:r="http://schemas.openxmlformats.org/officeDocument/2006/relationships" xmlns:p="http://schemas.openxmlformats.org/presentationml/2006/main">
  <p:tag name="SHAPENAME" val="CaptionTex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14">
      <a:dk1>
        <a:srgbClr val="8A3C12"/>
      </a:dk1>
      <a:lt1>
        <a:srgbClr val="FFF2CB"/>
      </a:lt1>
      <a:dk2>
        <a:srgbClr val="732423"/>
      </a:dk2>
      <a:lt2>
        <a:srgbClr val="D4D4D6"/>
      </a:lt2>
      <a:accent1>
        <a:srgbClr val="9A302F"/>
      </a:accent1>
      <a:accent2>
        <a:srgbClr val="FFD558"/>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421</TotalTime>
  <Words>2489</Words>
  <Application>Microsoft Macintosh PowerPoint</Application>
  <PresentationFormat>On-screen Show (4:3)</PresentationFormat>
  <Paragraphs>258</Paragraphs>
  <Slides>40</Slides>
  <Notes>38</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scme3</vt:lpstr>
      <vt:lpstr>Clinical Laboratory Techniques and Microtechnology</vt:lpstr>
      <vt:lpstr>Unit Overview</vt:lpstr>
      <vt:lpstr>Objectives</vt:lpstr>
      <vt:lpstr>What is a Clinical Test?</vt:lpstr>
      <vt:lpstr>Clinical Lab Procedures</vt:lpstr>
      <vt:lpstr>What will you study?</vt:lpstr>
      <vt:lpstr>Human Genome Project</vt:lpstr>
      <vt:lpstr>Advantages of Microtechnology</vt:lpstr>
      <vt:lpstr>Microtechnology in HIV/HCV Testing</vt:lpstr>
      <vt:lpstr>Multiplo HIV/HCV Antibody Test</vt:lpstr>
      <vt:lpstr>System-on-Chip (SOC)</vt:lpstr>
      <vt:lpstr>Clinical Laboratory Testing</vt:lpstr>
      <vt:lpstr>Principles of Clinical Testing</vt:lpstr>
      <vt:lpstr>The Lab and Lab Personnel</vt:lpstr>
      <vt:lpstr>What does a clinical technologist do?</vt:lpstr>
      <vt:lpstr>The Technologists Equipment</vt:lpstr>
      <vt:lpstr>Sample Sources</vt:lpstr>
      <vt:lpstr>Collecting Blood Samples</vt:lpstr>
      <vt:lpstr>Collecting other Samples</vt:lpstr>
      <vt:lpstr>Sample Preparation</vt:lpstr>
      <vt:lpstr>Tools for Sample Preparation</vt:lpstr>
      <vt:lpstr>Testing</vt:lpstr>
      <vt:lpstr>Testing – What is normal?</vt:lpstr>
      <vt:lpstr>Types of Laboratory Tests</vt:lpstr>
      <vt:lpstr>Blood Tests</vt:lpstr>
      <vt:lpstr>What’s in a blood sample?</vt:lpstr>
      <vt:lpstr>Microtechnology Applications</vt:lpstr>
      <vt:lpstr>Chemistry</vt:lpstr>
      <vt:lpstr>Microbiology</vt:lpstr>
      <vt:lpstr>Urinalysis</vt:lpstr>
      <vt:lpstr>Histology</vt:lpstr>
      <vt:lpstr>Immunology</vt:lpstr>
      <vt:lpstr>Blood Banking (lmmunohematology)</vt:lpstr>
      <vt:lpstr>Microtechnology and bioMEMS Applications</vt:lpstr>
      <vt:lpstr>Lab-on-a-Chip (LOC)</vt:lpstr>
      <vt:lpstr>Lab-on-a-chip (LOC)</vt:lpstr>
      <vt:lpstr>Advantages / Disadvantages</vt:lpstr>
      <vt:lpstr>Summary</vt:lpstr>
      <vt:lpstr>Disclaimer</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mjwillis</dc:creator>
  <cp:lastModifiedBy>MJ Willis</cp:lastModifiedBy>
  <cp:revision>88</cp:revision>
  <dcterms:created xsi:type="dcterms:W3CDTF">2008-12-18T02:39:34Z</dcterms:created>
  <dcterms:modified xsi:type="dcterms:W3CDTF">2018-01-31T20:16:02Z</dcterms:modified>
</cp:coreProperties>
</file>