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6"/>
  </p:notesMasterIdLst>
  <p:handoutMasterIdLst>
    <p:handoutMasterId r:id="rId57"/>
  </p:handoutMasterIdLst>
  <p:sldIdLst>
    <p:sldId id="260" r:id="rId2"/>
    <p:sldId id="261" r:id="rId3"/>
    <p:sldId id="262" r:id="rId4"/>
    <p:sldId id="297" r:id="rId5"/>
    <p:sldId id="345" r:id="rId6"/>
    <p:sldId id="344" r:id="rId7"/>
    <p:sldId id="346" r:id="rId8"/>
    <p:sldId id="312" r:id="rId9"/>
    <p:sldId id="314" r:id="rId10"/>
    <p:sldId id="316" r:id="rId11"/>
    <p:sldId id="317" r:id="rId12"/>
    <p:sldId id="318" r:id="rId13"/>
    <p:sldId id="347" r:id="rId14"/>
    <p:sldId id="348" r:id="rId15"/>
    <p:sldId id="354" r:id="rId16"/>
    <p:sldId id="355" r:id="rId17"/>
    <p:sldId id="321" r:id="rId18"/>
    <p:sldId id="320" r:id="rId19"/>
    <p:sldId id="311" r:id="rId20"/>
    <p:sldId id="356" r:id="rId21"/>
    <p:sldId id="322" r:id="rId22"/>
    <p:sldId id="350" r:id="rId23"/>
    <p:sldId id="324" r:id="rId24"/>
    <p:sldId id="309" r:id="rId25"/>
    <p:sldId id="352" r:id="rId26"/>
    <p:sldId id="357" r:id="rId27"/>
    <p:sldId id="372" r:id="rId28"/>
    <p:sldId id="353" r:id="rId29"/>
    <p:sldId id="349" r:id="rId30"/>
    <p:sldId id="370" r:id="rId31"/>
    <p:sldId id="340" r:id="rId32"/>
    <p:sldId id="325" r:id="rId33"/>
    <p:sldId id="326" r:id="rId34"/>
    <p:sldId id="359" r:id="rId35"/>
    <p:sldId id="360" r:id="rId36"/>
    <p:sldId id="373" r:id="rId37"/>
    <p:sldId id="362" r:id="rId38"/>
    <p:sldId id="363" r:id="rId39"/>
    <p:sldId id="364" r:id="rId40"/>
    <p:sldId id="361" r:id="rId41"/>
    <p:sldId id="366" r:id="rId42"/>
    <p:sldId id="367" r:id="rId43"/>
    <p:sldId id="365" r:id="rId44"/>
    <p:sldId id="329" r:id="rId45"/>
    <p:sldId id="330" r:id="rId46"/>
    <p:sldId id="328" r:id="rId47"/>
    <p:sldId id="331" r:id="rId48"/>
    <p:sldId id="332" r:id="rId49"/>
    <p:sldId id="333" r:id="rId50"/>
    <p:sldId id="342" r:id="rId51"/>
    <p:sldId id="343" r:id="rId52"/>
    <p:sldId id="368" r:id="rId53"/>
    <p:sldId id="369" r:id="rId54"/>
    <p:sldId id="358"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autoAdjust="0"/>
    <p:restoredTop sz="84498" autoAdjust="0"/>
  </p:normalViewPr>
  <p:slideViewPr>
    <p:cSldViewPr snapToGrid="0">
      <p:cViewPr varScale="1">
        <p:scale>
          <a:sx n="80" d="100"/>
          <a:sy n="80" d="100"/>
        </p:scale>
        <p:origin x="-148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1" d="100"/>
          <a:sy n="81" d="100"/>
        </p:scale>
        <p:origin x="-20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5DBD8D2-E021-4195-9B00-EE358287A0D3}" type="datetimeFigureOut">
              <a:rPr lang="en-US" smtClean="0"/>
              <a:pPr/>
              <a:t>5/24/18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F8B657-D611-4F5C-95FD-A20E006DD12B}" type="slidenum">
              <a:rPr lang="en-US" smtClean="0"/>
              <a:pPr/>
              <a:t>‹#›</a:t>
            </a:fld>
            <a:endParaRPr lang="en-US"/>
          </a:p>
        </p:txBody>
      </p:sp>
    </p:spTree>
    <p:extLst>
      <p:ext uri="{BB962C8B-B14F-4D97-AF65-F5344CB8AC3E}">
        <p14:creationId xmlns:p14="http://schemas.microsoft.com/office/powerpoint/2010/main" val="3824555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EBF19F-8D57-4DB4-B4C2-628EDCD0AA75}" type="datetimeFigureOut">
              <a:rPr lang="en-US" smtClean="0"/>
              <a:pPr/>
              <a:t>5/24/18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311456-05DC-4558-9296-21D949A545A1}" type="slidenum">
              <a:rPr lang="en-US" smtClean="0"/>
              <a:pPr/>
              <a:t>‹#›</a:t>
            </a:fld>
            <a:endParaRPr lang="en-US"/>
          </a:p>
        </p:txBody>
      </p:sp>
    </p:spTree>
    <p:extLst>
      <p:ext uri="{BB962C8B-B14F-4D97-AF65-F5344CB8AC3E}">
        <p14:creationId xmlns:p14="http://schemas.microsoft.com/office/powerpoint/2010/main" val="2970797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this point the participants may be</a:t>
            </a:r>
            <a:r>
              <a:rPr lang="en-US" baseline="0" dirty="0" smtClean="0"/>
              <a:t> starting to get confused about complementary DNA vs. copy DNA.  In other sources you may see cDNA used for complementary DNA whereas we use cDNA for copy DNA.</a:t>
            </a:r>
          </a:p>
          <a:p>
            <a:endParaRPr lang="en-US" baseline="0" dirty="0" smtClean="0"/>
          </a:p>
          <a:p>
            <a:r>
              <a:rPr lang="en-US" baseline="0" dirty="0" smtClean="0"/>
              <a:t>A copy DNA (cDNA) is made through reverse transcription from mRNA.  These cDNA become the targets for DNA microarrays.</a:t>
            </a:r>
          </a:p>
          <a:p>
            <a:endParaRPr lang="en-US" baseline="0" dirty="0" smtClean="0"/>
          </a:p>
          <a:p>
            <a:r>
              <a:rPr lang="en-US" baseline="0" dirty="0" smtClean="0"/>
              <a:t>If this cDNA has a complementary sequence to the probes, then it is a complementary DNA and will hybridize to form a DNA hybrid with the probe.</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a:t>
            </a:r>
            <a:r>
              <a:rPr lang="en-US" baseline="0" dirty="0" smtClean="0"/>
              <a:t>e to Instructor:  All of the animations for this PowerPoint are contained in the file called “DNA microarray animations”.  This file can be downloaded from the SCME website in the same location as this learning module and presentation.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a:t>
            </a:r>
            <a:r>
              <a:rPr lang="en-US" baseline="0" dirty="0" smtClean="0"/>
              <a:t>e to Instructor:  All of the animations for this PowerPoint are contained in the file called “DNA microarray animations”.  This file can be downloaded from the SCME website in the same location as this learning module and presentation.  </a:t>
            </a:r>
          </a:p>
          <a:p>
            <a:endParaRPr lang="en-US" baseline="0" dirty="0" smtClean="0"/>
          </a:p>
          <a:p>
            <a:r>
              <a:rPr lang="en-US" baseline="0" dirty="0" smtClean="0"/>
              <a:t>To break the original DNA bonds, the buffered solution that contains the DNA molecules is heated and the solution chemistry is changed with extremes in pH and high salt concentrations.  For hybridization to occur, the buffered solution is returned to its normal conditions.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cDNA refers to “copy DNA” that are made from mRNA through reverse transcription.</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16 </a:t>
            </a:r>
            <a:r>
              <a:rPr lang="en-US" baseline="0" dirty="0" smtClean="0"/>
              <a:t> - each square (feature) test for ONE DNA sequence.</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Direct comparison</a:t>
            </a:r>
            <a:r>
              <a:rPr lang="en-US" baseline="0" dirty="0" smtClean="0"/>
              <a:t> controls are used for</a:t>
            </a:r>
          </a:p>
          <a:p>
            <a:pPr lvl="0"/>
            <a:r>
              <a:rPr lang="en-US" sz="1200" b="0" kern="1200" dirty="0" smtClean="0">
                <a:solidFill>
                  <a:schemeClr val="tx1"/>
                </a:solidFill>
                <a:latin typeface="+mn-lt"/>
                <a:ea typeface="+mn-ea"/>
                <a:cs typeface="+mn-cs"/>
              </a:rPr>
              <a:t>a.  testing the effects of drugs or toxins on gene expression (which genes are “active” or “inactive”) – In this test, cDNA from an untreated cells would be compared to the cDNA from treated cells.  </a:t>
            </a:r>
            <a:endParaRPr lang="en-US" sz="1200" b="1" kern="1200" dirty="0" smtClean="0">
              <a:solidFill>
                <a:schemeClr val="tx1"/>
              </a:solidFill>
              <a:latin typeface="+mn-lt"/>
              <a:ea typeface="+mn-ea"/>
              <a:cs typeface="+mn-cs"/>
            </a:endParaRPr>
          </a:p>
          <a:p>
            <a:pPr lvl="0"/>
            <a:r>
              <a:rPr lang="en-US" sz="1200" b="0" kern="1200" dirty="0" smtClean="0">
                <a:solidFill>
                  <a:schemeClr val="tx1"/>
                </a:solidFill>
                <a:latin typeface="+mn-lt"/>
                <a:ea typeface="+mn-ea"/>
                <a:cs typeface="+mn-cs"/>
              </a:rPr>
              <a:t> b.  testing the mutation of genes in cancer cells – In this test, the genomic DNA (</a:t>
            </a:r>
            <a:r>
              <a:rPr lang="en-US" sz="1200" b="0" kern="1200" dirty="0" err="1" smtClean="0">
                <a:solidFill>
                  <a:schemeClr val="tx1"/>
                </a:solidFill>
                <a:latin typeface="+mn-lt"/>
                <a:ea typeface="+mn-ea"/>
                <a:cs typeface="+mn-cs"/>
              </a:rPr>
              <a:t>gDNA</a:t>
            </a:r>
            <a:r>
              <a:rPr lang="en-US" sz="1200" b="0" kern="1200" dirty="0" smtClean="0">
                <a:solidFill>
                  <a:schemeClr val="tx1"/>
                </a:solidFill>
                <a:latin typeface="+mn-lt"/>
                <a:ea typeface="+mn-ea"/>
                <a:cs typeface="+mn-cs"/>
              </a:rPr>
              <a:t>) from the patient’s noncancerous tissue would be compared to the </a:t>
            </a:r>
            <a:r>
              <a:rPr lang="en-US" sz="1200" b="0" kern="1200" dirty="0" err="1" smtClean="0">
                <a:solidFill>
                  <a:schemeClr val="tx1"/>
                </a:solidFill>
                <a:latin typeface="+mn-lt"/>
                <a:ea typeface="+mn-ea"/>
                <a:cs typeface="+mn-cs"/>
              </a:rPr>
              <a:t>gDNA</a:t>
            </a:r>
            <a:r>
              <a:rPr lang="en-US" sz="1200" b="0" kern="1200" dirty="0" smtClean="0">
                <a:solidFill>
                  <a:schemeClr val="tx1"/>
                </a:solidFill>
                <a:latin typeface="+mn-lt"/>
                <a:ea typeface="+mn-ea"/>
                <a:cs typeface="+mn-cs"/>
              </a:rPr>
              <a:t> from the patient’s cancerous tissue or tumor.  The results from such a test can help researchers find new cancer genes as well as help doctors decide how aggressive a patient’s cancer is and thus, the best treatment to prescribe.</a:t>
            </a:r>
            <a:endParaRPr lang="en-US" sz="1200" b="1"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a:t>
            </a:r>
            <a:r>
              <a:rPr lang="en-US" baseline="0" dirty="0" smtClean="0"/>
              <a:t>e to Instructor:  All of the animations for this PowerPoint are contained in the file called “DNA microarray animations”.  This file can be downloaded from the SCME website in the same location as this learning module and presentation.  </a:t>
            </a:r>
          </a:p>
          <a:p>
            <a:endParaRPr lang="en-US" baseline="0" dirty="0" smtClean="0"/>
          </a:p>
          <a:p>
            <a:r>
              <a:rPr lang="en-US" baseline="0" dirty="0" smtClean="0"/>
              <a:t>The single feature is showing cDNA in which sample (control or test)?  TEST because it’s marked with a red dot.</a:t>
            </a:r>
          </a:p>
          <a:p>
            <a:r>
              <a:rPr lang="en-US" baseline="0" dirty="0" smtClean="0"/>
              <a:t>What do the four colors mean?</a:t>
            </a:r>
          </a:p>
          <a:p>
            <a:r>
              <a:rPr lang="en-US" baseline="0" dirty="0" smtClean="0"/>
              <a:t>Red – cDNA in test sample only</a:t>
            </a:r>
          </a:p>
          <a:p>
            <a:r>
              <a:rPr lang="en-US" baseline="0" dirty="0" smtClean="0"/>
              <a:t>Green – cDNA in control sample only</a:t>
            </a:r>
          </a:p>
          <a:p>
            <a:r>
              <a:rPr lang="en-US" baseline="0" dirty="0" smtClean="0"/>
              <a:t>Yellow – cDNA in both samples</a:t>
            </a:r>
          </a:p>
          <a:p>
            <a:r>
              <a:rPr lang="en-US" baseline="0" dirty="0" smtClean="0"/>
              <a:t>Black – cDNA in neither sample</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a:t>
            </a:r>
            <a:r>
              <a:rPr lang="en-US" baseline="0" dirty="0" smtClean="0"/>
              <a:t>e to Instructor:  All of the animations for this PowerPoint are contained in the file called “DNA microarray animations”.  This file can be downloaded from the SCME website in the same location as this learning module and presentation.  </a:t>
            </a:r>
          </a:p>
          <a:p>
            <a:endParaRPr lang="en-US" baseline="0" dirty="0" smtClean="0"/>
          </a:p>
          <a:p>
            <a:r>
              <a:rPr lang="en-US" baseline="0" dirty="0" smtClean="0"/>
              <a:t>The single feature is showing cDNA in which sample (control or test)?  TEST because it’s marked with a red dot.</a:t>
            </a:r>
          </a:p>
          <a:p>
            <a:r>
              <a:rPr lang="en-US" baseline="0" dirty="0" smtClean="0"/>
              <a:t>What do the four colors mean?</a:t>
            </a:r>
          </a:p>
          <a:p>
            <a:r>
              <a:rPr lang="en-US" baseline="0" dirty="0" smtClean="0"/>
              <a:t>Red – cDNA in test sample only</a:t>
            </a:r>
          </a:p>
          <a:p>
            <a:r>
              <a:rPr lang="en-US" baseline="0" dirty="0" smtClean="0"/>
              <a:t>Green – cDNA in control sample only</a:t>
            </a:r>
          </a:p>
          <a:p>
            <a:r>
              <a:rPr lang="en-US" baseline="0" dirty="0" smtClean="0"/>
              <a:t>Yellow – cDNA in both samples</a:t>
            </a:r>
          </a:p>
          <a:p>
            <a:r>
              <a:rPr lang="en-US" baseline="0" dirty="0" smtClean="0"/>
              <a:t>Black – cDNA in neither sample</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This image is the gene expression data matrix of 70 prognostic markers genes from tumors of 78 breast cancer patients hybridized using a DNA microarray referred to as the </a:t>
            </a:r>
            <a:r>
              <a:rPr lang="en-US" sz="1200" b="0" kern="1200" dirty="0" err="1" smtClean="0">
                <a:solidFill>
                  <a:schemeClr val="tx1"/>
                </a:solidFill>
                <a:latin typeface="+mn-lt"/>
                <a:ea typeface="+mn-ea"/>
                <a:cs typeface="+mn-cs"/>
              </a:rPr>
              <a:t>MammaPrint</a:t>
            </a:r>
            <a:r>
              <a:rPr lang="en-US" sz="1200" b="0" kern="1200" dirty="0" smtClean="0">
                <a:solidFill>
                  <a:schemeClr val="tx1"/>
                </a:solidFill>
                <a:latin typeface="+mn-lt"/>
                <a:ea typeface="+mn-ea"/>
                <a:cs typeface="+mn-cs"/>
              </a:rPr>
              <a:t>. “Each row represents a tumor and each column a gene…The metastases status for each patient is shown in the right panel.  White indicates patients who developed metastases within 5 years after the initial diagnosis,  black indicates patients who continued to be metastasis free for at least 5years.”</a:t>
            </a:r>
            <a:r>
              <a:rPr lang="en-US" sz="1200" b="0" kern="1200" baseline="30000" dirty="0" smtClean="0">
                <a:solidFill>
                  <a:schemeClr val="tx1"/>
                </a:solidFill>
                <a:latin typeface="+mn-lt"/>
                <a:ea typeface="+mn-ea"/>
                <a:cs typeface="+mn-cs"/>
              </a:rPr>
              <a:t> </a:t>
            </a:r>
            <a:r>
              <a:rPr lang="en-US" sz="1200" b="1" kern="1200" baseline="30000" dirty="0" smtClean="0">
                <a:solidFill>
                  <a:schemeClr val="tx1"/>
                </a:solidFill>
                <a:latin typeface="+mn-lt"/>
                <a:ea typeface="+mn-ea"/>
                <a:cs typeface="+mn-cs"/>
              </a:rPr>
              <a:t>(</a:t>
            </a:r>
            <a:r>
              <a:rPr lang="en-US" sz="1200" b="1" kern="1200" baseline="30000" dirty="0" err="1" smtClean="0">
                <a:solidFill>
                  <a:schemeClr val="tx1"/>
                </a:solidFill>
                <a:latin typeface="+mn-lt"/>
                <a:ea typeface="+mn-ea"/>
                <a:cs typeface="+mn-cs"/>
              </a:rPr>
              <a:t>Glas</a:t>
            </a:r>
            <a:r>
              <a:rPr lang="en-US" sz="1200" b="1" kern="1200" baseline="30000" dirty="0" smtClean="0">
                <a:solidFill>
                  <a:schemeClr val="tx1"/>
                </a:solidFill>
                <a:latin typeface="+mn-lt"/>
                <a:ea typeface="+mn-ea"/>
                <a:cs typeface="+mn-cs"/>
              </a:rPr>
              <a:t>, 2006)</a:t>
            </a:r>
            <a:r>
              <a:rPr lang="en-US" sz="1200" b="0" kern="1200" dirty="0" smtClean="0">
                <a:solidFill>
                  <a:schemeClr val="tx1"/>
                </a:solidFill>
                <a:latin typeface="+mn-lt"/>
                <a:ea typeface="+mn-ea"/>
                <a:cs typeface="+mn-cs"/>
              </a:rPr>
              <a:t>  Those patients above the threshold (yellow line) have a low risk of the cancer spreading to other parts of the body, while those below the line are considered high risk patients and have a poor prognosis.</a:t>
            </a:r>
            <a:endParaRPr lang="en-US" sz="1200" b="1"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Gene expression</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indicates active</a:t>
            </a:r>
            <a:r>
              <a:rPr lang="en-US" baseline="0" dirty="0" smtClean="0"/>
              <a:t> genes.  </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photolithography DNA microarray process will be explained and explored in detail in the GeneChip Model activity.</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to Instructor – The remainder of this presentation is to be presented with the GeneChip Model Activity.  </a:t>
            </a:r>
          </a:p>
          <a:p>
            <a:endParaRPr lang="en-US" dirty="0" smtClean="0"/>
          </a:p>
          <a:p>
            <a:r>
              <a:rPr lang="en-US" dirty="0" smtClean="0"/>
              <a:t>It</a:t>
            </a:r>
            <a:r>
              <a:rPr lang="en-US" baseline="0" dirty="0" smtClean="0"/>
              <a:t> is recommended that t</a:t>
            </a:r>
            <a:r>
              <a:rPr lang="en-US" dirty="0" smtClean="0"/>
              <a:t>he GeneChip Model Activity be completed after the DNA hybridization activity</a:t>
            </a:r>
            <a:r>
              <a:rPr lang="en-US" baseline="0" dirty="0" smtClean="0"/>
              <a:t> and the DNA microarray terminology activity.</a:t>
            </a:r>
          </a:p>
          <a:p>
            <a:endParaRPr lang="en-US" baseline="0" dirty="0" smtClean="0"/>
          </a:p>
          <a:p>
            <a:r>
              <a:rPr lang="en-US" baseline="0" dirty="0" smtClean="0"/>
              <a:t>If you are using this activity as a stand-alone rather than as part of the DNA microarray Learning Module, it is recommended that you still briefly cover the DNA Microarray presentation included in the first 34 slides of this PowerPoint.</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54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Even though a person may</a:t>
            </a:r>
            <a:r>
              <a:rPr lang="en-US" baseline="0" dirty="0" smtClean="0"/>
              <a:t> have a gene or set of genes for a specific disease, that does not mean that they will get that disease.  Such a gene must be “active” in order to do anything.  If the gene is “inactive” or, as one might say “dormant”, then the disease does not exist.  An external stimuli must activate the gene AND it must meet other genetic criteria for the disease to become active.</a:t>
            </a:r>
            <a:endParaRPr lang="en-US" dirty="0"/>
          </a:p>
        </p:txBody>
      </p:sp>
      <p:sp>
        <p:nvSpPr>
          <p:cNvPr id="4" name="Slide Number Placeholder 3"/>
          <p:cNvSpPr>
            <a:spLocks noGrp="1"/>
          </p:cNvSpPr>
          <p:nvPr>
            <p:ph type="sldNum" sz="quarter" idx="10"/>
          </p:nvPr>
        </p:nvSpPr>
        <p:spPr/>
        <p:txBody>
          <a:bodyPr/>
          <a:lstStyle/>
          <a:p>
            <a:fld id="{C3311456-05DC-4558-9296-21D949A545A1}"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311456-05DC-4558-9296-21D949A545A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lumMod val="90000"/>
          </a:schemeClr>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1609725" y="409575"/>
            <a:ext cx="6477000" cy="1828800"/>
          </a:xfrm>
        </p:spPr>
        <p:txBody>
          <a:bodyPr anchor="b">
            <a:normAutofit/>
          </a:bodyPr>
          <a:lstStyle>
            <a:lvl1pPr algn="ctr">
              <a:defRPr sz="4400" cap="all" baseline="0">
                <a:effectLst>
                  <a:outerShdw blurRad="38100" dist="38100" dir="2700000" algn="tl">
                    <a:srgbClr val="000000">
                      <a:alpha val="43137"/>
                    </a:srgbClr>
                  </a:outerShdw>
                </a:effectLst>
              </a:defRPr>
            </a:lvl1pPr>
          </a:lstStyle>
          <a:p>
            <a:r>
              <a:rPr kumimoji="0" lang="en-US"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3" name="Picture Placeholder 12"/>
          <p:cNvSpPr>
            <a:spLocks noGrp="1"/>
          </p:cNvSpPr>
          <p:nvPr>
            <p:ph type="pic" sz="quarter" idx="11"/>
          </p:nvPr>
        </p:nvSpPr>
        <p:spPr>
          <a:xfrm>
            <a:off x="2752725" y="2600325"/>
            <a:ext cx="4352925" cy="2943225"/>
          </a:xfrm>
        </p:spPr>
        <p:txBody>
          <a:bodyPr/>
          <a:lstStyle/>
          <a:p>
            <a:r>
              <a:rPr lang="en-US" smtClean="0"/>
              <a:t>Click icon to add picture</a:t>
            </a:r>
            <a:endParaRPr lang="en-US"/>
          </a:p>
        </p:txBody>
      </p:sp>
      <p:pic>
        <p:nvPicPr>
          <p:cNvPr id="12" name="Picture 11" descr="logo-for-ppt.jpg"/>
          <p:cNvPicPr>
            <a:picLocks noChangeAspect="1"/>
          </p:cNvPicPr>
          <p:nvPr userDrawn="1"/>
        </p:nvPicPr>
        <p:blipFill>
          <a:blip r:embed="rId2"/>
          <a:stretch>
            <a:fillRect/>
          </a:stretch>
        </p:blipFill>
        <p:spPr>
          <a:xfrm>
            <a:off x="0" y="6023665"/>
            <a:ext cx="2355925" cy="73029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5" name="Footer Placeholder 4"/>
          <p:cNvSpPr>
            <a:spLocks noGrp="1"/>
          </p:cNvSpPr>
          <p:nvPr>
            <p:ph type="ftr" sz="quarter" idx="11"/>
          </p:nvPr>
        </p:nvSpPr>
        <p:spPr>
          <a:xfrm>
            <a:off x="457201" y="6248207"/>
            <a:ext cx="5573483" cy="365125"/>
          </a:xfrm>
          <a:prstGeom prst="rect">
            <a:avLst/>
          </a:prstGeo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a:prstGeom prst="rect">
            <a:avLst/>
          </a:prstGeom>
        </p:spPr>
        <p:txBody>
          <a:bodyPr/>
          <a:lstStyle/>
          <a:p>
            <a:fld id="{D78F8377-172F-47A4-85FF-D8562118AE8C}" type="slidenum">
              <a:rPr lang="en-US" smtClean="0"/>
              <a:pPr/>
              <a:t>‹#›</a:t>
            </a:fld>
            <a:endParaRPr lang="en-US"/>
          </a:p>
        </p:txBody>
      </p:sp>
      <p:sp>
        <p:nvSpPr>
          <p:cNvPr id="10" name="Date Placeholder 1"/>
          <p:cNvSpPr>
            <a:spLocks noGrp="1"/>
          </p:cNvSpPr>
          <p:nvPr>
            <p:ph type="dt" sz="half" idx="10"/>
          </p:nvPr>
        </p:nvSpPr>
        <p:spPr>
          <a:xfrm>
            <a:off x="6524624" y="6248400"/>
            <a:ext cx="2238375" cy="365125"/>
          </a:xfrm>
          <a:prstGeom prst="rect">
            <a:avLst/>
          </a:prstGeom>
        </p:spPr>
        <p:txBody>
          <a:bodyPr/>
          <a:lstStyle>
            <a:lvl1pPr>
              <a:defRPr/>
            </a:lvl1pPr>
          </a:lstStyle>
          <a:p>
            <a:endParaRPr lang="en-US" dirty="0"/>
          </a:p>
        </p:txBody>
      </p:sp>
      <p:sp>
        <p:nvSpPr>
          <p:cNvPr id="11" name="Slide Number Placeholder 3"/>
          <p:cNvSpPr txBox="1">
            <a:spLocks/>
          </p:cNvSpPr>
          <p:nvPr userDrawn="1"/>
        </p:nvSpPr>
        <p:spPr>
          <a:xfrm>
            <a:off x="8296274" y="6248400"/>
            <a:ext cx="447675"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chemeClr val="tx2"/>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12648" y="1600200"/>
            <a:ext cx="8153400" cy="4495800"/>
          </a:xfrm>
        </p:spPr>
        <p:txBody>
          <a:bodyPr/>
          <a:lstStyle>
            <a:lvl1pPr>
              <a:buFont typeface="Wingdings" pitchFamily="2" charset="2"/>
              <a:buChar char="v"/>
              <a:defRPr/>
            </a:lvl1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34004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normAutofit/>
          </a:bodyPr>
          <a:lstStyle>
            <a:lvl1pPr algn="l">
              <a:buNone/>
              <a:defRPr sz="3600" b="0" cap="none">
                <a:solidFill>
                  <a:srgbClr val="FFFFFF"/>
                </a:solidFill>
              </a:defRPr>
            </a:lvl1pPr>
          </a:lstStyle>
          <a:p>
            <a:r>
              <a:rPr kumimoji="0" lang="en-US" smtClean="0"/>
              <a:t>Click to edit Master title style</a:t>
            </a:r>
            <a:endParaRPr kumimoji="0" lang="en-US" dirty="0"/>
          </a:p>
        </p:txBody>
      </p:sp>
      <p:sp>
        <p:nvSpPr>
          <p:cNvPr id="11" name="Slide Number Placeholder 28"/>
          <p:cNvSpPr txBox="1">
            <a:spLocks/>
          </p:cNvSpPr>
          <p:nvPr userDrawn="1"/>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
        <p:nvSpPr>
          <p:cNvPr id="10" name="TextBox 9"/>
          <p:cNvSpPr txBox="1"/>
          <p:nvPr userDrawn="1"/>
        </p:nvSpPr>
        <p:spPr>
          <a:xfrm>
            <a:off x="35625" y="6557471"/>
            <a:ext cx="1206082" cy="261610"/>
          </a:xfrm>
          <a:prstGeom prst="rect">
            <a:avLst/>
          </a:prstGeom>
          <a:noFill/>
        </p:spPr>
        <p:txBody>
          <a:bodyPr wrap="none" rtlCol="0">
            <a:spAutoFit/>
          </a:bodyPr>
          <a:lstStyle/>
          <a:p>
            <a:r>
              <a:rPr lang="en-US" sz="1100" i="1" dirty="0" smtClean="0"/>
              <a:t>Revised </a:t>
            </a:r>
            <a:r>
              <a:rPr lang="en-US" sz="1100" i="1" dirty="0" smtClean="0"/>
              <a:t>May</a:t>
            </a:r>
            <a:r>
              <a:rPr lang="en-US" sz="1100" i="1" baseline="0" dirty="0" smtClean="0"/>
              <a:t> 2018</a:t>
            </a:r>
            <a:endParaRPr lang="en-US" sz="1100" i="1" dirty="0"/>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3" name="Content Placeholder 12"/>
          <p:cNvSpPr>
            <a:spLocks noGrp="1"/>
          </p:cNvSpPr>
          <p:nvPr>
            <p:ph sz="quarter" idx="4"/>
          </p:nvPr>
        </p:nvSpPr>
        <p:spPr>
          <a:xfrm>
            <a:off x="4800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Slide Number Placeholder 28"/>
          <p:cNvSpPr txBox="1">
            <a:spLocks/>
          </p:cNvSpPr>
          <p:nvPr userDrawn="1"/>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
        <p:nvSpPr>
          <p:cNvPr id="4" name="TextBox 3"/>
          <p:cNvSpPr txBox="1"/>
          <p:nvPr userDrawn="1"/>
        </p:nvSpPr>
        <p:spPr>
          <a:xfrm>
            <a:off x="35625" y="6557471"/>
            <a:ext cx="1141659" cy="261610"/>
          </a:xfrm>
          <a:prstGeom prst="rect">
            <a:avLst/>
          </a:prstGeom>
          <a:noFill/>
        </p:spPr>
        <p:txBody>
          <a:bodyPr wrap="none" rtlCol="0">
            <a:spAutoFit/>
          </a:bodyPr>
          <a:lstStyle/>
          <a:p>
            <a:r>
              <a:rPr lang="en-US" sz="1100" i="1" dirty="0" smtClean="0"/>
              <a:t>Revised 07/18/11</a:t>
            </a:r>
            <a:endParaRPr lang="en-US" sz="1100" i="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
        <p:nvSpPr>
          <p:cNvPr id="12" name="Slide Number Placeholder 28"/>
          <p:cNvSpPr txBox="1">
            <a:spLocks/>
          </p:cNvSpPr>
          <p:nvPr userDrawn="1"/>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lide Number Placeholder 28"/>
          <p:cNvSpPr txBox="1">
            <a:spLocks/>
          </p:cNvSpPr>
          <p:nvPr/>
        </p:nvSpPr>
        <p:spPr>
          <a:xfrm>
            <a:off x="600075" y="6248400"/>
            <a:ext cx="8191500"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xmlns:p14="http://schemas.microsoft.com/office/powerpoint/2010/main" id="1" dur="indefinite" restart="never" nodeType="tmRoot"/>
      </p:par>
    </p:tnLst>
  </p:timing>
  <p:txStyles>
    <p:titleStyle>
      <a:lvl1pPr algn="l" rtl="0" eaLnBrk="1" latinLnBrk="0" hangingPunct="1">
        <a:spcBef>
          <a:spcPct val="0"/>
        </a:spcBef>
        <a:buNone/>
        <a:defRPr kumimoji="0" sz="3600" kern="1200">
          <a:solidFill>
            <a:schemeClr val="tx2"/>
          </a:solidFill>
          <a:effectLst>
            <a:outerShdw blurRad="38100" dist="38100" dir="2700000" algn="tl">
              <a:srgbClr val="000000">
                <a:alpha val="43137"/>
              </a:srgbClr>
            </a:outerShdw>
          </a:effectLst>
          <a:latin typeface="+mj-lt"/>
          <a:ea typeface="+mj-ea"/>
          <a:cs typeface="+mj-cs"/>
        </a:defRPr>
      </a:lvl1pPr>
    </p:titleStyle>
    <p:bodyStyle>
      <a:lvl1pPr marL="320040" indent="-320040" algn="l" rtl="0" eaLnBrk="1" latinLnBrk="0" hangingPunct="1">
        <a:spcBef>
          <a:spcPts val="700"/>
        </a:spcBef>
        <a:buClr>
          <a:schemeClr val="tx1"/>
        </a:buClr>
        <a:buSzPct val="75000"/>
        <a:buFont typeface="Wingdings" pitchFamily="2" charset="2"/>
        <a:buChar char="v"/>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hyperlink" Target="https://youtu.be/0qoqzErrae4" TargetMode="External"/><Relationship Id="rId4"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0qoqzErrae4" TargetMode="External"/><Relationship Id="rId4"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9U-9mlOzoZ8" TargetMode="External"/><Relationship Id="rId4" Type="http://schemas.openxmlformats.org/officeDocument/2006/relationships/image" Target="../media/image20.png"/><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hyperlink" Target="https://youtu.be/9U-9mlOzoZ8" TargetMode="External"/><Relationship Id="rId4" Type="http://schemas.openxmlformats.org/officeDocument/2006/relationships/image" Target="../media/image20.png"/><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3.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http://www.scme-nm.org"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http://www.youtube.com/watch?v=8hB0hy6_oKg&amp;feature=related"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hyperlink" Target="http://www.youtube.com/watch?v=V8uNJCO7Qqo" TargetMode="External"/><Relationship Id="rId4" Type="http://schemas.openxmlformats.org/officeDocument/2006/relationships/hyperlink" Target="http://www.youtube.com/watch?v=ui4BOtwJEXs&amp;feature=related" TargetMode="External"/><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16.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hyperlink" Target="http://www.scme-nm.or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609725" y="409575"/>
            <a:ext cx="6477000" cy="1170869"/>
          </a:xfrm>
        </p:spPr>
        <p:txBody>
          <a:bodyPr/>
          <a:lstStyle/>
          <a:p>
            <a:r>
              <a:rPr lang="en-US" dirty="0" smtClean="0"/>
              <a:t>DNA Microarrays</a:t>
            </a:r>
            <a:endParaRPr lang="en-US" dirty="0"/>
          </a:p>
        </p:txBody>
      </p:sp>
      <p:sp>
        <p:nvSpPr>
          <p:cNvPr id="5" name="Subtitle 4"/>
          <p:cNvSpPr>
            <a:spLocks noGrp="1"/>
          </p:cNvSpPr>
          <p:nvPr>
            <p:ph type="subTitle" idx="1"/>
          </p:nvPr>
        </p:nvSpPr>
        <p:spPr/>
        <p:txBody>
          <a:bodyPr/>
          <a:lstStyle/>
          <a:p>
            <a:r>
              <a:rPr lang="en-US" dirty="0" smtClean="0"/>
              <a:t>DNA Microarray Learning Module</a:t>
            </a:r>
            <a:endParaRPr lang="en-US" dirty="0"/>
          </a:p>
        </p:txBody>
      </p:sp>
      <p:sp>
        <p:nvSpPr>
          <p:cNvPr id="8" name="TextBox 4"/>
          <p:cNvSpPr txBox="1">
            <a:spLocks noChangeArrowheads="1"/>
          </p:cNvSpPr>
          <p:nvPr/>
        </p:nvSpPr>
        <p:spPr bwMode="auto">
          <a:xfrm>
            <a:off x="6167685" y="5365927"/>
            <a:ext cx="2457450" cy="369332"/>
          </a:xfrm>
          <a:prstGeom prst="rect">
            <a:avLst/>
          </a:prstGeom>
          <a:noFill/>
          <a:ln w="9525">
            <a:noFill/>
            <a:miter lim="800000"/>
            <a:headEnd/>
            <a:tailEnd/>
          </a:ln>
        </p:spPr>
        <p:txBody>
          <a:bodyPr>
            <a:spAutoFit/>
          </a:bodyPr>
          <a:lstStyle/>
          <a:p>
            <a:r>
              <a:rPr lang="en-US" b="1" i="1" dirty="0" smtClean="0"/>
              <a:t>DNA Microarray</a:t>
            </a:r>
            <a:endParaRPr lang="en-US" b="1" dirty="0"/>
          </a:p>
        </p:txBody>
      </p:sp>
      <p:pic>
        <p:nvPicPr>
          <p:cNvPr id="9" name="Picture 8" descr="DNA_microarray_ppt_title.jpg"/>
          <p:cNvPicPr>
            <a:picLocks noChangeAspect="1"/>
          </p:cNvPicPr>
          <p:nvPr/>
        </p:nvPicPr>
        <p:blipFill>
          <a:blip r:embed="rId3"/>
          <a:stretch>
            <a:fillRect/>
          </a:stretch>
        </p:blipFill>
        <p:spPr>
          <a:xfrm>
            <a:off x="1862667" y="1854038"/>
            <a:ext cx="3657598" cy="411826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Transcription</a:t>
            </a:r>
            <a:endParaRPr lang="en-US" dirty="0"/>
          </a:p>
        </p:txBody>
      </p:sp>
      <p:sp>
        <p:nvSpPr>
          <p:cNvPr id="3" name="Content Placeholder 2"/>
          <p:cNvSpPr>
            <a:spLocks noGrp="1"/>
          </p:cNvSpPr>
          <p:nvPr>
            <p:ph sz="quarter" idx="1"/>
          </p:nvPr>
        </p:nvSpPr>
        <p:spPr>
          <a:xfrm>
            <a:off x="612648" y="1600200"/>
            <a:ext cx="8153400" cy="2554941"/>
          </a:xfrm>
        </p:spPr>
        <p:txBody>
          <a:bodyPr>
            <a:normAutofit/>
          </a:bodyPr>
          <a:lstStyle/>
          <a:p>
            <a:r>
              <a:rPr lang="en-US" sz="2400" dirty="0" smtClean="0"/>
              <a:t>DNA copies are made through DNA Transcription followed by reverse transcription.</a:t>
            </a:r>
          </a:p>
          <a:p>
            <a:r>
              <a:rPr lang="en-US" sz="2400" dirty="0" smtClean="0"/>
              <a:t>Transcription creates a messenger Ribonucleic acid molecule (mRNA).</a:t>
            </a:r>
          </a:p>
          <a:p>
            <a:r>
              <a:rPr lang="en-US" sz="2400" dirty="0" smtClean="0"/>
              <a:t>The DNA sequences (genes) are “copied” into the mRNA.</a:t>
            </a:r>
            <a:endParaRPr lang="en-US" sz="2400" dirty="0"/>
          </a:p>
        </p:txBody>
      </p:sp>
      <p:pic>
        <p:nvPicPr>
          <p:cNvPr id="4" name="Picture 3" descr="mRNA10_19_mj copy.png"/>
          <p:cNvPicPr>
            <a:picLocks noChangeAspect="1"/>
          </p:cNvPicPr>
          <p:nvPr/>
        </p:nvPicPr>
        <p:blipFill>
          <a:blip r:embed="rId3"/>
          <a:srcRect t="12115"/>
          <a:stretch>
            <a:fillRect/>
          </a:stretch>
        </p:blipFill>
        <p:spPr>
          <a:xfrm>
            <a:off x="2756647" y="3980329"/>
            <a:ext cx="4437530" cy="263978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Transcription</a:t>
            </a:r>
            <a:endParaRPr lang="en-US" dirty="0"/>
          </a:p>
        </p:txBody>
      </p:sp>
      <p:sp>
        <p:nvSpPr>
          <p:cNvPr id="3" name="Content Placeholder 2"/>
          <p:cNvSpPr>
            <a:spLocks noGrp="1"/>
          </p:cNvSpPr>
          <p:nvPr>
            <p:ph sz="quarter" idx="1"/>
          </p:nvPr>
        </p:nvSpPr>
        <p:spPr>
          <a:xfrm>
            <a:off x="612648" y="1600201"/>
            <a:ext cx="8153400" cy="941294"/>
          </a:xfrm>
        </p:spPr>
        <p:txBody>
          <a:bodyPr>
            <a:normAutofit/>
          </a:bodyPr>
          <a:lstStyle/>
          <a:p>
            <a:pPr marL="0" indent="0">
              <a:buNone/>
            </a:pPr>
            <a:r>
              <a:rPr lang="en-US" sz="2400" dirty="0" smtClean="0"/>
              <a:t>The mRNA sequences are transferred into a DNA copy or cDNA.</a:t>
            </a:r>
          </a:p>
          <a:p>
            <a:endParaRPr lang="en-US" sz="2400" dirty="0"/>
          </a:p>
        </p:txBody>
      </p:sp>
      <p:sp>
        <p:nvSpPr>
          <p:cNvPr id="5" name="Content Placeholder 2"/>
          <p:cNvSpPr txBox="1">
            <a:spLocks/>
          </p:cNvSpPr>
          <p:nvPr/>
        </p:nvSpPr>
        <p:spPr>
          <a:xfrm>
            <a:off x="590237" y="2529444"/>
            <a:ext cx="3376121" cy="3844461"/>
          </a:xfrm>
          <a:prstGeom prst="rect">
            <a:avLst/>
          </a:prstGeom>
        </p:spPr>
        <p:txBody>
          <a:bodyPr vert="horz">
            <a:normAutofit fontScale="92500"/>
          </a:bodyPr>
          <a:lstStyle/>
          <a:p>
            <a:pPr marL="0" marR="0" lvl="0" indent="0" algn="l" defTabSz="914400" rtl="0" eaLnBrk="1" fontAlgn="auto" latinLnBrk="0" hangingPunct="1">
              <a:lnSpc>
                <a:spcPct val="110000"/>
              </a:lnSpc>
              <a:spcBef>
                <a:spcPts val="600"/>
              </a:spcBef>
              <a:spcAft>
                <a:spcPts val="0"/>
              </a:spcAft>
              <a:buClr>
                <a:schemeClr val="tx1"/>
              </a:buClr>
              <a:buSzPct val="75000"/>
              <a:buFont typeface="Wingdings" pitchFamily="2" charset="2"/>
              <a:buNone/>
              <a:tabLst/>
              <a:defRPr/>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DNA microarrays</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require the cDNA rather than the mRNA, because mRNAs are unstable, thus leading to inaccurate and unreliable results.  cDNA are less likely to degrade during the hybridization process in a microarray.</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20040" marR="0" lvl="0" indent="-32004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endParaRPr kumimoji="0" lang="en-US" sz="24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7" name="Picture 6" descr="reverse_trans_no_bkgd.png"/>
          <p:cNvPicPr>
            <a:picLocks noChangeAspect="1"/>
          </p:cNvPicPr>
          <p:nvPr/>
        </p:nvPicPr>
        <p:blipFill>
          <a:blip r:embed="rId3"/>
          <a:stretch>
            <a:fillRect/>
          </a:stretch>
        </p:blipFill>
        <p:spPr>
          <a:xfrm>
            <a:off x="4445390" y="2194609"/>
            <a:ext cx="4389120" cy="401622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Hybridization</a:t>
            </a:r>
            <a:endParaRPr lang="en-US" dirty="0"/>
          </a:p>
        </p:txBody>
      </p:sp>
      <p:sp>
        <p:nvSpPr>
          <p:cNvPr id="3" name="Content Placeholder 2"/>
          <p:cNvSpPr>
            <a:spLocks noGrp="1"/>
          </p:cNvSpPr>
          <p:nvPr>
            <p:ph sz="quarter" idx="1"/>
          </p:nvPr>
        </p:nvSpPr>
        <p:spPr>
          <a:xfrm>
            <a:off x="613569" y="1600200"/>
            <a:ext cx="4259056" cy="4827494"/>
          </a:xfrm>
        </p:spPr>
        <p:txBody>
          <a:bodyPr>
            <a:normAutofit fontScale="77500" lnSpcReduction="20000"/>
          </a:bodyPr>
          <a:lstStyle/>
          <a:p>
            <a:pPr marL="514350" indent="-514350">
              <a:lnSpc>
                <a:spcPct val="120000"/>
              </a:lnSpc>
              <a:spcBef>
                <a:spcPts val="600"/>
              </a:spcBef>
            </a:pPr>
            <a:r>
              <a:rPr lang="en-US" dirty="0" smtClean="0"/>
              <a:t>DNA hybridization is when a single-stranded DNA molecule (ssDNA) </a:t>
            </a:r>
            <a:r>
              <a:rPr lang="en-US" dirty="0" err="1" smtClean="0"/>
              <a:t>reanneals</a:t>
            </a:r>
            <a:r>
              <a:rPr lang="en-US" dirty="0" smtClean="0"/>
              <a:t> with another ssDNA from another source.  </a:t>
            </a:r>
          </a:p>
          <a:p>
            <a:pPr marL="514350" indent="-514350">
              <a:lnSpc>
                <a:spcPct val="120000"/>
              </a:lnSpc>
              <a:spcBef>
                <a:spcPts val="600"/>
              </a:spcBef>
            </a:pPr>
            <a:r>
              <a:rPr lang="en-US" dirty="0" smtClean="0"/>
              <a:t>If the original ssDNA strand has sequences that are complementary to the introduced ssDNA strand, the two strands form a dsDNA hybrid molecule with one strand from each.</a:t>
            </a:r>
          </a:p>
          <a:p>
            <a:pPr marL="514350" indent="-514350"/>
            <a:r>
              <a:rPr lang="en-US" dirty="0" smtClean="0"/>
              <a:t>Complementary DNA bases (A–T, T–A, C–G, and G-C)</a:t>
            </a:r>
            <a:endParaRPr lang="en-US" dirty="0"/>
          </a:p>
        </p:txBody>
      </p:sp>
      <p:pic>
        <p:nvPicPr>
          <p:cNvPr id="5" name="Picture 4" descr="DNA_Hybridization_ppt copy.jpg"/>
          <p:cNvPicPr>
            <a:picLocks noChangeAspect="1"/>
          </p:cNvPicPr>
          <p:nvPr/>
        </p:nvPicPr>
        <p:blipFill>
          <a:blip r:embed="rId3"/>
          <a:stretch>
            <a:fillRect/>
          </a:stretch>
        </p:blipFill>
        <p:spPr>
          <a:xfrm>
            <a:off x="5000978" y="1677764"/>
            <a:ext cx="3544710" cy="449589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Southern Blot and PCR</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dirty="0" smtClean="0"/>
              <a:t>The ability to make DNA hybrids is used in molecular genetics using devices called the Southern blot and PCR (polymerase chain reaction).  </a:t>
            </a:r>
          </a:p>
          <a:p>
            <a:pPr lvl="0"/>
            <a:r>
              <a:rPr lang="en-US" dirty="0" smtClean="0"/>
              <a:t>Southern blot is a technique used to detect a specific DNA fragment; in other words, to locate a specific DNA sequence within an entire genome.  (e.g., A-T-T-C-G-C)</a:t>
            </a:r>
          </a:p>
          <a:p>
            <a:pPr lvl="0"/>
            <a:r>
              <a:rPr lang="en-US" dirty="0" smtClean="0"/>
              <a:t>PCR is used to amplify DNA sequences and to make numerous copies of specific DNA segments quickly and accurately.  </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Find, and Hybridize</a:t>
            </a:r>
            <a:endParaRPr lang="en-US" dirty="0"/>
          </a:p>
        </p:txBody>
      </p:sp>
      <p:sp>
        <p:nvSpPr>
          <p:cNvPr id="3" name="Content Placeholder 2"/>
          <p:cNvSpPr>
            <a:spLocks noGrp="1"/>
          </p:cNvSpPr>
          <p:nvPr>
            <p:ph sz="quarter" idx="1"/>
          </p:nvPr>
        </p:nvSpPr>
        <p:spPr>
          <a:xfrm>
            <a:off x="612648" y="1600200"/>
            <a:ext cx="3935601" cy="4814668"/>
          </a:xfrm>
        </p:spPr>
        <p:txBody>
          <a:bodyPr>
            <a:noAutofit/>
          </a:bodyPr>
          <a:lstStyle/>
          <a:p>
            <a:pPr marL="0" indent="0">
              <a:buNone/>
            </a:pPr>
            <a:r>
              <a:rPr lang="en-US" sz="2400" dirty="0" smtClean="0"/>
              <a:t>In each case (Southern blot or PCR) a synthetic single-stranded oligonucleotide or oligo (a short nucleic acid polymer, typically with 20 – 50 nucleotide bases called a probe) is designed to search and find a complementary DNA sequence from a source (target) and form a DNA hybrid.  </a:t>
            </a:r>
            <a:r>
              <a:rPr lang="en-US" sz="1400" i="1" dirty="0" smtClean="0"/>
              <a:t>The graphic illustrates the oligo probes and the targets (cDNA). </a:t>
            </a:r>
            <a:endParaRPr lang="en-US" sz="2400" i="1" dirty="0"/>
          </a:p>
        </p:txBody>
      </p:sp>
      <p:pic>
        <p:nvPicPr>
          <p:cNvPr id="5" name="Picture 4" descr="DNA_biochip3_22_no_bggd.png"/>
          <p:cNvPicPr>
            <a:picLocks noChangeAspect="1"/>
          </p:cNvPicPr>
          <p:nvPr/>
        </p:nvPicPr>
        <p:blipFill>
          <a:blip r:embed="rId3"/>
          <a:stretch>
            <a:fillRect/>
          </a:stretch>
        </p:blipFill>
        <p:spPr>
          <a:xfrm>
            <a:off x="4642506" y="1681087"/>
            <a:ext cx="4332686" cy="433988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Hybridization Animation</a:t>
            </a:r>
            <a:endParaRPr lang="en-US" dirty="0"/>
          </a:p>
        </p:txBody>
      </p:sp>
      <p:sp>
        <p:nvSpPr>
          <p:cNvPr id="3" name="Content Placeholder 2"/>
          <p:cNvSpPr>
            <a:spLocks noGrp="1"/>
          </p:cNvSpPr>
          <p:nvPr>
            <p:ph sz="quarter" idx="1"/>
          </p:nvPr>
        </p:nvSpPr>
        <p:spPr/>
        <p:txBody>
          <a:bodyPr>
            <a:normAutofit fontScale="92500" lnSpcReduction="20000"/>
          </a:bodyPr>
          <a:lstStyle/>
          <a:p>
            <a:r>
              <a:rPr lang="en-US" sz="2400" dirty="0" smtClean="0"/>
              <a:t>Open the animation called “</a:t>
            </a:r>
            <a:r>
              <a:rPr lang="en-US" sz="2400" dirty="0" err="1" smtClean="0">
                <a:hlinkClick r:id="rId3"/>
              </a:rPr>
              <a:t>DNA_Hybridization</a:t>
            </a:r>
            <a:r>
              <a:rPr lang="en-US" sz="2400" dirty="0" smtClean="0"/>
              <a:t>” </a:t>
            </a:r>
            <a:endParaRPr lang="en-US" sz="2400" dirty="0"/>
          </a:p>
        </p:txBody>
      </p:sp>
      <p:sp>
        <p:nvSpPr>
          <p:cNvPr id="4" name="Content Placeholder 3"/>
          <p:cNvSpPr>
            <a:spLocks noGrp="1"/>
          </p:cNvSpPr>
          <p:nvPr>
            <p:ph sz="quarter" idx="2"/>
          </p:nvPr>
        </p:nvSpPr>
        <p:spPr/>
        <p:txBody>
          <a:bodyPr>
            <a:normAutofit fontScale="92500" lnSpcReduction="20000"/>
          </a:bodyPr>
          <a:lstStyle/>
          <a:p>
            <a:pPr marL="0" indent="0">
              <a:buNone/>
            </a:pPr>
            <a:r>
              <a:rPr lang="en-US" sz="2400" dirty="0" smtClean="0"/>
              <a:t>While watching the animation answer the following questions:</a:t>
            </a:r>
          </a:p>
          <a:p>
            <a:pPr marL="514350" indent="-514350"/>
            <a:r>
              <a:rPr lang="en-US" sz="2400" dirty="0" smtClean="0"/>
              <a:t>What type of bonds are broken when the dsDNA divides?</a:t>
            </a:r>
          </a:p>
          <a:p>
            <a:pPr marL="514350" indent="-514350"/>
            <a:r>
              <a:rPr lang="en-US" sz="2400" dirty="0" smtClean="0"/>
              <a:t>What process parameters of the buffered solution allow for hybridization to occur?</a:t>
            </a:r>
          </a:p>
          <a:p>
            <a:pPr marL="514350" indent="-514350"/>
            <a:r>
              <a:rPr lang="en-US" sz="2400" dirty="0" smtClean="0"/>
              <a:t>Why is the final dsDNA referred to as a hybrid</a:t>
            </a:r>
            <a:r>
              <a:rPr lang="en-US" sz="2400" dirty="0" smtClean="0"/>
              <a:t>?</a:t>
            </a:r>
          </a:p>
          <a:p>
            <a:pPr marL="514350" indent="-514350"/>
            <a:r>
              <a:rPr lang="en-US" sz="2400" dirty="0" smtClean="0">
                <a:hlinkClick r:id="rId3"/>
              </a:rPr>
              <a:t>(https</a:t>
            </a:r>
            <a:r>
              <a:rPr lang="en-US" sz="2400" dirty="0">
                <a:hlinkClick r:id="rId3"/>
              </a:rPr>
              <a:t>://youtu.be/</a:t>
            </a:r>
            <a:r>
              <a:rPr lang="en-US" sz="2400" dirty="0" smtClean="0">
                <a:hlinkClick r:id="rId3"/>
              </a:rPr>
              <a:t>0qoqzErrae4</a:t>
            </a:r>
            <a:r>
              <a:rPr lang="en-US" sz="2400" dirty="0" smtClean="0"/>
              <a:t> )</a:t>
            </a:r>
            <a:endParaRPr lang="en-US" sz="2400" dirty="0"/>
          </a:p>
        </p:txBody>
      </p:sp>
      <p:pic>
        <p:nvPicPr>
          <p:cNvPr id="1026" name="Picture 2"/>
          <p:cNvPicPr>
            <a:picLocks noChangeAspect="1" noChangeArrowheads="1"/>
          </p:cNvPicPr>
          <p:nvPr/>
        </p:nvPicPr>
        <p:blipFill>
          <a:blip r:embed="rId4"/>
          <a:srcRect l="25779" t="19368" r="25929"/>
          <a:stretch>
            <a:fillRect/>
          </a:stretch>
        </p:blipFill>
        <p:spPr bwMode="auto">
          <a:xfrm>
            <a:off x="1189972" y="2648234"/>
            <a:ext cx="2743202" cy="343538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Hybridization Animation</a:t>
            </a:r>
            <a:endParaRPr lang="en-US" dirty="0"/>
          </a:p>
        </p:txBody>
      </p:sp>
      <p:sp>
        <p:nvSpPr>
          <p:cNvPr id="3" name="Content Placeholder 2"/>
          <p:cNvSpPr>
            <a:spLocks noGrp="1"/>
          </p:cNvSpPr>
          <p:nvPr>
            <p:ph sz="quarter" idx="1"/>
          </p:nvPr>
        </p:nvSpPr>
        <p:spPr/>
        <p:txBody>
          <a:bodyPr>
            <a:normAutofit fontScale="92500"/>
          </a:bodyPr>
          <a:lstStyle/>
          <a:p>
            <a:r>
              <a:rPr lang="en-US" sz="2400" dirty="0" smtClean="0"/>
              <a:t>Open the animation called “</a:t>
            </a:r>
            <a:r>
              <a:rPr lang="en-US" sz="2400" dirty="0" err="1" smtClean="0">
                <a:hlinkClick r:id="rId3"/>
              </a:rPr>
              <a:t>DNA_Hybridization</a:t>
            </a:r>
            <a:r>
              <a:rPr lang="en-US" sz="2400" dirty="0" smtClean="0"/>
              <a:t>”</a:t>
            </a:r>
            <a:endParaRPr lang="en-US" sz="2400" dirty="0"/>
          </a:p>
        </p:txBody>
      </p:sp>
      <p:sp>
        <p:nvSpPr>
          <p:cNvPr id="4" name="Content Placeholder 3"/>
          <p:cNvSpPr>
            <a:spLocks noGrp="1"/>
          </p:cNvSpPr>
          <p:nvPr>
            <p:ph sz="quarter" idx="2"/>
          </p:nvPr>
        </p:nvSpPr>
        <p:spPr>
          <a:xfrm>
            <a:off x="4844900" y="1589566"/>
            <a:ext cx="4299099" cy="4911442"/>
          </a:xfrm>
        </p:spPr>
        <p:txBody>
          <a:bodyPr>
            <a:normAutofit fontScale="92500"/>
          </a:bodyPr>
          <a:lstStyle/>
          <a:p>
            <a:pPr marL="0" indent="0">
              <a:buNone/>
            </a:pPr>
            <a:r>
              <a:rPr lang="en-US" sz="2400" dirty="0" smtClean="0"/>
              <a:t>While watching the animation answer the following questions:</a:t>
            </a:r>
          </a:p>
          <a:p>
            <a:pPr marL="514350" indent="-514350"/>
            <a:r>
              <a:rPr lang="en-US" sz="2400" dirty="0" smtClean="0"/>
              <a:t>What type of bonds are broken when the dsDNA divides? </a:t>
            </a:r>
            <a:r>
              <a:rPr lang="en-US" sz="1800" i="1" dirty="0" smtClean="0">
                <a:solidFill>
                  <a:srgbClr val="00B0F0"/>
                </a:solidFill>
              </a:rPr>
              <a:t>Hydrogen</a:t>
            </a:r>
            <a:endParaRPr lang="en-US" sz="2400" i="1" dirty="0" smtClean="0"/>
          </a:p>
          <a:p>
            <a:pPr marL="514350" indent="-514350"/>
            <a:r>
              <a:rPr lang="en-US" sz="2400" dirty="0" smtClean="0"/>
              <a:t>What process parameters of the buffered solution allow for hybridization to occur?  </a:t>
            </a:r>
            <a:r>
              <a:rPr lang="en-US" sz="1800" i="1" dirty="0" smtClean="0">
                <a:solidFill>
                  <a:srgbClr val="00B0F0"/>
                </a:solidFill>
              </a:rPr>
              <a:t>Cooler temperature and pH and salt concentrations returned to normal.</a:t>
            </a:r>
            <a:endParaRPr lang="en-US" sz="2400" dirty="0" smtClean="0"/>
          </a:p>
          <a:p>
            <a:pPr marL="514350" indent="-514350"/>
            <a:r>
              <a:rPr lang="en-US" sz="2400" dirty="0" smtClean="0"/>
              <a:t>Why is the final dsDNA referred to as a hybrid?  </a:t>
            </a:r>
            <a:r>
              <a:rPr lang="en-US" sz="1800" i="1" dirty="0" smtClean="0">
                <a:solidFill>
                  <a:srgbClr val="00B0F0"/>
                </a:solidFill>
              </a:rPr>
              <a:t>The strands of the final dsDNA are from two different sources.</a:t>
            </a:r>
            <a:endParaRPr lang="en-US" sz="2400" dirty="0"/>
          </a:p>
        </p:txBody>
      </p:sp>
      <p:pic>
        <p:nvPicPr>
          <p:cNvPr id="1026" name="Picture 2"/>
          <p:cNvPicPr>
            <a:picLocks noChangeAspect="1" noChangeArrowheads="1"/>
          </p:cNvPicPr>
          <p:nvPr/>
        </p:nvPicPr>
        <p:blipFill>
          <a:blip r:embed="rId4"/>
          <a:srcRect l="25779" t="19368" r="25929"/>
          <a:stretch>
            <a:fillRect/>
          </a:stretch>
        </p:blipFill>
        <p:spPr bwMode="auto">
          <a:xfrm>
            <a:off x="1189972" y="2648234"/>
            <a:ext cx="2743202" cy="343538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514350" indent="-514350">
              <a:buFont typeface="Wingdings" pitchFamily="2" charset="2"/>
              <a:buChar char="v"/>
            </a:pPr>
            <a:r>
              <a:rPr lang="en-US" dirty="0" smtClean="0"/>
              <a:t>In your learning modules, locate the DNA Microarray Activity – DNA Hybridization.</a:t>
            </a:r>
          </a:p>
          <a:p>
            <a:pPr marL="514350" indent="-514350">
              <a:buFont typeface="Wingdings" pitchFamily="2" charset="2"/>
              <a:buChar char="v"/>
            </a:pPr>
            <a:r>
              <a:rPr lang="en-US" dirty="0" smtClean="0"/>
              <a:t>Complete this on-line tutorial.</a:t>
            </a:r>
            <a:endParaRPr lang="en-US" dirty="0"/>
          </a:p>
        </p:txBody>
      </p:sp>
      <p:sp>
        <p:nvSpPr>
          <p:cNvPr id="3" name="Title 2"/>
          <p:cNvSpPr>
            <a:spLocks noGrp="1"/>
          </p:cNvSpPr>
          <p:nvPr>
            <p:ph type="title"/>
          </p:nvPr>
        </p:nvSpPr>
        <p:spPr/>
        <p:txBody>
          <a:bodyPr/>
          <a:lstStyle/>
          <a:p>
            <a:r>
              <a:rPr lang="en-US" dirty="0" smtClean="0"/>
              <a:t>Activity – DNA Hybridization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exactly is a DNA Microarray?</a:t>
            </a:r>
            <a:endParaRPr lang="en-US" dirty="0"/>
          </a:p>
        </p:txBody>
      </p:sp>
      <p:sp>
        <p:nvSpPr>
          <p:cNvPr id="3" name="Content Placeholder 2"/>
          <p:cNvSpPr>
            <a:spLocks noGrp="1"/>
          </p:cNvSpPr>
          <p:nvPr>
            <p:ph sz="quarter" idx="1"/>
          </p:nvPr>
        </p:nvSpPr>
        <p:spPr>
          <a:xfrm>
            <a:off x="612648" y="1600200"/>
            <a:ext cx="3838328" cy="4495800"/>
          </a:xfrm>
        </p:spPr>
        <p:txBody>
          <a:bodyPr>
            <a:normAutofit fontScale="92500"/>
          </a:bodyPr>
          <a:lstStyle/>
          <a:p>
            <a:pPr marL="457200" indent="-457200"/>
            <a:r>
              <a:rPr lang="en-US" sz="2400" dirty="0" smtClean="0"/>
              <a:t>The DNA microarray relies on cDNA fragments from a sample to hybridize with synthetic ssDNA sequences (specific A, C, G, T combinations).</a:t>
            </a:r>
          </a:p>
          <a:p>
            <a:pPr marL="457200" indent="-457200"/>
            <a:r>
              <a:rPr lang="en-US" sz="2400" dirty="0" smtClean="0"/>
              <a:t>The synthetic fragments (oligonucleotides or oligos) are the probes.</a:t>
            </a:r>
          </a:p>
          <a:p>
            <a:pPr marL="457200" indent="-457200"/>
            <a:r>
              <a:rPr lang="en-US" sz="2400" dirty="0" smtClean="0"/>
              <a:t>The cDNA fragments are the targets.</a:t>
            </a:r>
            <a:endParaRPr lang="en-US" sz="2400" dirty="0"/>
          </a:p>
        </p:txBody>
      </p:sp>
      <p:pic>
        <p:nvPicPr>
          <p:cNvPr id="6" name="Picture 5" descr="DNA_biochip3_22_no_bggd.png"/>
          <p:cNvPicPr>
            <a:picLocks noChangeAspect="1"/>
          </p:cNvPicPr>
          <p:nvPr/>
        </p:nvPicPr>
        <p:blipFill>
          <a:blip r:embed="rId3"/>
          <a:stretch>
            <a:fillRect/>
          </a:stretch>
        </p:blipFill>
        <p:spPr>
          <a:xfrm>
            <a:off x="4642506" y="1681087"/>
            <a:ext cx="4332686" cy="433988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Microarrays</a:t>
            </a:r>
            <a:endParaRPr lang="en-US" dirty="0"/>
          </a:p>
        </p:txBody>
      </p:sp>
      <p:sp>
        <p:nvSpPr>
          <p:cNvPr id="3" name="Content Placeholder 2"/>
          <p:cNvSpPr>
            <a:spLocks noGrp="1"/>
          </p:cNvSpPr>
          <p:nvPr>
            <p:ph sz="quarter" idx="1"/>
          </p:nvPr>
        </p:nvSpPr>
        <p:spPr>
          <a:xfrm>
            <a:off x="612648" y="1600200"/>
            <a:ext cx="4524128" cy="5001016"/>
          </a:xfrm>
        </p:spPr>
        <p:txBody>
          <a:bodyPr>
            <a:normAutofit fontScale="85000" lnSpcReduction="10000"/>
          </a:bodyPr>
          <a:lstStyle/>
          <a:p>
            <a:pPr marL="457200" indent="-457200">
              <a:tabLst>
                <a:tab pos="0" algn="l"/>
              </a:tabLst>
            </a:pPr>
            <a:r>
              <a:rPr lang="en-US" sz="2400" dirty="0" smtClean="0"/>
              <a:t>A DNA microarray is a grid on a substrate (e.g., glass, silicon).</a:t>
            </a:r>
          </a:p>
          <a:p>
            <a:pPr marL="457200" indent="-457200">
              <a:tabLst>
                <a:tab pos="0" algn="l"/>
              </a:tabLst>
            </a:pPr>
            <a:r>
              <a:rPr lang="en-US" sz="2400" dirty="0" smtClean="0"/>
              <a:t>Each position in the grid is an “address” or “feature” as small as 200 nm square.</a:t>
            </a:r>
          </a:p>
          <a:p>
            <a:pPr marL="457200" indent="-457200">
              <a:tabLst>
                <a:tab pos="0" algn="l"/>
              </a:tabLst>
            </a:pPr>
            <a:r>
              <a:rPr lang="en-US" sz="2400" dirty="0" smtClean="0"/>
              <a:t>Each feature may contain hundreds or thousands of identical probes (oligos).</a:t>
            </a:r>
          </a:p>
          <a:p>
            <a:pPr marL="457200" indent="-457200">
              <a:tabLst>
                <a:tab pos="0" algn="l"/>
              </a:tabLst>
            </a:pPr>
            <a:r>
              <a:rPr lang="en-US" sz="2400" dirty="0" smtClean="0"/>
              <a:t>Each array may contain tens of thousands of features.</a:t>
            </a:r>
          </a:p>
          <a:p>
            <a:pPr marL="457200" indent="-457200">
              <a:tabLst>
                <a:tab pos="0" algn="l"/>
              </a:tabLst>
            </a:pPr>
            <a:r>
              <a:rPr lang="en-US" sz="2400" dirty="0" smtClean="0"/>
              <a:t>Each feature is looking for a specific gene sequence of nucleotide bases</a:t>
            </a:r>
          </a:p>
          <a:p>
            <a:pPr marL="457200" indent="-457200">
              <a:tabLst>
                <a:tab pos="0" algn="l"/>
              </a:tabLst>
            </a:pPr>
            <a:r>
              <a:rPr lang="en-US" sz="2400" dirty="0" smtClean="0"/>
              <a:t>Thousands of specific genes can be identified simultaneously.</a:t>
            </a:r>
            <a:endParaRPr lang="en-US" sz="2400" dirty="0"/>
          </a:p>
        </p:txBody>
      </p:sp>
      <p:pic>
        <p:nvPicPr>
          <p:cNvPr id="5" name="Picture 4" descr="DNA_microarray_ppt.jpg"/>
          <p:cNvPicPr>
            <a:picLocks noChangeAspect="1"/>
          </p:cNvPicPr>
          <p:nvPr/>
        </p:nvPicPr>
        <p:blipFill>
          <a:blip r:embed="rId3"/>
          <a:stretch>
            <a:fillRect/>
          </a:stretch>
        </p:blipFill>
        <p:spPr>
          <a:xfrm>
            <a:off x="5252568" y="1710267"/>
            <a:ext cx="3534204" cy="3979332"/>
          </a:xfrm>
          <a:prstGeom prst="rect">
            <a:avLst/>
          </a:prstGeom>
        </p:spPr>
      </p:pic>
      <p:sp>
        <p:nvSpPr>
          <p:cNvPr id="6" name="TextBox 5"/>
          <p:cNvSpPr txBox="1"/>
          <p:nvPr/>
        </p:nvSpPr>
        <p:spPr>
          <a:xfrm>
            <a:off x="6797041" y="4572000"/>
            <a:ext cx="2103120" cy="1200329"/>
          </a:xfrm>
          <a:prstGeom prst="rect">
            <a:avLst/>
          </a:prstGeom>
          <a:noFill/>
        </p:spPr>
        <p:txBody>
          <a:bodyPr wrap="square" rtlCol="0">
            <a:spAutoFit/>
          </a:bodyPr>
          <a:lstStyle/>
          <a:p>
            <a:pPr algn="r"/>
            <a:r>
              <a:rPr lang="en-US" i="1" dirty="0" smtClean="0"/>
              <a:t>What is the DNA sequence for the feature in the graphic?</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872753"/>
          </a:xfrm>
        </p:spPr>
        <p:txBody>
          <a:bodyPr>
            <a:normAutofit/>
          </a:bodyPr>
          <a:lstStyle/>
          <a:p>
            <a:r>
              <a:rPr lang="en-US" dirty="0" smtClean="0"/>
              <a:t>This unit explains </a:t>
            </a:r>
          </a:p>
          <a:p>
            <a:pPr marL="514350" indent="-514350">
              <a:buFont typeface="Wingdings" pitchFamily="2" charset="2"/>
              <a:buChar char="v"/>
            </a:pPr>
            <a:r>
              <a:rPr lang="en-US" dirty="0" smtClean="0"/>
              <a:t>what a DNA Microarray does, </a:t>
            </a:r>
          </a:p>
          <a:p>
            <a:pPr marL="514350" indent="-514350">
              <a:buFont typeface="Wingdings" pitchFamily="2" charset="2"/>
              <a:buChar char="v"/>
            </a:pPr>
            <a:r>
              <a:rPr lang="en-US" dirty="0" smtClean="0"/>
              <a:t>how it works, </a:t>
            </a:r>
          </a:p>
          <a:p>
            <a:pPr marL="514350" indent="-514350">
              <a:buFont typeface="Wingdings" pitchFamily="2" charset="2"/>
              <a:buChar char="v"/>
            </a:pPr>
            <a:r>
              <a:rPr lang="en-US" dirty="0" smtClean="0"/>
              <a:t>how it is used, </a:t>
            </a:r>
          </a:p>
          <a:p>
            <a:pPr marL="514350" indent="-514350">
              <a:buFont typeface="Wingdings" pitchFamily="2" charset="2"/>
              <a:buChar char="v"/>
            </a:pPr>
            <a:r>
              <a:rPr lang="en-US" dirty="0" smtClean="0"/>
              <a:t>how it is fabricated, and</a:t>
            </a:r>
          </a:p>
          <a:p>
            <a:pPr marL="514350" indent="-514350">
              <a:buFont typeface="Wingdings" pitchFamily="2" charset="2"/>
              <a:buChar char="v"/>
            </a:pPr>
            <a:r>
              <a:rPr lang="en-US" dirty="0" smtClean="0"/>
              <a:t>how it is interpreted.   </a:t>
            </a:r>
            <a:endParaRPr lang="en-US" dirty="0" smtClean="0">
              <a:solidFill>
                <a:schemeClr val="tx1"/>
              </a:solidFill>
            </a:endParaRPr>
          </a:p>
          <a:p>
            <a:endParaRPr lang="en-US" dirty="0">
              <a:solidFill>
                <a:schemeClr val="tx1"/>
              </a:solidFill>
            </a:endParaRPr>
          </a:p>
        </p:txBody>
      </p:sp>
      <p:sp>
        <p:nvSpPr>
          <p:cNvPr id="3" name="Title 2"/>
          <p:cNvSpPr>
            <a:spLocks noGrp="1"/>
          </p:cNvSpPr>
          <p:nvPr>
            <p:ph type="title"/>
          </p:nvPr>
        </p:nvSpPr>
        <p:spPr/>
        <p:txBody>
          <a:bodyPr/>
          <a:lstStyle/>
          <a:p>
            <a:r>
              <a:rPr lang="en-US" dirty="0" smtClean="0"/>
              <a:t>Unit Overview</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Microarrays</a:t>
            </a:r>
            <a:endParaRPr lang="en-US" dirty="0"/>
          </a:p>
        </p:txBody>
      </p:sp>
      <p:sp>
        <p:nvSpPr>
          <p:cNvPr id="3" name="Content Placeholder 2"/>
          <p:cNvSpPr>
            <a:spLocks noGrp="1"/>
          </p:cNvSpPr>
          <p:nvPr>
            <p:ph sz="quarter" idx="1"/>
          </p:nvPr>
        </p:nvSpPr>
        <p:spPr>
          <a:xfrm>
            <a:off x="612648" y="1600200"/>
            <a:ext cx="4524128" cy="5001016"/>
          </a:xfrm>
        </p:spPr>
        <p:txBody>
          <a:bodyPr>
            <a:normAutofit lnSpcReduction="10000"/>
          </a:bodyPr>
          <a:lstStyle/>
          <a:p>
            <a:pPr marL="0" indent="0">
              <a:buNone/>
            </a:pPr>
            <a:r>
              <a:rPr lang="en-US" sz="2000" dirty="0" smtClean="0"/>
              <a:t>This graphic illustrates one feature of a DNA microarray expanding from many features (bottom grid) to a few features (middle grid), to a single feature (top grid) depicting a unique DNA sequence (G-T-A-C-T-A…). </a:t>
            </a:r>
          </a:p>
          <a:p>
            <a:pPr marL="0" indent="0">
              <a:buNone/>
            </a:pPr>
            <a:endParaRPr lang="en-US" sz="2000" dirty="0" smtClean="0"/>
          </a:p>
          <a:p>
            <a:pPr marL="0" indent="0">
              <a:buNone/>
            </a:pPr>
            <a:r>
              <a:rPr lang="en-US" sz="2000" dirty="0" smtClean="0"/>
              <a:t>The coloration in this graphic is strictly to illustrate different locations (features) of ssDNA sequences (oligonucleotides) in a DNA microarray.  </a:t>
            </a:r>
          </a:p>
          <a:p>
            <a:pPr marL="0" indent="0">
              <a:buNone/>
            </a:pPr>
            <a:endParaRPr lang="en-US" sz="2000" dirty="0" smtClean="0"/>
          </a:p>
          <a:p>
            <a:pPr marL="0" indent="0">
              <a:buNone/>
            </a:pPr>
            <a:r>
              <a:rPr lang="en-US" sz="2000" dirty="0" smtClean="0"/>
              <a:t>DNA, and thus a DNA microarray is actually colorless.  </a:t>
            </a:r>
            <a:endParaRPr lang="en-US" sz="2000" dirty="0"/>
          </a:p>
        </p:txBody>
      </p:sp>
      <p:pic>
        <p:nvPicPr>
          <p:cNvPr id="5" name="Picture 4" descr="DNA_microarray_ppt.jpg"/>
          <p:cNvPicPr>
            <a:picLocks noChangeAspect="1"/>
          </p:cNvPicPr>
          <p:nvPr/>
        </p:nvPicPr>
        <p:blipFill>
          <a:blip r:embed="rId3"/>
          <a:stretch>
            <a:fillRect/>
          </a:stretch>
        </p:blipFill>
        <p:spPr>
          <a:xfrm>
            <a:off x="5252568" y="1710267"/>
            <a:ext cx="3534204" cy="3979332"/>
          </a:xfrm>
          <a:prstGeom prst="rect">
            <a:avLst/>
          </a:prstGeom>
        </p:spPr>
      </p:pic>
      <p:sp>
        <p:nvSpPr>
          <p:cNvPr id="6" name="TextBox 5"/>
          <p:cNvSpPr txBox="1"/>
          <p:nvPr/>
        </p:nvSpPr>
        <p:spPr>
          <a:xfrm>
            <a:off x="6834619" y="4759890"/>
            <a:ext cx="2103120" cy="1200329"/>
          </a:xfrm>
          <a:prstGeom prst="rect">
            <a:avLst/>
          </a:prstGeom>
          <a:noFill/>
        </p:spPr>
        <p:txBody>
          <a:bodyPr wrap="square" rtlCol="0">
            <a:spAutoFit/>
          </a:bodyPr>
          <a:lstStyle/>
          <a:p>
            <a:pPr algn="r"/>
            <a:r>
              <a:rPr lang="en-US" i="1" dirty="0" smtClean="0"/>
              <a:t>In the middle graphic, how many gene sequences are being tested?</a:t>
            </a:r>
            <a:endParaRPr lang="en-US" i="1"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Microarrays “chips”</a:t>
            </a:r>
            <a:endParaRPr lang="en-US" dirty="0"/>
          </a:p>
        </p:txBody>
      </p:sp>
      <p:sp>
        <p:nvSpPr>
          <p:cNvPr id="3" name="Content Placeholder 2"/>
          <p:cNvSpPr>
            <a:spLocks noGrp="1"/>
          </p:cNvSpPr>
          <p:nvPr>
            <p:ph sz="quarter" idx="1"/>
          </p:nvPr>
        </p:nvSpPr>
        <p:spPr>
          <a:xfrm>
            <a:off x="612648" y="1600201"/>
            <a:ext cx="8115716" cy="1932139"/>
          </a:xfrm>
        </p:spPr>
        <p:txBody>
          <a:bodyPr>
            <a:normAutofit/>
          </a:bodyPr>
          <a:lstStyle/>
          <a:p>
            <a:pPr marL="0" indent="0">
              <a:buNone/>
            </a:pPr>
            <a:r>
              <a:rPr lang="en-US" sz="2200" dirty="0" smtClean="0"/>
              <a:t>The image </a:t>
            </a:r>
            <a:r>
              <a:rPr lang="en-US" sz="2200" dirty="0" smtClean="0"/>
              <a:t>shows </a:t>
            </a:r>
            <a:r>
              <a:rPr lang="en-US" sz="2200" dirty="0" smtClean="0"/>
              <a:t>a DNA microarray with tens of thousands of features (left) and an exploded </a:t>
            </a:r>
            <a:r>
              <a:rPr lang="en-US" sz="2200" dirty="0" smtClean="0"/>
              <a:t>section (</a:t>
            </a:r>
            <a:r>
              <a:rPr lang="en-US" sz="2200" dirty="0" smtClean="0"/>
              <a:t>right).  Each </a:t>
            </a:r>
            <a:r>
              <a:rPr lang="en-US" sz="2200" dirty="0" smtClean="0"/>
              <a:t>color </a:t>
            </a:r>
            <a:r>
              <a:rPr lang="en-US" sz="2200" dirty="0" smtClean="0"/>
              <a:t>dot is one “feature” </a:t>
            </a:r>
            <a:r>
              <a:rPr lang="en-US" sz="2200" dirty="0" smtClean="0"/>
              <a:t>containing </a:t>
            </a:r>
            <a:r>
              <a:rPr lang="en-US" sz="2200" dirty="0" smtClean="0"/>
              <a:t>hundreds/thousands of the same oligo probe that, in many features, </a:t>
            </a:r>
            <a:r>
              <a:rPr lang="en-US" sz="2200" dirty="0" smtClean="0"/>
              <a:t>has </a:t>
            </a:r>
            <a:r>
              <a:rPr lang="en-US" sz="2200" dirty="0" smtClean="0"/>
              <a:t>hybridized with cDNA from a sample. </a:t>
            </a:r>
            <a:r>
              <a:rPr lang="en-US" sz="1800" i="1" dirty="0" smtClean="0"/>
              <a:t>[Courtesy of Affymetrix] We’ll explain the colors in a later slide.</a:t>
            </a:r>
            <a:endParaRPr lang="en-US" sz="1800" dirty="0" smtClean="0"/>
          </a:p>
          <a:p>
            <a:endParaRPr lang="en-US" sz="2200" dirty="0" smtClean="0"/>
          </a:p>
          <a:p>
            <a:endParaRPr lang="en-US" sz="2200" dirty="0"/>
          </a:p>
        </p:txBody>
      </p:sp>
      <p:pic>
        <p:nvPicPr>
          <p:cNvPr id="5" name="Picture 4" descr="cag_48_genome_agilent_no_bkgd.png"/>
          <p:cNvPicPr>
            <a:picLocks noChangeAspect="1"/>
          </p:cNvPicPr>
          <p:nvPr/>
        </p:nvPicPr>
        <p:blipFill>
          <a:blip r:embed="rId3"/>
          <a:stretch>
            <a:fillRect/>
          </a:stretch>
        </p:blipFill>
        <p:spPr>
          <a:xfrm>
            <a:off x="745499" y="3613758"/>
            <a:ext cx="7821638" cy="263672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Controls</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sz="2400" dirty="0" smtClean="0"/>
              <a:t>Controls </a:t>
            </a:r>
            <a:r>
              <a:rPr lang="en-US" sz="2400" dirty="0" smtClean="0"/>
              <a:t>qualify test </a:t>
            </a:r>
            <a:r>
              <a:rPr lang="en-US" sz="2400" dirty="0" smtClean="0"/>
              <a:t>results by ensuring the accuracy of the microarray’s fabrication and the preparation of the </a:t>
            </a:r>
            <a:r>
              <a:rPr lang="en-US" sz="2400" dirty="0" smtClean="0"/>
              <a:t>samples.</a:t>
            </a:r>
            <a:endParaRPr lang="en-US" sz="2400" dirty="0" smtClean="0"/>
          </a:p>
          <a:p>
            <a:pPr marL="0" indent="0">
              <a:buNone/>
            </a:pPr>
            <a:r>
              <a:rPr lang="en-US" sz="2400" u="sng" dirty="0" smtClean="0"/>
              <a:t>Control sample </a:t>
            </a:r>
            <a:r>
              <a:rPr lang="en-US" sz="2400" dirty="0" smtClean="0"/>
              <a:t>– </a:t>
            </a:r>
            <a:r>
              <a:rPr lang="en-US" sz="2400" dirty="0"/>
              <a:t>S</a:t>
            </a:r>
            <a:r>
              <a:rPr lang="en-US" sz="2400" dirty="0" smtClean="0"/>
              <a:t>et </a:t>
            </a:r>
            <a:r>
              <a:rPr lang="en-US" sz="2400" dirty="0" smtClean="0"/>
              <a:t>of cDNA from tissue for which the genes are known.  </a:t>
            </a:r>
          </a:p>
          <a:p>
            <a:pPr marL="0" indent="0">
              <a:buNone/>
            </a:pPr>
            <a:r>
              <a:rPr lang="en-US" sz="2400" u="sng" dirty="0" smtClean="0"/>
              <a:t>Test sample</a:t>
            </a:r>
            <a:r>
              <a:rPr lang="en-US" sz="2400" dirty="0" smtClean="0"/>
              <a:t> – </a:t>
            </a:r>
            <a:r>
              <a:rPr lang="en-US" sz="2400" dirty="0"/>
              <a:t>S</a:t>
            </a:r>
            <a:r>
              <a:rPr lang="en-US" sz="2400" dirty="0" smtClean="0"/>
              <a:t>et </a:t>
            </a:r>
            <a:r>
              <a:rPr lang="en-US" sz="2400" dirty="0" smtClean="0"/>
              <a:t>of cDNA from tissue that is to be analyzed.</a:t>
            </a:r>
            <a:endParaRPr lang="en-US" sz="2400" u="sng" dirty="0" smtClean="0"/>
          </a:p>
          <a:p>
            <a:pPr marL="0" indent="0">
              <a:buNone/>
            </a:pPr>
            <a:r>
              <a:rPr lang="en-US" sz="2400" u="sng" dirty="0" smtClean="0"/>
              <a:t>Positive control </a:t>
            </a:r>
            <a:r>
              <a:rPr lang="en-US" sz="2400" dirty="0" smtClean="0"/>
              <a:t>– </a:t>
            </a:r>
            <a:r>
              <a:rPr lang="en-US" sz="2400" dirty="0"/>
              <a:t>F</a:t>
            </a:r>
            <a:r>
              <a:rPr lang="en-US" sz="2400" dirty="0" smtClean="0"/>
              <a:t>eature </a:t>
            </a:r>
            <a:r>
              <a:rPr lang="en-US" sz="2400" dirty="0" smtClean="0"/>
              <a:t>that </a:t>
            </a:r>
            <a:r>
              <a:rPr lang="en-US" sz="2400" dirty="0" smtClean="0"/>
              <a:t>must show </a:t>
            </a:r>
            <a:r>
              <a:rPr lang="en-US" sz="2400" dirty="0" smtClean="0"/>
              <a:t>hybridization with both the control sample and test sample.</a:t>
            </a:r>
          </a:p>
          <a:p>
            <a:pPr marL="0" indent="0">
              <a:buNone/>
            </a:pPr>
            <a:r>
              <a:rPr lang="en-US" sz="2400" u="sng" dirty="0" smtClean="0"/>
              <a:t>Negative control </a:t>
            </a:r>
            <a:r>
              <a:rPr lang="en-US" sz="2400" dirty="0" smtClean="0"/>
              <a:t>– </a:t>
            </a:r>
            <a:r>
              <a:rPr lang="en-US" sz="2400" dirty="0"/>
              <a:t>F</a:t>
            </a:r>
            <a:r>
              <a:rPr lang="en-US" sz="2400" dirty="0" smtClean="0"/>
              <a:t>eature </a:t>
            </a:r>
            <a:r>
              <a:rPr lang="en-US" sz="2400" dirty="0" smtClean="0"/>
              <a:t>that </a:t>
            </a:r>
            <a:r>
              <a:rPr lang="en-US" sz="2400" dirty="0" smtClean="0"/>
              <a:t>must show </a:t>
            </a:r>
            <a:r>
              <a:rPr lang="en-US" sz="2400" dirty="0" smtClean="0"/>
              <a:t>NO hybridization with </a:t>
            </a:r>
            <a:r>
              <a:rPr lang="en-US" sz="2400" dirty="0" err="1" smtClean="0"/>
              <a:t>cDNA</a:t>
            </a:r>
            <a:r>
              <a:rPr lang="en-US" sz="2400" dirty="0" smtClean="0"/>
              <a:t> </a:t>
            </a:r>
            <a:r>
              <a:rPr lang="en-US" sz="2400" dirty="0" smtClean="0"/>
              <a:t>from either sample.</a:t>
            </a:r>
          </a:p>
          <a:p>
            <a:pPr marL="0" indent="0">
              <a:buNone/>
            </a:pPr>
            <a:r>
              <a:rPr lang="en-US" sz="2400" u="sng" dirty="0" smtClean="0"/>
              <a:t>Direct Comparison controls </a:t>
            </a:r>
            <a:r>
              <a:rPr lang="en-US" sz="2400" dirty="0" smtClean="0"/>
              <a:t>– Each feature of the array is a comparison between the control sample and the test </a:t>
            </a:r>
            <a:r>
              <a:rPr lang="en-US" sz="2400" dirty="0" smtClean="0"/>
              <a:t>sample.</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DNA Microarray test?</a:t>
            </a:r>
            <a:endParaRPr lang="en-US" dirty="0"/>
          </a:p>
        </p:txBody>
      </p:sp>
      <p:pic>
        <p:nvPicPr>
          <p:cNvPr id="4" name="Picture 3" descr="cDNA array_long copy.jpg"/>
          <p:cNvPicPr>
            <a:picLocks noChangeAspect="1"/>
          </p:cNvPicPr>
          <p:nvPr/>
        </p:nvPicPr>
        <p:blipFill>
          <a:blip r:embed="rId3"/>
          <a:stretch>
            <a:fillRect/>
          </a:stretch>
        </p:blipFill>
        <p:spPr>
          <a:xfrm>
            <a:off x="625206" y="1614737"/>
            <a:ext cx="5433978" cy="4684463"/>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6162806" y="1639608"/>
            <a:ext cx="2981194" cy="4093428"/>
          </a:xfrm>
          <a:prstGeom prst="rect">
            <a:avLst/>
          </a:prstGeom>
        </p:spPr>
        <p:txBody>
          <a:bodyPr wrap="square">
            <a:spAutoFit/>
          </a:bodyPr>
          <a:lstStyle/>
          <a:p>
            <a:r>
              <a:rPr lang="en-US" sz="1600" dirty="0" smtClean="0">
                <a:latin typeface="Arial" pitchFamily="34" charset="0"/>
                <a:cs typeface="Arial" pitchFamily="34" charset="0"/>
              </a:rPr>
              <a:t>Start with a “control” and “test” sample </a:t>
            </a:r>
            <a:r>
              <a:rPr lang="en-US" sz="1400" dirty="0" smtClean="0">
                <a:latin typeface="Arial" pitchFamily="34" charset="0"/>
                <a:cs typeface="Arial" pitchFamily="34" charset="0"/>
              </a:rPr>
              <a:t>(experimental cell). </a:t>
            </a:r>
            <a:endParaRPr lang="en-US" sz="1600" dirty="0" smtClean="0">
              <a:latin typeface="Arial" pitchFamily="34" charset="0"/>
              <a:cs typeface="Arial" pitchFamily="34" charset="0"/>
            </a:endParaRPr>
          </a:p>
          <a:p>
            <a:pPr marL="228600" indent="-228600">
              <a:buFont typeface="+mj-lt"/>
              <a:buAutoNum type="arabicPeriod"/>
            </a:pPr>
            <a:r>
              <a:rPr lang="en-US" sz="1600" dirty="0" smtClean="0">
                <a:latin typeface="Arial" pitchFamily="34" charset="0"/>
                <a:cs typeface="Arial" pitchFamily="34" charset="0"/>
              </a:rPr>
              <a:t>mRNA </a:t>
            </a:r>
            <a:r>
              <a:rPr lang="en-US" sz="1600" dirty="0" smtClean="0">
                <a:latin typeface="Arial" pitchFamily="34" charset="0"/>
                <a:cs typeface="Arial" pitchFamily="34" charset="0"/>
              </a:rPr>
              <a:t>is extracted from the DNA in </a:t>
            </a:r>
            <a:r>
              <a:rPr lang="en-US" sz="1600" dirty="0" smtClean="0">
                <a:latin typeface="Arial" pitchFamily="34" charset="0"/>
                <a:cs typeface="Arial" pitchFamily="34" charset="0"/>
              </a:rPr>
              <a:t>each cell.</a:t>
            </a:r>
            <a:endParaRPr lang="en-US" sz="1600" dirty="0" smtClean="0">
              <a:latin typeface="Arial" pitchFamily="34" charset="0"/>
              <a:cs typeface="Arial" pitchFamily="34" charset="0"/>
            </a:endParaRPr>
          </a:p>
          <a:p>
            <a:pPr marL="228600" indent="-228600">
              <a:buFont typeface="+mj-lt"/>
              <a:buAutoNum type="arabicPeriod"/>
            </a:pPr>
            <a:r>
              <a:rPr lang="en-US" sz="1600" dirty="0" smtClean="0">
                <a:latin typeface="Arial" pitchFamily="34" charset="0"/>
                <a:cs typeface="Arial" pitchFamily="34" charset="0"/>
              </a:rPr>
              <a:t>Reverse transcription </a:t>
            </a:r>
            <a:r>
              <a:rPr lang="en-US" sz="1600" dirty="0">
                <a:latin typeface="Arial" pitchFamily="34" charset="0"/>
                <a:cs typeface="Arial" pitchFamily="34" charset="0"/>
              </a:rPr>
              <a:t>-</a:t>
            </a:r>
            <a:r>
              <a:rPr lang="en-US" sz="1600" dirty="0" smtClean="0">
                <a:latin typeface="Arial" pitchFamily="34" charset="0"/>
                <a:cs typeface="Arial" pitchFamily="34" charset="0"/>
              </a:rPr>
              <a:t> </a:t>
            </a:r>
            <a:r>
              <a:rPr lang="en-US" sz="1600" dirty="0" smtClean="0">
                <a:latin typeface="Arial" pitchFamily="34" charset="0"/>
                <a:cs typeface="Arial" pitchFamily="34" charset="0"/>
              </a:rPr>
              <a:t>cDNA from the mRNA.</a:t>
            </a:r>
          </a:p>
          <a:p>
            <a:pPr marL="228600" indent="-228600">
              <a:buFont typeface="+mj-lt"/>
              <a:buAutoNum type="arabicPeriod"/>
            </a:pPr>
            <a:r>
              <a:rPr lang="en-US" sz="1600" dirty="0" smtClean="0">
                <a:latin typeface="Arial" pitchFamily="34" charset="0"/>
                <a:cs typeface="Arial" pitchFamily="34" charset="0"/>
              </a:rPr>
              <a:t>Each cDNA is fluorescently labeled green (control) and red (test).</a:t>
            </a:r>
          </a:p>
          <a:p>
            <a:pPr marL="228600" indent="-228600">
              <a:buFont typeface="+mj-lt"/>
              <a:buAutoNum type="arabicPeriod"/>
            </a:pPr>
            <a:r>
              <a:rPr lang="en-US" sz="1600" dirty="0">
                <a:latin typeface="Arial" pitchFamily="34" charset="0"/>
                <a:cs typeface="Arial" pitchFamily="34" charset="0"/>
              </a:rPr>
              <a:t>S</a:t>
            </a:r>
            <a:r>
              <a:rPr lang="en-US" sz="1600" dirty="0" smtClean="0">
                <a:latin typeface="Arial" pitchFamily="34" charset="0"/>
                <a:cs typeface="Arial" pitchFamily="34" charset="0"/>
              </a:rPr>
              <a:t>amples </a:t>
            </a:r>
            <a:r>
              <a:rPr lang="en-US" sz="1600" dirty="0" smtClean="0">
                <a:latin typeface="Arial" pitchFamily="34" charset="0"/>
                <a:cs typeface="Arial" pitchFamily="34" charset="0"/>
              </a:rPr>
              <a:t>are combined </a:t>
            </a:r>
            <a:r>
              <a:rPr lang="en-US" sz="1600" dirty="0" smtClean="0">
                <a:latin typeface="Arial" pitchFamily="34" charset="0"/>
                <a:cs typeface="Arial" pitchFamily="34" charset="0"/>
              </a:rPr>
              <a:t>and </a:t>
            </a:r>
            <a:r>
              <a:rPr lang="en-US" sz="1600" dirty="0" smtClean="0">
                <a:latin typeface="Arial" pitchFamily="34" charset="0"/>
                <a:cs typeface="Arial" pitchFamily="34" charset="0"/>
              </a:rPr>
              <a:t>washed over the array.</a:t>
            </a:r>
          </a:p>
          <a:p>
            <a:pPr marL="228600" indent="-228600">
              <a:buFont typeface="+mj-lt"/>
              <a:buAutoNum type="arabicPeriod"/>
            </a:pPr>
            <a:r>
              <a:rPr lang="en-US" sz="1600" dirty="0" smtClean="0">
                <a:latin typeface="Arial" pitchFamily="34" charset="0"/>
                <a:cs typeface="Arial" pitchFamily="34" charset="0"/>
              </a:rPr>
              <a:t>Complementary genes hybridize with the synthetic probes on the array.</a:t>
            </a:r>
          </a:p>
          <a:p>
            <a:pPr marL="228600" indent="-228600">
              <a:buFont typeface="+mj-lt"/>
              <a:buAutoNum type="arabicPeriod"/>
            </a:pPr>
            <a:r>
              <a:rPr lang="en-US" sz="1600" dirty="0">
                <a:latin typeface="Arial" pitchFamily="34" charset="0"/>
                <a:cs typeface="Arial" pitchFamily="34" charset="0"/>
              </a:rPr>
              <a:t>A</a:t>
            </a:r>
            <a:r>
              <a:rPr lang="en-US" sz="1600" dirty="0" smtClean="0">
                <a:latin typeface="Arial" pitchFamily="34" charset="0"/>
                <a:cs typeface="Arial" pitchFamily="34" charset="0"/>
              </a:rPr>
              <a:t>rray </a:t>
            </a:r>
            <a:r>
              <a:rPr lang="en-US" sz="1600" dirty="0" smtClean="0">
                <a:latin typeface="Arial" pitchFamily="34" charset="0"/>
                <a:cs typeface="Arial" pitchFamily="34" charset="0"/>
              </a:rPr>
              <a:t>is scanned to see the results. </a:t>
            </a:r>
          </a:p>
        </p:txBody>
      </p:sp>
      <p:sp>
        <p:nvSpPr>
          <p:cNvPr id="6" name="TextBox 5"/>
          <p:cNvSpPr txBox="1"/>
          <p:nvPr/>
        </p:nvSpPr>
        <p:spPr>
          <a:xfrm>
            <a:off x="1986845" y="6442502"/>
            <a:ext cx="4075290" cy="415498"/>
          </a:xfrm>
          <a:prstGeom prst="rect">
            <a:avLst/>
          </a:prstGeom>
          <a:noFill/>
        </p:spPr>
        <p:txBody>
          <a:bodyPr wrap="square" rtlCol="0">
            <a:spAutoFit/>
          </a:bodyPr>
          <a:lstStyle/>
          <a:p>
            <a:r>
              <a:rPr lang="en-US" sz="1050" i="1" dirty="0" smtClean="0"/>
              <a:t>[Courtesy of "The Science Creative Quarterly". scq.ubc.ca. Artist:  Jiang Long}</a:t>
            </a:r>
            <a:endParaRPr lang="en-US" sz="1050" dirty="0" smtClean="0"/>
          </a:p>
          <a:p>
            <a:endParaRPr lang="en-US" sz="1050"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Interpretation of Microarray Results</a:t>
            </a:r>
            <a:endParaRPr lang="en-US" dirty="0"/>
          </a:p>
        </p:txBody>
      </p:sp>
      <p:sp>
        <p:nvSpPr>
          <p:cNvPr id="1026" name="Text Box 2"/>
          <p:cNvSpPr txBox="1">
            <a:spLocks noChangeArrowheads="1"/>
          </p:cNvSpPr>
          <p:nvPr/>
        </p:nvSpPr>
        <p:spPr bwMode="auto">
          <a:xfrm>
            <a:off x="4797468" y="1668857"/>
            <a:ext cx="4346532" cy="51891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noProof="1">
                <a:latin typeface="Arial" pitchFamily="34" charset="0"/>
                <a:cs typeface="Arial" pitchFamily="34" charset="0"/>
              </a:rPr>
              <a:t>F</a:t>
            </a:r>
            <a:r>
              <a:rPr kumimoji="0" lang="en-US" b="0" u="none" strike="noStrike" cap="none" normalizeH="0" baseline="0" noProof="1" smtClean="0">
                <a:ln>
                  <a:noFill/>
                </a:ln>
                <a:solidFill>
                  <a:schemeClr val="tx1"/>
                </a:solidFill>
                <a:effectLst/>
                <a:latin typeface="Arial" pitchFamily="34" charset="0"/>
                <a:cs typeface="Arial" pitchFamily="34" charset="0"/>
              </a:rPr>
              <a:t>lourescening </a:t>
            </a:r>
            <a:r>
              <a:rPr kumimoji="0" lang="en-US" b="0" u="none" strike="noStrike" cap="none" normalizeH="0" baseline="0" noProof="1" smtClean="0">
                <a:ln>
                  <a:noFill/>
                </a:ln>
                <a:solidFill>
                  <a:schemeClr val="tx1"/>
                </a:solidFill>
                <a:effectLst/>
                <a:latin typeface="Arial" pitchFamily="34" charset="0"/>
                <a:cs typeface="Arial" pitchFamily="34" charset="0"/>
              </a:rPr>
              <a:t>DNA microarray showing </a:t>
            </a:r>
            <a:r>
              <a:rPr kumimoji="0" lang="en-US" b="0" u="none" strike="noStrike" cap="none" normalizeH="0" baseline="0" noProof="1" smtClean="0">
                <a:ln>
                  <a:noFill/>
                </a:ln>
                <a:solidFill>
                  <a:schemeClr val="tx1"/>
                </a:solidFill>
                <a:effectLst/>
                <a:latin typeface="Arial" pitchFamily="34" charset="0"/>
                <a:cs typeface="Arial" pitchFamily="34" charset="0"/>
              </a:rPr>
              <a:t>results </a:t>
            </a:r>
            <a:r>
              <a:rPr kumimoji="0" lang="en-US" b="0" u="none" strike="noStrike" cap="none" normalizeH="0" baseline="0" noProof="1" smtClean="0">
                <a:ln>
                  <a:noFill/>
                </a:ln>
                <a:solidFill>
                  <a:schemeClr val="tx1"/>
                </a:solidFill>
                <a:effectLst/>
                <a:latin typeface="Arial" pitchFamily="34" charset="0"/>
                <a:cs typeface="Arial" pitchFamily="34" charset="0"/>
              </a:rPr>
              <a:t>of DNA hybridization between the probes and target DNAs.</a:t>
            </a:r>
            <a:r>
              <a:rPr kumimoji="0" lang="en-US" b="0" u="none" strike="noStrike" cap="none" normalizeH="0" baseline="0" dirty="0" smtClean="0">
                <a:ln>
                  <a:noFill/>
                </a:ln>
                <a:solidFill>
                  <a:schemeClr val="tx1"/>
                </a:solidFill>
                <a:effectLst/>
                <a:latin typeface="Arial" pitchFamily="34" charset="0"/>
                <a:cs typeface="Arial" pitchFamily="34" charset="0"/>
              </a:rPr>
              <a:t> </a:t>
            </a:r>
            <a:endParaRPr kumimoji="0" lang="en-US" b="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u="none" strike="noStrike" cap="none" normalizeH="0" baseline="0" dirty="0" smtClean="0">
                <a:ln>
                  <a:noFill/>
                </a:ln>
                <a:solidFill>
                  <a:schemeClr val="tx1"/>
                </a:solidFill>
                <a:effectLst/>
                <a:latin typeface="Arial" pitchFamily="34" charset="0"/>
                <a:cs typeface="Arial" pitchFamily="34" charset="0"/>
              </a:rPr>
              <a:t>When </a:t>
            </a:r>
            <a:r>
              <a:rPr kumimoji="0" lang="en-US" b="0" u="none" strike="noStrike" cap="none" normalizeH="0" baseline="0" dirty="0" smtClean="0">
                <a:ln>
                  <a:noFill/>
                </a:ln>
                <a:solidFill>
                  <a:schemeClr val="tx1"/>
                </a:solidFill>
                <a:effectLst/>
                <a:latin typeface="Arial" pitchFamily="34" charset="0"/>
                <a:cs typeface="Arial" pitchFamily="34" charset="0"/>
              </a:rPr>
              <a:t>cDNA is prepared from a test sample (red) and from a control sample (green), and both hybridize</a:t>
            </a:r>
            <a:r>
              <a:rPr kumimoji="0" lang="en-US" b="0" u="none" strike="noStrike" cap="none" normalizeH="0" dirty="0" smtClean="0">
                <a:ln>
                  <a:noFill/>
                </a:ln>
                <a:solidFill>
                  <a:schemeClr val="tx1"/>
                </a:solidFill>
                <a:effectLst/>
                <a:latin typeface="Arial" pitchFamily="34" charset="0"/>
                <a:cs typeface="Arial" pitchFamily="34" charset="0"/>
              </a:rPr>
              <a:t> with probes</a:t>
            </a:r>
            <a:r>
              <a:rPr kumimoji="0" lang="en-US" b="0" u="none" strike="noStrike" cap="none" normalizeH="0" baseline="0" dirty="0" smtClean="0">
                <a:ln>
                  <a:noFill/>
                </a:ln>
                <a:solidFill>
                  <a:schemeClr val="tx1"/>
                </a:solidFill>
                <a:effectLst/>
                <a:latin typeface="Arial" pitchFamily="34" charset="0"/>
                <a:cs typeface="Arial" pitchFamily="34" charset="0"/>
              </a:rPr>
              <a:t>, the color of the dot indicates the </a:t>
            </a:r>
            <a:r>
              <a:rPr kumimoji="0" lang="en-US" b="0" u="none" strike="noStrike" cap="none" normalizeH="0" baseline="0" dirty="0" smtClean="0">
                <a:ln>
                  <a:noFill/>
                </a:ln>
                <a:solidFill>
                  <a:schemeClr val="tx1"/>
                </a:solidFill>
                <a:effectLst/>
                <a:latin typeface="Arial" pitchFamily="34" charset="0"/>
                <a:cs typeface="Arial" pitchFamily="34" charset="0"/>
              </a:rPr>
              <a:t>activity </a:t>
            </a:r>
            <a:r>
              <a:rPr kumimoji="0" lang="en-US" b="0" u="none" strike="noStrike" cap="none" normalizeH="0" baseline="0" dirty="0" smtClean="0">
                <a:ln>
                  <a:noFill/>
                </a:ln>
                <a:solidFill>
                  <a:schemeClr val="tx1"/>
                </a:solidFill>
                <a:effectLst/>
                <a:latin typeface="Arial" pitchFamily="34" charset="0"/>
                <a:cs typeface="Arial" pitchFamily="34" charset="0"/>
              </a:rPr>
              <a:t>level or the presence of that gene in one or both samples. </a:t>
            </a:r>
          </a:p>
          <a:p>
            <a:pPr marL="225425" marR="0" lvl="0" indent="-225425" algn="l" defTabSz="914400" rtl="0" eaLnBrk="1" fontAlgn="base" latinLnBrk="0" hangingPunct="1">
              <a:lnSpc>
                <a:spcPct val="100000"/>
              </a:lnSpc>
              <a:spcBef>
                <a:spcPct val="0"/>
              </a:spcBef>
              <a:spcAft>
                <a:spcPct val="0"/>
              </a:spcAft>
              <a:buClrTx/>
              <a:buSzTx/>
              <a:buFont typeface="Wingdings" pitchFamily="2" charset="2"/>
              <a:buChar char="v"/>
              <a:tabLst/>
            </a:pPr>
            <a:r>
              <a:rPr kumimoji="0" lang="en-US" b="0" u="none" strike="noStrike" cap="none" normalizeH="0" baseline="0" dirty="0" smtClean="0">
                <a:ln>
                  <a:noFill/>
                </a:ln>
                <a:solidFill>
                  <a:schemeClr val="tx1"/>
                </a:solidFill>
                <a:effectLst/>
                <a:latin typeface="Arial" pitchFamily="34" charset="0"/>
                <a:cs typeface="Arial" pitchFamily="34" charset="0"/>
              </a:rPr>
              <a:t>Green dot shows activity or presence in the control only</a:t>
            </a:r>
          </a:p>
          <a:p>
            <a:pPr marL="225425" marR="0" lvl="0" indent="-225425" algn="l" defTabSz="914400" rtl="0" eaLnBrk="1" fontAlgn="base" latinLnBrk="0" hangingPunct="1">
              <a:lnSpc>
                <a:spcPct val="100000"/>
              </a:lnSpc>
              <a:spcBef>
                <a:spcPct val="0"/>
              </a:spcBef>
              <a:spcAft>
                <a:spcPct val="0"/>
              </a:spcAft>
              <a:buClrTx/>
              <a:buSzTx/>
              <a:buFont typeface="Wingdings" pitchFamily="2" charset="2"/>
              <a:buChar char="v"/>
              <a:tabLst/>
            </a:pPr>
            <a:r>
              <a:rPr kumimoji="0" lang="en-US" b="0" u="none" strike="noStrike" cap="none" normalizeH="0" baseline="0" dirty="0" smtClean="0">
                <a:ln>
                  <a:noFill/>
                </a:ln>
                <a:solidFill>
                  <a:schemeClr val="tx1"/>
                </a:solidFill>
                <a:effectLst/>
                <a:latin typeface="Arial" pitchFamily="34" charset="0"/>
                <a:cs typeface="Arial" pitchFamily="34" charset="0"/>
              </a:rPr>
              <a:t>Red shows activity or presence in the test tissue only </a:t>
            </a:r>
          </a:p>
          <a:p>
            <a:pPr marL="225425" marR="0" lvl="0" indent="-225425" algn="l" defTabSz="914400" rtl="0" eaLnBrk="1" fontAlgn="base" latinLnBrk="0" hangingPunct="1">
              <a:lnSpc>
                <a:spcPct val="100000"/>
              </a:lnSpc>
              <a:spcBef>
                <a:spcPct val="0"/>
              </a:spcBef>
              <a:spcAft>
                <a:spcPct val="0"/>
              </a:spcAft>
              <a:buClrTx/>
              <a:buSzTx/>
              <a:buFont typeface="Wingdings" pitchFamily="2" charset="2"/>
              <a:buChar char="v"/>
              <a:tabLst/>
            </a:pPr>
            <a:r>
              <a:rPr kumimoji="0" lang="en-US" b="0" u="none" strike="noStrike" cap="none" normalizeH="0" baseline="0" dirty="0" smtClean="0">
                <a:ln>
                  <a:noFill/>
                </a:ln>
                <a:solidFill>
                  <a:schemeClr val="tx1"/>
                </a:solidFill>
                <a:effectLst/>
                <a:latin typeface="Arial" pitchFamily="34" charset="0"/>
                <a:cs typeface="Arial" pitchFamily="34" charset="0"/>
              </a:rPr>
              <a:t>Yellow shows activity/presence in both. </a:t>
            </a:r>
          </a:p>
          <a:p>
            <a:pPr marL="225425" lvl="0" indent="-225425" fontAlgn="base">
              <a:spcBef>
                <a:spcPct val="0"/>
              </a:spcBef>
              <a:spcAft>
                <a:spcPct val="0"/>
              </a:spcAft>
              <a:buFont typeface="Wingdings" pitchFamily="2" charset="2"/>
              <a:buChar char="v"/>
            </a:pPr>
            <a:r>
              <a:rPr kumimoji="0" lang="en-US" b="0" u="none" strike="noStrike" cap="none" normalizeH="0" baseline="0" dirty="0" smtClean="0">
                <a:ln>
                  <a:noFill/>
                </a:ln>
                <a:solidFill>
                  <a:schemeClr val="tx1"/>
                </a:solidFill>
                <a:effectLst/>
                <a:latin typeface="Arial" pitchFamily="34" charset="0"/>
                <a:cs typeface="Arial" pitchFamily="34" charset="0"/>
              </a:rPr>
              <a:t>Black is </a:t>
            </a:r>
            <a:r>
              <a:rPr lang="en-US" dirty="0" smtClean="0">
                <a:latin typeface="Arial" pitchFamily="34" charset="0"/>
                <a:cs typeface="Arial" pitchFamily="34" charset="0"/>
              </a:rPr>
              <a:t>activity/presence with neither </a:t>
            </a:r>
            <a:r>
              <a:rPr kumimoji="0" lang="en-US" b="0" u="none" strike="noStrike" cap="none" normalizeH="0" baseline="0" dirty="0" smtClean="0">
                <a:ln>
                  <a:noFill/>
                </a:ln>
                <a:solidFill>
                  <a:schemeClr val="tx1"/>
                </a:solidFill>
                <a:effectLst/>
                <a:latin typeface="Arial" pitchFamily="34" charset="0"/>
                <a:cs typeface="Arial" pitchFamily="34" charset="0"/>
              </a:rPr>
              <a:t>sample. </a:t>
            </a:r>
          </a:p>
        </p:txBody>
      </p:sp>
      <p:pic>
        <p:nvPicPr>
          <p:cNvPr id="6" name="Picture 5" descr="micro_ppt2"/>
          <p:cNvPicPr/>
          <p:nvPr/>
        </p:nvPicPr>
        <p:blipFill>
          <a:blip r:embed="rId3"/>
          <a:srcRect/>
          <a:stretch>
            <a:fillRect/>
          </a:stretch>
        </p:blipFill>
        <p:spPr bwMode="auto">
          <a:xfrm>
            <a:off x="640081" y="1712039"/>
            <a:ext cx="3931920" cy="3774362"/>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626208" y="5674383"/>
            <a:ext cx="1563248" cy="261610"/>
          </a:xfrm>
          <a:prstGeom prst="rect">
            <a:avLst/>
          </a:prstGeom>
        </p:spPr>
        <p:txBody>
          <a:bodyPr wrap="none">
            <a:spAutoFit/>
          </a:bodyPr>
          <a:lstStyle/>
          <a:p>
            <a:pPr lvl="0" fontAlgn="base">
              <a:spcBef>
                <a:spcPct val="0"/>
              </a:spcBef>
              <a:spcAft>
                <a:spcPct val="0"/>
              </a:spcAft>
            </a:pPr>
            <a:r>
              <a:rPr lang="en-US" sz="1100" i="1" noProof="1" smtClean="0">
                <a:cs typeface="Arial" pitchFamily="34" charset="0"/>
              </a:rPr>
              <a:t>[Image courtesy of NASA]</a:t>
            </a:r>
            <a:endParaRPr lang="en-US" sz="2400" dirty="0" smtClean="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 Before and After</a:t>
            </a:r>
            <a:endParaRPr lang="en-US" dirty="0"/>
          </a:p>
        </p:txBody>
      </p:sp>
      <p:sp>
        <p:nvSpPr>
          <p:cNvPr id="3" name="Content Placeholder 2"/>
          <p:cNvSpPr>
            <a:spLocks noGrp="1"/>
          </p:cNvSpPr>
          <p:nvPr>
            <p:ph sz="quarter" idx="1"/>
          </p:nvPr>
        </p:nvSpPr>
        <p:spPr>
          <a:xfrm>
            <a:off x="612648" y="1600200"/>
            <a:ext cx="8153400" cy="2057400"/>
          </a:xfrm>
        </p:spPr>
        <p:txBody>
          <a:bodyPr>
            <a:normAutofit/>
          </a:bodyPr>
          <a:lstStyle/>
          <a:p>
            <a:pPr marL="0" indent="0">
              <a:buNone/>
            </a:pPr>
            <a:r>
              <a:rPr lang="en-US" sz="2400" dirty="0"/>
              <a:t>I</a:t>
            </a:r>
            <a:r>
              <a:rPr lang="en-US" sz="2400" dirty="0" smtClean="0"/>
              <a:t>mages show </a:t>
            </a:r>
            <a:r>
              <a:rPr lang="en-US" sz="2400" dirty="0" smtClean="0"/>
              <a:t>an Agilent Technologies microarray printed on </a:t>
            </a:r>
            <a:r>
              <a:rPr lang="en-US" sz="2400" dirty="0" smtClean="0"/>
              <a:t>a 1</a:t>
            </a:r>
            <a:r>
              <a:rPr lang="en-US" sz="2400" dirty="0" smtClean="0"/>
              <a:t>” x 3” glass slide format.  </a:t>
            </a:r>
            <a:r>
              <a:rPr lang="en-US" sz="2400" dirty="0" smtClean="0"/>
              <a:t>Image </a:t>
            </a:r>
            <a:r>
              <a:rPr lang="en-US" sz="2400" dirty="0" smtClean="0"/>
              <a:t>on </a:t>
            </a:r>
            <a:r>
              <a:rPr lang="en-US" sz="2400" dirty="0" smtClean="0"/>
              <a:t>the right shows the microarray after hybridization and </a:t>
            </a:r>
            <a:r>
              <a:rPr lang="en-US" sz="2400" dirty="0" smtClean="0"/>
              <a:t>the fluorescence of hybridization while </a:t>
            </a:r>
            <a:r>
              <a:rPr lang="en-US" sz="2400" dirty="0" smtClean="0"/>
              <a:t>being scanned with a laser. </a:t>
            </a:r>
            <a:r>
              <a:rPr lang="en-US" sz="1100" i="1" dirty="0" smtClean="0"/>
              <a:t>[</a:t>
            </a:r>
            <a:r>
              <a:rPr lang="en-US" sz="1100" i="1" dirty="0" smtClean="0"/>
              <a:t>Images courtesy of Agilent Technologies]</a:t>
            </a:r>
            <a:endParaRPr lang="en-US" b="1" i="1" dirty="0" smtClean="0"/>
          </a:p>
          <a:p>
            <a:endParaRPr lang="en-US" dirty="0"/>
          </a:p>
        </p:txBody>
      </p:sp>
      <p:pic>
        <p:nvPicPr>
          <p:cNvPr id="5" name="Picture 4" descr="Agilent-microarray (2).png"/>
          <p:cNvPicPr>
            <a:picLocks noChangeAspect="1"/>
          </p:cNvPicPr>
          <p:nvPr/>
        </p:nvPicPr>
        <p:blipFill>
          <a:blip r:embed="rId3"/>
          <a:stretch>
            <a:fillRect/>
          </a:stretch>
        </p:blipFill>
        <p:spPr>
          <a:xfrm>
            <a:off x="4648200" y="3577267"/>
            <a:ext cx="2652700" cy="3062662"/>
          </a:xfrm>
          <a:prstGeom prst="rect">
            <a:avLst/>
          </a:prstGeom>
          <a:ln>
            <a:noFill/>
          </a:ln>
          <a:effectLst>
            <a:outerShdw blurRad="292100" dist="139700" dir="2700000" algn="tl" rotWithShape="0">
              <a:srgbClr val="333333">
                <a:alpha val="65000"/>
              </a:srgbClr>
            </a:outerShdw>
          </a:effectLst>
        </p:spPr>
      </p:pic>
      <p:pic>
        <p:nvPicPr>
          <p:cNvPr id="7" name="Picture 6" descr="cag_42_microarray_dna_agilent.jpg"/>
          <p:cNvPicPr>
            <a:picLocks noChangeAspect="1"/>
          </p:cNvPicPr>
          <p:nvPr/>
        </p:nvPicPr>
        <p:blipFill>
          <a:blip r:embed="rId4" cstate="print"/>
          <a:stretch>
            <a:fillRect/>
          </a:stretch>
        </p:blipFill>
        <p:spPr>
          <a:xfrm>
            <a:off x="2038958" y="3596640"/>
            <a:ext cx="2600097" cy="30175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Test Animation</a:t>
            </a:r>
            <a:endParaRPr lang="en-US" dirty="0"/>
          </a:p>
        </p:txBody>
      </p:sp>
      <p:sp>
        <p:nvSpPr>
          <p:cNvPr id="3" name="Content Placeholder 2"/>
          <p:cNvSpPr>
            <a:spLocks noGrp="1"/>
          </p:cNvSpPr>
          <p:nvPr>
            <p:ph sz="quarter" idx="1"/>
          </p:nvPr>
        </p:nvSpPr>
        <p:spPr/>
        <p:txBody>
          <a:bodyPr>
            <a:normAutofit/>
          </a:bodyPr>
          <a:lstStyle/>
          <a:p>
            <a:r>
              <a:rPr lang="en-US" sz="2400" dirty="0" smtClean="0"/>
              <a:t>Open the animation called “</a:t>
            </a:r>
            <a:r>
              <a:rPr lang="en-US" sz="2400" dirty="0" smtClean="0">
                <a:hlinkClick r:id="rId3"/>
              </a:rPr>
              <a:t>DNA_Microarray</a:t>
            </a:r>
            <a:r>
              <a:rPr lang="en-US" sz="2400" dirty="0" smtClean="0"/>
              <a:t>”</a:t>
            </a:r>
          </a:p>
          <a:p>
            <a:r>
              <a:rPr lang="en-US" sz="2400" dirty="0">
                <a:hlinkClick r:id="rId3"/>
              </a:rPr>
              <a:t>https://youtu.be/9U-</a:t>
            </a:r>
            <a:r>
              <a:rPr lang="en-US" sz="2400" dirty="0" smtClean="0">
                <a:hlinkClick r:id="rId3"/>
              </a:rPr>
              <a:t>9mlOzoZ8</a:t>
            </a:r>
            <a:r>
              <a:rPr lang="en-US" sz="2400" dirty="0" smtClean="0"/>
              <a:t> </a:t>
            </a:r>
            <a:endParaRPr lang="en-US" sz="2400" dirty="0"/>
          </a:p>
        </p:txBody>
      </p:sp>
      <p:sp>
        <p:nvSpPr>
          <p:cNvPr id="4" name="Content Placeholder 3"/>
          <p:cNvSpPr>
            <a:spLocks noGrp="1"/>
          </p:cNvSpPr>
          <p:nvPr>
            <p:ph sz="quarter" idx="2"/>
          </p:nvPr>
        </p:nvSpPr>
        <p:spPr/>
        <p:txBody>
          <a:bodyPr>
            <a:normAutofit/>
          </a:bodyPr>
          <a:lstStyle/>
          <a:p>
            <a:pPr marL="0" indent="0">
              <a:buNone/>
            </a:pPr>
            <a:r>
              <a:rPr lang="en-US" sz="2400" dirty="0" smtClean="0"/>
              <a:t>While watching the animation answer the following questions:</a:t>
            </a:r>
          </a:p>
          <a:p>
            <a:pPr marL="514350" indent="-514350"/>
            <a:r>
              <a:rPr lang="en-US" sz="2400" dirty="0" smtClean="0"/>
              <a:t>The starting single feature is showing hybridization with cDNA from which sample (control or test)?  </a:t>
            </a:r>
          </a:p>
          <a:p>
            <a:pPr marL="514350" indent="-514350"/>
            <a:r>
              <a:rPr lang="en-US" sz="2400" dirty="0" smtClean="0"/>
              <a:t>What do the four colors indicate?</a:t>
            </a:r>
            <a:endParaRPr lang="en-US" sz="2400" dirty="0"/>
          </a:p>
        </p:txBody>
      </p:sp>
      <p:pic>
        <p:nvPicPr>
          <p:cNvPr id="2051" name="Picture 3"/>
          <p:cNvPicPr>
            <a:picLocks noChangeAspect="1" noChangeArrowheads="1"/>
          </p:cNvPicPr>
          <p:nvPr/>
        </p:nvPicPr>
        <p:blipFill>
          <a:blip r:embed="rId4"/>
          <a:srcRect l="10913" t="16244" r="10183" b="15026"/>
          <a:stretch>
            <a:fillRect/>
          </a:stretch>
        </p:blipFill>
        <p:spPr bwMode="auto">
          <a:xfrm>
            <a:off x="696377" y="3916949"/>
            <a:ext cx="3493876" cy="205427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Test Animation</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2400" dirty="0" smtClean="0"/>
              <a:t>Open the animation called “</a:t>
            </a:r>
            <a:r>
              <a:rPr lang="en-US" sz="2400" dirty="0" err="1" smtClean="0">
                <a:hlinkClick r:id="rId3"/>
              </a:rPr>
              <a:t>DNA_Microarray</a:t>
            </a:r>
            <a:r>
              <a:rPr lang="en-US" sz="2400" dirty="0" smtClean="0"/>
              <a:t>”</a:t>
            </a:r>
            <a:endParaRPr lang="en-US" sz="2400" dirty="0"/>
          </a:p>
        </p:txBody>
      </p:sp>
      <p:sp>
        <p:nvSpPr>
          <p:cNvPr id="4" name="Content Placeholder 3"/>
          <p:cNvSpPr>
            <a:spLocks noGrp="1"/>
          </p:cNvSpPr>
          <p:nvPr>
            <p:ph sz="quarter" idx="2"/>
          </p:nvPr>
        </p:nvSpPr>
        <p:spPr/>
        <p:txBody>
          <a:bodyPr>
            <a:normAutofit fontScale="92500" lnSpcReduction="10000"/>
          </a:bodyPr>
          <a:lstStyle/>
          <a:p>
            <a:pPr marL="0" indent="0">
              <a:buNone/>
            </a:pPr>
            <a:r>
              <a:rPr lang="en-US" sz="2400" dirty="0" smtClean="0"/>
              <a:t>While watching the animation answer the following questions:</a:t>
            </a:r>
          </a:p>
          <a:p>
            <a:pPr marL="514350" indent="-514350"/>
            <a:r>
              <a:rPr lang="en-US" sz="2400" dirty="0" smtClean="0"/>
              <a:t>The starting single feature is showing hybridization with cDNA from which sample (control or test)?  </a:t>
            </a:r>
            <a:r>
              <a:rPr lang="en-US" sz="2400" dirty="0" smtClean="0">
                <a:solidFill>
                  <a:srgbClr val="00B0F0"/>
                </a:solidFill>
              </a:rPr>
              <a:t>Test sample</a:t>
            </a:r>
            <a:endParaRPr lang="en-US" sz="2400" dirty="0" smtClean="0"/>
          </a:p>
          <a:p>
            <a:pPr marL="514350" indent="-514350"/>
            <a:r>
              <a:rPr lang="en-US" sz="2400" dirty="0" smtClean="0"/>
              <a:t>What do the four colors indicate? </a:t>
            </a:r>
            <a:r>
              <a:rPr lang="en-US" sz="2400" dirty="0" smtClean="0">
                <a:solidFill>
                  <a:srgbClr val="00B0F0"/>
                </a:solidFill>
              </a:rPr>
              <a:t>Red (test only), green (control only), yellow (both control and test), black (no hybrids)</a:t>
            </a:r>
            <a:endParaRPr lang="en-US" sz="2400" dirty="0"/>
          </a:p>
        </p:txBody>
      </p:sp>
      <p:pic>
        <p:nvPicPr>
          <p:cNvPr id="2051" name="Picture 3"/>
          <p:cNvPicPr>
            <a:picLocks noChangeAspect="1" noChangeArrowheads="1"/>
          </p:cNvPicPr>
          <p:nvPr/>
        </p:nvPicPr>
        <p:blipFill>
          <a:blip r:embed="rId4"/>
          <a:srcRect l="10913" t="16244" r="10183" b="15026"/>
          <a:stretch>
            <a:fillRect/>
          </a:stretch>
        </p:blipFill>
        <p:spPr bwMode="auto">
          <a:xfrm>
            <a:off x="871002" y="3043824"/>
            <a:ext cx="3493876" cy="205427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DNA Microarray Analysis</a:t>
            </a:r>
            <a:endParaRPr lang="en-US" dirty="0"/>
          </a:p>
        </p:txBody>
      </p:sp>
      <p:sp>
        <p:nvSpPr>
          <p:cNvPr id="3" name="Content Placeholder 2"/>
          <p:cNvSpPr>
            <a:spLocks noGrp="1"/>
          </p:cNvSpPr>
          <p:nvPr>
            <p:ph sz="quarter" idx="1"/>
          </p:nvPr>
        </p:nvSpPr>
        <p:spPr>
          <a:xfrm>
            <a:off x="612648" y="1600200"/>
            <a:ext cx="2855171" cy="4904117"/>
          </a:xfrm>
        </p:spPr>
        <p:txBody>
          <a:bodyPr>
            <a:normAutofit fontScale="85000" lnSpcReduction="10000"/>
          </a:bodyPr>
          <a:lstStyle/>
          <a:p>
            <a:pPr marL="0" indent="0">
              <a:lnSpc>
                <a:spcPct val="120000"/>
              </a:lnSpc>
              <a:spcBef>
                <a:spcPts val="0"/>
              </a:spcBef>
              <a:buNone/>
            </a:pPr>
            <a:r>
              <a:rPr lang="en-US" sz="2400" dirty="0" smtClean="0"/>
              <a:t>A r</a:t>
            </a:r>
            <a:r>
              <a:rPr lang="en-US" sz="2400" dirty="0" smtClean="0"/>
              <a:t>eoccurrence </a:t>
            </a:r>
            <a:r>
              <a:rPr lang="en-US" sz="2400" dirty="0" smtClean="0"/>
              <a:t>of cancer is partly dependent on the activation and suppression of certain genes located in the tumor.  </a:t>
            </a:r>
            <a:endParaRPr lang="en-US" sz="2400" dirty="0" smtClean="0"/>
          </a:p>
          <a:p>
            <a:pPr marL="0" indent="0">
              <a:lnSpc>
                <a:spcPct val="120000"/>
              </a:lnSpc>
              <a:spcBef>
                <a:spcPts val="0"/>
              </a:spcBef>
              <a:buNone/>
            </a:pPr>
            <a:r>
              <a:rPr lang="en-US" sz="2400" dirty="0" smtClean="0"/>
              <a:t>Prognostic </a:t>
            </a:r>
            <a:r>
              <a:rPr lang="en-US" sz="2400" dirty="0" smtClean="0"/>
              <a:t>tests like the </a:t>
            </a:r>
            <a:r>
              <a:rPr lang="en-US" sz="2400" dirty="0" err="1" smtClean="0"/>
              <a:t>MammaPrint</a:t>
            </a:r>
            <a:r>
              <a:rPr lang="en-US" sz="2400" dirty="0" smtClean="0"/>
              <a:t> can measure </a:t>
            </a:r>
            <a:r>
              <a:rPr lang="en-US" sz="2400" dirty="0" smtClean="0"/>
              <a:t>the activity of these genes </a:t>
            </a:r>
            <a:r>
              <a:rPr lang="en-US" sz="2400" dirty="0" smtClean="0"/>
              <a:t>and </a:t>
            </a:r>
            <a:r>
              <a:rPr lang="en-US" sz="2400" dirty="0" smtClean="0"/>
              <a:t>help physicians understand their patient’s odds of the cancer spreading.”</a:t>
            </a:r>
            <a:endParaRPr lang="en-US" sz="2400" dirty="0"/>
          </a:p>
        </p:txBody>
      </p:sp>
      <p:pic>
        <p:nvPicPr>
          <p:cNvPr id="4" name="Picture 3" descr="MammaPrint_Glas_BMC_Genomics.jpg"/>
          <p:cNvPicPr>
            <a:picLocks noChangeAspect="1"/>
          </p:cNvPicPr>
          <p:nvPr/>
        </p:nvPicPr>
        <p:blipFill>
          <a:blip r:embed="rId3" cstate="print"/>
          <a:stretch>
            <a:fillRect/>
          </a:stretch>
        </p:blipFill>
        <p:spPr>
          <a:xfrm>
            <a:off x="3632929" y="1755391"/>
            <a:ext cx="5274448" cy="4076068"/>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7327633" y="6050164"/>
            <a:ext cx="1686680" cy="261610"/>
          </a:xfrm>
          <a:prstGeom prst="rect">
            <a:avLst/>
          </a:prstGeom>
        </p:spPr>
        <p:txBody>
          <a:bodyPr wrap="none">
            <a:spAutoFit/>
          </a:bodyPr>
          <a:lstStyle/>
          <a:p>
            <a:pPr lvl="0" fontAlgn="base">
              <a:spcBef>
                <a:spcPct val="0"/>
              </a:spcBef>
              <a:spcAft>
                <a:spcPct val="0"/>
              </a:spcAft>
            </a:pPr>
            <a:r>
              <a:rPr lang="en-US" sz="1100" i="1" noProof="1" smtClean="0">
                <a:cs typeface="Arial" pitchFamily="34" charset="0"/>
              </a:rPr>
              <a:t>[Image courtesy of the FDA</a:t>
            </a:r>
            <a:r>
              <a:rPr lang="en-US" sz="1050" i="1" noProof="1" smtClean="0">
                <a:cs typeface="Arial" pitchFamily="34" charset="0"/>
              </a:rPr>
              <a:t>]</a:t>
            </a:r>
            <a:endParaRPr lang="en-US" sz="1100" i="1" noProof="1" smtClean="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basic types of DNA Microarrays</a:t>
            </a:r>
            <a:endParaRPr lang="en-US" dirty="0"/>
          </a:p>
        </p:txBody>
      </p:sp>
      <p:sp>
        <p:nvSpPr>
          <p:cNvPr id="3" name="Content Placeholder 2"/>
          <p:cNvSpPr>
            <a:spLocks noGrp="1"/>
          </p:cNvSpPr>
          <p:nvPr>
            <p:ph sz="quarter" idx="1"/>
          </p:nvPr>
        </p:nvSpPr>
        <p:spPr>
          <a:xfrm>
            <a:off x="612648" y="1600200"/>
            <a:ext cx="4936382" cy="4687866"/>
          </a:xfrm>
        </p:spPr>
        <p:txBody>
          <a:bodyPr>
            <a:noAutofit/>
          </a:bodyPr>
          <a:lstStyle/>
          <a:p>
            <a:pPr>
              <a:buNone/>
            </a:pPr>
            <a:r>
              <a:rPr lang="en-US" sz="2000" dirty="0" smtClean="0"/>
              <a:t>Direct Detection and Gene Expression</a:t>
            </a:r>
          </a:p>
          <a:p>
            <a:pPr>
              <a:buNone/>
            </a:pPr>
            <a:r>
              <a:rPr lang="en-US" sz="1800" u="sng" dirty="0" smtClean="0"/>
              <a:t>Direct detection </a:t>
            </a:r>
            <a:r>
              <a:rPr lang="en-US" sz="1800" dirty="0" smtClean="0"/>
              <a:t>– detects specific genes or gene mutations in a </a:t>
            </a:r>
            <a:r>
              <a:rPr lang="en-US" sz="1800" dirty="0" smtClean="0"/>
              <a:t>sample. </a:t>
            </a:r>
            <a:r>
              <a:rPr lang="en-US" sz="1800" i="1" dirty="0" smtClean="0"/>
              <a:t>(RED </a:t>
            </a:r>
            <a:r>
              <a:rPr lang="en-US" sz="1800" i="1" dirty="0" smtClean="0"/>
              <a:t>identifies a specific gene in test sample but not in control sample)</a:t>
            </a:r>
          </a:p>
          <a:p>
            <a:pPr>
              <a:buNone/>
            </a:pPr>
            <a:r>
              <a:rPr lang="en-US" sz="1800" dirty="0" smtClean="0"/>
              <a:t>Applications:</a:t>
            </a:r>
          </a:p>
          <a:p>
            <a:r>
              <a:rPr lang="en-US" sz="1800" dirty="0" smtClean="0"/>
              <a:t>Medical – Identify a gene or gene mutation that may cause a specific disease or genetic disorder, and identify DNA-based drugs.</a:t>
            </a:r>
          </a:p>
          <a:p>
            <a:r>
              <a:rPr lang="en-US" sz="1800" dirty="0" smtClean="0"/>
              <a:t>Forensics</a:t>
            </a:r>
          </a:p>
          <a:p>
            <a:r>
              <a:rPr lang="en-US" sz="1800" dirty="0" smtClean="0"/>
              <a:t>Genotyping</a:t>
            </a:r>
          </a:p>
          <a:p>
            <a:pPr marL="0" indent="0">
              <a:buNone/>
            </a:pPr>
            <a:r>
              <a:rPr lang="en-US" sz="1800" dirty="0" smtClean="0"/>
              <a:t>SNP (single nucleotide polymorphisms) chips are a type of direct detection microarray</a:t>
            </a:r>
          </a:p>
          <a:p>
            <a:pPr lvl="1"/>
            <a:endParaRPr lang="en-US" sz="1800" dirty="0" smtClean="0"/>
          </a:p>
          <a:p>
            <a:pPr lvl="1"/>
            <a:endParaRPr lang="en-US" sz="1800" dirty="0"/>
          </a:p>
        </p:txBody>
      </p:sp>
      <p:pic>
        <p:nvPicPr>
          <p:cNvPr id="7" name="Picture 6" descr="direct-gene-example.jpg"/>
          <p:cNvPicPr>
            <a:picLocks noChangeAspect="1"/>
          </p:cNvPicPr>
          <p:nvPr/>
        </p:nvPicPr>
        <p:blipFill>
          <a:blip r:embed="rId3"/>
          <a:stretch>
            <a:fillRect/>
          </a:stretch>
        </p:blipFill>
        <p:spPr>
          <a:xfrm>
            <a:off x="5601497" y="1721630"/>
            <a:ext cx="3241879" cy="217396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1"/>
            <a:ext cx="7123113" cy="3371850"/>
          </a:xfrm>
        </p:spPr>
        <p:txBody>
          <a:bodyPr>
            <a:normAutofit/>
          </a:bodyPr>
          <a:lstStyle/>
          <a:p>
            <a:pPr marL="457200" lvl="0" indent="-457200">
              <a:buFont typeface="Wingdings" pitchFamily="2" charset="2"/>
              <a:buChar char="v"/>
            </a:pPr>
            <a:r>
              <a:rPr lang="en-US" sz="2400" dirty="0" smtClean="0"/>
              <a:t>Describe three applications of the DNA microarray.</a:t>
            </a:r>
          </a:p>
          <a:p>
            <a:pPr marL="457200" lvl="0" indent="-457200">
              <a:buFont typeface="Wingdings" pitchFamily="2" charset="2"/>
              <a:buChar char="v"/>
            </a:pPr>
            <a:r>
              <a:rPr lang="en-US" sz="2400" dirty="0" smtClean="0"/>
              <a:t>Explain how a DNA microarray works from hybridization to interpretation.</a:t>
            </a:r>
            <a:endParaRPr lang="en-US" sz="2400"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basic types of DNA Microarrays</a:t>
            </a:r>
            <a:endParaRPr lang="en-US" dirty="0"/>
          </a:p>
        </p:txBody>
      </p:sp>
      <p:sp>
        <p:nvSpPr>
          <p:cNvPr id="5" name="Content Placeholder 2"/>
          <p:cNvSpPr txBox="1">
            <a:spLocks/>
          </p:cNvSpPr>
          <p:nvPr/>
        </p:nvSpPr>
        <p:spPr>
          <a:xfrm>
            <a:off x="584968" y="1560585"/>
            <a:ext cx="8308511" cy="1971756"/>
          </a:xfrm>
          <a:prstGeom prst="rect">
            <a:avLst/>
          </a:prstGeom>
        </p:spPr>
        <p:txBody>
          <a:bodyPr vert="horz">
            <a:noAutofit/>
          </a:bodyPr>
          <a:lstStyle/>
          <a:p>
            <a:pPr marL="285750" marR="0" lvl="0" indent="-285750" algn="l" defTabSz="914400" rtl="0" eaLnBrk="1" fontAlgn="auto" latinLnBrk="0" hangingPunct="1">
              <a:lnSpc>
                <a:spcPct val="100000"/>
              </a:lnSpc>
              <a:spcBef>
                <a:spcPts val="700"/>
              </a:spcBef>
              <a:spcAft>
                <a:spcPts val="0"/>
              </a:spcAft>
              <a:buClr>
                <a:schemeClr val="tx1"/>
              </a:buClr>
              <a:buSzPct val="75000"/>
              <a:tabLst/>
              <a:defRPr/>
            </a:pPr>
            <a:r>
              <a:rPr kumimoji="0" lang="en-US" b="0" i="0" u="sng" strike="noStrike" kern="1200" cap="none" spc="0" normalizeH="0" baseline="0" noProof="0" dirty="0" smtClean="0">
                <a:ln>
                  <a:noFill/>
                </a:ln>
                <a:solidFill>
                  <a:schemeClr val="tx1"/>
                </a:solidFill>
                <a:effectLst/>
                <a:uLnTx/>
                <a:uFillTx/>
                <a:latin typeface="Arial" pitchFamily="34" charset="0"/>
                <a:ea typeface="+mn-ea"/>
                <a:cs typeface="Arial" pitchFamily="34" charset="0"/>
              </a:rPr>
              <a:t>Gene Expression </a:t>
            </a:r>
            <a:r>
              <a:rPr kumimoji="0" lang="en-US" b="0" i="0" u="sng" strike="noStrike" kern="1200" cap="none" spc="0" normalizeH="0" baseline="0" noProof="0" dirty="0" err="1" smtClean="0">
                <a:ln>
                  <a:noFill/>
                </a:ln>
                <a:solidFill>
                  <a:schemeClr val="tx1"/>
                </a:solidFill>
                <a:effectLst/>
                <a:uLnTx/>
                <a:uFillTx/>
                <a:latin typeface="Arial" pitchFamily="34" charset="0"/>
                <a:ea typeface="+mn-ea"/>
                <a:cs typeface="Arial" pitchFamily="34" charset="0"/>
              </a:rPr>
              <a:t>Mircoarrays</a:t>
            </a:r>
            <a:r>
              <a:rPr kumimoji="0" lang="en-US" b="0" i="0" u="sng" strike="noStrike" kern="1200" cap="none" spc="0" normalizeH="0" baseline="0" noProof="0" dirty="0" smtClean="0">
                <a:ln>
                  <a:noFill/>
                </a:ln>
                <a:solidFill>
                  <a:schemeClr val="tx1"/>
                </a:solidFill>
                <a:effectLst/>
                <a:uLnTx/>
                <a:uFillTx/>
                <a:latin typeface="Arial" pitchFamily="34" charset="0"/>
                <a:ea typeface="+mn-ea"/>
                <a:cs typeface="Arial" pitchFamily="34" charset="0"/>
              </a:rPr>
              <a:t> </a:t>
            </a: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a:t>
            </a:r>
          </a:p>
          <a:p>
            <a:pPr marR="0" lvl="0" algn="l" defTabSz="914400" rtl="0" eaLnBrk="1" fontAlgn="auto" latinLnBrk="0" hangingPunct="1">
              <a:lnSpc>
                <a:spcPct val="100000"/>
              </a:lnSpc>
              <a:spcBef>
                <a:spcPts val="700"/>
              </a:spcBef>
              <a:spcAft>
                <a:spcPts val="0"/>
              </a:spcAft>
              <a:buClr>
                <a:schemeClr val="tx1"/>
              </a:buClr>
              <a:buSzPct val="75000"/>
              <a:tabLst/>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Create gene expression</a:t>
            </a:r>
            <a:r>
              <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profiles by detecting “expression levels” in a sample (when mRNA copies to cDNA (i.e., which genes are “active” or “inactive”.)) </a:t>
            </a:r>
          </a:p>
          <a:p>
            <a:pPr marR="0" lvl="0" algn="l" defTabSz="914400" rtl="0" eaLnBrk="1" fontAlgn="auto" latinLnBrk="0" hangingPunct="1">
              <a:lnSpc>
                <a:spcPct val="100000"/>
              </a:lnSpc>
              <a:spcBef>
                <a:spcPts val="700"/>
              </a:spcBef>
              <a:spcAft>
                <a:spcPts val="0"/>
              </a:spcAft>
              <a:buClr>
                <a:schemeClr val="tx1"/>
              </a:buClr>
              <a:buSzPct val="75000"/>
              <a:tabLst/>
              <a:defRPr/>
            </a:pPr>
            <a:r>
              <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Each of your cells contain </a:t>
            </a:r>
            <a:r>
              <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the exact same genes</a:t>
            </a:r>
            <a:r>
              <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but </a:t>
            </a:r>
            <a:r>
              <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different genes may be active in different cells.  Gene expression arrays identify which genes are active and </a:t>
            </a:r>
            <a:r>
              <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inactive.</a:t>
            </a:r>
            <a:endParaRPr kumimoji="0" lang="en-US" b="0" i="0" u="none" strike="noStrike" kern="1200" cap="none" spc="0" normalizeH="0" noProof="0" dirty="0" smtClean="0">
              <a:ln>
                <a:noFill/>
              </a:ln>
              <a:solidFill>
                <a:schemeClr val="tx1"/>
              </a:solidFill>
              <a:effectLst/>
              <a:uLnTx/>
              <a:uFillTx/>
              <a:latin typeface="Arial" pitchFamily="34" charset="0"/>
              <a:ea typeface="+mn-ea"/>
              <a:cs typeface="Arial" pitchFamily="34" charset="0"/>
            </a:endParaRPr>
          </a:p>
        </p:txBody>
      </p:sp>
      <p:pic>
        <p:nvPicPr>
          <p:cNvPr id="6" name="Picture 5" descr="MammaPrint_Glas_BMC_Genomics.tiff"/>
          <p:cNvPicPr>
            <a:picLocks noChangeAspect="1"/>
          </p:cNvPicPr>
          <p:nvPr/>
        </p:nvPicPr>
        <p:blipFill>
          <a:blip r:embed="rId3"/>
          <a:srcRect l="3724" t="27014" r="20924" b="6215"/>
          <a:stretch>
            <a:fillRect/>
          </a:stretch>
        </p:blipFill>
        <p:spPr>
          <a:xfrm>
            <a:off x="5256159" y="3782861"/>
            <a:ext cx="3512059" cy="2404997"/>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557408" y="3607105"/>
            <a:ext cx="4572000" cy="2398093"/>
          </a:xfrm>
          <a:prstGeom prst="rect">
            <a:avLst/>
          </a:prstGeom>
        </p:spPr>
        <p:txBody>
          <a:bodyPr>
            <a:spAutoFit/>
          </a:bodyPr>
          <a:lstStyle/>
          <a:p>
            <a:pPr lvl="0">
              <a:spcBef>
                <a:spcPts val="700"/>
              </a:spcBef>
              <a:buClr>
                <a:schemeClr val="tx1"/>
              </a:buClr>
              <a:buSzPct val="75000"/>
              <a:defRPr/>
            </a:pPr>
            <a:r>
              <a:rPr lang="en-US" dirty="0" smtClean="0">
                <a:latin typeface="Arial" pitchFamily="34" charset="0"/>
                <a:cs typeface="Arial" pitchFamily="34" charset="0"/>
              </a:rPr>
              <a:t>They detect how cells and organisms change and adapt to </a:t>
            </a:r>
            <a:r>
              <a:rPr lang="en-US" dirty="0" smtClean="0">
                <a:latin typeface="Arial" pitchFamily="34" charset="0"/>
                <a:cs typeface="Arial" pitchFamily="34" charset="0"/>
              </a:rPr>
              <a:t>stimuli (e.g., </a:t>
            </a:r>
            <a:r>
              <a:rPr lang="en-US" dirty="0" smtClean="0">
                <a:latin typeface="Arial" pitchFamily="34" charset="0"/>
                <a:cs typeface="Arial" pitchFamily="34" charset="0"/>
              </a:rPr>
              <a:t>changes in the environment or </a:t>
            </a:r>
            <a:r>
              <a:rPr lang="en-US" dirty="0">
                <a:latin typeface="Arial" pitchFamily="34" charset="0"/>
                <a:cs typeface="Arial" pitchFamily="34" charset="0"/>
              </a:rPr>
              <a:t>a</a:t>
            </a:r>
            <a:r>
              <a:rPr lang="en-US" dirty="0" smtClean="0">
                <a:latin typeface="Arial" pitchFamily="34" charset="0"/>
                <a:cs typeface="Arial" pitchFamily="34" charset="0"/>
              </a:rPr>
              <a:t> </a:t>
            </a:r>
            <a:r>
              <a:rPr lang="en-US" dirty="0" smtClean="0">
                <a:latin typeface="Arial" pitchFamily="34" charset="0"/>
                <a:cs typeface="Arial" pitchFamily="34" charset="0"/>
              </a:rPr>
              <a:t>disease state.  </a:t>
            </a:r>
          </a:p>
          <a:p>
            <a:pPr lvl="0">
              <a:spcBef>
                <a:spcPts val="700"/>
              </a:spcBef>
              <a:buClr>
                <a:schemeClr val="tx1"/>
              </a:buClr>
              <a:buSzPct val="75000"/>
              <a:defRPr/>
            </a:pPr>
            <a:r>
              <a:rPr lang="en-US" dirty="0" smtClean="0">
                <a:latin typeface="Arial" pitchFamily="34" charset="0"/>
                <a:cs typeface="Arial" pitchFamily="34" charset="0"/>
              </a:rPr>
              <a:t>The </a:t>
            </a:r>
            <a:r>
              <a:rPr lang="en-US" dirty="0" err="1" smtClean="0">
                <a:latin typeface="Arial" pitchFamily="34" charset="0"/>
                <a:cs typeface="Arial" pitchFamily="34" charset="0"/>
              </a:rPr>
              <a:t>MammaPrint</a:t>
            </a:r>
            <a:r>
              <a:rPr lang="en-US" dirty="0" smtClean="0">
                <a:latin typeface="Arial" pitchFamily="34" charset="0"/>
                <a:cs typeface="Arial" pitchFamily="34" charset="0"/>
              </a:rPr>
              <a:t> (discussed in a previous slide) is an example of a gene expression </a:t>
            </a:r>
            <a:r>
              <a:rPr lang="en-US" dirty="0" smtClean="0">
                <a:latin typeface="Arial" pitchFamily="34" charset="0"/>
                <a:cs typeface="Arial" pitchFamily="34" charset="0"/>
              </a:rPr>
              <a:t>array. It provides </a:t>
            </a:r>
            <a:r>
              <a:rPr lang="en-US" dirty="0" smtClean="0">
                <a:latin typeface="Arial" pitchFamily="34" charset="0"/>
                <a:cs typeface="Arial" pitchFamily="34" charset="0"/>
              </a:rPr>
              <a:t>a profile of the activity of breast cancer related genes within different patients. </a:t>
            </a: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So how on earth do we fabricate a DNA microarray?</a:t>
            </a:r>
            <a:endParaRPr lang="en-US" dirty="0"/>
          </a:p>
        </p:txBody>
      </p:sp>
      <p:sp>
        <p:nvSpPr>
          <p:cNvPr id="3" name="Title 2"/>
          <p:cNvSpPr>
            <a:spLocks noGrp="1"/>
          </p:cNvSpPr>
          <p:nvPr>
            <p:ph type="title"/>
          </p:nvPr>
        </p:nvSpPr>
        <p:spPr/>
        <p:txBody>
          <a:bodyPr/>
          <a:lstStyle/>
          <a:p>
            <a:r>
              <a:rPr lang="en-US" dirty="0" smtClean="0"/>
              <a:t>DNA Microarray Fabrication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Fabrication</a:t>
            </a:r>
            <a:endParaRPr lang="en-US" dirty="0"/>
          </a:p>
        </p:txBody>
      </p:sp>
      <p:sp>
        <p:nvSpPr>
          <p:cNvPr id="3" name="Content Placeholder 2"/>
          <p:cNvSpPr>
            <a:spLocks noGrp="1"/>
          </p:cNvSpPr>
          <p:nvPr>
            <p:ph sz="quarter" idx="1"/>
          </p:nvPr>
        </p:nvSpPr>
        <p:spPr>
          <a:xfrm>
            <a:off x="612648" y="1600200"/>
            <a:ext cx="8153400" cy="1910644"/>
          </a:xfrm>
        </p:spPr>
        <p:txBody>
          <a:bodyPr>
            <a:normAutofit/>
          </a:bodyPr>
          <a:lstStyle/>
          <a:p>
            <a:pPr marL="0" indent="0">
              <a:buNone/>
            </a:pPr>
            <a:r>
              <a:rPr lang="en-US" sz="1800" dirty="0" smtClean="0"/>
              <a:t>One type of microarray fabrication technique uses a printer similar to an ink-jet printhead (a micro-size device) to print the addresses onto the microarray slide. However, the “ink” is an solution with millions of a single nucleotide. There are four “ink” reservoirs, each containing a different nucleotide. The printhead deposits nucleotides at a specific location time, creating the desired nucleotide sequences (or oligonucleotides).</a:t>
            </a:r>
            <a:endParaRPr lang="en-US" sz="1800" dirty="0"/>
          </a:p>
        </p:txBody>
      </p:sp>
      <p:pic>
        <p:nvPicPr>
          <p:cNvPr id="4" name="Picture 3"/>
          <p:cNvPicPr/>
          <p:nvPr/>
        </p:nvPicPr>
        <p:blipFill>
          <a:blip r:embed="rId3"/>
          <a:srcRect/>
          <a:stretch>
            <a:fillRect/>
          </a:stretch>
        </p:blipFill>
        <p:spPr bwMode="auto">
          <a:xfrm>
            <a:off x="960437" y="3691995"/>
            <a:ext cx="3348038" cy="2633663"/>
          </a:xfrm>
          <a:prstGeom prst="rect">
            <a:avLst/>
          </a:prstGeom>
          <a:ln>
            <a:noFill/>
          </a:ln>
          <a:effectLst>
            <a:outerShdw blurRad="292100" dist="139700" dir="2700000" algn="tl" rotWithShape="0">
              <a:srgbClr val="333333">
                <a:alpha val="65000"/>
              </a:srgbClr>
            </a:outerShdw>
          </a:effectLst>
        </p:spPr>
      </p:pic>
      <p:pic>
        <p:nvPicPr>
          <p:cNvPr id="5" name="Picture 4" descr="PiezoelectricIJ8_28"/>
          <p:cNvPicPr/>
          <p:nvPr/>
        </p:nvPicPr>
        <p:blipFill>
          <a:blip r:embed="rId4"/>
          <a:srcRect/>
          <a:stretch>
            <a:fillRect/>
          </a:stretch>
        </p:blipFill>
        <p:spPr bwMode="auto">
          <a:xfrm>
            <a:off x="4755092" y="3704520"/>
            <a:ext cx="3448050" cy="2590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Fabrication</a:t>
            </a:r>
            <a:endParaRPr lang="en-US" dirty="0"/>
          </a:p>
        </p:txBody>
      </p:sp>
      <p:sp>
        <p:nvSpPr>
          <p:cNvPr id="3" name="Content Placeholder 2"/>
          <p:cNvSpPr>
            <a:spLocks noGrp="1"/>
          </p:cNvSpPr>
          <p:nvPr>
            <p:ph sz="quarter" idx="1"/>
          </p:nvPr>
        </p:nvSpPr>
        <p:spPr>
          <a:xfrm>
            <a:off x="612648" y="1600200"/>
            <a:ext cx="8531352" cy="992688"/>
          </a:xfrm>
        </p:spPr>
        <p:txBody>
          <a:bodyPr>
            <a:normAutofit/>
          </a:bodyPr>
          <a:lstStyle/>
          <a:p>
            <a:pPr marL="0" indent="0">
              <a:buNone/>
            </a:pPr>
            <a:r>
              <a:rPr lang="en-US" sz="1800" dirty="0" smtClean="0"/>
              <a:t>A photolithography </a:t>
            </a:r>
            <a:r>
              <a:rPr lang="en-US" sz="1800" dirty="0" smtClean="0"/>
              <a:t>process </a:t>
            </a:r>
            <a:r>
              <a:rPr lang="en-US" sz="1800" dirty="0" smtClean="0"/>
              <a:t>along </a:t>
            </a:r>
            <a:r>
              <a:rPr lang="en-US" sz="1800" dirty="0" smtClean="0"/>
              <a:t>with chemical reactions between silicon and a nucleotide, and between different nucleotides.</a:t>
            </a:r>
            <a:endParaRPr lang="en-US" sz="1800" i="1" dirty="0" smtClean="0"/>
          </a:p>
          <a:p>
            <a:pPr marL="0" indent="0">
              <a:buNone/>
            </a:pPr>
            <a:endParaRPr lang="en-US" sz="2000" dirty="0" smtClean="0"/>
          </a:p>
          <a:p>
            <a:endParaRPr lang="en-US" sz="2000" dirty="0"/>
          </a:p>
        </p:txBody>
      </p:sp>
      <p:sp>
        <p:nvSpPr>
          <p:cNvPr id="4" name="Content Placeholder 2"/>
          <p:cNvSpPr txBox="1">
            <a:spLocks/>
          </p:cNvSpPr>
          <p:nvPr/>
        </p:nvSpPr>
        <p:spPr>
          <a:xfrm>
            <a:off x="575069" y="2502072"/>
            <a:ext cx="4578477" cy="4197177"/>
          </a:xfrm>
          <a:prstGeom prst="rect">
            <a:avLst/>
          </a:prstGeom>
        </p:spPr>
        <p:txBody>
          <a:bodyPr vert="horz">
            <a:noAutofit/>
          </a:bodyPr>
          <a:lstStyle/>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A patterned mask and ultraviolet (UV) light “expose” specific nano-size features of the microarray.  Each feature is a location </a:t>
            </a:r>
            <a:r>
              <a:rPr kumimoji="0" lang="en-US" sz="16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for identical oligo</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nucleotides </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or nucleotide </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sequences.</a:t>
            </a:r>
            <a:endPar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The graphic </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shows the UV </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light, mask, and substrate.  </a:t>
            </a:r>
          </a:p>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Each square in the mask is a select feature or address in the array.  </a:t>
            </a:r>
          </a:p>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Inside each feature are hundreds/thousands of silicon molecules that </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a:t>
            </a:r>
            <a:r>
              <a:rPr kumimoji="0" lang="en-US" sz="1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link” with the initial nucleotides.</a:t>
            </a:r>
            <a:endParaRPr kumimoji="0" lang="en-US" sz="16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5" name="Picture 4" descr="photo-mask-process.png"/>
          <p:cNvPicPr>
            <a:picLocks noChangeAspect="1"/>
          </p:cNvPicPr>
          <p:nvPr/>
        </p:nvPicPr>
        <p:blipFill>
          <a:blip r:embed="rId3" cstate="print"/>
          <a:stretch>
            <a:fillRect/>
          </a:stretch>
        </p:blipFill>
        <p:spPr>
          <a:xfrm>
            <a:off x="5060515" y="2354687"/>
            <a:ext cx="3761412" cy="3366049"/>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5173248" y="5888143"/>
            <a:ext cx="3225453" cy="769441"/>
          </a:xfrm>
          <a:prstGeom prst="rect">
            <a:avLst/>
          </a:prstGeom>
        </p:spPr>
        <p:txBody>
          <a:bodyPr wrap="square">
            <a:spAutoFit/>
          </a:bodyPr>
          <a:lstStyle/>
          <a:p>
            <a:pPr algn="r"/>
            <a:r>
              <a:rPr lang="en-US" sz="1100" i="1" dirty="0" smtClean="0"/>
              <a:t>This is the method that we will explore further in the GeneChip</a:t>
            </a:r>
            <a:r>
              <a:rPr lang="en-US" sz="1100" i="1" baseline="30000" dirty="0" smtClean="0"/>
              <a:t>®</a:t>
            </a:r>
            <a:r>
              <a:rPr lang="en-US" sz="1100" i="1" dirty="0" smtClean="0"/>
              <a:t> Model Activity.  This method was developed by Affymetrix and is used to fabricate synthetic oligonucleotides on a silicon substrate.  </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569918"/>
          </a:xfrm>
        </p:spPr>
        <p:txBody>
          <a:bodyPr>
            <a:noAutofit/>
          </a:bodyPr>
          <a:lstStyle/>
          <a:p>
            <a:r>
              <a:rPr lang="en-US" sz="2400" dirty="0" smtClean="0"/>
              <a:t>The DNA microarray may be small, but when it comes to career potential, it’s huge!</a:t>
            </a:r>
          </a:p>
          <a:p>
            <a:pPr marL="514350" indent="-514350">
              <a:buFont typeface="Wingdings" pitchFamily="2" charset="2"/>
              <a:buChar char="v"/>
            </a:pPr>
            <a:r>
              <a:rPr lang="en-US" sz="2400" dirty="0" smtClean="0"/>
              <a:t>Discuss at least three applications or potential applications of DNA microarrays.</a:t>
            </a:r>
          </a:p>
          <a:p>
            <a:pPr marL="514350" indent="-514350">
              <a:buFont typeface="Wingdings" pitchFamily="2" charset="2"/>
              <a:buChar char="v"/>
            </a:pPr>
            <a:r>
              <a:rPr lang="en-US" sz="2400" dirty="0" smtClean="0"/>
              <a:t>How does a DNA microarray identify a target DNA?</a:t>
            </a:r>
          </a:p>
          <a:p>
            <a:pPr marL="514350" indent="-514350">
              <a:buFont typeface="Wingdings" pitchFamily="2" charset="2"/>
              <a:buChar char="v"/>
            </a:pPr>
            <a:r>
              <a:rPr lang="en-US" sz="2400" dirty="0" smtClean="0"/>
              <a:t>What are some of the careers that one might look into that involve the use of or the fabrication of DNA microarrays?</a:t>
            </a:r>
            <a:endParaRPr lang="en-US" sz="2400" dirty="0"/>
          </a:p>
        </p:txBody>
      </p:sp>
      <p:sp>
        <p:nvSpPr>
          <p:cNvPr id="3" name="Title 2"/>
          <p:cNvSpPr>
            <a:spLocks noGrp="1"/>
          </p:cNvSpPr>
          <p:nvPr>
            <p:ph type="title"/>
          </p:nvPr>
        </p:nvSpPr>
        <p:spPr/>
        <p:txBody>
          <a:bodyPr/>
          <a:lstStyle/>
          <a:p>
            <a:r>
              <a:rPr lang="en-US" dirty="0" smtClean="0"/>
              <a:t>Food for Thought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645074"/>
          </a:xfrm>
        </p:spPr>
        <p:txBody>
          <a:bodyPr>
            <a:normAutofit fontScale="70000" lnSpcReduction="20000"/>
          </a:bodyPr>
          <a:lstStyle/>
          <a:p>
            <a:pPr>
              <a:lnSpc>
                <a:spcPct val="120000"/>
              </a:lnSpc>
              <a:spcBef>
                <a:spcPts val="0"/>
              </a:spcBef>
              <a:spcAft>
                <a:spcPts val="600"/>
              </a:spcAft>
            </a:pPr>
            <a:r>
              <a:rPr lang="en-US" dirty="0" smtClean="0"/>
              <a:t>The DNA microarray has opened up a whole new frontier for exploration in medical research, drug development, forensics, toxicology, and food production, just to name a few. </a:t>
            </a:r>
          </a:p>
          <a:p>
            <a:pPr>
              <a:lnSpc>
                <a:spcPct val="120000"/>
              </a:lnSpc>
              <a:spcBef>
                <a:spcPts val="0"/>
              </a:spcBef>
              <a:spcAft>
                <a:spcPts val="600"/>
              </a:spcAft>
            </a:pPr>
            <a:r>
              <a:rPr lang="en-US" dirty="0" smtClean="0"/>
              <a:t>All of the information derived from DNA microarrays affect us all in one way or another. </a:t>
            </a:r>
          </a:p>
          <a:p>
            <a:pPr>
              <a:lnSpc>
                <a:spcPct val="120000"/>
              </a:lnSpc>
              <a:spcBef>
                <a:spcPts val="0"/>
              </a:spcBef>
              <a:spcAft>
                <a:spcPts val="600"/>
              </a:spcAft>
            </a:pPr>
            <a:r>
              <a:rPr lang="en-US" dirty="0" smtClean="0"/>
              <a:t>Through the hybridization of synthetic oligos and target DNA molecules we can identify the presence of specific genes, mutation and pathogens. </a:t>
            </a:r>
          </a:p>
          <a:p>
            <a:pPr>
              <a:lnSpc>
                <a:spcPct val="120000"/>
              </a:lnSpc>
              <a:spcBef>
                <a:spcPts val="0"/>
              </a:spcBef>
              <a:spcAft>
                <a:spcPts val="600"/>
              </a:spcAft>
            </a:pPr>
            <a:r>
              <a:rPr lang="en-US" dirty="0" smtClean="0"/>
              <a:t>We are getting closer and closer to knowing what makes us tick, what makes us sick and what can make us well.</a:t>
            </a:r>
            <a:endParaRPr lang="en-US" dirty="0"/>
          </a:p>
        </p:txBody>
      </p:sp>
      <p:sp>
        <p:nvSpPr>
          <p:cNvPr id="3" name="Title 2"/>
          <p:cNvSpPr>
            <a:spLocks noGrp="1"/>
          </p:cNvSpPr>
          <p:nvPr>
            <p:ph type="title"/>
          </p:nvPr>
        </p:nvSpPr>
        <p:spPr/>
        <p:txBody>
          <a:bodyPr/>
          <a:lstStyle/>
          <a:p>
            <a:r>
              <a:rPr lang="en-US" dirty="0" smtClean="0"/>
              <a:t>Summary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657600"/>
          </a:xfrm>
        </p:spPr>
        <p:txBody>
          <a:bodyPr>
            <a:normAutofit fontScale="77500" lnSpcReduction="20000"/>
          </a:bodyPr>
          <a:lstStyle/>
          <a:p>
            <a:pPr algn="ctr"/>
            <a:r>
              <a:rPr lang="en-US" sz="2000" dirty="0"/>
              <a:t>Made possible through grants from the National Science Foundation Department of Undergraduate Education #0830384, 0902411, and 1205138.</a:t>
            </a:r>
          </a:p>
          <a:p>
            <a:pPr algn="ctr"/>
            <a:r>
              <a:rPr lang="en-US" sz="2000" dirty="0"/>
              <a:t> </a:t>
            </a:r>
          </a:p>
          <a:p>
            <a:pPr algn="ctr"/>
            <a:r>
              <a:rPr lang="en-US" sz="2000" dirty="0"/>
              <a:t>Any opinions, findings and conclusions or recommendations expressed in this material are those of the authors and creators, and do not necessarily reflect the views of the National Science Foundation.</a:t>
            </a:r>
          </a:p>
          <a:p>
            <a:pPr algn="ctr"/>
            <a:r>
              <a:rPr lang="en-US" sz="2000" b="1" dirty="0"/>
              <a:t> </a:t>
            </a:r>
            <a:endParaRPr lang="en-US" sz="2000" dirty="0"/>
          </a:p>
          <a:p>
            <a:pPr algn="ctr"/>
            <a:r>
              <a:rPr lang="en-US" sz="2000" dirty="0"/>
              <a:t>Southwest Center for Microsystems Education (SCME) NSF ATE Center</a:t>
            </a:r>
          </a:p>
          <a:p>
            <a:pPr algn="ctr"/>
            <a:r>
              <a:rPr lang="en-US" sz="2000" dirty="0"/>
              <a:t>© 2011 Regents of the University of New Mexico</a:t>
            </a:r>
          </a:p>
          <a:p>
            <a:pPr algn="ctr"/>
            <a:r>
              <a:rPr lang="en-US" sz="2000" dirty="0"/>
              <a:t> </a:t>
            </a:r>
          </a:p>
          <a:p>
            <a:pPr algn="ctr"/>
            <a:r>
              <a:rPr lang="en-US" sz="2000" dirty="0"/>
              <a:t>Content is protected by the CC Attribution Non-Commercial Share Alike license.</a:t>
            </a:r>
          </a:p>
          <a:p>
            <a:pPr algn="ctr"/>
            <a:r>
              <a:rPr lang="en-US" sz="2000" dirty="0"/>
              <a:t> </a:t>
            </a:r>
          </a:p>
          <a:p>
            <a:pPr algn="ctr"/>
            <a:r>
              <a:rPr lang="en-US" sz="2000" dirty="0"/>
              <a:t>Website:  </a:t>
            </a:r>
            <a:r>
              <a:rPr lang="en-US" sz="2000" u="sng" dirty="0">
                <a:hlinkClick r:id="rId3"/>
              </a:rPr>
              <a:t>www.scme-nm.org</a:t>
            </a:r>
            <a:endParaRPr lang="en-US" sz="2000" dirty="0"/>
          </a:p>
          <a:p>
            <a:pPr algn="ctr"/>
            <a:endParaRPr lang="en-US" dirty="0"/>
          </a:p>
        </p:txBody>
      </p:sp>
      <p:sp>
        <p:nvSpPr>
          <p:cNvPr id="3" name="Title 2"/>
          <p:cNvSpPr>
            <a:spLocks noGrp="1"/>
          </p:cNvSpPr>
          <p:nvPr>
            <p:ph type="title"/>
          </p:nvPr>
        </p:nvSpPr>
        <p:spPr/>
        <p:txBody>
          <a:bodyPr/>
          <a:lstStyle/>
          <a:p>
            <a:r>
              <a:rPr lang="en-US" dirty="0" smtClean="0"/>
              <a:t>Acknowledgements</a:t>
            </a:r>
            <a:endParaRPr lang="en-US" dirty="0"/>
          </a:p>
        </p:txBody>
      </p:sp>
    </p:spTree>
    <p:extLst>
      <p:ext uri="{BB962C8B-B14F-4D97-AF65-F5344CB8AC3E}">
        <p14:creationId xmlns:p14="http://schemas.microsoft.com/office/powerpoint/2010/main" val="375061333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DNA Microarray Model activity</a:t>
            </a:r>
            <a:endParaRPr lang="en-US" dirty="0"/>
          </a:p>
        </p:txBody>
      </p:sp>
      <p:sp>
        <p:nvSpPr>
          <p:cNvPr id="3" name="Subtitle 2"/>
          <p:cNvSpPr>
            <a:spLocks noGrp="1"/>
          </p:cNvSpPr>
          <p:nvPr>
            <p:ph type="subTitle" idx="1"/>
          </p:nvPr>
        </p:nvSpPr>
        <p:spPr/>
        <p:txBody>
          <a:bodyPr/>
          <a:lstStyle/>
          <a:p>
            <a:r>
              <a:rPr lang="en-US" dirty="0" smtClean="0"/>
              <a:t>DNA Microarray Learning Module</a:t>
            </a:r>
            <a:endParaRPr lang="en-US" dirty="0"/>
          </a:p>
        </p:txBody>
      </p:sp>
      <p:pic>
        <p:nvPicPr>
          <p:cNvPr id="5" name="Picture 4" descr="DNA_microarray_ppt_title.jpg"/>
          <p:cNvPicPr>
            <a:picLocks noChangeAspect="1"/>
          </p:cNvPicPr>
          <p:nvPr/>
        </p:nvPicPr>
        <p:blipFill>
          <a:blip r:embed="rId3"/>
          <a:stretch>
            <a:fillRect/>
          </a:stretch>
        </p:blipFill>
        <p:spPr>
          <a:xfrm>
            <a:off x="3194137" y="2315819"/>
            <a:ext cx="3156558" cy="355412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720230"/>
          </a:xfrm>
        </p:spPr>
        <p:txBody>
          <a:bodyPr>
            <a:normAutofit fontScale="77500" lnSpcReduction="20000"/>
          </a:bodyPr>
          <a:lstStyle/>
          <a:p>
            <a:pPr>
              <a:lnSpc>
                <a:spcPct val="120000"/>
              </a:lnSpc>
              <a:spcBef>
                <a:spcPts val="0"/>
              </a:spcBef>
              <a:spcAft>
                <a:spcPts val="600"/>
              </a:spcAft>
            </a:pPr>
            <a:r>
              <a:rPr lang="en-US" dirty="0" smtClean="0"/>
              <a:t>In this activity you study how DNA (Deoxyribonucleic acid) microarrays are fabricated using a photolithography process developed by the semiconductor manufacturing industry. </a:t>
            </a:r>
          </a:p>
          <a:p>
            <a:pPr>
              <a:lnSpc>
                <a:spcPct val="120000"/>
              </a:lnSpc>
              <a:spcBef>
                <a:spcPts val="0"/>
              </a:spcBef>
              <a:spcAft>
                <a:spcPts val="600"/>
              </a:spcAft>
            </a:pPr>
            <a:r>
              <a:rPr lang="en-US" dirty="0" smtClean="0"/>
              <a:t>You then apply this knowledge to building a macro-size DNA microarray model. </a:t>
            </a:r>
          </a:p>
          <a:p>
            <a:pPr>
              <a:lnSpc>
                <a:spcPct val="120000"/>
              </a:lnSpc>
              <a:spcBef>
                <a:spcPts val="0"/>
              </a:spcBef>
              <a:spcAft>
                <a:spcPts val="600"/>
              </a:spcAft>
            </a:pPr>
            <a:r>
              <a:rPr lang="en-US" dirty="0" smtClean="0"/>
              <a:t>This activity should improve your understanding of how DNA microarrays are made and how they identify complementary single-stranded DNA (ssDNA) in a sample.</a:t>
            </a:r>
            <a:endParaRPr lang="en-US" dirty="0"/>
          </a:p>
        </p:txBody>
      </p:sp>
      <p:sp>
        <p:nvSpPr>
          <p:cNvPr id="3" name="Title 2"/>
          <p:cNvSpPr>
            <a:spLocks noGrp="1"/>
          </p:cNvSpPr>
          <p:nvPr>
            <p:ph type="title"/>
          </p:nvPr>
        </p:nvSpPr>
        <p:spPr/>
        <p:txBody>
          <a:bodyPr/>
          <a:lstStyle/>
          <a:p>
            <a:r>
              <a:rPr lang="en-US" dirty="0" smtClean="0"/>
              <a:t>Activity Description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496827" cy="3807912"/>
          </a:xfrm>
        </p:spPr>
        <p:txBody>
          <a:bodyPr>
            <a:noAutofit/>
          </a:bodyPr>
          <a:lstStyle/>
          <a:p>
            <a:pPr marL="225425" indent="-225425">
              <a:buFont typeface="Wingdings" pitchFamily="2" charset="2"/>
              <a:buChar char="v"/>
            </a:pPr>
            <a:r>
              <a:rPr lang="en-US" sz="1800" dirty="0" smtClean="0"/>
              <a:t>Using the components provided in a SCME DNA Microarray kit, build a macro-size DNA microarray with a three (3) nucleotide sequence.</a:t>
            </a:r>
          </a:p>
          <a:p>
            <a:pPr marL="225425" indent="-225425">
              <a:buFont typeface="Wingdings" pitchFamily="2" charset="2"/>
              <a:buChar char="v"/>
            </a:pPr>
            <a:r>
              <a:rPr lang="en-US" sz="1800" dirty="0" smtClean="0"/>
              <a:t>Outline and explain the fabrication steps for an oligonucleotide array or GeneChip®.</a:t>
            </a:r>
          </a:p>
          <a:p>
            <a:endParaRPr lang="en-US" sz="1800" u="sng" dirty="0" smtClean="0"/>
          </a:p>
          <a:p>
            <a:r>
              <a:rPr lang="en-US" sz="1800" dirty="0" smtClean="0"/>
              <a:t>At the end of this activity, you will be able to answer the following questions:</a:t>
            </a:r>
          </a:p>
          <a:p>
            <a:pPr marL="225425" indent="-225425">
              <a:buFont typeface="Wingdings" pitchFamily="2" charset="2"/>
              <a:buChar char="v"/>
            </a:pPr>
            <a:r>
              <a:rPr lang="en-US" sz="1800" dirty="0" smtClean="0"/>
              <a:t>How are oligonucleotides used in a DNA microarray?</a:t>
            </a:r>
          </a:p>
          <a:p>
            <a:pPr marL="225425" indent="-225425">
              <a:buFont typeface="Wingdings" pitchFamily="2" charset="2"/>
              <a:buChar char="v"/>
            </a:pPr>
            <a:r>
              <a:rPr lang="en-US" sz="1800" dirty="0" smtClean="0"/>
              <a:t>How are synthetic oligonucleotides fabricated on a DNA microarray?</a:t>
            </a:r>
          </a:p>
          <a:p>
            <a:pPr marL="225425" indent="-225425">
              <a:buFont typeface="Wingdings" pitchFamily="2" charset="2"/>
              <a:buChar char="v"/>
            </a:pPr>
            <a:r>
              <a:rPr lang="en-US" sz="1800" dirty="0" smtClean="0"/>
              <a:t>How does a DNA microarray identify different target molecules simultaneously?</a:t>
            </a:r>
            <a:endParaRPr lang="en-US" sz="1800" dirty="0"/>
          </a:p>
        </p:txBody>
      </p:sp>
      <p:sp>
        <p:nvSpPr>
          <p:cNvPr id="3" name="Title 2"/>
          <p:cNvSpPr>
            <a:spLocks noGrp="1"/>
          </p:cNvSpPr>
          <p:nvPr>
            <p:ph type="title"/>
          </p:nvPr>
        </p:nvSpPr>
        <p:spPr/>
        <p:txBody>
          <a:bodyPr/>
          <a:lstStyle/>
          <a:p>
            <a:r>
              <a:rPr lang="en-US" dirty="0" smtClean="0"/>
              <a:t>Activity Objectives and Outcomes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sz="quarter" idx="1"/>
          </p:nvPr>
        </p:nvSpPr>
        <p:spPr>
          <a:xfrm>
            <a:off x="612648" y="1600200"/>
            <a:ext cx="4134164" cy="4875756"/>
          </a:xfrm>
        </p:spPr>
        <p:txBody>
          <a:bodyPr>
            <a:noAutofit/>
          </a:bodyPr>
          <a:lstStyle/>
          <a:p>
            <a:pPr marL="0" indent="0">
              <a:spcBef>
                <a:spcPts val="0"/>
              </a:spcBef>
              <a:spcAft>
                <a:spcPts val="600"/>
              </a:spcAft>
              <a:buNone/>
            </a:pPr>
            <a:r>
              <a:rPr lang="en-US" sz="2400" dirty="0" smtClean="0"/>
              <a:t>DNA microarrays look at our genes.  </a:t>
            </a:r>
          </a:p>
          <a:p>
            <a:pPr marL="457200" indent="-457200">
              <a:spcBef>
                <a:spcPts val="0"/>
              </a:spcBef>
              <a:spcAft>
                <a:spcPts val="600"/>
              </a:spcAft>
            </a:pPr>
            <a:r>
              <a:rPr lang="en-US" sz="2400" dirty="0" smtClean="0"/>
              <a:t>They can identify the presence or absence of a gene, </a:t>
            </a:r>
          </a:p>
          <a:p>
            <a:pPr marL="457200" indent="-457200">
              <a:spcBef>
                <a:spcPts val="0"/>
              </a:spcBef>
              <a:spcAft>
                <a:spcPts val="600"/>
              </a:spcAft>
            </a:pPr>
            <a:r>
              <a:rPr lang="en-US" sz="2400" dirty="0" smtClean="0"/>
              <a:t>they can compare our genes with those from another source, and </a:t>
            </a:r>
          </a:p>
          <a:p>
            <a:pPr marL="457200" indent="-457200">
              <a:spcBef>
                <a:spcPts val="0"/>
              </a:spcBef>
              <a:spcAft>
                <a:spcPts val="600"/>
              </a:spcAft>
            </a:pPr>
            <a:r>
              <a:rPr lang="en-US" sz="2400" dirty="0" smtClean="0"/>
              <a:t>they can see how our genes are affected by external stimuli.</a:t>
            </a:r>
          </a:p>
          <a:p>
            <a:pPr>
              <a:buNone/>
            </a:pPr>
            <a:endParaRPr lang="en-US" sz="2400" dirty="0"/>
          </a:p>
        </p:txBody>
      </p:sp>
      <p:sp>
        <p:nvSpPr>
          <p:cNvPr id="6" name="TextBox 5"/>
          <p:cNvSpPr txBox="1">
            <a:spLocks noChangeArrowheads="1"/>
          </p:cNvSpPr>
          <p:nvPr/>
        </p:nvSpPr>
        <p:spPr bwMode="auto">
          <a:xfrm>
            <a:off x="5409723" y="5858348"/>
            <a:ext cx="3312421" cy="430887"/>
          </a:xfrm>
          <a:prstGeom prst="rect">
            <a:avLst/>
          </a:prstGeom>
          <a:noFill/>
          <a:ln w="9525">
            <a:noFill/>
            <a:miter lim="800000"/>
            <a:headEnd/>
            <a:tailEnd/>
          </a:ln>
        </p:spPr>
        <p:txBody>
          <a:bodyPr wrap="square">
            <a:spAutoFit/>
          </a:bodyPr>
          <a:lstStyle/>
          <a:p>
            <a:r>
              <a:rPr lang="en-US" sz="1100" i="1" dirty="0" smtClean="0"/>
              <a:t>Two </a:t>
            </a:r>
            <a:r>
              <a:rPr lang="en-US" sz="1100" i="1" dirty="0" err="1" smtClean="0"/>
              <a:t>GeneChips</a:t>
            </a:r>
            <a:r>
              <a:rPr lang="en-US" sz="1100" i="1" baseline="30000" dirty="0" smtClean="0"/>
              <a:t>©</a:t>
            </a:r>
            <a:r>
              <a:rPr lang="en-US" sz="1100" i="1" dirty="0" smtClean="0"/>
              <a:t> by </a:t>
            </a:r>
            <a:r>
              <a:rPr lang="en-US" sz="1100" i="1" dirty="0" err="1" smtClean="0"/>
              <a:t>Affymetrix</a:t>
            </a:r>
            <a:r>
              <a:rPr lang="en-US" sz="1100" i="1" dirty="0" smtClean="0"/>
              <a:t> with projected results. Image courtesy of </a:t>
            </a:r>
            <a:r>
              <a:rPr lang="en-US" sz="1100" i="1" dirty="0" err="1" smtClean="0"/>
              <a:t>Affymetrix</a:t>
            </a:r>
            <a:r>
              <a:rPr lang="en-US" sz="1100" i="1" dirty="0" smtClean="0"/>
              <a:t>.</a:t>
            </a:r>
            <a:endParaRPr lang="en-US" sz="1100" b="1" i="1" dirty="0"/>
          </a:p>
        </p:txBody>
      </p:sp>
      <p:pic>
        <p:nvPicPr>
          <p:cNvPr id="9" name="Picture 8" descr="arrayplex_GeneChip_800.jpg"/>
          <p:cNvPicPr>
            <a:picLocks noChangeAspect="1"/>
          </p:cNvPicPr>
          <p:nvPr/>
        </p:nvPicPr>
        <p:blipFill>
          <a:blip r:embed="rId3"/>
          <a:stretch>
            <a:fillRect/>
          </a:stretch>
        </p:blipFill>
        <p:spPr>
          <a:xfrm>
            <a:off x="4896556" y="1701802"/>
            <a:ext cx="3784598" cy="378459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Fabrication</a:t>
            </a:r>
            <a:endParaRPr lang="en-US" dirty="0"/>
          </a:p>
        </p:txBody>
      </p:sp>
      <p:sp>
        <p:nvSpPr>
          <p:cNvPr id="3" name="Content Placeholder 2"/>
          <p:cNvSpPr>
            <a:spLocks noGrp="1"/>
          </p:cNvSpPr>
          <p:nvPr>
            <p:ph sz="quarter" idx="1"/>
          </p:nvPr>
        </p:nvSpPr>
        <p:spPr>
          <a:xfrm>
            <a:off x="612648" y="1600200"/>
            <a:ext cx="8153400" cy="1910644"/>
          </a:xfrm>
        </p:spPr>
        <p:txBody>
          <a:bodyPr>
            <a:normAutofit fontScale="92500" lnSpcReduction="10000"/>
          </a:bodyPr>
          <a:lstStyle/>
          <a:p>
            <a:pPr marL="0" indent="0">
              <a:buNone/>
            </a:pPr>
            <a:r>
              <a:rPr lang="en-US" sz="2400" dirty="0" smtClean="0"/>
              <a:t>One type of microarray fabrication technique uses a printer similar to an ink-jet printhead (a micro-size device) to print the addresses onto the microarray slide. However, the “ink” is an oligonucleotide solution that deposits one nano-size nucleotide at a time, creating the desired nucleotide sequences (or oligonucleotides).</a:t>
            </a:r>
            <a:endParaRPr lang="en-US" sz="2400" dirty="0"/>
          </a:p>
        </p:txBody>
      </p:sp>
      <p:pic>
        <p:nvPicPr>
          <p:cNvPr id="4" name="Picture 3"/>
          <p:cNvPicPr/>
          <p:nvPr/>
        </p:nvPicPr>
        <p:blipFill>
          <a:blip r:embed="rId3"/>
          <a:srcRect/>
          <a:stretch>
            <a:fillRect/>
          </a:stretch>
        </p:blipFill>
        <p:spPr bwMode="auto">
          <a:xfrm>
            <a:off x="960437" y="3691995"/>
            <a:ext cx="3348038" cy="2633663"/>
          </a:xfrm>
          <a:prstGeom prst="rect">
            <a:avLst/>
          </a:prstGeom>
          <a:ln>
            <a:noFill/>
          </a:ln>
          <a:effectLst>
            <a:outerShdw blurRad="292100" dist="139700" dir="2700000" algn="tl" rotWithShape="0">
              <a:srgbClr val="333333">
                <a:alpha val="65000"/>
              </a:srgbClr>
            </a:outerShdw>
          </a:effectLst>
        </p:spPr>
      </p:pic>
      <p:pic>
        <p:nvPicPr>
          <p:cNvPr id="5" name="Picture 4" descr="PiezoelectricIJ8_28"/>
          <p:cNvPicPr/>
          <p:nvPr/>
        </p:nvPicPr>
        <p:blipFill>
          <a:blip r:embed="rId4"/>
          <a:srcRect/>
          <a:stretch>
            <a:fillRect/>
          </a:stretch>
        </p:blipFill>
        <p:spPr bwMode="auto">
          <a:xfrm>
            <a:off x="4755092" y="3704520"/>
            <a:ext cx="3448050" cy="2590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Diagnostic Microarrays</a:t>
            </a:r>
            <a:endParaRPr lang="en-US" dirty="0"/>
          </a:p>
        </p:txBody>
      </p:sp>
      <p:sp>
        <p:nvSpPr>
          <p:cNvPr id="3" name="Content Placeholder 2"/>
          <p:cNvSpPr>
            <a:spLocks noGrp="1"/>
          </p:cNvSpPr>
          <p:nvPr>
            <p:ph sz="quarter" idx="1"/>
          </p:nvPr>
        </p:nvSpPr>
        <p:spPr/>
        <p:txBody>
          <a:bodyPr>
            <a:noAutofit/>
          </a:bodyPr>
          <a:lstStyle/>
          <a:p>
            <a:pPr>
              <a:buNone/>
            </a:pPr>
            <a:r>
              <a:rPr lang="en-US" sz="2400" dirty="0" smtClean="0"/>
              <a:t>Let’s watch a video showing the robotic printing of DNA microarrays:</a:t>
            </a:r>
          </a:p>
          <a:p>
            <a:pPr algn="ctr">
              <a:buNone/>
            </a:pPr>
            <a:r>
              <a:rPr lang="en-US" sz="2400" dirty="0" smtClean="0"/>
              <a:t>“</a:t>
            </a:r>
            <a:r>
              <a:rPr lang="en-US" sz="2400" dirty="0" smtClean="0">
                <a:hlinkClick r:id="rId3"/>
              </a:rPr>
              <a:t>Diagnostic Microarrays</a:t>
            </a:r>
            <a:r>
              <a:rPr lang="en-US" sz="2400" dirty="0" smtClean="0"/>
              <a:t>”</a:t>
            </a:r>
          </a:p>
          <a:p>
            <a:pPr algn="ctr">
              <a:buNone/>
            </a:pPr>
            <a:endParaRPr lang="en-US" sz="2400" dirty="0" smtClean="0"/>
          </a:p>
          <a:p>
            <a:pPr marL="0" indent="0">
              <a:buNone/>
            </a:pPr>
            <a:r>
              <a:rPr lang="en-US" sz="2400" dirty="0" smtClean="0"/>
              <a:t>Note that this video was produced in 2007 when it was possible to test for “thousands” of diseases simultaneously.  Now we can test for “tens of thousands” using microarrays with one to two million features on one slide!</a:t>
            </a:r>
          </a:p>
          <a:p>
            <a:pPr marL="0" indent="0">
              <a:buNone/>
            </a:pPr>
            <a:endParaRPr lang="en-US" sz="2400" dirty="0" smtClean="0"/>
          </a:p>
          <a:p>
            <a:pPr marL="0" indent="0">
              <a:buNone/>
            </a:pPr>
            <a:r>
              <a:rPr lang="en-US" sz="2400" dirty="0" smtClean="0"/>
              <a:t>We’ve come a long way in a relatively short period of time!</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Fabrication</a:t>
            </a:r>
            <a:endParaRPr lang="en-US" dirty="0"/>
          </a:p>
        </p:txBody>
      </p:sp>
      <p:sp>
        <p:nvSpPr>
          <p:cNvPr id="3" name="Content Placeholder 2"/>
          <p:cNvSpPr>
            <a:spLocks noGrp="1"/>
          </p:cNvSpPr>
          <p:nvPr>
            <p:ph sz="quarter" idx="1"/>
          </p:nvPr>
        </p:nvSpPr>
        <p:spPr>
          <a:xfrm>
            <a:off x="612648" y="1600200"/>
            <a:ext cx="8153400" cy="4989786"/>
          </a:xfrm>
        </p:spPr>
        <p:txBody>
          <a:bodyPr>
            <a:normAutofit/>
          </a:bodyPr>
          <a:lstStyle/>
          <a:p>
            <a:r>
              <a:rPr lang="en-US" sz="2000" dirty="0" smtClean="0"/>
              <a:t>The inkjet printing of a DNA microarray is very laborious due to all of the oligonucleotide “inks” that must be prepared for each of the addresses on the microarray.</a:t>
            </a:r>
          </a:p>
          <a:p>
            <a:r>
              <a:rPr lang="en-US" sz="2000" dirty="0" smtClean="0"/>
              <a:t>These oligos are synthesized by chemical methods, one at a time, or are prepared </a:t>
            </a:r>
            <a:r>
              <a:rPr lang="en-US" sz="2000" dirty="0" err="1" smtClean="0"/>
              <a:t>enzymatically</a:t>
            </a:r>
            <a:r>
              <a:rPr lang="en-US" sz="2000" dirty="0" smtClean="0"/>
              <a:t> by a reverse transcription of mRNA isolated from cells to copy DNA or cDNA.</a:t>
            </a:r>
          </a:p>
          <a:p>
            <a:r>
              <a:rPr lang="en-US" sz="2000" dirty="0" smtClean="0"/>
              <a:t>Alternatively, a photolithography method uses the photolithography process borrowed from the semiconductor fabrication industry in combination with chemical reactions to synthesize oligonucleotide (oligo) probes on a silicon surface.</a:t>
            </a:r>
          </a:p>
          <a:p>
            <a:r>
              <a:rPr lang="en-US" sz="2000" dirty="0" smtClean="0"/>
              <a:t>The oligos on these arrays are generally 20 to 25 nucleotides long and each feature in the array itself may be as small as 50 nm square – almost 2000 times smaller than the width of a strand of hair!</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Microarray Fabrication - Photolithography</a:t>
            </a:r>
            <a:endParaRPr lang="en-US" dirty="0"/>
          </a:p>
        </p:txBody>
      </p:sp>
      <p:sp>
        <p:nvSpPr>
          <p:cNvPr id="3" name="Content Placeholder 2"/>
          <p:cNvSpPr>
            <a:spLocks noGrp="1"/>
          </p:cNvSpPr>
          <p:nvPr>
            <p:ph sz="quarter" idx="1"/>
          </p:nvPr>
        </p:nvSpPr>
        <p:spPr>
          <a:xfrm>
            <a:off x="612648" y="1600200"/>
            <a:ext cx="8153400" cy="992688"/>
          </a:xfrm>
        </p:spPr>
        <p:txBody>
          <a:bodyPr>
            <a:normAutofit/>
          </a:bodyPr>
          <a:lstStyle/>
          <a:p>
            <a:pPr marL="0" indent="0">
              <a:buNone/>
            </a:pPr>
            <a:r>
              <a:rPr lang="en-US" sz="1800" dirty="0" smtClean="0"/>
              <a:t>This method duplicates the photolithography process used in </a:t>
            </a:r>
            <a:r>
              <a:rPr lang="en-US" sz="1800" dirty="0" err="1" smtClean="0"/>
              <a:t>microfabrication</a:t>
            </a:r>
            <a:r>
              <a:rPr lang="en-US" sz="1800" dirty="0" smtClean="0"/>
              <a:t> along chemical reactions between silicon and a nucleotide, and between different nucleotides.</a:t>
            </a:r>
            <a:endParaRPr lang="en-US" sz="1800" i="1" dirty="0" smtClean="0"/>
          </a:p>
          <a:p>
            <a:pPr marL="0" indent="0">
              <a:buNone/>
            </a:pPr>
            <a:endParaRPr lang="en-US" sz="2000" dirty="0" smtClean="0"/>
          </a:p>
          <a:p>
            <a:endParaRPr lang="en-US" sz="2000" dirty="0"/>
          </a:p>
        </p:txBody>
      </p:sp>
      <p:sp>
        <p:nvSpPr>
          <p:cNvPr id="4" name="Content Placeholder 2"/>
          <p:cNvSpPr txBox="1">
            <a:spLocks/>
          </p:cNvSpPr>
          <p:nvPr/>
        </p:nvSpPr>
        <p:spPr>
          <a:xfrm>
            <a:off x="575069" y="2502073"/>
            <a:ext cx="4578477" cy="3760940"/>
          </a:xfrm>
          <a:prstGeom prst="rect">
            <a:avLst/>
          </a:prstGeom>
        </p:spPr>
        <p:txBody>
          <a:bodyPr vert="horz">
            <a:noAutofit/>
          </a:bodyPr>
          <a:lstStyle/>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A patterned mask and ultraviolet (UV) light “expose” specific nano-size features of the microarray.  Each feature is a location for several nucleotides of the same sequence.  </a:t>
            </a:r>
          </a:p>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The graphic illustrates the UV light, mask, and substrate.  </a:t>
            </a:r>
          </a:p>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Each square in the mask is a select feature or address in the array.  </a:t>
            </a:r>
          </a:p>
          <a:p>
            <a:pPr marL="342900" marR="0" lvl="0" indent="-342900" algn="l" defTabSz="914400" rtl="0" eaLnBrk="1" fontAlgn="auto" latinLnBrk="0" hangingPunct="1">
              <a:lnSpc>
                <a:spcPct val="100000"/>
              </a:lnSpc>
              <a:spcBef>
                <a:spcPts val="700"/>
              </a:spcBef>
              <a:spcAft>
                <a:spcPts val="0"/>
              </a:spcAft>
              <a:buClr>
                <a:schemeClr val="tx1"/>
              </a:buClr>
              <a:buSzPct val="75000"/>
              <a:buFont typeface="Wingdings" pitchFamily="2" charset="2"/>
              <a:buChar char="v"/>
              <a:tabLst/>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Inside each feature are several silicon molecules that will “link” with the initial nucleotides.</a:t>
            </a:r>
            <a:endParaRPr kumimoji="0" lang="en-US"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5" name="Picture 4" descr="photo-mask-process.png"/>
          <p:cNvPicPr>
            <a:picLocks noChangeAspect="1"/>
          </p:cNvPicPr>
          <p:nvPr/>
        </p:nvPicPr>
        <p:blipFill>
          <a:blip r:embed="rId3" cstate="print"/>
          <a:stretch>
            <a:fillRect/>
          </a:stretch>
        </p:blipFill>
        <p:spPr>
          <a:xfrm>
            <a:off x="5060515" y="2354687"/>
            <a:ext cx="3761412" cy="3366049"/>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5173248" y="5888143"/>
            <a:ext cx="3225453" cy="769441"/>
          </a:xfrm>
          <a:prstGeom prst="rect">
            <a:avLst/>
          </a:prstGeom>
        </p:spPr>
        <p:txBody>
          <a:bodyPr wrap="square">
            <a:spAutoFit/>
          </a:bodyPr>
          <a:lstStyle/>
          <a:p>
            <a:pPr algn="r"/>
            <a:r>
              <a:rPr lang="en-US" sz="1100" i="1" dirty="0" smtClean="0"/>
              <a:t>This is the method that we will explore in the GeneChip</a:t>
            </a:r>
            <a:r>
              <a:rPr lang="en-US" sz="1100" i="1" baseline="30000" dirty="0" smtClean="0"/>
              <a:t>®</a:t>
            </a:r>
            <a:r>
              <a:rPr lang="en-US" sz="1100" i="1" dirty="0" smtClean="0"/>
              <a:t> Model Activity.  This method was developed by Affymetrix and is used to fabricate synthetic oligonucleotides on a silicon substrate.  </a:t>
            </a: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 Model Activity</a:t>
            </a:r>
            <a:endParaRPr lang="en-US" dirty="0"/>
          </a:p>
        </p:txBody>
      </p:sp>
      <p:sp>
        <p:nvSpPr>
          <p:cNvPr id="3" name="Content Placeholder 2"/>
          <p:cNvSpPr>
            <a:spLocks noGrp="1"/>
          </p:cNvSpPr>
          <p:nvPr>
            <p:ph sz="quarter" idx="1"/>
          </p:nvPr>
        </p:nvSpPr>
        <p:spPr>
          <a:xfrm>
            <a:off x="612647" y="1600200"/>
            <a:ext cx="3846463" cy="4800599"/>
          </a:xfrm>
        </p:spPr>
        <p:txBody>
          <a:bodyPr>
            <a:normAutofit/>
          </a:bodyPr>
          <a:lstStyle/>
          <a:p>
            <a:pPr marL="0" indent="0">
              <a:buNone/>
            </a:pPr>
            <a:r>
              <a:rPr lang="en-US" sz="2400" dirty="0" smtClean="0"/>
              <a:t>So let’s step through activity materials and fabrication process together.</a:t>
            </a:r>
          </a:p>
          <a:p>
            <a:pPr marL="0" indent="0">
              <a:buNone/>
            </a:pPr>
            <a:r>
              <a:rPr lang="en-US" sz="2400" dirty="0" smtClean="0"/>
              <a:t>The board simulates an array on a silicon substrate.  </a:t>
            </a:r>
            <a:r>
              <a:rPr lang="en-US" sz="1600" i="1" dirty="0" smtClean="0"/>
              <a:t>(Yours may look a little different from the one in the picture.)</a:t>
            </a:r>
          </a:p>
          <a:p>
            <a:pPr marL="0" indent="0">
              <a:buNone/>
            </a:pPr>
            <a:r>
              <a:rPr lang="en-US" sz="2400" dirty="0" smtClean="0"/>
              <a:t>By the end of this activity, each feature in the array will have an oligo of 3 nucleotides.</a:t>
            </a:r>
            <a:endParaRPr lang="en-US" sz="2800" dirty="0"/>
          </a:p>
        </p:txBody>
      </p:sp>
      <p:pic>
        <p:nvPicPr>
          <p:cNvPr id="4" name="Picture 3"/>
          <p:cNvPicPr/>
          <p:nvPr/>
        </p:nvPicPr>
        <p:blipFill>
          <a:blip r:embed="rId3"/>
          <a:srcRect/>
          <a:stretch>
            <a:fillRect/>
          </a:stretch>
        </p:blipFill>
        <p:spPr bwMode="auto">
          <a:xfrm>
            <a:off x="4673601" y="1722437"/>
            <a:ext cx="4252912" cy="3414713"/>
          </a:xfrm>
          <a:prstGeom prst="rect">
            <a:avLst/>
          </a:prstGeom>
          <a:ln>
            <a:noFill/>
          </a:ln>
          <a:effectLst>
            <a:outerShdw blurRad="292100" dist="139700" dir="2700000" algn="tl" rotWithShape="0">
              <a:srgbClr val="333333">
                <a:alpha val="65000"/>
              </a:srgbClr>
            </a:outerShdw>
          </a:effectLst>
        </p:spPr>
      </p:pic>
      <p:pic>
        <p:nvPicPr>
          <p:cNvPr id="5" name="Picture 11"/>
          <p:cNvPicPr>
            <a:picLocks noChangeAspect="1"/>
          </p:cNvPicPr>
          <p:nvPr/>
        </p:nvPicPr>
        <p:blipFill>
          <a:blip r:embed="rId4"/>
          <a:srcRect l="2814" t="3431" r="14125" b="3039"/>
          <a:stretch>
            <a:fillRect/>
          </a:stretch>
        </p:blipFill>
        <p:spPr bwMode="auto">
          <a:xfrm>
            <a:off x="4179710" y="4417036"/>
            <a:ext cx="1690512" cy="2185296"/>
          </a:xfrm>
          <a:prstGeom prst="ellipse">
            <a:avLst/>
          </a:prstGeom>
          <a:ln>
            <a:noFill/>
          </a:ln>
          <a:effectLst>
            <a:softEdge rad="112500"/>
          </a:effectLst>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Microarray Model Activity</a:t>
            </a:r>
          </a:p>
        </p:txBody>
      </p:sp>
      <p:sp>
        <p:nvSpPr>
          <p:cNvPr id="3" name="Content Placeholder 2"/>
          <p:cNvSpPr>
            <a:spLocks noGrp="1"/>
          </p:cNvSpPr>
          <p:nvPr>
            <p:ph sz="quarter" idx="1"/>
          </p:nvPr>
        </p:nvSpPr>
        <p:spPr>
          <a:xfrm>
            <a:off x="612648" y="1600200"/>
            <a:ext cx="4473702" cy="4705350"/>
          </a:xfrm>
        </p:spPr>
        <p:txBody>
          <a:bodyPr>
            <a:normAutofit/>
          </a:bodyPr>
          <a:lstStyle/>
          <a:p>
            <a:pPr marL="0" indent="0">
              <a:buNone/>
            </a:pPr>
            <a:r>
              <a:rPr lang="en-US" sz="2400" dirty="0" smtClean="0"/>
              <a:t>In this activity you will fabricate a 3 nucleotide oligo (nucleotide sequence) using 12 masks.</a:t>
            </a:r>
          </a:p>
          <a:p>
            <a:pPr marL="457200" indent="-457200"/>
            <a:r>
              <a:rPr lang="en-US" sz="2400" dirty="0" smtClean="0"/>
              <a:t>Each mask identifies the locations for one of four nucleotides (A, C, T, or G) with a hole or opening.</a:t>
            </a:r>
          </a:p>
          <a:p>
            <a:pPr marL="457200" indent="-457200"/>
            <a:r>
              <a:rPr lang="en-US" sz="2400" dirty="0" smtClean="0"/>
              <a:t>Colored beads are used for each nucleotide.  Refer to the top of your substrate (board) for the color of bead vs. the specific nucleotide.</a:t>
            </a:r>
            <a:endParaRPr lang="en-US" sz="2400" dirty="0"/>
          </a:p>
        </p:txBody>
      </p:sp>
      <p:pic>
        <p:nvPicPr>
          <p:cNvPr id="4" name="Picture 3"/>
          <p:cNvPicPr/>
          <p:nvPr/>
        </p:nvPicPr>
        <p:blipFill>
          <a:blip r:embed="rId3">
            <a:lum bright="10000"/>
          </a:blip>
          <a:srcRect/>
          <a:stretch>
            <a:fillRect/>
          </a:stretch>
        </p:blipFill>
        <p:spPr bwMode="auto">
          <a:xfrm>
            <a:off x="5238750" y="1690024"/>
            <a:ext cx="3676650" cy="387257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Fabrication of a Oligonucleotide Array</a:t>
            </a:r>
            <a:endParaRPr lang="en-US" dirty="0"/>
          </a:p>
        </p:txBody>
      </p:sp>
      <p:sp>
        <p:nvSpPr>
          <p:cNvPr id="3" name="Content Placeholder 2"/>
          <p:cNvSpPr>
            <a:spLocks noGrp="1"/>
          </p:cNvSpPr>
          <p:nvPr>
            <p:ph sz="quarter" idx="1"/>
          </p:nvPr>
        </p:nvSpPr>
        <p:spPr>
          <a:xfrm>
            <a:off x="612648" y="1600200"/>
            <a:ext cx="4394781" cy="4495800"/>
          </a:xfrm>
        </p:spPr>
        <p:txBody>
          <a:bodyPr>
            <a:normAutofit fontScale="92500" lnSpcReduction="10000"/>
          </a:bodyPr>
          <a:lstStyle/>
          <a:p>
            <a:r>
              <a:rPr lang="en-US" sz="2400" dirty="0" smtClean="0"/>
              <a:t>The light that travels through these holes initiates the growth of a nucleotide chain through a process of </a:t>
            </a:r>
            <a:r>
              <a:rPr lang="en-US" sz="2400" u="sng" dirty="0" err="1" smtClean="0"/>
              <a:t>deprotection</a:t>
            </a:r>
            <a:r>
              <a:rPr lang="en-US" sz="2400" dirty="0" smtClean="0"/>
              <a:t> and </a:t>
            </a:r>
            <a:r>
              <a:rPr lang="en-US" sz="2400" u="sng" dirty="0" smtClean="0"/>
              <a:t>addition</a:t>
            </a:r>
            <a:r>
              <a:rPr lang="en-US" sz="2400" dirty="0" smtClean="0"/>
              <a:t> of new bases into specific chains / probes.</a:t>
            </a:r>
          </a:p>
          <a:p>
            <a:r>
              <a:rPr lang="en-US" sz="2400" dirty="0" smtClean="0"/>
              <a:t>The chain begins with a nucleotide linking to an unprotected silicon molecule on the surface of the substrate.</a:t>
            </a:r>
          </a:p>
          <a:p>
            <a:r>
              <a:rPr lang="en-US" sz="2400" dirty="0" smtClean="0"/>
              <a:t>The mask is therefore the tool that ultimately controls the building of the oligo probes.</a:t>
            </a:r>
            <a:endParaRPr lang="en-US" sz="2400" dirty="0"/>
          </a:p>
        </p:txBody>
      </p:sp>
      <p:pic>
        <p:nvPicPr>
          <p:cNvPr id="4" name="Picture 3" descr="photo-mask-process.png"/>
          <p:cNvPicPr>
            <a:picLocks noChangeAspect="1"/>
          </p:cNvPicPr>
          <p:nvPr/>
        </p:nvPicPr>
        <p:blipFill>
          <a:blip r:embed="rId3" cstate="print"/>
          <a:stretch>
            <a:fillRect/>
          </a:stretch>
        </p:blipFill>
        <p:spPr>
          <a:xfrm>
            <a:off x="5315299" y="1671511"/>
            <a:ext cx="3640170" cy="32575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Step Process</a:t>
            </a:r>
            <a:endParaRPr lang="en-US" dirty="0"/>
          </a:p>
        </p:txBody>
      </p:sp>
      <p:sp>
        <p:nvSpPr>
          <p:cNvPr id="3" name="Content Placeholder 2"/>
          <p:cNvSpPr>
            <a:spLocks noGrp="1"/>
          </p:cNvSpPr>
          <p:nvPr>
            <p:ph sz="quarter" idx="1"/>
          </p:nvPr>
        </p:nvSpPr>
        <p:spPr/>
        <p:txBody>
          <a:bodyPr>
            <a:normAutofit lnSpcReduction="10000"/>
          </a:bodyPr>
          <a:lstStyle/>
          <a:p>
            <a:r>
              <a:rPr lang="en-US" sz="2400" u="sng" dirty="0" smtClean="0"/>
              <a:t>Protect</a:t>
            </a:r>
            <a:r>
              <a:rPr lang="en-US" sz="2400" dirty="0" smtClean="0"/>
              <a:t> – Initially, a blocking compound is washed over the entire silicon wafer.  In subsequent steps, the blocking compound is already attached to the nucleotides in the </a:t>
            </a:r>
            <a:r>
              <a:rPr lang="en-US" sz="2400" i="1" dirty="0" smtClean="0"/>
              <a:t>Addition </a:t>
            </a:r>
            <a:r>
              <a:rPr lang="en-US" sz="2400" dirty="0" smtClean="0"/>
              <a:t>step.</a:t>
            </a:r>
          </a:p>
          <a:p>
            <a:r>
              <a:rPr lang="en-US" sz="2400" u="sng" dirty="0" err="1" smtClean="0"/>
              <a:t>Deprotect</a:t>
            </a:r>
            <a:r>
              <a:rPr lang="en-US" sz="2400" u="sng" dirty="0" smtClean="0"/>
              <a:t> (Photolithography)</a:t>
            </a:r>
            <a:r>
              <a:rPr lang="en-US" sz="2400" dirty="0" smtClean="0"/>
              <a:t> – UV light through the “holes” in the mask, removes the blocking compound, “</a:t>
            </a:r>
            <a:r>
              <a:rPr lang="en-US" sz="2400" dirty="0" err="1" smtClean="0"/>
              <a:t>deprotecting</a:t>
            </a:r>
            <a:r>
              <a:rPr lang="en-US" sz="2400" dirty="0" smtClean="0"/>
              <a:t>” that area.</a:t>
            </a:r>
          </a:p>
          <a:p>
            <a:r>
              <a:rPr lang="en-US" sz="2400" u="sng" dirty="0" smtClean="0"/>
              <a:t>Addition</a:t>
            </a:r>
            <a:r>
              <a:rPr lang="en-US" sz="2400" dirty="0" smtClean="0"/>
              <a:t> – The substrate is washed with a solution of the specific nucleotide being added at that step.  The nucleotides in the solution attach to the </a:t>
            </a:r>
            <a:r>
              <a:rPr lang="en-US" sz="2400" dirty="0" err="1" smtClean="0"/>
              <a:t>deprotected</a:t>
            </a:r>
            <a:r>
              <a:rPr lang="en-US" sz="2400" dirty="0" smtClean="0"/>
              <a:t> areas on the wafer.  </a:t>
            </a:r>
          </a:p>
          <a:p>
            <a:r>
              <a:rPr lang="en-US" sz="2400" dirty="0" smtClean="0"/>
              <a:t>This cycle is repeated for each new nucleotide.</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Genechip</a:t>
            </a:r>
            <a:r>
              <a:rPr lang="en-US" dirty="0" smtClean="0"/>
              <a:t>” Animations</a:t>
            </a:r>
            <a:endParaRPr lang="en-US" dirty="0"/>
          </a:p>
        </p:txBody>
      </p:sp>
      <p:sp>
        <p:nvSpPr>
          <p:cNvPr id="3" name="Content Placeholder 2"/>
          <p:cNvSpPr>
            <a:spLocks noGrp="1"/>
          </p:cNvSpPr>
          <p:nvPr>
            <p:ph sz="quarter" idx="1"/>
          </p:nvPr>
        </p:nvSpPr>
        <p:spPr/>
        <p:txBody>
          <a:bodyPr/>
          <a:lstStyle/>
          <a:p>
            <a:r>
              <a:rPr lang="en-US" dirty="0" smtClean="0"/>
              <a:t>Let’s take a look at a couple of animations.</a:t>
            </a:r>
          </a:p>
          <a:p>
            <a:endParaRPr lang="en-US" dirty="0" smtClean="0"/>
          </a:p>
          <a:p>
            <a:pPr algn="ctr">
              <a:buNone/>
            </a:pPr>
            <a:r>
              <a:rPr lang="en-US" dirty="0" smtClean="0">
                <a:hlinkClick r:id="rId3"/>
              </a:rPr>
              <a:t>GeneChip Animation on YouTube</a:t>
            </a:r>
            <a:endParaRPr lang="en-US" dirty="0" smtClean="0"/>
          </a:p>
          <a:p>
            <a:pPr algn="ctr">
              <a:buNone/>
            </a:pPr>
            <a:endParaRPr lang="en-US" dirty="0" smtClean="0"/>
          </a:p>
          <a:p>
            <a:pPr algn="ctr">
              <a:buNone/>
            </a:pPr>
            <a:r>
              <a:rPr lang="en-US" dirty="0" smtClean="0">
                <a:hlinkClick r:id="rId4"/>
              </a:rPr>
              <a:t>DNA Microarray by Affymetrix</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to do it!</a:t>
            </a:r>
            <a:endParaRPr lang="en-US" dirty="0"/>
          </a:p>
        </p:txBody>
      </p:sp>
      <p:sp>
        <p:nvSpPr>
          <p:cNvPr id="3" name="Content Placeholder 2"/>
          <p:cNvSpPr>
            <a:spLocks noGrp="1"/>
          </p:cNvSpPr>
          <p:nvPr>
            <p:ph sz="quarter" idx="1"/>
          </p:nvPr>
        </p:nvSpPr>
        <p:spPr/>
        <p:txBody>
          <a:bodyPr/>
          <a:lstStyle/>
          <a:p>
            <a:r>
              <a:rPr lang="en-US" dirty="0" smtClean="0"/>
              <a:t>Are you ready?</a:t>
            </a:r>
          </a:p>
          <a:p>
            <a:r>
              <a:rPr lang="en-US" dirty="0" smtClean="0"/>
              <a:t>Let’s build a three nucleotide sequence DNA microarray!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Human Genome</a:t>
            </a:r>
            <a:endParaRPr lang="en-US" dirty="0"/>
          </a:p>
        </p:txBody>
      </p:sp>
      <p:sp>
        <p:nvSpPr>
          <p:cNvPr id="3" name="Content Placeholder 2"/>
          <p:cNvSpPr>
            <a:spLocks noGrp="1"/>
          </p:cNvSpPr>
          <p:nvPr>
            <p:ph sz="quarter" idx="1"/>
          </p:nvPr>
        </p:nvSpPr>
        <p:spPr/>
        <p:txBody>
          <a:bodyPr>
            <a:normAutofit/>
          </a:bodyPr>
          <a:lstStyle/>
          <a:p>
            <a:pPr marL="514350" indent="-514350"/>
            <a:r>
              <a:rPr lang="en-US" sz="2400" dirty="0" smtClean="0"/>
              <a:t>The human genome is the complete set of human DNA.  </a:t>
            </a:r>
          </a:p>
          <a:p>
            <a:pPr marL="514350" indent="-514350"/>
            <a:r>
              <a:rPr lang="en-US" sz="2400" dirty="0" smtClean="0"/>
              <a:t>This set consists of approximately 30,000 genes.  </a:t>
            </a:r>
          </a:p>
          <a:p>
            <a:pPr marL="514350" indent="-514350"/>
            <a:r>
              <a:rPr lang="en-US" sz="2400" dirty="0" smtClean="0"/>
              <a:t>A person’s specific genes are stored in each of one’s cells.  In fact, every single cell in a human body contains the exact same genes. </a:t>
            </a:r>
          </a:p>
          <a:p>
            <a:pPr marL="514350" indent="-514350"/>
            <a:r>
              <a:rPr lang="en-US" sz="2400" dirty="0" smtClean="0"/>
              <a:t>However, the “activity” of genes varies from cell to cell. A gene is active when its mRNA can make a copy or cDNA.</a:t>
            </a:r>
          </a:p>
          <a:p>
            <a:pPr marL="514350" indent="-514350"/>
            <a:r>
              <a:rPr lang="en-US" sz="2400" dirty="0" smtClean="0"/>
              <a:t>Genes are not the same between different human bodies and between different species.</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85000" lnSpcReduction="10000"/>
          </a:bodyPr>
          <a:lstStyle/>
          <a:p>
            <a:pPr marL="514350" indent="-514350">
              <a:buFont typeface="+mj-lt"/>
              <a:buAutoNum type="arabicPeriod"/>
            </a:pPr>
            <a:r>
              <a:rPr lang="en-US" sz="2000" dirty="0" smtClean="0"/>
              <a:t>Set up your station with your substrate, beads (nucleotides), and mask (cards with the pretty flowered holes).</a:t>
            </a:r>
          </a:p>
          <a:p>
            <a:pPr marL="514350" indent="-514350">
              <a:buFont typeface="+mj-lt"/>
              <a:buAutoNum type="arabicPeriod"/>
            </a:pPr>
            <a:r>
              <a:rPr lang="en-US" sz="2000" dirty="0" smtClean="0"/>
              <a:t>Using mask 1, align it over the substrate using the 2 alignment pegs at the top of the board.</a:t>
            </a:r>
          </a:p>
          <a:p>
            <a:pPr marL="514350" indent="-514350">
              <a:buFont typeface="+mj-lt"/>
              <a:buAutoNum type="arabicPeriod"/>
            </a:pPr>
            <a:r>
              <a:rPr lang="en-US" sz="2000" dirty="0" smtClean="0"/>
              <a:t>Mask 1 is for the T nucleotides.  Drop a T bead through each hole and onto a nail. (You have just “exposed for” and “added” a T nucleotide.</a:t>
            </a:r>
          </a:p>
          <a:p>
            <a:pPr marL="514350" indent="-514350">
              <a:buFont typeface="+mj-lt"/>
              <a:buAutoNum type="arabicPeriod"/>
            </a:pPr>
            <a:r>
              <a:rPr lang="en-US" sz="2000" dirty="0" smtClean="0"/>
              <a:t>Remove the Mask 1.  Align Mask 2 for the C nucleotide.</a:t>
            </a:r>
          </a:p>
          <a:p>
            <a:pPr marL="514350" indent="-514350">
              <a:buFont typeface="+mj-lt"/>
              <a:buAutoNum type="arabicPeriod"/>
            </a:pPr>
            <a:r>
              <a:rPr lang="en-US" sz="2000" dirty="0" smtClean="0"/>
              <a:t>Add C to all of the </a:t>
            </a:r>
            <a:r>
              <a:rPr lang="en-US" sz="2000" dirty="0" err="1" smtClean="0"/>
              <a:t>deprotected</a:t>
            </a:r>
            <a:r>
              <a:rPr lang="en-US" sz="2000" dirty="0" smtClean="0"/>
              <a:t> areas.</a:t>
            </a:r>
          </a:p>
          <a:p>
            <a:pPr marL="514350" indent="-514350">
              <a:buFont typeface="+mj-lt"/>
              <a:buAutoNum type="arabicPeriod"/>
            </a:pPr>
            <a:r>
              <a:rPr lang="en-US" sz="2000" dirty="0" smtClean="0"/>
              <a:t>Continue this process through all 12 masks.</a:t>
            </a:r>
          </a:p>
          <a:p>
            <a:pPr marL="514350" indent="-514350">
              <a:buFont typeface="+mj-lt"/>
              <a:buAutoNum type="arabicPeriod"/>
            </a:pPr>
            <a:r>
              <a:rPr lang="en-US" sz="2000" dirty="0" smtClean="0"/>
              <a:t>On the array table in your activity, write the oligo for each feature.</a:t>
            </a:r>
            <a:endParaRPr lang="en-US" sz="2000" dirty="0"/>
          </a:p>
        </p:txBody>
      </p:sp>
      <p:sp>
        <p:nvSpPr>
          <p:cNvPr id="3" name="Title 2"/>
          <p:cNvSpPr>
            <a:spLocks noGrp="1"/>
          </p:cNvSpPr>
          <p:nvPr>
            <p:ph type="title"/>
          </p:nvPr>
        </p:nvSpPr>
        <p:spPr/>
        <p:txBody>
          <a:bodyPr>
            <a:normAutofit fontScale="90000"/>
          </a:bodyPr>
          <a:lstStyle/>
          <a:p>
            <a:r>
              <a:rPr lang="en-US" dirty="0" smtClean="0"/>
              <a:t>DNA Microarray Model Activity (Fabrication)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71600" y="1600200"/>
            <a:ext cx="7772400" cy="990600"/>
          </a:xfrm>
        </p:spPr>
        <p:txBody>
          <a:bodyPr>
            <a:normAutofit fontScale="90000"/>
          </a:bodyPr>
          <a:lstStyle/>
          <a:p>
            <a:r>
              <a:rPr lang="en-US" dirty="0" smtClean="0"/>
              <a:t>DNA Microarray Model Activity (Interpretation)</a:t>
            </a:r>
            <a:endParaRPr lang="en-US" dirty="0"/>
          </a:p>
        </p:txBody>
      </p:sp>
      <p:sp>
        <p:nvSpPr>
          <p:cNvPr id="5" name="Content Placeholder 2"/>
          <p:cNvSpPr txBox="1">
            <a:spLocks/>
          </p:cNvSpPr>
          <p:nvPr/>
        </p:nvSpPr>
        <p:spPr>
          <a:xfrm>
            <a:off x="1365336" y="2777646"/>
            <a:ext cx="3690693" cy="3873674"/>
          </a:xfrm>
          <a:prstGeom prst="rect">
            <a:avLst/>
          </a:prstGeom>
        </p:spPr>
        <p:txBody>
          <a:bodyPr vert="horz" anchor="t">
            <a:normAutofit/>
          </a:bodyPr>
          <a:lstStyle/>
          <a:p>
            <a:pPr marL="0" marR="0" lvl="0" indent="0" algn="l" defTabSz="914400" rtl="0" eaLnBrk="1" fontAlgn="auto" latinLnBrk="0" hangingPunct="1">
              <a:lnSpc>
                <a:spcPct val="100000"/>
              </a:lnSpc>
              <a:spcBef>
                <a:spcPts val="700"/>
              </a:spcBef>
              <a:spcAft>
                <a:spcPts val="0"/>
              </a:spcAft>
              <a:buClr>
                <a:schemeClr val="tx1"/>
              </a:buClr>
              <a:buSzPct val="75000"/>
              <a:buFont typeface="Wingdings" pitchFamily="2" charset="2"/>
              <a:buNone/>
              <a:tabLst/>
              <a:defRPr/>
            </a:pPr>
            <a:r>
              <a:rPr kumimoji="0" lang="en-US" b="0" i="0" u="none" strike="noStrike" kern="1200" cap="none" spc="0" normalizeH="0" baseline="0" noProof="0" dirty="0" smtClean="0">
                <a:ln>
                  <a:noFill/>
                </a:ln>
                <a:solidFill>
                  <a:schemeClr val="tx2"/>
                </a:solidFill>
                <a:effectLst/>
                <a:uLnTx/>
                <a:uFillTx/>
                <a:latin typeface="Arial" pitchFamily="34" charset="0"/>
                <a:ea typeface="+mn-ea"/>
                <a:cs typeface="Arial" pitchFamily="34" charset="0"/>
              </a:rPr>
              <a:t>Remember this graphic?</a:t>
            </a:r>
          </a:p>
          <a:p>
            <a:pPr marL="0" marR="0" lvl="0" indent="0" algn="l" defTabSz="914400" rtl="0" eaLnBrk="1" fontAlgn="auto" latinLnBrk="0" hangingPunct="1">
              <a:lnSpc>
                <a:spcPct val="100000"/>
              </a:lnSpc>
              <a:spcBef>
                <a:spcPts val="700"/>
              </a:spcBef>
              <a:spcAft>
                <a:spcPts val="0"/>
              </a:spcAft>
              <a:buClr>
                <a:schemeClr val="tx1"/>
              </a:buClr>
              <a:buSzPct val="75000"/>
              <a:buFont typeface="Wingdings" pitchFamily="2" charset="2"/>
              <a:buNone/>
              <a:tabLst/>
              <a:defRPr/>
            </a:pPr>
            <a:r>
              <a:rPr lang="en-US" dirty="0" smtClean="0">
                <a:solidFill>
                  <a:schemeClr val="tx2"/>
                </a:solidFill>
                <a:latin typeface="Arial" pitchFamily="34" charset="0"/>
                <a:cs typeface="Arial" pitchFamily="34" charset="0"/>
              </a:rPr>
              <a:t>Ask your instructor for a sample bag.  </a:t>
            </a:r>
            <a:r>
              <a:rPr kumimoji="0" lang="en-US" b="0" i="0" u="none" strike="noStrike" kern="1200" cap="none" spc="0" normalizeH="0" baseline="0" noProof="0" dirty="0" smtClean="0">
                <a:ln>
                  <a:noFill/>
                </a:ln>
                <a:solidFill>
                  <a:schemeClr val="tx2"/>
                </a:solidFill>
                <a:effectLst/>
                <a:uLnTx/>
                <a:uFillTx/>
                <a:latin typeface="Arial" pitchFamily="34" charset="0"/>
                <a:ea typeface="+mn-ea"/>
                <a:cs typeface="Arial" pitchFamily="34" charset="0"/>
              </a:rPr>
              <a:t>In your bag are fluorescently labeled nucleotides (red or green sequin with 3 beads).</a:t>
            </a:r>
          </a:p>
          <a:p>
            <a:pPr marL="0" marR="0" lvl="0" indent="0" algn="l" defTabSz="914400" rtl="0" eaLnBrk="1" fontAlgn="auto" latinLnBrk="0" hangingPunct="1">
              <a:lnSpc>
                <a:spcPct val="100000"/>
              </a:lnSpc>
              <a:spcBef>
                <a:spcPts val="700"/>
              </a:spcBef>
              <a:spcAft>
                <a:spcPts val="0"/>
              </a:spcAft>
              <a:buClr>
                <a:schemeClr val="tx1"/>
              </a:buClr>
              <a:buSzPct val="75000"/>
              <a:buFont typeface="Wingdings" pitchFamily="2" charset="2"/>
              <a:buNone/>
              <a:tabLst/>
              <a:defRPr/>
            </a:pPr>
            <a:r>
              <a:rPr kumimoji="0" lang="en-US" b="0" i="0" u="none" strike="noStrike" kern="1200" cap="none" spc="0" normalizeH="0" baseline="0" noProof="0" dirty="0" smtClean="0">
                <a:ln>
                  <a:noFill/>
                </a:ln>
                <a:solidFill>
                  <a:schemeClr val="tx2"/>
                </a:solidFill>
                <a:effectLst/>
                <a:uLnTx/>
                <a:uFillTx/>
                <a:latin typeface="Arial" pitchFamily="34" charset="0"/>
                <a:ea typeface="+mn-ea"/>
                <a:cs typeface="Arial" pitchFamily="34" charset="0"/>
              </a:rPr>
              <a:t>These are cDNA targets from a control cell and test cell.  Which is which?</a:t>
            </a:r>
          </a:p>
          <a:p>
            <a:pPr marL="0" marR="0" lvl="0" indent="0" algn="l" defTabSz="914400" rtl="0" eaLnBrk="1" fontAlgn="auto" latinLnBrk="0" hangingPunct="1">
              <a:lnSpc>
                <a:spcPct val="100000"/>
              </a:lnSpc>
              <a:spcBef>
                <a:spcPts val="700"/>
              </a:spcBef>
              <a:spcAft>
                <a:spcPts val="0"/>
              </a:spcAft>
              <a:buClr>
                <a:schemeClr val="tx1"/>
              </a:buClr>
              <a:buSzPct val="75000"/>
              <a:buFont typeface="Wingdings" pitchFamily="2" charset="2"/>
              <a:buNone/>
              <a:tabLst/>
              <a:defRPr/>
            </a:pPr>
            <a:r>
              <a:rPr kumimoji="0" lang="en-US" b="0" i="0" u="none" strike="noStrike" kern="1200" cap="none" spc="0" normalizeH="0" baseline="0" noProof="0" dirty="0" smtClean="0">
                <a:ln>
                  <a:noFill/>
                </a:ln>
                <a:solidFill>
                  <a:schemeClr val="tx2"/>
                </a:solidFill>
                <a:effectLst/>
                <a:uLnTx/>
                <a:uFillTx/>
                <a:latin typeface="Arial" pitchFamily="34" charset="0"/>
                <a:ea typeface="+mn-ea"/>
                <a:cs typeface="Arial" pitchFamily="34" charset="0"/>
              </a:rPr>
              <a:t>Match your targets with the oligo probes on your array.</a:t>
            </a:r>
          </a:p>
          <a:p>
            <a:pPr marL="0" marR="0" lvl="0" indent="0" algn="l" defTabSz="914400" rtl="0" eaLnBrk="1" fontAlgn="auto" latinLnBrk="0" hangingPunct="1">
              <a:lnSpc>
                <a:spcPct val="100000"/>
              </a:lnSpc>
              <a:spcBef>
                <a:spcPts val="700"/>
              </a:spcBef>
              <a:spcAft>
                <a:spcPts val="0"/>
              </a:spcAft>
              <a:buClr>
                <a:schemeClr val="tx1"/>
              </a:buClr>
              <a:buSzPct val="75000"/>
              <a:buFont typeface="Wingdings" pitchFamily="2" charset="2"/>
              <a:buNone/>
              <a:tabLst/>
              <a:defRPr/>
            </a:pPr>
            <a:r>
              <a:rPr kumimoji="0" lang="en-US" b="0" i="0" u="none" strike="noStrike" kern="1200" cap="none" spc="0" normalizeH="0" baseline="0" noProof="0" dirty="0" smtClean="0">
                <a:ln>
                  <a:noFill/>
                </a:ln>
                <a:solidFill>
                  <a:schemeClr val="tx2"/>
                </a:solidFill>
                <a:effectLst/>
                <a:uLnTx/>
                <a:uFillTx/>
                <a:latin typeface="Arial" pitchFamily="34" charset="0"/>
                <a:ea typeface="+mn-ea"/>
                <a:cs typeface="Arial" pitchFamily="34" charset="0"/>
              </a:rPr>
              <a:t>Which genes are detected in the control and in the target?</a:t>
            </a:r>
          </a:p>
        </p:txBody>
      </p:sp>
      <p:pic>
        <p:nvPicPr>
          <p:cNvPr id="6" name="Picture 5" descr="cDNA array_long copy.jpg"/>
          <p:cNvPicPr>
            <a:picLocks noChangeAspect="1"/>
          </p:cNvPicPr>
          <p:nvPr/>
        </p:nvPicPr>
        <p:blipFill>
          <a:blip r:embed="rId3"/>
          <a:stretch>
            <a:fillRect/>
          </a:stretch>
        </p:blipFill>
        <p:spPr>
          <a:xfrm>
            <a:off x="5220181" y="2819866"/>
            <a:ext cx="3679232" cy="317175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Microarray Model Activity</a:t>
            </a:r>
          </a:p>
        </p:txBody>
      </p:sp>
      <p:sp>
        <p:nvSpPr>
          <p:cNvPr id="3" name="Content Placeholder 2"/>
          <p:cNvSpPr>
            <a:spLocks noGrp="1"/>
          </p:cNvSpPr>
          <p:nvPr>
            <p:ph sz="quarter" idx="1"/>
          </p:nvPr>
        </p:nvSpPr>
        <p:spPr/>
        <p:txBody>
          <a:bodyPr/>
          <a:lstStyle/>
          <a:p>
            <a:pPr marL="514350" indent="-514350"/>
            <a:r>
              <a:rPr lang="en-US" dirty="0" smtClean="0"/>
              <a:t>Complete the Post-Activity Questions for each part of this activity.</a:t>
            </a:r>
          </a:p>
          <a:p>
            <a:pPr marL="514350" indent="-514350"/>
            <a:r>
              <a:rPr lang="en-US" dirty="0" smtClean="0"/>
              <a:t>Discuss you answers with you team mates to ensure that everyone understands the concepts explored in this activity.</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720230"/>
          </a:xfrm>
        </p:spPr>
        <p:txBody>
          <a:bodyPr>
            <a:normAutofit fontScale="70000" lnSpcReduction="20000"/>
          </a:bodyPr>
          <a:lstStyle/>
          <a:p>
            <a:pPr marL="514350" indent="-514350">
              <a:lnSpc>
                <a:spcPct val="120000"/>
              </a:lnSpc>
              <a:spcBef>
                <a:spcPts val="0"/>
              </a:spcBef>
              <a:spcAft>
                <a:spcPts val="600"/>
              </a:spcAft>
              <a:buFont typeface="Wingdings" pitchFamily="2" charset="2"/>
              <a:buChar char="v"/>
            </a:pPr>
            <a:r>
              <a:rPr lang="en-US" dirty="0" smtClean="0"/>
              <a:t>DNA microarray fabrication requires the construction of thousands or millions of oligonucleotides within the features of an array. </a:t>
            </a:r>
          </a:p>
          <a:p>
            <a:pPr marL="514350" indent="-514350">
              <a:lnSpc>
                <a:spcPct val="120000"/>
              </a:lnSpc>
              <a:spcBef>
                <a:spcPts val="0"/>
              </a:spcBef>
              <a:spcAft>
                <a:spcPts val="600"/>
              </a:spcAft>
              <a:buFont typeface="Wingdings" pitchFamily="2" charset="2"/>
              <a:buChar char="v"/>
            </a:pPr>
            <a:r>
              <a:rPr lang="en-US" dirty="0" smtClean="0"/>
              <a:t>One fabrication process uses the technology of the inkjet printer while another process uses photolithography. </a:t>
            </a:r>
          </a:p>
          <a:p>
            <a:pPr marL="514350" indent="-514350">
              <a:lnSpc>
                <a:spcPct val="120000"/>
              </a:lnSpc>
              <a:spcBef>
                <a:spcPts val="0"/>
              </a:spcBef>
              <a:spcAft>
                <a:spcPts val="600"/>
              </a:spcAft>
              <a:buFont typeface="Wingdings" pitchFamily="2" charset="2"/>
              <a:buChar char="v"/>
            </a:pPr>
            <a:r>
              <a:rPr lang="en-US" dirty="0" smtClean="0"/>
              <a:t>The photolithography process results in synthetic oligos built one nucleotide at a time using specially designed masks and UV light. </a:t>
            </a:r>
          </a:p>
          <a:p>
            <a:pPr marL="514350" indent="-514350">
              <a:lnSpc>
                <a:spcPct val="120000"/>
              </a:lnSpc>
              <a:spcBef>
                <a:spcPts val="0"/>
              </a:spcBef>
              <a:spcAft>
                <a:spcPts val="600"/>
              </a:spcAft>
              <a:buFont typeface="Wingdings" pitchFamily="2" charset="2"/>
              <a:buChar char="v"/>
            </a:pPr>
            <a:r>
              <a:rPr lang="en-US" dirty="0" smtClean="0"/>
              <a:t>Each of these processes has the ability to construct large microarrays capable of identifying thousands of different genes simultaneously.</a:t>
            </a:r>
            <a:endParaRPr lang="en-US" dirty="0"/>
          </a:p>
        </p:txBody>
      </p:sp>
      <p:sp>
        <p:nvSpPr>
          <p:cNvPr id="3" name="Title 2"/>
          <p:cNvSpPr>
            <a:spLocks noGrp="1"/>
          </p:cNvSpPr>
          <p:nvPr>
            <p:ph type="title"/>
          </p:nvPr>
        </p:nvSpPr>
        <p:spPr/>
        <p:txBody>
          <a:bodyPr/>
          <a:lstStyle/>
          <a:p>
            <a:r>
              <a:rPr lang="en-US" dirty="0" smtClean="0"/>
              <a:t>Summary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657600"/>
          </a:xfrm>
        </p:spPr>
        <p:txBody>
          <a:bodyPr>
            <a:normAutofit fontScale="77500" lnSpcReduction="20000"/>
          </a:bodyPr>
          <a:lstStyle/>
          <a:p>
            <a:pPr algn="ctr"/>
            <a:r>
              <a:rPr lang="en-US" sz="2000" dirty="0"/>
              <a:t>Made possible through grants from the National Science Foundation Department of Undergraduate Education #0830384, 0902411, and 1205138.</a:t>
            </a:r>
          </a:p>
          <a:p>
            <a:pPr algn="ctr"/>
            <a:r>
              <a:rPr lang="en-US" sz="2000" dirty="0"/>
              <a:t> </a:t>
            </a:r>
          </a:p>
          <a:p>
            <a:pPr algn="ctr"/>
            <a:r>
              <a:rPr lang="en-US" sz="2000" dirty="0"/>
              <a:t>Any opinions, findings and conclusions or recommendations expressed in this material are those of the authors and creators, and do not necessarily reflect the views of the National Science Foundation.</a:t>
            </a:r>
          </a:p>
          <a:p>
            <a:pPr algn="ctr"/>
            <a:r>
              <a:rPr lang="en-US" sz="2000" b="1" dirty="0"/>
              <a:t> </a:t>
            </a:r>
            <a:endParaRPr lang="en-US" sz="2000" dirty="0"/>
          </a:p>
          <a:p>
            <a:pPr algn="ctr"/>
            <a:r>
              <a:rPr lang="en-US" sz="2000" dirty="0"/>
              <a:t>Southwest Center for Microsystems Education (SCME) NSF ATE Center</a:t>
            </a:r>
          </a:p>
          <a:p>
            <a:pPr algn="ctr"/>
            <a:r>
              <a:rPr lang="en-US" sz="2000" dirty="0"/>
              <a:t>© 2011 Regents of the University of New Mexico</a:t>
            </a:r>
          </a:p>
          <a:p>
            <a:pPr algn="ctr"/>
            <a:r>
              <a:rPr lang="en-US" sz="2000" dirty="0"/>
              <a:t> </a:t>
            </a:r>
          </a:p>
          <a:p>
            <a:pPr algn="ctr"/>
            <a:r>
              <a:rPr lang="en-US" sz="2000" dirty="0"/>
              <a:t>Content is protected by the CC Attribution Non-Commercial Share Alike license.</a:t>
            </a:r>
          </a:p>
          <a:p>
            <a:pPr algn="ctr"/>
            <a:r>
              <a:rPr lang="en-US" sz="2000" dirty="0"/>
              <a:t> </a:t>
            </a:r>
          </a:p>
          <a:p>
            <a:pPr algn="ctr"/>
            <a:r>
              <a:rPr lang="en-US" sz="2000" dirty="0"/>
              <a:t>Website:  </a:t>
            </a:r>
            <a:r>
              <a:rPr lang="en-US" sz="2000" u="sng" dirty="0">
                <a:hlinkClick r:id="rId3"/>
              </a:rPr>
              <a:t>www.scme-nm.org</a:t>
            </a:r>
            <a:endParaRPr lang="en-US" sz="2000" dirty="0"/>
          </a:p>
          <a:p>
            <a:pPr algn="ctr"/>
            <a:endParaRPr lang="en-US" dirty="0"/>
          </a:p>
        </p:txBody>
      </p:sp>
      <p:sp>
        <p:nvSpPr>
          <p:cNvPr id="3" name="Title 2"/>
          <p:cNvSpPr>
            <a:spLocks noGrp="1"/>
          </p:cNvSpPr>
          <p:nvPr>
            <p:ph type="title"/>
          </p:nvPr>
        </p:nvSpPr>
        <p:spPr/>
        <p:txBody>
          <a:bodyPr/>
          <a:lstStyle/>
          <a:p>
            <a:r>
              <a:rPr lang="en-US" dirty="0" smtClean="0"/>
              <a:t>Acknowledgements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Microarrays</a:t>
            </a:r>
            <a:endParaRPr lang="en-US" dirty="0"/>
          </a:p>
        </p:txBody>
      </p:sp>
      <p:sp>
        <p:nvSpPr>
          <p:cNvPr id="3" name="Content Placeholder 2"/>
          <p:cNvSpPr>
            <a:spLocks noGrp="1"/>
          </p:cNvSpPr>
          <p:nvPr>
            <p:ph sz="quarter" idx="1"/>
          </p:nvPr>
        </p:nvSpPr>
        <p:spPr/>
        <p:txBody>
          <a:bodyPr>
            <a:normAutofit fontScale="77500" lnSpcReduction="20000"/>
          </a:bodyPr>
          <a:lstStyle/>
          <a:p>
            <a:pPr>
              <a:lnSpc>
                <a:spcPct val="120000"/>
              </a:lnSpc>
              <a:spcBef>
                <a:spcPts val="600"/>
              </a:spcBef>
            </a:pPr>
            <a:r>
              <a:rPr lang="en-US" dirty="0" smtClean="0"/>
              <a:t>DNA microarrays help us to learn more about our genes.</a:t>
            </a:r>
          </a:p>
          <a:p>
            <a:pPr>
              <a:lnSpc>
                <a:spcPct val="120000"/>
              </a:lnSpc>
              <a:spcBef>
                <a:spcPts val="600"/>
              </a:spcBef>
            </a:pPr>
            <a:r>
              <a:rPr lang="en-US" dirty="0" smtClean="0"/>
              <a:t>They help us learn more about human diseases, what causes them, how to identify them, and how to treat them.  </a:t>
            </a:r>
          </a:p>
          <a:p>
            <a:pPr>
              <a:lnSpc>
                <a:spcPct val="120000"/>
              </a:lnSpc>
              <a:spcBef>
                <a:spcPts val="600"/>
              </a:spcBef>
            </a:pPr>
            <a:r>
              <a:rPr lang="en-US" dirty="0" smtClean="0"/>
              <a:t>We now know more about complex diseases such as diabetes, multiple sclerosis, heart disease, and cancer than we have ever known before.  </a:t>
            </a:r>
          </a:p>
          <a:p>
            <a:pPr>
              <a:lnSpc>
                <a:spcPct val="120000"/>
              </a:lnSpc>
              <a:spcBef>
                <a:spcPts val="600"/>
              </a:spcBef>
            </a:pPr>
            <a:r>
              <a:rPr lang="en-US" dirty="0" smtClean="0"/>
              <a:t>For some diseases researchers have been able to identify specific genes that influence the risk of getting a disease.</a:t>
            </a:r>
            <a:r>
              <a:rPr lang="en-US" baseline="30000" dirty="0" smtClean="0"/>
              <a:t> </a:t>
            </a:r>
            <a:r>
              <a:rPr lang="en-US" dirty="0" smtClean="0"/>
              <a:t> </a:t>
            </a:r>
          </a:p>
          <a:p>
            <a:pPr>
              <a:lnSpc>
                <a:spcPct val="120000"/>
              </a:lnSpc>
              <a:spcBef>
                <a:spcPts val="600"/>
              </a:spcBef>
            </a:pPr>
            <a:r>
              <a:rPr lang="en-US" dirty="0" smtClean="0"/>
              <a:t>They have found that most diseases that are affected by one’s genes are influenced by many, many genes and not just one or two.  </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Microarrays</a:t>
            </a:r>
            <a:endParaRPr lang="en-US" dirty="0"/>
          </a:p>
        </p:txBody>
      </p:sp>
      <p:sp>
        <p:nvSpPr>
          <p:cNvPr id="3" name="Content Placeholder 2"/>
          <p:cNvSpPr>
            <a:spLocks noGrp="1"/>
          </p:cNvSpPr>
          <p:nvPr>
            <p:ph sz="quarter" idx="1"/>
          </p:nvPr>
        </p:nvSpPr>
        <p:spPr>
          <a:xfrm>
            <a:off x="612649" y="1600200"/>
            <a:ext cx="3781222" cy="4515592"/>
          </a:xfrm>
        </p:spPr>
        <p:txBody>
          <a:bodyPr>
            <a:normAutofit/>
          </a:bodyPr>
          <a:lstStyle/>
          <a:p>
            <a:pPr marL="0" indent="0">
              <a:buNone/>
            </a:pPr>
            <a:r>
              <a:rPr lang="en-US" sz="2400" dirty="0" smtClean="0"/>
              <a:t>DNA microarrays are not only used in the medical field, but in other industries such as forensics, agriculture, and toxicology. </a:t>
            </a:r>
            <a:endParaRPr lang="en-US" sz="2400" dirty="0"/>
          </a:p>
        </p:txBody>
      </p:sp>
      <p:pic>
        <p:nvPicPr>
          <p:cNvPr id="4" name="Picture 3" descr="SNP-dairy_industry.jpg"/>
          <p:cNvPicPr>
            <a:picLocks noChangeAspect="1"/>
          </p:cNvPicPr>
          <p:nvPr/>
        </p:nvPicPr>
        <p:blipFill>
          <a:blip r:embed="rId3"/>
          <a:stretch>
            <a:fillRect/>
          </a:stretch>
        </p:blipFill>
        <p:spPr>
          <a:xfrm>
            <a:off x="4614715" y="1772639"/>
            <a:ext cx="4213599" cy="2823111"/>
          </a:xfrm>
          <a:prstGeom prst="rect">
            <a:avLst/>
          </a:prstGeom>
          <a:ln>
            <a:noFill/>
          </a:ln>
          <a:effectLst>
            <a:outerShdw blurRad="292100" dist="139700" dir="2700000" algn="tl" rotWithShape="0">
              <a:srgbClr val="333333">
                <a:alpha val="65000"/>
              </a:srgbClr>
            </a:outerShdw>
          </a:effectLst>
        </p:spPr>
      </p:pic>
      <p:sp>
        <p:nvSpPr>
          <p:cNvPr id="1026" name="Text Box 2"/>
          <p:cNvSpPr txBox="1">
            <a:spLocks noChangeArrowheads="1"/>
          </p:cNvSpPr>
          <p:nvPr/>
        </p:nvSpPr>
        <p:spPr bwMode="auto">
          <a:xfrm>
            <a:off x="593766" y="4891109"/>
            <a:ext cx="8288977" cy="19236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457200" marR="0" lvl="1" indent="0" algn="r" defTabSz="914400" rtl="0" eaLnBrk="1" fontAlgn="base" latinLnBrk="0" hangingPunct="1">
              <a:lnSpc>
                <a:spcPct val="100000"/>
              </a:lnSpc>
              <a:spcBef>
                <a:spcPct val="0"/>
              </a:spcBef>
              <a:spcAft>
                <a:spcPts val="1000"/>
              </a:spcAft>
              <a:buClrTx/>
              <a:buSzTx/>
              <a:buFontTx/>
              <a:buNone/>
              <a:tabLst/>
            </a:pPr>
            <a:r>
              <a:rPr kumimoji="0" lang="en-US" sz="1400" b="1" i="1" u="none" strike="noStrike" cap="none" normalizeH="0" baseline="0" dirty="0" smtClean="0">
                <a:ln>
                  <a:noFill/>
                </a:ln>
                <a:solidFill>
                  <a:schemeClr val="tx1"/>
                </a:solidFill>
                <a:effectLst/>
                <a:latin typeface="Calibri" pitchFamily="34" charset="0"/>
                <a:cs typeface="Arial" pitchFamily="34" charset="0"/>
              </a:rPr>
              <a:t>SNP (single nucleotide polymorphisms) chips – a type of DNA microarray</a:t>
            </a:r>
          </a:p>
          <a:p>
            <a:pPr marL="0" marR="0" lvl="0" indent="0" algn="r" defTabSz="914400" rtl="0" eaLnBrk="1" fontAlgn="base" latinLnBrk="0" hangingPunct="1">
              <a:lnSpc>
                <a:spcPct val="100000"/>
              </a:lnSpc>
              <a:spcBef>
                <a:spcPct val="0"/>
              </a:spcBef>
              <a:spcAft>
                <a:spcPts val="1000"/>
              </a:spcAft>
              <a:buClrTx/>
              <a:buSzTx/>
              <a:buFontTx/>
              <a:buNone/>
              <a:tabLst/>
            </a:pPr>
            <a:r>
              <a:rPr kumimoji="0" lang="en-US" sz="1400" b="0" i="1" u="none" strike="noStrike" cap="none" normalizeH="0" baseline="0" dirty="0" smtClean="0">
                <a:ln>
                  <a:noFill/>
                </a:ln>
                <a:solidFill>
                  <a:schemeClr val="tx1"/>
                </a:solidFill>
                <a:effectLst/>
                <a:latin typeface="Calibri" pitchFamily="34" charset="0"/>
                <a:cs typeface="Arial" pitchFamily="34" charset="0"/>
              </a:rPr>
              <a:t>The SNP chips in the photograph are bovine assays (or analysis) that “easily and quickly identify regions within the bovine genome that harbor variants that cause the animals to differ in the outward expression of important traits, allowing scientists to predict an animal’s genetic merit from its SNP profile.”</a:t>
            </a:r>
          </a:p>
          <a:p>
            <a:pPr marL="0" marR="0" lvl="0" indent="0" algn="r" defTabSz="914400" rtl="0" eaLnBrk="1" fontAlgn="base" latinLnBrk="0" hangingPunct="1">
              <a:lnSpc>
                <a:spcPct val="100000"/>
              </a:lnSpc>
              <a:spcBef>
                <a:spcPct val="0"/>
              </a:spcBef>
              <a:spcAft>
                <a:spcPts val="1000"/>
              </a:spcAft>
              <a:buClrTx/>
              <a:buSzTx/>
              <a:buFontTx/>
              <a:buNone/>
              <a:tabLst/>
            </a:pPr>
            <a:r>
              <a:rPr kumimoji="0" lang="en-US" sz="1400" b="0" i="1" u="none" strike="noStrike" cap="none" normalizeH="0" baseline="0" dirty="0" smtClean="0">
                <a:ln>
                  <a:noFill/>
                </a:ln>
                <a:solidFill>
                  <a:schemeClr val="tx1"/>
                </a:solidFill>
                <a:effectLst/>
                <a:latin typeface="Calibri" pitchFamily="34" charset="0"/>
                <a:cs typeface="Arial" pitchFamily="34" charset="0"/>
              </a:rPr>
              <a:t>[Courtesy of Jeremy Taylor, Animal Genomics</a:t>
            </a:r>
            <a:r>
              <a:rPr kumimoji="0" lang="en-US" sz="1400" b="0" i="0" u="none" strike="noStrike" cap="none" normalizeH="0" baseline="0" dirty="0" smtClean="0">
                <a:ln>
                  <a:noFill/>
                </a:ln>
                <a:solidFill>
                  <a:schemeClr val="tx1"/>
                </a:solidFill>
                <a:effectLst/>
                <a:latin typeface="Times New Roman" pitchFamily="18" charset="0"/>
                <a:cs typeface="Arial" pitchFamily="34" charset="0"/>
              </a:rPr>
              <a:t>,</a:t>
            </a:r>
            <a:r>
              <a:rPr kumimoji="0" lang="en-US" sz="1400" b="0" i="1" u="none" strike="noStrike" cap="none" normalizeH="0" baseline="0" dirty="0" smtClean="0">
                <a:ln>
                  <a:noFill/>
                </a:ln>
                <a:solidFill>
                  <a:schemeClr val="tx1"/>
                </a:solidFill>
                <a:effectLst/>
                <a:latin typeface="Calibri" pitchFamily="34" charset="0"/>
                <a:cs typeface="Arial" pitchFamily="34" charset="0"/>
              </a:rPr>
              <a:t> University of Missouri]</a:t>
            </a:r>
            <a:endParaRPr kumimoji="0" lang="en-US" sz="1400" b="0" i="1"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4370294" cy="3738282"/>
          </a:xfrm>
        </p:spPr>
        <p:txBody>
          <a:bodyPr>
            <a:normAutofit/>
          </a:bodyPr>
          <a:lstStyle/>
          <a:p>
            <a:r>
              <a:rPr lang="en-US" sz="2400" dirty="0" smtClean="0"/>
              <a:t>Before jumping into the DNA microarray, let’s review the Deoxyribonucleic acid (DNA) molecule, DNA transcription, and DNA hybridization.</a:t>
            </a:r>
          </a:p>
          <a:p>
            <a:r>
              <a:rPr lang="en-US" sz="2400" dirty="0" smtClean="0"/>
              <a:t>Please refer to the glossary at the end of your guide if you get stuck on terminology.</a:t>
            </a:r>
            <a:endParaRPr lang="en-US" sz="2400" dirty="0"/>
          </a:p>
        </p:txBody>
      </p:sp>
      <p:sp>
        <p:nvSpPr>
          <p:cNvPr id="3" name="Title 2"/>
          <p:cNvSpPr>
            <a:spLocks noGrp="1"/>
          </p:cNvSpPr>
          <p:nvPr>
            <p:ph type="title"/>
          </p:nvPr>
        </p:nvSpPr>
        <p:spPr/>
        <p:txBody>
          <a:bodyPr/>
          <a:lstStyle/>
          <a:p>
            <a:r>
              <a:rPr lang="en-US" dirty="0" smtClean="0"/>
              <a:t>Review of DNA</a:t>
            </a:r>
            <a:endParaRPr lang="en-US" dirty="0"/>
          </a:p>
        </p:txBody>
      </p:sp>
      <p:pic>
        <p:nvPicPr>
          <p:cNvPr id="5" name="Picture 4" descr="DNA_Moleculeppt.jpg"/>
          <p:cNvPicPr>
            <a:picLocks noChangeAspect="1"/>
          </p:cNvPicPr>
          <p:nvPr/>
        </p:nvPicPr>
        <p:blipFill>
          <a:blip r:embed="rId3"/>
          <a:stretch>
            <a:fillRect/>
          </a:stretch>
        </p:blipFill>
        <p:spPr>
          <a:xfrm>
            <a:off x="6134782" y="2975908"/>
            <a:ext cx="2822128" cy="263151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DNA?</a:t>
            </a:r>
            <a:endParaRPr lang="en-US" dirty="0"/>
          </a:p>
        </p:txBody>
      </p:sp>
      <p:sp>
        <p:nvSpPr>
          <p:cNvPr id="3" name="Content Placeholder 2"/>
          <p:cNvSpPr>
            <a:spLocks noGrp="1"/>
          </p:cNvSpPr>
          <p:nvPr>
            <p:ph sz="quarter" idx="1"/>
          </p:nvPr>
        </p:nvSpPr>
        <p:spPr>
          <a:xfrm>
            <a:off x="612648" y="1600200"/>
            <a:ext cx="4335870" cy="4495800"/>
          </a:xfrm>
        </p:spPr>
        <p:txBody>
          <a:bodyPr>
            <a:normAutofit fontScale="70000" lnSpcReduction="20000"/>
          </a:bodyPr>
          <a:lstStyle/>
          <a:p>
            <a:pPr>
              <a:lnSpc>
                <a:spcPct val="120000"/>
              </a:lnSpc>
              <a:spcBef>
                <a:spcPts val="600"/>
              </a:spcBef>
            </a:pPr>
            <a:r>
              <a:rPr lang="en-US" dirty="0" smtClean="0"/>
              <a:t>DNA is a long polymeric molecule that functions in the chromosome as the carrier of genetic information.  </a:t>
            </a:r>
          </a:p>
          <a:p>
            <a:pPr>
              <a:lnSpc>
                <a:spcPct val="120000"/>
              </a:lnSpc>
              <a:spcBef>
                <a:spcPts val="600"/>
              </a:spcBef>
            </a:pPr>
            <a:r>
              <a:rPr lang="en-US" dirty="0" smtClean="0"/>
              <a:t>The genetic information is stored in the linear sequences of the base pairs:  </a:t>
            </a:r>
          </a:p>
          <a:p>
            <a:pPr lvl="1">
              <a:lnSpc>
                <a:spcPct val="120000"/>
              </a:lnSpc>
              <a:spcBef>
                <a:spcPts val="600"/>
              </a:spcBef>
              <a:buFont typeface="Wingdings" pitchFamily="2" charset="2"/>
              <a:buChar char="§"/>
            </a:pPr>
            <a:r>
              <a:rPr lang="en-US" dirty="0" smtClean="0"/>
              <a:t>Adenine-Thymine (A-T or T-A)</a:t>
            </a:r>
          </a:p>
          <a:p>
            <a:pPr lvl="1">
              <a:lnSpc>
                <a:spcPct val="120000"/>
              </a:lnSpc>
              <a:spcBef>
                <a:spcPts val="600"/>
              </a:spcBef>
              <a:buFont typeface="Wingdings" pitchFamily="2" charset="2"/>
              <a:buChar char="§"/>
            </a:pPr>
            <a:r>
              <a:rPr lang="en-US" dirty="0" smtClean="0"/>
              <a:t>Guanine-Cytosine (G-C or C-G)</a:t>
            </a:r>
          </a:p>
          <a:p>
            <a:pPr>
              <a:lnSpc>
                <a:spcPct val="120000"/>
              </a:lnSpc>
              <a:spcBef>
                <a:spcPts val="600"/>
              </a:spcBef>
            </a:pPr>
            <a:r>
              <a:rPr lang="en-US" dirty="0" smtClean="0"/>
              <a:t>One DNA molecule may consists of millions of base pairs and thus, millions of linear sequences (genes).</a:t>
            </a:r>
            <a:endParaRPr lang="en-US" dirty="0"/>
          </a:p>
        </p:txBody>
      </p:sp>
      <p:pic>
        <p:nvPicPr>
          <p:cNvPr id="4" name="Picture 3" descr="dnastructure-pairs.png"/>
          <p:cNvPicPr>
            <a:picLocks noChangeAspect="1"/>
          </p:cNvPicPr>
          <p:nvPr/>
        </p:nvPicPr>
        <p:blipFill>
          <a:blip r:embed="rId3"/>
          <a:stretch>
            <a:fillRect/>
          </a:stretch>
        </p:blipFill>
        <p:spPr>
          <a:xfrm>
            <a:off x="5082988" y="1828799"/>
            <a:ext cx="3724835" cy="372483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cme3">
  <a:themeElements>
    <a:clrScheme name="Custom 20">
      <a:dk1>
        <a:srgbClr val="8A3C12"/>
      </a:dk1>
      <a:lt1>
        <a:srgbClr val="FFF2CB"/>
      </a:lt1>
      <a:dk2>
        <a:srgbClr val="732423"/>
      </a:dk2>
      <a:lt2>
        <a:srgbClr val="D4D4D6"/>
      </a:lt2>
      <a:accent1>
        <a:srgbClr val="9A302F"/>
      </a:accent1>
      <a:accent2>
        <a:srgbClr val="FFD558"/>
      </a:accent2>
      <a:accent3>
        <a:srgbClr val="E66C7D"/>
      </a:accent3>
      <a:accent4>
        <a:srgbClr val="6BB76D"/>
      </a:accent4>
      <a:accent5>
        <a:srgbClr val="E88651"/>
      </a:accent5>
      <a:accent6>
        <a:srgbClr val="C64847"/>
      </a:accent6>
      <a:hlink>
        <a:srgbClr val="2F75FF"/>
      </a:hlink>
      <a:folHlink>
        <a:srgbClr val="68000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scme3</Template>
  <TotalTime>1562</TotalTime>
  <Words>4808</Words>
  <Application>Microsoft Macintosh PowerPoint</Application>
  <PresentationFormat>On-screen Show (4:3)</PresentationFormat>
  <Paragraphs>374</Paragraphs>
  <Slides>54</Slides>
  <Notes>54</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scme3</vt:lpstr>
      <vt:lpstr>DNA Microarrays</vt:lpstr>
      <vt:lpstr>Unit Overview</vt:lpstr>
      <vt:lpstr>Objectives</vt:lpstr>
      <vt:lpstr>Introduction</vt:lpstr>
      <vt:lpstr>The Human Genome</vt:lpstr>
      <vt:lpstr>DNA Microarrays</vt:lpstr>
      <vt:lpstr>DNA Microarrays</vt:lpstr>
      <vt:lpstr>Review of DNA</vt:lpstr>
      <vt:lpstr>What is DNA?</vt:lpstr>
      <vt:lpstr>DNA Transcription</vt:lpstr>
      <vt:lpstr>Reverse Transcription</vt:lpstr>
      <vt:lpstr>DNA Hybridization</vt:lpstr>
      <vt:lpstr>Southern Blot and PCR</vt:lpstr>
      <vt:lpstr>Search, Find, and Hybridize</vt:lpstr>
      <vt:lpstr>DNA Hybridization Animation</vt:lpstr>
      <vt:lpstr>DNA Hybridization Animation</vt:lpstr>
      <vt:lpstr>Activity – DNA Hybridization</vt:lpstr>
      <vt:lpstr>So what exactly is a DNA Microarray?</vt:lpstr>
      <vt:lpstr>DNA Microarrays</vt:lpstr>
      <vt:lpstr>DNA Microarrays</vt:lpstr>
      <vt:lpstr>DNA Microarrays “chips”</vt:lpstr>
      <vt:lpstr>DNA Microarray Controls</vt:lpstr>
      <vt:lpstr>What is a DNA Microarray test?</vt:lpstr>
      <vt:lpstr>Interpretation of Microarray Results</vt:lpstr>
      <vt:lpstr>DNA Microarray – Before and After</vt:lpstr>
      <vt:lpstr>DNA Microarray Test Animation</vt:lpstr>
      <vt:lpstr>DNA Microarray Test Animation</vt:lpstr>
      <vt:lpstr>Example of DNA Microarray Analysis</vt:lpstr>
      <vt:lpstr>Two basic types of DNA Microarrays</vt:lpstr>
      <vt:lpstr>Two basic types of DNA Microarrays</vt:lpstr>
      <vt:lpstr>DNA Microarray Fabrication</vt:lpstr>
      <vt:lpstr>DNA Microarray Fabrication</vt:lpstr>
      <vt:lpstr>DNA Microarray Fabrication</vt:lpstr>
      <vt:lpstr>Food for Thought</vt:lpstr>
      <vt:lpstr>Summary</vt:lpstr>
      <vt:lpstr>Acknowledgements</vt:lpstr>
      <vt:lpstr>DNA Microarray Model activity</vt:lpstr>
      <vt:lpstr>Activity Description</vt:lpstr>
      <vt:lpstr>Activity Objectives and Outcomes</vt:lpstr>
      <vt:lpstr>DNA Microarray Fabrication</vt:lpstr>
      <vt:lpstr>Diagnostic Microarrays</vt:lpstr>
      <vt:lpstr>DNA Microarray Fabrication</vt:lpstr>
      <vt:lpstr>Microarray Fabrication - Photolithography</vt:lpstr>
      <vt:lpstr>DNA Microarray Model Activity</vt:lpstr>
      <vt:lpstr>DNA Microarray Model Activity</vt:lpstr>
      <vt:lpstr>Fabrication of a Oligonucleotide Array</vt:lpstr>
      <vt:lpstr>Three Step Process</vt:lpstr>
      <vt:lpstr>“Genechip” Animations</vt:lpstr>
      <vt:lpstr>Let’s to do it!</vt:lpstr>
      <vt:lpstr>DNA Microarray Model Activity (Fabrication)</vt:lpstr>
      <vt:lpstr>DNA Microarray Model Activity (Interpretation)</vt:lpstr>
      <vt:lpstr>DNA Microarray Model Activity</vt:lpstr>
      <vt:lpstr>Summary</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BioMems overview</dc:title>
  <dc:creator>mjwillis</dc:creator>
  <cp:lastModifiedBy>MJ Willis</cp:lastModifiedBy>
  <cp:revision>312</cp:revision>
  <dcterms:created xsi:type="dcterms:W3CDTF">2009-01-05T21:52:50Z</dcterms:created>
  <dcterms:modified xsi:type="dcterms:W3CDTF">2018-05-24T18:58:17Z</dcterms:modified>
</cp:coreProperties>
</file>