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notesMasterIdLst>
    <p:notesMasterId r:id="rId17"/>
  </p:notesMasterIdLst>
  <p:handoutMasterIdLst>
    <p:handoutMasterId r:id="rId18"/>
  </p:handoutMasterIdLst>
  <p:sldIdLst>
    <p:sldId id="260" r:id="rId2"/>
    <p:sldId id="261" r:id="rId3"/>
    <p:sldId id="268" r:id="rId4"/>
    <p:sldId id="286" r:id="rId5"/>
    <p:sldId id="275" r:id="rId6"/>
    <p:sldId id="276" r:id="rId7"/>
    <p:sldId id="277" r:id="rId8"/>
    <p:sldId id="278" r:id="rId9"/>
    <p:sldId id="279" r:id="rId10"/>
    <p:sldId id="288" r:id="rId11"/>
    <p:sldId id="280" r:id="rId12"/>
    <p:sldId id="284" r:id="rId13"/>
    <p:sldId id="285" r:id="rId14"/>
    <p:sldId id="266" r:id="rId15"/>
    <p:sldId id="265"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87737" autoAdjust="0"/>
  </p:normalViewPr>
  <p:slideViewPr>
    <p:cSldViewPr snapToGrid="0">
      <p:cViewPr>
        <p:scale>
          <a:sx n="112" d="100"/>
          <a:sy n="112" d="100"/>
        </p:scale>
        <p:origin x="-1528" y="-96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snapToGrid="0">
      <p:cViewPr varScale="1">
        <p:scale>
          <a:sx n="81" d="100"/>
          <a:sy n="81" d="100"/>
        </p:scale>
        <p:origin x="-2088" y="-9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presProps" Target="presProps.xml"/><Relationship Id="rId21" Type="http://schemas.openxmlformats.org/officeDocument/2006/relationships/viewProps" Target="viewProps.xml"/><Relationship Id="rId22" Type="http://schemas.openxmlformats.org/officeDocument/2006/relationships/theme" Target="theme/theme1.xml"/><Relationship Id="rId23"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notesMaster" Target="notesMasters/notesMaster1.xml"/><Relationship Id="rId18" Type="http://schemas.openxmlformats.org/officeDocument/2006/relationships/handoutMaster" Target="handoutMasters/handoutMaster1.xml"/><Relationship Id="rId19" Type="http://schemas.openxmlformats.org/officeDocument/2006/relationships/printerSettings" Target="printerSettings/printerSettings1.bin"/><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A5DBD8D2-E021-4195-9B00-EE358287A0D3}" type="datetimeFigureOut">
              <a:rPr lang="en-US" smtClean="0"/>
              <a:pPr/>
              <a:t>5/15/17</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33F8B657-D611-4F5C-95FD-A20E006DD12B}" type="slidenum">
              <a:rPr lang="en-US" smtClean="0"/>
              <a:pPr/>
              <a:t>‹#›</a:t>
            </a:fld>
            <a:endParaRPr lang="en-US"/>
          </a:p>
        </p:txBody>
      </p:sp>
    </p:spTree>
    <p:extLst>
      <p:ext uri="{BB962C8B-B14F-4D97-AF65-F5344CB8AC3E}">
        <p14:creationId xmlns:p14="http://schemas.microsoft.com/office/powerpoint/2010/main" val="144352585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086D42B-36B6-4533-AD06-B37717242224}" type="datetimeFigureOut">
              <a:rPr lang="en-US" smtClean="0"/>
              <a:pPr/>
              <a:t>5/15/17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E3B4FD2-7BA8-4DBB-B699-0C49A81A3D74}" type="slidenum">
              <a:rPr lang="en-US" smtClean="0"/>
              <a:pPr/>
              <a:t>‹#›</a:t>
            </a:fld>
            <a:endParaRPr lang="en-US"/>
          </a:p>
        </p:txBody>
      </p:sp>
    </p:spTree>
    <p:extLst>
      <p:ext uri="{BB962C8B-B14F-4D97-AF65-F5344CB8AC3E}">
        <p14:creationId xmlns:p14="http://schemas.microsoft.com/office/powerpoint/2010/main" val="284274277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 Id="rId3" Type="http://schemas.openxmlformats.org/officeDocument/2006/relationships/hyperlink" Target="http://www.ehow.com/about_5454698_types-optical-sensors.html" TargetMode="Externa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 Id="rId3" Type="http://schemas.openxmlformats.org/officeDocument/2006/relationships/hyperlink" Target="http://www.ehow.com/how-does_4965130_infrared-thermometers-work.html" TargetMode="Externa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E3B4FD2-7BA8-4DBB-B699-0C49A81A3D74}"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Optical sensors detect light of</a:t>
            </a:r>
            <a:r>
              <a:rPr lang="en-US" baseline="0" dirty="0" smtClean="0"/>
              <a:t> a specific wavelength or light within a range of wavelengths.  The manner in which the light is detected depends upon the type of optical sensor.  </a:t>
            </a:r>
            <a:r>
              <a:rPr lang="en-US" dirty="0" smtClean="0"/>
              <a:t> For</a:t>
            </a:r>
            <a:r>
              <a:rPr lang="en-US" baseline="0" dirty="0" smtClean="0"/>
              <a:t> example, the photocells seen in the pictures, use photovoltaic cells to convert light energy directly into electricity.  The photocells on the international space cells are double sided in order to maximum the amount of light detected.  The electricity generated supplies the electricity for all operations aboard the station.</a:t>
            </a:r>
          </a:p>
          <a:p>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err="1" smtClean="0"/>
              <a:t>Photodetectors</a:t>
            </a:r>
            <a:r>
              <a:rPr lang="en-US" baseline="0" dirty="0" smtClean="0"/>
              <a:t> </a:t>
            </a:r>
            <a:r>
              <a:rPr lang="en-US" dirty="0" smtClean="0"/>
              <a:t>range from simple resistive photocells to photodiodes and transistors. The detector must be part of a switching or amplification circuit; by themselves, they can carry only small amounts of current. They're used to control elevator-door closers, assembly-line part counters and safety systems. Light-sensitive semiconductor materials have been used in a variety of electronic components. </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u="none" strike="noStrike" kern="120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Miniature proximity detectors use light to sense when objects are nearby. They contain an LED source and a detector to measure reflected light. Measuring a few millimeters on a side, they're small enough to be used in small electronic appliances and </a:t>
            </a:r>
            <a:r>
              <a:rPr lang="en-US" sz="1200" b="0" u="sng" kern="1200" dirty="0" smtClean="0">
                <a:solidFill>
                  <a:schemeClr val="tx1"/>
                </a:solidFill>
                <a:latin typeface="+mn-lt"/>
                <a:ea typeface="+mn-ea"/>
                <a:cs typeface="+mn-cs"/>
                <a:hlinkClick r:id="rId3"/>
              </a:rPr>
              <a:t>cell phones</a:t>
            </a:r>
            <a:r>
              <a:rPr lang="en-US" dirty="0" smtClean="0"/>
              <a:t>. They have a range of a few inches, useful for determining the alignment of paper in a copier, for example, the presence of your hand, or if a laptop case is open or closed.</a:t>
            </a:r>
            <a:r>
              <a:rPr lang="en-US" sz="1200" u="none" strike="noStrike" kern="1200" dirty="0" smtClean="0">
                <a:solidFill>
                  <a:schemeClr val="tx1"/>
                </a:solidFill>
                <a:latin typeface="+mn-lt"/>
                <a:ea typeface="+mn-ea"/>
                <a:cs typeface="+mn-cs"/>
              </a:rPr>
              <a:t/>
            </a:r>
            <a:br>
              <a:rPr lang="en-US" sz="1200" u="none" strike="noStrike" kern="1200" dirty="0" smtClean="0">
                <a:solidFill>
                  <a:schemeClr val="tx1"/>
                </a:solidFill>
                <a:latin typeface="+mn-lt"/>
                <a:ea typeface="+mn-ea"/>
                <a:cs typeface="+mn-cs"/>
              </a:rPr>
            </a:br>
            <a:endParaRPr lang="en-US" sz="1200" u="none" strike="noStrike" kern="120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Infrared sensors are used in situations where visible light would be inconvenient or counterproductive. They can be used to tell if someone's in a room, by the heat given off by a person's body. As</a:t>
            </a:r>
            <a:r>
              <a:rPr lang="en-US" baseline="0" dirty="0" smtClean="0"/>
              <a:t> we saw previously, infrared sensors are being used to measure body temperature by measuring the amount of black body radiation. </a:t>
            </a:r>
            <a:r>
              <a:rPr lang="en-US" sz="1200" u="none" strike="noStrike" kern="1200" dirty="0" smtClean="0">
                <a:solidFill>
                  <a:schemeClr val="tx1"/>
                </a:solidFill>
                <a:latin typeface="+mn-lt"/>
                <a:ea typeface="+mn-ea"/>
                <a:cs typeface="+mn-cs"/>
              </a:rPr>
              <a:t/>
            </a:r>
            <a:br>
              <a:rPr lang="en-US" sz="1200" u="none" strike="noStrike" kern="1200" dirty="0" smtClean="0">
                <a:solidFill>
                  <a:schemeClr val="tx1"/>
                </a:solidFill>
                <a:latin typeface="+mn-lt"/>
                <a:ea typeface="+mn-ea"/>
                <a:cs typeface="+mn-cs"/>
              </a:rPr>
            </a:br>
            <a:r>
              <a:rPr lang="en-US" sz="1200" u="none" strike="noStrike" kern="1200" dirty="0" smtClean="0">
                <a:solidFill>
                  <a:schemeClr val="tx1"/>
                </a:solidFill>
                <a:latin typeface="+mn-lt"/>
                <a:ea typeface="+mn-ea"/>
                <a:cs typeface="+mn-cs"/>
              </a:rPr>
              <a:t>Read more: </a:t>
            </a:r>
            <a:r>
              <a:rPr lang="en-US" sz="1200" u="none" strike="noStrike" kern="1200" dirty="0" smtClean="0">
                <a:solidFill>
                  <a:schemeClr val="tx1"/>
                </a:solidFill>
                <a:latin typeface="+mn-lt"/>
                <a:ea typeface="+mn-ea"/>
                <a:cs typeface="+mn-cs"/>
                <a:hlinkClick r:id="rId3"/>
              </a:rPr>
              <a:t>Types of Optical Sensors | eHow.com</a:t>
            </a:r>
            <a:r>
              <a:rPr lang="en-US" sz="1200" u="none" strike="noStrike" kern="1200" dirty="0" smtClean="0">
                <a:solidFill>
                  <a:schemeClr val="tx1"/>
                </a:solidFill>
                <a:latin typeface="+mn-lt"/>
                <a:ea typeface="+mn-ea"/>
                <a:cs typeface="+mn-cs"/>
              </a:rPr>
              <a:t> </a:t>
            </a:r>
            <a:r>
              <a:rPr lang="en-US" sz="1200" u="none" strike="noStrike" kern="1200" dirty="0" smtClean="0">
                <a:solidFill>
                  <a:schemeClr val="tx1"/>
                </a:solidFill>
                <a:latin typeface="+mn-lt"/>
                <a:ea typeface="+mn-ea"/>
                <a:cs typeface="+mn-cs"/>
                <a:hlinkClick r:id="rId3"/>
              </a:rPr>
              <a:t>http://www.ehow.com/about_5454698_types-optical-sensors.html#ixzz1qvmq2slx</a:t>
            </a:r>
            <a:r>
              <a:rPr lang="en-US" sz="1200" u="none" strike="noStrike" kern="1200" dirty="0" smtClean="0">
                <a:solidFill>
                  <a:schemeClr val="tx1"/>
                </a:solidFill>
                <a:latin typeface="+mn-lt"/>
                <a:ea typeface="+mn-ea"/>
                <a:cs typeface="+mn-cs"/>
              </a:rPr>
              <a:t/>
            </a:r>
            <a:br>
              <a:rPr lang="en-US" sz="1200" u="none" strike="noStrike" kern="1200" dirty="0" smtClean="0">
                <a:solidFill>
                  <a:schemeClr val="tx1"/>
                </a:solidFill>
                <a:latin typeface="+mn-lt"/>
                <a:ea typeface="+mn-ea"/>
                <a:cs typeface="+mn-cs"/>
              </a:rPr>
            </a:br>
            <a:endParaRPr lang="en-US" sz="1200" u="none" strike="noStrike" kern="120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u="none" strike="noStrike" kern="1200" dirty="0" smtClean="0">
                <a:solidFill>
                  <a:schemeClr val="tx1"/>
                </a:solidFill>
                <a:latin typeface="+mn-lt"/>
                <a:ea typeface="+mn-ea"/>
                <a:cs typeface="+mn-cs"/>
              </a:rPr>
              <a:t/>
            </a:r>
            <a:br>
              <a:rPr lang="en-US" sz="1200" u="none" strike="noStrike" kern="1200" dirty="0" smtClean="0">
                <a:solidFill>
                  <a:schemeClr val="tx1"/>
                </a:solidFill>
                <a:latin typeface="+mn-lt"/>
                <a:ea typeface="+mn-ea"/>
                <a:cs typeface="+mn-cs"/>
              </a:rPr>
            </a:br>
            <a:endParaRPr lang="en-US" sz="1200" u="none" strike="noStrike" kern="120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u="none" strike="noStrike" kern="120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u="none" strike="noStrike" kern="1200" dirty="0" smtClean="0">
                <a:solidFill>
                  <a:schemeClr val="tx1"/>
                </a:solidFill>
                <a:latin typeface="+mn-lt"/>
                <a:ea typeface="+mn-ea"/>
                <a:cs typeface="+mn-cs"/>
              </a:rPr>
              <a:t/>
            </a:r>
            <a:br>
              <a:rPr lang="en-US" sz="1200" u="none" strike="noStrike" kern="1200" dirty="0" smtClean="0">
                <a:solidFill>
                  <a:schemeClr val="tx1"/>
                </a:solidFill>
                <a:latin typeface="+mn-lt"/>
                <a:ea typeface="+mn-ea"/>
                <a:cs typeface="+mn-cs"/>
              </a:rPr>
            </a:br>
            <a:r>
              <a:rPr lang="en-US" sz="1200" u="none" strike="noStrike" kern="1200" dirty="0" smtClean="0">
                <a:solidFill>
                  <a:schemeClr val="tx1"/>
                </a:solidFill>
                <a:latin typeface="+mn-lt"/>
                <a:ea typeface="+mn-ea"/>
                <a:cs typeface="+mn-cs"/>
              </a:rPr>
              <a:t>Read more: </a:t>
            </a:r>
            <a:r>
              <a:rPr lang="en-US" sz="1200" u="none" strike="noStrike" kern="1200" dirty="0" smtClean="0">
                <a:solidFill>
                  <a:schemeClr val="tx1"/>
                </a:solidFill>
                <a:latin typeface="+mn-lt"/>
                <a:ea typeface="+mn-ea"/>
                <a:cs typeface="+mn-cs"/>
                <a:hlinkClick r:id="rId3"/>
              </a:rPr>
              <a:t>Types of Optical Sensors | eHow.com</a:t>
            </a:r>
            <a:r>
              <a:rPr lang="en-US" sz="1200" u="none" strike="noStrike" kern="1200" dirty="0" smtClean="0">
                <a:solidFill>
                  <a:schemeClr val="tx1"/>
                </a:solidFill>
                <a:latin typeface="+mn-lt"/>
                <a:ea typeface="+mn-ea"/>
                <a:cs typeface="+mn-cs"/>
              </a:rPr>
              <a:t> </a:t>
            </a:r>
            <a:r>
              <a:rPr lang="en-US" sz="1200" u="none" strike="noStrike" kern="1200" dirty="0" smtClean="0">
                <a:solidFill>
                  <a:schemeClr val="tx1"/>
                </a:solidFill>
                <a:latin typeface="+mn-lt"/>
                <a:ea typeface="+mn-ea"/>
                <a:cs typeface="+mn-cs"/>
                <a:hlinkClick r:id="rId3"/>
              </a:rPr>
              <a:t>http://www.ehow.com/about_5454698_types-optical-sensors.html#ixzz1qvlXfdwI</a:t>
            </a:r>
            <a:r>
              <a:rPr lang="en-US" sz="1200" u="none" strike="noStrike" kern="1200" dirty="0" smtClean="0">
                <a:solidFill>
                  <a:schemeClr val="tx1"/>
                </a:solidFill>
                <a:latin typeface="+mn-lt"/>
                <a:ea typeface="+mn-ea"/>
                <a:cs typeface="+mn-cs"/>
              </a:rPr>
              <a:t/>
            </a:r>
            <a:br>
              <a:rPr lang="en-US" sz="1200" u="none" strike="noStrike" kern="1200" dirty="0" smtClean="0">
                <a:solidFill>
                  <a:schemeClr val="tx1"/>
                </a:solidFill>
                <a:latin typeface="+mn-lt"/>
                <a:ea typeface="+mn-ea"/>
                <a:cs typeface="+mn-cs"/>
              </a:rPr>
            </a:br>
            <a:endParaRPr lang="en-US" sz="1200" u="none" strike="noStrike" kern="120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endParaRPr lang="en-US" dirty="0" smtClean="0"/>
          </a:p>
          <a:p>
            <a:r>
              <a:rPr lang="en-US" sz="1200" kern="1200" dirty="0" smtClean="0">
                <a:solidFill>
                  <a:schemeClr val="tx1"/>
                </a:solidFill>
                <a:latin typeface="+mn-lt"/>
                <a:ea typeface="+mn-ea"/>
                <a:cs typeface="+mn-cs"/>
              </a:rPr>
              <a:t>Light sensors (</a:t>
            </a:r>
            <a:r>
              <a:rPr lang="en-US" sz="1200" kern="1200" dirty="0" err="1" smtClean="0">
                <a:solidFill>
                  <a:schemeClr val="tx1"/>
                </a:solidFill>
                <a:latin typeface="+mn-lt"/>
                <a:ea typeface="+mn-ea"/>
                <a:cs typeface="+mn-cs"/>
              </a:rPr>
              <a:t>photodetectors</a:t>
            </a:r>
            <a:r>
              <a:rPr lang="en-US" sz="1200" kern="1200" dirty="0" smtClean="0">
                <a:solidFill>
                  <a:schemeClr val="tx1"/>
                </a:solidFill>
                <a:latin typeface="+mn-lt"/>
                <a:ea typeface="+mn-ea"/>
                <a:cs typeface="+mn-cs"/>
              </a:rPr>
              <a:t>) – detects light and electromagnetic energy</a:t>
            </a:r>
          </a:p>
          <a:p>
            <a:r>
              <a:rPr lang="en-US" sz="1200" kern="1200" dirty="0" smtClean="0">
                <a:solidFill>
                  <a:schemeClr val="tx1"/>
                </a:solidFill>
                <a:latin typeface="+mn-lt"/>
                <a:ea typeface="+mn-ea"/>
                <a:cs typeface="+mn-cs"/>
              </a:rPr>
              <a:t>Photocells (</a:t>
            </a:r>
            <a:r>
              <a:rPr lang="en-US" sz="1200" kern="1200" dirty="0" err="1" smtClean="0">
                <a:solidFill>
                  <a:schemeClr val="tx1"/>
                </a:solidFill>
                <a:latin typeface="+mn-lt"/>
                <a:ea typeface="+mn-ea"/>
                <a:cs typeface="+mn-cs"/>
              </a:rPr>
              <a:t>photoresistor</a:t>
            </a:r>
            <a:r>
              <a:rPr lang="en-US" sz="1200" kern="1200" dirty="0" smtClean="0">
                <a:solidFill>
                  <a:schemeClr val="tx1"/>
                </a:solidFill>
                <a:latin typeface="+mn-lt"/>
                <a:ea typeface="+mn-ea"/>
                <a:cs typeface="+mn-cs"/>
              </a:rPr>
              <a:t>) – a variable resistor affected by intensity changes in ambient light.  </a:t>
            </a:r>
          </a:p>
          <a:p>
            <a:r>
              <a:rPr lang="en-US" sz="1200" kern="1200" dirty="0" smtClean="0">
                <a:solidFill>
                  <a:schemeClr val="tx1"/>
                </a:solidFill>
                <a:latin typeface="+mn-lt"/>
                <a:ea typeface="+mn-ea"/>
                <a:cs typeface="+mn-cs"/>
              </a:rPr>
              <a:t>Infra-red sensor – detects infra-red radiation</a:t>
            </a:r>
          </a:p>
          <a:p>
            <a:endParaRPr lang="en-US" dirty="0"/>
          </a:p>
        </p:txBody>
      </p:sp>
      <p:sp>
        <p:nvSpPr>
          <p:cNvPr id="4" name="Slide Number Placeholder 3"/>
          <p:cNvSpPr>
            <a:spLocks noGrp="1"/>
          </p:cNvSpPr>
          <p:nvPr>
            <p:ph type="sldNum" sz="quarter" idx="10"/>
          </p:nvPr>
        </p:nvSpPr>
        <p:spPr/>
        <p:txBody>
          <a:bodyPr/>
          <a:lstStyle/>
          <a:p>
            <a:fld id="{5E3B4FD2-7BA8-4DBB-B699-0C49A81A3D74}" type="slidenum">
              <a:rPr lang="en-US" smtClean="0"/>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spcBef>
                <a:spcPts val="300"/>
              </a:spcBef>
            </a:pPr>
            <a:r>
              <a:rPr lang="en-US" sz="1800" dirty="0" smtClean="0"/>
              <a:t>Other types</a:t>
            </a:r>
            <a:r>
              <a:rPr lang="en-US" sz="1800" baseline="0" dirty="0" smtClean="0"/>
              <a:t> of sensors include </a:t>
            </a:r>
            <a:r>
              <a:rPr lang="en-US" sz="1800" dirty="0" smtClean="0"/>
              <a:t>Acoustic sensor such as the Acoustic wave sensors which measure the wave velocity in an environment to detect the chemical species present and Seismometers which measure</a:t>
            </a:r>
            <a:r>
              <a:rPr lang="en-US" sz="1800" baseline="0" dirty="0" smtClean="0"/>
              <a:t> </a:t>
            </a:r>
            <a:r>
              <a:rPr lang="en-US" sz="1800" dirty="0" smtClean="0"/>
              <a:t>seismic waves.</a:t>
            </a:r>
          </a:p>
          <a:p>
            <a:pPr lvl="1">
              <a:spcBef>
                <a:spcPts val="300"/>
              </a:spcBef>
              <a:buFont typeface="Arial" pitchFamily="34" charset="0"/>
              <a:buNone/>
            </a:pPr>
            <a:r>
              <a:rPr lang="en-US" sz="1800" dirty="0" smtClean="0"/>
              <a:t>There are also motion sensors such as accelerometers</a:t>
            </a:r>
            <a:r>
              <a:rPr lang="en-US" sz="1800" baseline="0" dirty="0" smtClean="0"/>
              <a:t> and gyroscopes with </a:t>
            </a:r>
            <a:r>
              <a:rPr lang="en-US" sz="1800" dirty="0" smtClean="0"/>
              <a:t>detects motion, acceleration,</a:t>
            </a:r>
            <a:r>
              <a:rPr lang="en-US" sz="1800" baseline="0" dirty="0" smtClean="0"/>
              <a:t> rotation, and vibration; </a:t>
            </a:r>
            <a:endParaRPr lang="en-US" sz="1800" dirty="0" smtClean="0"/>
          </a:p>
          <a:p>
            <a:pPr lvl="1">
              <a:spcBef>
                <a:spcPts val="300"/>
              </a:spcBef>
              <a:buFont typeface="Arial" pitchFamily="34" charset="0"/>
              <a:buNone/>
            </a:pPr>
            <a:r>
              <a:rPr lang="en-US" sz="1800" dirty="0" smtClean="0"/>
              <a:t>Speedometers which measure speed, Geiger counters which detect atomic radiation and biological sensors which can sense</a:t>
            </a:r>
            <a:r>
              <a:rPr lang="en-US" sz="1800" baseline="0" dirty="0" smtClean="0"/>
              <a:t> and measure specific biological molecules in the human body.</a:t>
            </a:r>
            <a:endParaRPr lang="en-US" sz="1800" dirty="0" smtClean="0"/>
          </a:p>
          <a:p>
            <a:endParaRPr lang="en-US" dirty="0"/>
          </a:p>
        </p:txBody>
      </p:sp>
      <p:sp>
        <p:nvSpPr>
          <p:cNvPr id="4" name="Slide Number Placeholder 3"/>
          <p:cNvSpPr>
            <a:spLocks noGrp="1"/>
          </p:cNvSpPr>
          <p:nvPr>
            <p:ph type="sldNum" sz="quarter" idx="10"/>
          </p:nvPr>
        </p:nvSpPr>
        <p:spPr/>
        <p:txBody>
          <a:bodyPr/>
          <a:lstStyle/>
          <a:p>
            <a:fld id="{5E3B4FD2-7BA8-4DBB-B699-0C49A81A3D74}" type="slidenum">
              <a:rPr lang="en-US" smtClean="0"/>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Transducers</a:t>
            </a:r>
            <a:r>
              <a:rPr lang="en-US" baseline="0" dirty="0" smtClean="0"/>
              <a:t> and sensors can be found in both the macro and </a:t>
            </a:r>
            <a:r>
              <a:rPr lang="en-US" baseline="0" dirty="0" err="1" smtClean="0"/>
              <a:t>microscales</a:t>
            </a:r>
            <a:r>
              <a:rPr lang="en-US" baseline="0" dirty="0" smtClean="0"/>
              <a:t>.  For most macro sensors there is an equivalent micro-sensor that can perform the same function or functions more efficiently and in many cases, for lower production costs.  The images seen here show a macro-sized pressure sensor on the left and its equivalent on the right.  The pressure sensor on the left is a capacitor manometer. Underneath the electronics board that you can see is a diaphragm and reference chamber that are used to measure changes in pressure. The right image shows the micro-pressure diaphragm and electronics sensing circuit.  Both components perform the same function; however, their size difference is dramatic.  You can see this in the left image. The green circle is around a MEMS pressure sensor, which you can see is extremely small in comparison. </a:t>
            </a:r>
          </a:p>
          <a:p>
            <a:endParaRPr lang="en-US" baseline="0" dirty="0" smtClean="0"/>
          </a:p>
          <a:p>
            <a:r>
              <a:rPr lang="en-US" baseline="0" dirty="0" smtClean="0"/>
              <a:t>Other such comparisons can be found with pumps, inertial sensors, chemical sensors, </a:t>
            </a:r>
            <a:r>
              <a:rPr lang="en-US" baseline="0" dirty="0" err="1" smtClean="0"/>
              <a:t>photosensors</a:t>
            </a:r>
            <a:r>
              <a:rPr lang="en-US" baseline="0" dirty="0" smtClean="0"/>
              <a:t>, and many, many more. </a:t>
            </a:r>
          </a:p>
        </p:txBody>
      </p:sp>
      <p:sp>
        <p:nvSpPr>
          <p:cNvPr id="4" name="Slide Number Placeholder 3"/>
          <p:cNvSpPr>
            <a:spLocks noGrp="1"/>
          </p:cNvSpPr>
          <p:nvPr>
            <p:ph type="sldNum" sz="quarter" idx="10"/>
          </p:nvPr>
        </p:nvSpPr>
        <p:spPr/>
        <p:txBody>
          <a:bodyPr/>
          <a:lstStyle/>
          <a:p>
            <a:fld id="{5E3B4FD2-7BA8-4DBB-B699-0C49A81A3D74}" type="slidenum">
              <a:rPr lang="en-US" smtClean="0"/>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E3B4FD2-7BA8-4DBB-B699-0C49A81A3D74}" type="slidenum">
              <a:rPr lang="en-US" smtClean="0"/>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320040" indent="-320040">
              <a:buFont typeface="Wingdings" pitchFamily="2" charset="2"/>
              <a:buChar char="v"/>
            </a:pPr>
            <a:r>
              <a:rPr lang="en-US" dirty="0" smtClean="0"/>
              <a:t>As we’ve said many times before, a transducer is a device which converts one form of energy into another.  When the output of the transducer is quantified and converted to a readable format, the transducer is called a sensor.</a:t>
            </a:r>
          </a:p>
          <a:p>
            <a:pPr marL="320040" indent="-320040">
              <a:buFont typeface="Wingdings" pitchFamily="2" charset="2"/>
              <a:buChar char="v"/>
            </a:pPr>
            <a:r>
              <a:rPr lang="en-US" dirty="0" smtClean="0"/>
              <a:t>Therefore,</a:t>
            </a:r>
            <a:r>
              <a:rPr lang="en-US" baseline="0" dirty="0" smtClean="0"/>
              <a:t> a</a:t>
            </a:r>
            <a:r>
              <a:rPr lang="en-US" dirty="0" smtClean="0"/>
              <a:t> sensor is a device that receives and responds to a signal.  This signal usually</a:t>
            </a:r>
            <a:r>
              <a:rPr lang="en-US" baseline="0" dirty="0" smtClean="0"/>
              <a:t> comes from a transducer as </a:t>
            </a:r>
            <a:r>
              <a:rPr lang="en-US" dirty="0" smtClean="0"/>
              <a:t>some type of energy, such as heat, light, motion, or chemical.</a:t>
            </a:r>
            <a:endParaRPr lang="en-US" dirty="0"/>
          </a:p>
        </p:txBody>
      </p:sp>
      <p:sp>
        <p:nvSpPr>
          <p:cNvPr id="4" name="Slide Number Placeholder 3"/>
          <p:cNvSpPr>
            <a:spLocks noGrp="1"/>
          </p:cNvSpPr>
          <p:nvPr>
            <p:ph type="sldNum" sz="quarter" idx="10"/>
          </p:nvPr>
        </p:nvSpPr>
        <p:spPr/>
        <p:txBody>
          <a:bodyPr/>
          <a:lstStyle/>
          <a:p>
            <a:fld id="{5E3B4FD2-7BA8-4DBB-B699-0C49A81A3D74}" type="slidenum">
              <a:rPr lang="en-US" smtClean="0"/>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E3B4FD2-7BA8-4DBB-B699-0C49A81A3D74}" type="slidenum">
              <a:rPr lang="en-US" smtClean="0"/>
              <a:pPr/>
              <a:t>15</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E3B4FD2-7BA8-4DBB-B699-0C49A81A3D74}" type="slidenum">
              <a:rPr lang="en-US" smtClean="0"/>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A sensor is a device that receives and responds to a signal.  This signal must be produced by some type of energy, such as heat, light, motion, or chemical reaction.  Once a sensor detects one or more of these signals (an input), it converts it into an analog or digital representation of the input signal.  Based on this explanation of a sensor, you should see that sensors are used in all aspects of life to detect and/or measure many different conditions.  What are some sensors that you are familiar with or use daily?  </a:t>
            </a:r>
          </a:p>
          <a:p>
            <a:endParaRPr lang="en-US" dirty="0"/>
          </a:p>
        </p:txBody>
      </p:sp>
      <p:sp>
        <p:nvSpPr>
          <p:cNvPr id="4" name="Slide Number Placeholder 3"/>
          <p:cNvSpPr>
            <a:spLocks noGrp="1"/>
          </p:cNvSpPr>
          <p:nvPr>
            <p:ph type="sldNum" sz="quarter" idx="10"/>
          </p:nvPr>
        </p:nvSpPr>
        <p:spPr/>
        <p:txBody>
          <a:bodyPr/>
          <a:lstStyle/>
          <a:p>
            <a:fld id="{5E3B4FD2-7BA8-4DBB-B699-0C49A81A3D74}"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Human beings are equipped with 5 different sensors.</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Eyes detect light energy, ears detect acoustic energy, a tongue and a nose detect certain chemicals, and skin detects pressures and temperatures.  The eyes, ears, tongue, nose, and skin receive these signals then send messages to the brain which outputs a response.   For example, when you touch a hot plate, it is your brain that tells you it is hot, not your skin.   </a:t>
            </a:r>
          </a:p>
          <a:p>
            <a:r>
              <a:rPr lang="en-US" sz="1200" kern="1200" dirty="0" smtClean="0">
                <a:solidFill>
                  <a:schemeClr val="tx1"/>
                </a:solidFill>
                <a:latin typeface="+mn-lt"/>
                <a:ea typeface="+mn-ea"/>
                <a:cs typeface="+mn-cs"/>
              </a:rPr>
              <a:t> </a:t>
            </a:r>
          </a:p>
          <a:p>
            <a:r>
              <a:rPr lang="en-US" sz="1200" b="0" kern="1200" dirty="0" smtClean="0">
                <a:solidFill>
                  <a:schemeClr val="tx1"/>
                </a:solidFill>
                <a:latin typeface="+mn-lt"/>
                <a:ea typeface="+mn-ea"/>
                <a:cs typeface="+mn-cs"/>
              </a:rPr>
              <a:t>This unit describes the basic concepts of sensors and introduces the different types in both the macro and micro scales.</a:t>
            </a:r>
            <a:endParaRPr lang="en-US" sz="1200" b="1" kern="1200" dirty="0" smtClean="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5E3B4FD2-7BA8-4DBB-B699-0C49A81A3D74}"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Sensors detect the presence of energies as well as changes in or the transfer of energies.  Sensors detect by receiving a signal from a device such as a transducer, then responding to that signal by converting it into an output that can easily be read and understood.  Typically sensors convert a recognized signal into an electrical – analog or digital – output that is readable.  In other words, the sensor takes the output of the transducer and converts it to a readable format.  In many sensors, the sensor compares the input and output signals to the transducer or sensor, quantifies the change, and responds with an appropriate output.</a:t>
            </a:r>
          </a:p>
          <a:p>
            <a:endParaRPr lang="en-US" dirty="0" smtClean="0"/>
          </a:p>
          <a:p>
            <a:r>
              <a:rPr lang="en-US" dirty="0" smtClean="0"/>
              <a:t>Let’s take a look at an</a:t>
            </a:r>
            <a:r>
              <a:rPr lang="en-US" baseline="0" dirty="0" smtClean="0"/>
              <a:t> oven’s temperature sensor. This diagram show how such a sensor works.  The oven is initially programmed with a </a:t>
            </a:r>
            <a:r>
              <a:rPr lang="en-US" baseline="0" dirty="0" err="1" smtClean="0"/>
              <a:t>setpoint</a:t>
            </a:r>
            <a:r>
              <a:rPr lang="en-US" baseline="0" dirty="0" smtClean="0"/>
              <a:t>, in this case – 350 degrees which turns on the heating element.  As the oven heats, the oven’s thermocouple converts the temperature of the oven to a voltage.  This voltage is read by the sensor’s electronic circuitry.  The sensor compares the </a:t>
            </a:r>
            <a:r>
              <a:rPr lang="en-US" baseline="0" dirty="0" err="1" smtClean="0"/>
              <a:t>setpoint</a:t>
            </a:r>
            <a:r>
              <a:rPr lang="en-US" baseline="0" dirty="0" smtClean="0"/>
              <a:t> with the thermocouple output.  If the thermocouple output is less than the </a:t>
            </a:r>
            <a:r>
              <a:rPr lang="en-US" baseline="0" dirty="0" err="1" smtClean="0"/>
              <a:t>setpoint</a:t>
            </a:r>
            <a:r>
              <a:rPr lang="en-US" baseline="0" dirty="0" smtClean="0"/>
              <a:t>, the sensor provides an output that keeps the heating elements on and that displays the actual temperature.  Once the </a:t>
            </a:r>
            <a:r>
              <a:rPr lang="en-US" baseline="0" dirty="0" err="1" smtClean="0"/>
              <a:t>setpoint</a:t>
            </a:r>
            <a:r>
              <a:rPr lang="en-US" baseline="0" dirty="0" smtClean="0"/>
              <a:t> and the actual temperature (as sensed by the thermocouple) match, then the heating element is turned off.  </a:t>
            </a:r>
            <a:endParaRPr lang="en-US" dirty="0"/>
          </a:p>
        </p:txBody>
      </p:sp>
      <p:sp>
        <p:nvSpPr>
          <p:cNvPr id="4" name="Slide Number Placeholder 3"/>
          <p:cNvSpPr>
            <a:spLocks noGrp="1"/>
          </p:cNvSpPr>
          <p:nvPr>
            <p:ph type="sldNum" sz="quarter" idx="10"/>
          </p:nvPr>
        </p:nvSpPr>
        <p:spPr/>
        <p:txBody>
          <a:bodyPr/>
          <a:lstStyle/>
          <a:p>
            <a:fld id="{5E3B4FD2-7BA8-4DBB-B699-0C49A81A3D74}"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Just</a:t>
            </a:r>
            <a:r>
              <a:rPr lang="en-US" baseline="0" dirty="0" smtClean="0"/>
              <a:t> like there are different types of transducers, there are many different types of sensors.  Thermal sensors are devices that measure hot and cold. </a:t>
            </a:r>
            <a:r>
              <a:rPr lang="en-US" sz="1200" kern="1200" dirty="0" smtClean="0">
                <a:solidFill>
                  <a:schemeClr val="tx1"/>
                </a:solidFill>
                <a:latin typeface="+mn-lt"/>
                <a:ea typeface="+mn-ea"/>
                <a:cs typeface="+mn-cs"/>
              </a:rPr>
              <a:t>Thermal sensors use some type of transducer that converts temperature or heat to another form of energy. </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For example, a thermometer, like the one you use to take your body temperature, measures absolute temperatures (temperatures relative to absolute zero).  The thermometer in the picture is an infrared thermometer than can sense body temperature without contact with the body. </a:t>
            </a:r>
            <a:r>
              <a:rPr lang="en-US" dirty="0" smtClean="0"/>
              <a:t>These thermometers work using a phenomenon called black body radiation. Any object at a temperature above absolute zero has molecules inside moving around. The higher the temperature, the faster the molecules move. As they move, the molecules emit infrared radiation--a type of electromagnetic radiation below the visible spectrum of light. As the object gets hotter, it emits more infrared radiation. An infrared thermometer</a:t>
            </a:r>
            <a:r>
              <a:rPr lang="en-US" baseline="0" dirty="0" smtClean="0"/>
              <a:t> measures the amount of radiation, converts it to temperature, and provides a readout.</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Other thermal sensors include thermocouple gauges which use thermocouples to measure temperature, and RTDs or resistance temperature detectors.  RTDs are a coiled wire that exhibits a change in resistance when the temperature of the wire changes.  RTD sensors monitor the resistance change and outputs a reading of the effective temperature.</a:t>
            </a: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u="none" strike="noStrike" kern="120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u="none" strike="noStrike" kern="120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u="none" strike="noStrike" kern="120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u="none" strike="noStrike" kern="1200" dirty="0" smtClean="0">
                <a:solidFill>
                  <a:schemeClr val="tx1"/>
                </a:solidFill>
                <a:latin typeface="+mn-lt"/>
                <a:ea typeface="+mn-ea"/>
                <a:cs typeface="+mn-cs"/>
              </a:rPr>
              <a:t/>
            </a:r>
            <a:br>
              <a:rPr lang="en-US" sz="1200" u="none" strike="noStrike" kern="1200" dirty="0" smtClean="0">
                <a:solidFill>
                  <a:schemeClr val="tx1"/>
                </a:solidFill>
                <a:latin typeface="+mn-lt"/>
                <a:ea typeface="+mn-ea"/>
                <a:cs typeface="+mn-cs"/>
              </a:rPr>
            </a:br>
            <a:r>
              <a:rPr lang="en-US" sz="1200" u="none" strike="noStrike" kern="1200" dirty="0" smtClean="0">
                <a:solidFill>
                  <a:schemeClr val="tx1"/>
                </a:solidFill>
                <a:latin typeface="+mn-lt"/>
                <a:ea typeface="+mn-ea"/>
                <a:cs typeface="+mn-cs"/>
              </a:rPr>
              <a:t>Read more: </a:t>
            </a:r>
            <a:r>
              <a:rPr lang="en-US" sz="1200" u="none" strike="noStrike" kern="1200" dirty="0" smtClean="0">
                <a:solidFill>
                  <a:schemeClr val="tx1"/>
                </a:solidFill>
                <a:latin typeface="+mn-lt"/>
                <a:ea typeface="+mn-ea"/>
                <a:cs typeface="+mn-cs"/>
                <a:hlinkClick r:id="rId3"/>
              </a:rPr>
              <a:t>How Do Infrared Thermometers Work? | eHow.com</a:t>
            </a:r>
            <a:r>
              <a:rPr lang="en-US" sz="1200" u="none" strike="noStrike" kern="1200" dirty="0" smtClean="0">
                <a:solidFill>
                  <a:schemeClr val="tx1"/>
                </a:solidFill>
                <a:latin typeface="+mn-lt"/>
                <a:ea typeface="+mn-ea"/>
                <a:cs typeface="+mn-cs"/>
              </a:rPr>
              <a:t> </a:t>
            </a:r>
            <a:r>
              <a:rPr lang="en-US" sz="1200" u="none" strike="noStrike" kern="1200" dirty="0" smtClean="0">
                <a:solidFill>
                  <a:schemeClr val="tx1"/>
                </a:solidFill>
                <a:latin typeface="+mn-lt"/>
                <a:ea typeface="+mn-ea"/>
                <a:cs typeface="+mn-cs"/>
                <a:hlinkClick r:id="rId3"/>
              </a:rPr>
              <a:t>http://www.ehow.com/how-does_4965130_infrared-thermometers-work.html#ixzz1qvPoUxRM</a:t>
            </a:r>
            <a:r>
              <a:rPr lang="en-US" sz="1200" u="none" strike="noStrike" kern="1200" dirty="0" smtClean="0">
                <a:solidFill>
                  <a:schemeClr val="tx1"/>
                </a:solidFill>
                <a:latin typeface="+mn-lt"/>
                <a:ea typeface="+mn-ea"/>
                <a:cs typeface="+mn-cs"/>
              </a:rPr>
              <a:t/>
            </a:r>
            <a:br>
              <a:rPr lang="en-US" sz="1200" u="none" strike="noStrike" kern="1200" dirty="0" smtClean="0">
                <a:solidFill>
                  <a:schemeClr val="tx1"/>
                </a:solidFill>
                <a:latin typeface="+mn-lt"/>
                <a:ea typeface="+mn-ea"/>
                <a:cs typeface="+mn-cs"/>
              </a:rPr>
            </a:br>
            <a:endParaRPr lang="en-US" sz="1200" u="none" strike="noStrike" kern="1200" dirty="0" smtClean="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5E3B4FD2-7BA8-4DBB-B699-0C49A81A3D74}"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Another type of sensor is the Mechanical</a:t>
            </a:r>
            <a:r>
              <a:rPr lang="en-US" sz="1200" baseline="0" dirty="0" smtClean="0"/>
              <a:t> sensor. </a:t>
            </a:r>
            <a:r>
              <a:rPr lang="en-US" sz="1200" kern="1200" dirty="0" smtClean="0">
                <a:solidFill>
                  <a:schemeClr val="tx1"/>
                </a:solidFill>
                <a:latin typeface="+mn-lt"/>
                <a:ea typeface="+mn-ea"/>
                <a:cs typeface="+mn-cs"/>
              </a:rPr>
              <a:t>Mechanical sensors use movement of some type to sense a specific parameter such as pressure, the flow rate of a fluid, or acceleration. An example is the Aneroid Barometer shown in the graphic. An aneroid barometer senses changes in atmospheric pressure by the expansion or compression of an aneroid capsule (a thin, disk-shaped capsule, usually metallic, and partially evacuated of gas).  An external spring is connected to the capsule and a needle is mechanically linked to the spring.  As the pressure on the outside of the capsule increases, the</a:t>
            </a:r>
            <a:r>
              <a:rPr lang="en-US" sz="1200" kern="1200" baseline="0" dirty="0" smtClean="0">
                <a:solidFill>
                  <a:schemeClr val="tx1"/>
                </a:solidFill>
                <a:latin typeface="+mn-lt"/>
                <a:ea typeface="+mn-ea"/>
                <a:cs typeface="+mn-cs"/>
              </a:rPr>
              <a:t> capsule compresses causing</a:t>
            </a:r>
            <a:r>
              <a:rPr lang="en-US" sz="1200" kern="1200" dirty="0" smtClean="0">
                <a:solidFill>
                  <a:schemeClr val="tx1"/>
                </a:solidFill>
                <a:latin typeface="+mn-lt"/>
                <a:ea typeface="+mn-ea"/>
                <a:cs typeface="+mn-cs"/>
              </a:rPr>
              <a:t> the spring to move the needle indicating an increase in barometric pressure.  As the pressure drops, the capsule expands, and the spring moves in the opposite direction, moving the needle to show a decrease in barometric pressure.</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latin typeface="+mn-lt"/>
              <a:ea typeface="+mn-ea"/>
              <a:cs typeface="+mn-cs"/>
            </a:endParaRPr>
          </a:p>
          <a:p>
            <a:r>
              <a:rPr lang="en-US" sz="1200" dirty="0" smtClean="0"/>
              <a:t>Other types of mechanical</a:t>
            </a:r>
            <a:r>
              <a:rPr lang="en-US" sz="1200" baseline="0" dirty="0" smtClean="0"/>
              <a:t> sensors include the </a:t>
            </a:r>
            <a:r>
              <a:rPr lang="en-US" sz="1200" dirty="0" smtClean="0"/>
              <a:t>Pressure sensor which</a:t>
            </a:r>
            <a:r>
              <a:rPr lang="en-US" sz="1200" baseline="0" dirty="0" smtClean="0"/>
              <a:t> </a:t>
            </a:r>
            <a:r>
              <a:rPr lang="en-US" sz="1200" dirty="0" smtClean="0"/>
              <a:t>measures pressure, Barometers which measures atmospheric pressure, and </a:t>
            </a:r>
          </a:p>
          <a:p>
            <a:r>
              <a:rPr lang="en-US" sz="1200" dirty="0" smtClean="0"/>
              <a:t>Altimeters which measures the altitude of an object above a fixed level.</a:t>
            </a:r>
          </a:p>
          <a:p>
            <a:endParaRPr lang="en-US" sz="1200" dirty="0" smtClean="0"/>
          </a:p>
          <a:p>
            <a:r>
              <a:rPr lang="en-US" sz="1200" dirty="0" smtClean="0"/>
              <a:t>The we have</a:t>
            </a:r>
          </a:p>
          <a:p>
            <a:r>
              <a:rPr lang="en-US" sz="1200" dirty="0" smtClean="0"/>
              <a:t>Liquid flow sensors,</a:t>
            </a:r>
            <a:r>
              <a:rPr lang="en-US" sz="1200" baseline="0" dirty="0" smtClean="0"/>
              <a:t> which</a:t>
            </a:r>
            <a:r>
              <a:rPr lang="en-US" sz="1200" dirty="0" smtClean="0"/>
              <a:t> measure flow rates of liquids, gas flow sensors which measure velocity, direction, and</a:t>
            </a:r>
            <a:r>
              <a:rPr lang="en-US" sz="1200" baseline="0" dirty="0" smtClean="0"/>
              <a:t> the</a:t>
            </a:r>
            <a:r>
              <a:rPr lang="en-US" sz="1200" dirty="0" smtClean="0"/>
              <a:t> flow rate of a gas,</a:t>
            </a:r>
            <a:r>
              <a:rPr lang="en-US" sz="1200" baseline="0" dirty="0" smtClean="0"/>
              <a:t> and a</a:t>
            </a:r>
            <a:r>
              <a:rPr lang="en-US" sz="1200" dirty="0" smtClean="0">
                <a:latin typeface="Arial" pitchFamily="34" charset="0"/>
                <a:cs typeface="Arial" pitchFamily="34" charset="0"/>
              </a:rPr>
              <a:t>ccelerometers which measure acceleration and deceleration.</a:t>
            </a:r>
          </a:p>
          <a:p>
            <a:endParaRPr lang="en-US" sz="1200" dirty="0" smtClean="0"/>
          </a:p>
          <a:p>
            <a:endParaRPr lang="en-US" dirty="0"/>
          </a:p>
        </p:txBody>
      </p:sp>
      <p:sp>
        <p:nvSpPr>
          <p:cNvPr id="4" name="Slide Number Placeholder 3"/>
          <p:cNvSpPr>
            <a:spLocks noGrp="1"/>
          </p:cNvSpPr>
          <p:nvPr>
            <p:ph type="sldNum" sz="quarter" idx="10"/>
          </p:nvPr>
        </p:nvSpPr>
        <p:spPr/>
        <p:txBody>
          <a:bodyPr/>
          <a:lstStyle/>
          <a:p>
            <a:fld id="{5E3B4FD2-7BA8-4DBB-B699-0C49A81A3D74}"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Electrical sensors are sensors that measure changes in resistance, current voltage, or electrical energy.</a:t>
            </a:r>
          </a:p>
          <a:p>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Examples</a:t>
            </a:r>
            <a:r>
              <a:rPr lang="en-US" sz="1200" kern="1200" baseline="0" dirty="0" smtClean="0">
                <a:solidFill>
                  <a:schemeClr val="tx1"/>
                </a:solidFill>
                <a:latin typeface="+mn-lt"/>
                <a:ea typeface="+mn-ea"/>
                <a:cs typeface="+mn-cs"/>
              </a:rPr>
              <a:t> of electrical sensors are the </a:t>
            </a:r>
          </a:p>
          <a:p>
            <a:r>
              <a:rPr lang="en-US" sz="1200" dirty="0" smtClean="0"/>
              <a:t>Ohmmeter which measures resistance,</a:t>
            </a:r>
          </a:p>
          <a:p>
            <a:r>
              <a:rPr lang="en-US" sz="1200" dirty="0" smtClean="0"/>
              <a:t>The Voltmeter which measures voltage,</a:t>
            </a:r>
          </a:p>
          <a:p>
            <a:r>
              <a:rPr lang="en-US" sz="1200" dirty="0" smtClean="0"/>
              <a:t>The Galvanometer and ammeter which measure current and the </a:t>
            </a:r>
          </a:p>
          <a:p>
            <a:r>
              <a:rPr lang="en-US" sz="1200" dirty="0" smtClean="0"/>
              <a:t>Watt-hour meter which measures the amount of electrical energy supplied to and used by a residence or business.</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The images show</a:t>
            </a:r>
            <a:r>
              <a:rPr lang="en-US" sz="1200" kern="1200" baseline="0" dirty="0" smtClean="0">
                <a:solidFill>
                  <a:schemeClr val="tx1"/>
                </a:solidFill>
                <a:latin typeface="+mn-lt"/>
                <a:ea typeface="+mn-ea"/>
                <a:cs typeface="+mn-cs"/>
              </a:rPr>
              <a:t> galvanometer, a special type of ammeter, which is used to sense and measure the amount of current flowing through a wire. </a:t>
            </a:r>
          </a:p>
          <a:p>
            <a:r>
              <a:rPr lang="en-US" sz="1200" kern="1200" dirty="0" smtClean="0">
                <a:solidFill>
                  <a:schemeClr val="tx1"/>
                </a:solidFill>
                <a:latin typeface="+mn-lt"/>
                <a:ea typeface="+mn-ea"/>
                <a:cs typeface="+mn-cs"/>
              </a:rPr>
              <a:t>In a galvanometer, current flows through a coil,</a:t>
            </a:r>
            <a:r>
              <a:rPr lang="en-US" sz="1200" kern="1200" baseline="0" dirty="0" smtClean="0">
                <a:solidFill>
                  <a:schemeClr val="tx1"/>
                </a:solidFill>
                <a:latin typeface="+mn-lt"/>
                <a:ea typeface="+mn-ea"/>
                <a:cs typeface="+mn-cs"/>
              </a:rPr>
              <a:t> </a:t>
            </a:r>
            <a:r>
              <a:rPr lang="en-US" sz="1200" kern="1200" dirty="0" smtClean="0">
                <a:solidFill>
                  <a:schemeClr val="tx1"/>
                </a:solidFill>
                <a:latin typeface="+mn-lt"/>
                <a:ea typeface="+mn-ea"/>
                <a:cs typeface="+mn-cs"/>
              </a:rPr>
              <a:t>the red wire wound around a metal cylinder in</a:t>
            </a:r>
            <a:r>
              <a:rPr lang="en-US" sz="1200" kern="1200" baseline="0" dirty="0" smtClean="0">
                <a:solidFill>
                  <a:schemeClr val="tx1"/>
                </a:solidFill>
                <a:latin typeface="+mn-lt"/>
                <a:ea typeface="+mn-ea"/>
                <a:cs typeface="+mn-cs"/>
              </a:rPr>
              <a:t> the leftmost image. This current</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creats</a:t>
            </a:r>
            <a:r>
              <a:rPr lang="en-US" sz="1200" kern="1200" dirty="0" smtClean="0">
                <a:solidFill>
                  <a:schemeClr val="tx1"/>
                </a:solidFill>
                <a:latin typeface="+mn-lt"/>
                <a:ea typeface="+mn-ea"/>
                <a:cs typeface="+mn-cs"/>
              </a:rPr>
              <a:t> a magnetic field around the coil.  Permanent magnets surround the coil.  The interaction of these two magnetic fields causes the coil/cylinder combination to pivot around its central axis.  The amount and direction of the pivot move the needle at the readout </a:t>
            </a:r>
            <a:r>
              <a:rPr lang="en-US" sz="1200" i="1" kern="1200" dirty="0" smtClean="0">
                <a:solidFill>
                  <a:schemeClr val="tx1"/>
                </a:solidFill>
                <a:latin typeface="+mn-lt"/>
                <a:ea typeface="+mn-ea"/>
                <a:cs typeface="+mn-cs"/>
              </a:rPr>
              <a:t>(the right image)</a:t>
            </a:r>
            <a:r>
              <a:rPr lang="en-US" sz="1200" kern="1200" dirty="0" smtClean="0">
                <a:solidFill>
                  <a:schemeClr val="tx1"/>
                </a:solidFill>
                <a:latin typeface="+mn-lt"/>
                <a:ea typeface="+mn-ea"/>
                <a:cs typeface="+mn-cs"/>
              </a:rPr>
              <a:t> left or right,</a:t>
            </a:r>
            <a:r>
              <a:rPr lang="en-US" sz="1200" i="1" kern="1200" dirty="0" smtClean="0">
                <a:solidFill>
                  <a:schemeClr val="tx1"/>
                </a:solidFill>
                <a:latin typeface="+mn-lt"/>
                <a:ea typeface="+mn-ea"/>
                <a:cs typeface="+mn-cs"/>
              </a:rPr>
              <a:t> </a:t>
            </a:r>
            <a:r>
              <a:rPr lang="en-US" sz="1200" kern="1200" dirty="0" smtClean="0">
                <a:solidFill>
                  <a:schemeClr val="tx1"/>
                </a:solidFill>
                <a:latin typeface="+mn-lt"/>
                <a:ea typeface="+mn-ea"/>
                <a:cs typeface="+mn-cs"/>
              </a:rPr>
              <a:t>indicating the level of current and its polarity (negative or positive, respectively).  This device uses two energy conversions to sense and quantify an electric current: electrical to magnetic and magnetic to mechanical rotation.</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5E3B4FD2-7BA8-4DBB-B699-0C49A81A3D74}"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Chemical sensors detect the presence of certain chemicals or classes of chemicals and quantify the amount and/or type of chemical detected.  </a:t>
            </a:r>
          </a:p>
          <a:p>
            <a:r>
              <a:rPr lang="en-US" sz="1200" kern="1200" dirty="0" smtClean="0">
                <a:solidFill>
                  <a:schemeClr val="tx1"/>
                </a:solidFill>
                <a:latin typeface="+mn-lt"/>
                <a:ea typeface="+mn-ea"/>
                <a:cs typeface="+mn-cs"/>
              </a:rPr>
              <a:t>For example,</a:t>
            </a:r>
            <a:r>
              <a:rPr lang="en-US" sz="1200" kern="1200" baseline="0" dirty="0" smtClean="0">
                <a:solidFill>
                  <a:schemeClr val="tx1"/>
                </a:solidFill>
                <a:latin typeface="+mn-lt"/>
                <a:ea typeface="+mn-ea"/>
                <a:cs typeface="+mn-cs"/>
              </a:rPr>
              <a:t> an o</a:t>
            </a:r>
            <a:r>
              <a:rPr lang="en-US" sz="1200" kern="1200" dirty="0" smtClean="0">
                <a:solidFill>
                  <a:schemeClr val="tx1"/>
                </a:solidFill>
                <a:latin typeface="+mn-lt"/>
                <a:ea typeface="+mn-ea"/>
                <a:cs typeface="+mn-cs"/>
              </a:rPr>
              <a:t>xygen sensor measures the percentage of oxygen in a gas or liquid being analyzed.  </a:t>
            </a:r>
          </a:p>
          <a:p>
            <a:r>
              <a:rPr lang="en-US" sz="1200" kern="1200" dirty="0" smtClean="0">
                <a:solidFill>
                  <a:schemeClr val="tx1"/>
                </a:solidFill>
                <a:latin typeface="+mn-lt"/>
                <a:ea typeface="+mn-ea"/>
                <a:cs typeface="+mn-cs"/>
              </a:rPr>
              <a:t>A</a:t>
            </a:r>
            <a:r>
              <a:rPr lang="en-US" sz="1200" kern="1200" baseline="0" dirty="0" smtClean="0">
                <a:solidFill>
                  <a:schemeClr val="tx1"/>
                </a:solidFill>
                <a:latin typeface="+mn-lt"/>
                <a:ea typeface="+mn-ea"/>
                <a:cs typeface="+mn-cs"/>
              </a:rPr>
              <a:t> c</a:t>
            </a:r>
            <a:r>
              <a:rPr lang="en-US" sz="1200" kern="1200" dirty="0" smtClean="0">
                <a:solidFill>
                  <a:schemeClr val="tx1"/>
                </a:solidFill>
                <a:latin typeface="+mn-lt"/>
                <a:ea typeface="+mn-ea"/>
                <a:cs typeface="+mn-cs"/>
              </a:rPr>
              <a:t>arbon dioxide sensor detects the presence of CO</a:t>
            </a:r>
            <a:r>
              <a:rPr lang="en-US" sz="1200" kern="1200" baseline="-25000" dirty="0" smtClean="0">
                <a:solidFill>
                  <a:schemeClr val="tx1"/>
                </a:solidFill>
                <a:latin typeface="+mn-lt"/>
                <a:ea typeface="+mn-ea"/>
                <a:cs typeface="+mn-cs"/>
              </a:rPr>
              <a:t>2</a:t>
            </a:r>
            <a:r>
              <a:rPr lang="en-US" sz="1200" kern="1200" dirty="0" smtClean="0">
                <a:solidFill>
                  <a:schemeClr val="tx1"/>
                </a:solidFill>
                <a:latin typeface="+mn-lt"/>
                <a:ea typeface="+mn-ea"/>
                <a:cs typeface="+mn-cs"/>
              </a:rPr>
              <a:t> .  There</a:t>
            </a:r>
            <a:r>
              <a:rPr lang="en-US" sz="1200" kern="1200" baseline="0" dirty="0" smtClean="0">
                <a:solidFill>
                  <a:schemeClr val="tx1"/>
                </a:solidFill>
                <a:latin typeface="+mn-lt"/>
                <a:ea typeface="+mn-ea"/>
                <a:cs typeface="+mn-cs"/>
              </a:rPr>
              <a:t> are chemical sensors that detect a specific gas such as CO2, arsenic, or ammonia.  However, microtechnology has enabled the ability to fabricate micro-sized sensors that can detect several different gases simultaneously.  </a:t>
            </a:r>
          </a:p>
          <a:p>
            <a:endParaRPr lang="en-US" sz="1200" kern="1200" baseline="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Chemical sensing has really taken off with microtechnology.  Just like the macro-sized components, MEMS chemical sensors can detect a wide variety of different gases but because of their size, they can go places that macro-sized sensors can’t really go.  MEMS sensors can also be incorporated into objects for continuous sensing of a gas or selection of gases.  </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MEMS</a:t>
            </a:r>
            <a:r>
              <a:rPr lang="en-US" sz="1200" kern="1200" baseline="0" dirty="0" smtClean="0">
                <a:solidFill>
                  <a:schemeClr val="tx1"/>
                </a:solidFill>
                <a:latin typeface="+mn-lt"/>
                <a:ea typeface="+mn-ea"/>
                <a:cs typeface="+mn-cs"/>
              </a:rPr>
              <a:t> chemical sensors </a:t>
            </a:r>
            <a:r>
              <a:rPr lang="en-US" sz="1200" kern="1200" dirty="0" smtClean="0">
                <a:solidFill>
                  <a:schemeClr val="tx1"/>
                </a:solidFill>
                <a:latin typeface="+mn-lt"/>
                <a:ea typeface="+mn-ea"/>
                <a:cs typeface="+mn-cs"/>
              </a:rPr>
              <a:t>have numerous medical, industrial, and commercial applications such as biohazard detection, quality control in food processing, and medical diagnosis.  Such devices are sometimes referred to an </a:t>
            </a:r>
            <a:r>
              <a:rPr lang="en-US" sz="1200" kern="1200" dirty="0" err="1" smtClean="0">
                <a:solidFill>
                  <a:schemeClr val="tx1"/>
                </a:solidFill>
                <a:latin typeface="+mn-lt"/>
                <a:ea typeface="+mn-ea"/>
                <a:cs typeface="+mn-cs"/>
              </a:rPr>
              <a:t>ENose</a:t>
            </a:r>
            <a:r>
              <a:rPr lang="en-US" sz="1200" kern="1200" dirty="0" smtClean="0">
                <a:solidFill>
                  <a:schemeClr val="tx1"/>
                </a:solidFill>
                <a:latin typeface="+mn-lt"/>
                <a:ea typeface="+mn-ea"/>
                <a:cs typeface="+mn-cs"/>
              </a:rPr>
              <a:t> or electronic nose.</a:t>
            </a:r>
            <a:r>
              <a:rPr lang="en-US" sz="1200" kern="1200" baseline="30000" dirty="0" smtClean="0">
                <a:solidFill>
                  <a:schemeClr val="tx1"/>
                </a:solidFill>
                <a:latin typeface="+mn-lt"/>
                <a:ea typeface="+mn-ea"/>
                <a:cs typeface="+mn-cs"/>
              </a:rPr>
              <a:t>5</a:t>
            </a:r>
            <a:endParaRPr lang="en-US" dirty="0"/>
          </a:p>
        </p:txBody>
      </p:sp>
      <p:sp>
        <p:nvSpPr>
          <p:cNvPr id="4" name="Slide Number Placeholder 3"/>
          <p:cNvSpPr>
            <a:spLocks noGrp="1"/>
          </p:cNvSpPr>
          <p:nvPr>
            <p:ph type="sldNum" sz="quarter" idx="10"/>
          </p:nvPr>
        </p:nvSpPr>
        <p:spPr/>
        <p:txBody>
          <a:bodyPr/>
          <a:lstStyle/>
          <a:p>
            <a:fld id="{5E3B4FD2-7BA8-4DBB-B699-0C49A81A3D74}"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bg>
      <p:bgPr>
        <a:solidFill>
          <a:schemeClr val="bg1">
            <a:lumMod val="90000"/>
          </a:schemeClr>
        </a:solidFill>
        <a:effectLst/>
      </p:bgPr>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1609725" y="409575"/>
            <a:ext cx="6477000" cy="1828800"/>
          </a:xfrm>
        </p:spPr>
        <p:txBody>
          <a:bodyPr anchor="b">
            <a:normAutofit/>
          </a:bodyPr>
          <a:lstStyle>
            <a:lvl1pPr algn="ctr">
              <a:defRPr sz="4400" cap="all" baseline="0">
                <a:effectLst>
                  <a:outerShdw blurRad="38100" dist="38100" dir="2700000" algn="tl">
                    <a:srgbClr val="000000">
                      <a:alpha val="43137"/>
                    </a:srgbClr>
                  </a:outerShdw>
                </a:effectLst>
              </a:defRPr>
            </a:lvl1pPr>
          </a:lstStyle>
          <a:p>
            <a:r>
              <a:rPr kumimoji="0" lang="en-US" smtClean="0"/>
              <a:t>Click to edit Master title style</a:t>
            </a:r>
            <a:endParaRPr kumimoji="0" lang="en-US" dirty="0"/>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13" name="Picture Placeholder 12"/>
          <p:cNvSpPr>
            <a:spLocks noGrp="1"/>
          </p:cNvSpPr>
          <p:nvPr>
            <p:ph type="pic" sz="quarter" idx="11"/>
          </p:nvPr>
        </p:nvSpPr>
        <p:spPr>
          <a:xfrm>
            <a:off x="2752725" y="2600325"/>
            <a:ext cx="4352925" cy="2943225"/>
          </a:xfrm>
        </p:spPr>
        <p:txBody>
          <a:bodyPr/>
          <a:lstStyle/>
          <a:p>
            <a:r>
              <a:rPr lang="en-US" smtClean="0"/>
              <a:t>Click icon to add picture</a:t>
            </a:r>
            <a:endParaRPr lang="en-US"/>
          </a:p>
        </p:txBody>
      </p:sp>
      <p:pic>
        <p:nvPicPr>
          <p:cNvPr id="12" name="Picture 11" descr="logo-for-ppt.jpg"/>
          <p:cNvPicPr>
            <a:picLocks noChangeAspect="1"/>
          </p:cNvPicPr>
          <p:nvPr userDrawn="1"/>
        </p:nvPicPr>
        <p:blipFill>
          <a:blip r:embed="rId2"/>
          <a:stretch>
            <a:fillRect/>
          </a:stretch>
        </p:blipFill>
        <p:spPr>
          <a:xfrm>
            <a:off x="1" y="6035653"/>
            <a:ext cx="2362520" cy="730293"/>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5" name="Footer Placeholder 4"/>
          <p:cNvSpPr>
            <a:spLocks noGrp="1"/>
          </p:cNvSpPr>
          <p:nvPr>
            <p:ph type="ftr" sz="quarter" idx="11"/>
          </p:nvPr>
        </p:nvSpPr>
        <p:spPr>
          <a:xfrm>
            <a:off x="457201" y="6248207"/>
            <a:ext cx="5573483" cy="365125"/>
          </a:xfrm>
          <a:prstGeom prst="rect">
            <a:avLst/>
          </a:prstGeom>
        </p:spPr>
        <p:txBody>
          <a:bodyPr/>
          <a:lstStyle/>
          <a:p>
            <a:endParaRPr lang="en-US" dirty="0"/>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Slide Number Placeholder 5"/>
          <p:cNvSpPr>
            <a:spLocks noGrp="1"/>
          </p:cNvSpPr>
          <p:nvPr>
            <p:ph type="sldNum" sz="quarter" idx="12"/>
          </p:nvPr>
        </p:nvSpPr>
        <p:spPr>
          <a:xfrm rot="5400000">
            <a:off x="5989638" y="144462"/>
            <a:ext cx="533400" cy="244476"/>
          </a:xfrm>
          <a:prstGeom prst="rect">
            <a:avLst/>
          </a:prstGeom>
        </p:spPr>
        <p:txBody>
          <a:bodyPr/>
          <a:lstStyle/>
          <a:p>
            <a:fld id="{D78F8377-172F-47A4-85FF-D8562118AE8C}" type="slidenum">
              <a:rPr lang="en-US" smtClean="0"/>
              <a:pPr/>
              <a:t>‹#›</a:t>
            </a:fld>
            <a:endParaRPr lang="en-US"/>
          </a:p>
        </p:txBody>
      </p:sp>
      <p:sp>
        <p:nvSpPr>
          <p:cNvPr id="10" name="Date Placeholder 1"/>
          <p:cNvSpPr>
            <a:spLocks noGrp="1"/>
          </p:cNvSpPr>
          <p:nvPr>
            <p:ph type="dt" sz="half" idx="10"/>
          </p:nvPr>
        </p:nvSpPr>
        <p:spPr>
          <a:xfrm>
            <a:off x="6524624" y="6248400"/>
            <a:ext cx="2238375" cy="365125"/>
          </a:xfrm>
          <a:prstGeom prst="rect">
            <a:avLst/>
          </a:prstGeom>
        </p:spPr>
        <p:txBody>
          <a:bodyPr/>
          <a:lstStyle>
            <a:lvl1pPr>
              <a:defRPr/>
            </a:lvl1pPr>
          </a:lstStyle>
          <a:p>
            <a:endParaRPr lang="en-US" dirty="0"/>
          </a:p>
        </p:txBody>
      </p:sp>
      <p:sp>
        <p:nvSpPr>
          <p:cNvPr id="11" name="Slide Number Placeholder 3"/>
          <p:cNvSpPr txBox="1">
            <a:spLocks/>
          </p:cNvSpPr>
          <p:nvPr userDrawn="1"/>
        </p:nvSpPr>
        <p:spPr>
          <a:xfrm>
            <a:off x="8296274" y="6248400"/>
            <a:ext cx="447675" cy="381000"/>
          </a:xfrm>
          <a:prstGeom prst="rect">
            <a:avLst/>
          </a:prstGeom>
        </p:spPr>
        <p:txBody>
          <a:bodyPr vert="horz" anchor="ctr" anchorCtr="0">
            <a:normAutofit/>
          </a:bodyPr>
          <a:lstStyle>
            <a:lvl1pPr>
              <a:defRPr>
                <a:solidFill>
                  <a:schemeClr val="tx2"/>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fld id="{D78F8377-172F-47A4-85FF-D8562118AE8C}" type="slidenum">
              <a:rPr kumimoji="0" lang="en-US" sz="1400" b="1" i="0" u="none" strike="noStrike" kern="1200" cap="none" spc="0" normalizeH="0" baseline="0" noProof="0" smtClean="0">
                <a:ln>
                  <a:noFill/>
                </a:ln>
                <a:solidFill>
                  <a:schemeClr val="tx2"/>
                </a:solidFill>
                <a:effectLst/>
                <a:uLnTx/>
                <a:uFillTx/>
                <a:latin typeface="+mn-lt"/>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en-US" sz="1400" b="1" i="0" u="none" strike="noStrike" kern="1200" cap="none" spc="0" normalizeH="0" baseline="0" noProof="0">
              <a:ln>
                <a:noFill/>
              </a:ln>
              <a:solidFill>
                <a:schemeClr val="tx2"/>
              </a:solidFill>
              <a:effectLst/>
              <a:uLnTx/>
              <a:uFillTx/>
              <a:latin typeface="+mn-lt"/>
              <a:ea typeface="+mn-ea"/>
              <a:cs typeface="+mn-cs"/>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dirty="0" smtClean="0"/>
              <a:t>Click to edit Master title style</a:t>
            </a:r>
            <a:endParaRPr kumimoji="0" lang="en-US" dirty="0"/>
          </a:p>
        </p:txBody>
      </p:sp>
      <p:sp>
        <p:nvSpPr>
          <p:cNvPr id="8" name="Content Placeholder 7"/>
          <p:cNvSpPr>
            <a:spLocks noGrp="1"/>
          </p:cNvSpPr>
          <p:nvPr>
            <p:ph sz="quarter" idx="1"/>
          </p:nvPr>
        </p:nvSpPr>
        <p:spPr>
          <a:xfrm>
            <a:off x="612648" y="1600200"/>
            <a:ext cx="8153400" cy="4495800"/>
          </a:xfrm>
        </p:spPr>
        <p:txBody>
          <a:bodyPr/>
          <a:lstStyle>
            <a:lvl1pPr>
              <a:buFont typeface="Wingdings" pitchFamily="2" charset="2"/>
              <a:buChar char="v"/>
              <a:defRPr/>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34004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371600" y="1600200"/>
            <a:ext cx="7620000" cy="990600"/>
          </a:xfrm>
        </p:spPr>
        <p:txBody>
          <a:bodyPr>
            <a:normAutofit/>
          </a:bodyPr>
          <a:lstStyle>
            <a:lvl1pPr algn="l">
              <a:buNone/>
              <a:defRPr sz="3600" b="0" cap="none">
                <a:solidFill>
                  <a:srgbClr val="FFFFFF"/>
                </a:solidFill>
              </a:defRPr>
            </a:lvl1pPr>
          </a:lstStyle>
          <a:p>
            <a:r>
              <a:rPr kumimoji="0" lang="en-US" smtClean="0"/>
              <a:t>Click to edit Master title style</a:t>
            </a:r>
            <a:endParaRPr kumimoji="0" lang="en-US" dirty="0"/>
          </a:p>
        </p:txBody>
      </p:sp>
      <p:sp>
        <p:nvSpPr>
          <p:cNvPr id="11" name="Slide Number Placeholder 28"/>
          <p:cNvSpPr txBox="1">
            <a:spLocks/>
          </p:cNvSpPr>
          <p:nvPr userDrawn="1"/>
        </p:nvSpPr>
        <p:spPr>
          <a:xfrm>
            <a:off x="600075" y="6248400"/>
            <a:ext cx="8191500" cy="381000"/>
          </a:xfrm>
          <a:prstGeom prst="rect">
            <a:avLst/>
          </a:prstGeom>
        </p:spPr>
        <p:txBody>
          <a:bodyPr vert="horz" anchor="ctr" anchorCtr="0">
            <a:normAutofit/>
          </a:bodyPr>
          <a:lstStyle>
            <a:lvl1pPr>
              <a:defRPr>
                <a:solidFill>
                  <a:schemeClr val="tx2"/>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aseline="0" dirty="0" smtClean="0"/>
              <a:t>							</a:t>
            </a:r>
            <a:endParaRPr kumimoji="0" lang="en-US" sz="1400" b="1" i="0" u="none" strike="noStrike" kern="1200" cap="none" spc="0" normalizeH="0" baseline="0" noProof="0" dirty="0">
              <a:ln>
                <a:noFill/>
              </a:ln>
              <a:solidFill>
                <a:schemeClr val="tx2"/>
              </a:solidFill>
              <a:effectLst/>
              <a:uLnTx/>
              <a:uFillTx/>
              <a:latin typeface="+mn-lt"/>
              <a:ea typeface="+mn-ea"/>
              <a:cs typeface="+mn-cs"/>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9" name="Content Placeholder 8"/>
          <p:cNvSpPr>
            <a:spLocks noGrp="1"/>
          </p:cNvSpPr>
          <p:nvPr>
            <p:ph sz="quarter" idx="1"/>
          </p:nvPr>
        </p:nvSpPr>
        <p:spPr>
          <a:xfrm>
            <a:off x="609600" y="1589567"/>
            <a:ext cx="3886200" cy="4572000"/>
          </a:xfrm>
        </p:spPr>
        <p:txBody>
          <a:bodyPr/>
          <a:lstStyle>
            <a:lvl1pPr>
              <a:buFont typeface="Wingdings" pitchFamily="2" charset="2"/>
              <a:buChar char="v"/>
              <a:defRPr/>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11" name="Content Placeholder 10"/>
          <p:cNvSpPr>
            <a:spLocks noGrp="1"/>
          </p:cNvSpPr>
          <p:nvPr>
            <p:ph sz="quarter" idx="2"/>
          </p:nvPr>
        </p:nvSpPr>
        <p:spPr>
          <a:xfrm>
            <a:off x="4844901" y="1589567"/>
            <a:ext cx="3886200" cy="4572000"/>
          </a:xfrm>
        </p:spPr>
        <p:txBody>
          <a:bodyPr/>
          <a:lstStyle>
            <a:lvl1pPr>
              <a:buFont typeface="Wingdings" pitchFamily="2" charset="2"/>
              <a:buChar char="v"/>
              <a:defRPr/>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smtClean="0"/>
              <a:t>Click to edit Master title style</a:t>
            </a:r>
            <a:endParaRPr kumimoji="0" lang="en-US"/>
          </a:p>
        </p:txBody>
      </p:sp>
      <p:sp>
        <p:nvSpPr>
          <p:cNvPr id="11" name="Content Placeholder 10"/>
          <p:cNvSpPr>
            <a:spLocks noGrp="1"/>
          </p:cNvSpPr>
          <p:nvPr>
            <p:ph sz="quarter" idx="2"/>
          </p:nvPr>
        </p:nvSpPr>
        <p:spPr>
          <a:xfrm>
            <a:off x="609600" y="2438400"/>
            <a:ext cx="3886200" cy="3581400"/>
          </a:xfrm>
        </p:spPr>
        <p:txBody>
          <a:bodyPr/>
          <a:lstStyle>
            <a:lvl1pPr>
              <a:buFont typeface="Wingdings" pitchFamily="2" charset="2"/>
              <a:buChar char="v"/>
              <a:defRPr/>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13" name="Content Placeholder 12"/>
          <p:cNvSpPr>
            <a:spLocks noGrp="1"/>
          </p:cNvSpPr>
          <p:nvPr>
            <p:ph sz="quarter" idx="4"/>
          </p:nvPr>
        </p:nvSpPr>
        <p:spPr>
          <a:xfrm>
            <a:off x="4800600" y="2438400"/>
            <a:ext cx="3886200" cy="3581400"/>
          </a:xfrm>
        </p:spPr>
        <p:txBody>
          <a:bodyPr/>
          <a:lstStyle>
            <a:lvl1pPr>
              <a:buFont typeface="Wingdings" pitchFamily="2" charset="2"/>
              <a:buChar char="v"/>
              <a:defRPr/>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Slide Number Placeholder 28"/>
          <p:cNvSpPr txBox="1">
            <a:spLocks/>
          </p:cNvSpPr>
          <p:nvPr userDrawn="1"/>
        </p:nvSpPr>
        <p:spPr>
          <a:xfrm>
            <a:off x="600075" y="6248400"/>
            <a:ext cx="8191500" cy="381000"/>
          </a:xfrm>
          <a:prstGeom prst="rect">
            <a:avLst/>
          </a:prstGeom>
        </p:spPr>
        <p:txBody>
          <a:bodyPr vert="horz" anchor="ctr" anchorCtr="0">
            <a:normAutofit/>
          </a:bodyPr>
          <a:lstStyle>
            <a:lvl1pPr>
              <a:defRPr>
                <a:solidFill>
                  <a:schemeClr val="tx2"/>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aseline="0" dirty="0" smtClean="0"/>
              <a:t>							                                 </a:t>
            </a:r>
            <a:fld id="{D78F8377-172F-47A4-85FF-D8562118AE8C}" type="slidenum">
              <a:rPr kumimoji="0" lang="en-US" sz="1400" b="1" i="0" u="none" strike="noStrike" kern="1200" cap="none" spc="0" normalizeH="0" baseline="0" noProof="0" smtClean="0">
                <a:ln>
                  <a:noFill/>
                </a:ln>
                <a:solidFill>
                  <a:schemeClr val="tx2"/>
                </a:solidFill>
                <a:effectLst/>
                <a:uLnTx/>
                <a:uFillTx/>
                <a:latin typeface="+mn-lt"/>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en-US" sz="1400" b="1" i="0" u="none" strike="noStrike" kern="1200" cap="none" spc="0" normalizeH="0" baseline="0" noProof="0" dirty="0">
              <a:ln>
                <a:noFill/>
              </a:ln>
              <a:solidFill>
                <a:schemeClr val="tx2"/>
              </a:solidFill>
              <a:effectLst/>
              <a:uLnTx/>
              <a:uFillTx/>
              <a:latin typeface="+mn-lt"/>
              <a:ea typeface="+mn-ea"/>
              <a:cs typeface="+mn-cs"/>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n-US" smtClean="0"/>
              <a:t>Click to edit Master title style</a:t>
            </a:r>
            <a:endParaRPr kumimoji="0" lang="en-US"/>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US" smtClean="0"/>
              <a:t>Click icon to add picture</a:t>
            </a:r>
            <a:endParaRPr kumimoji="0" lang="en-US" dirty="0"/>
          </a:p>
        </p:txBody>
      </p:sp>
      <p:sp>
        <p:nvSpPr>
          <p:cNvPr id="12" name="Slide Number Placeholder 28"/>
          <p:cNvSpPr txBox="1">
            <a:spLocks/>
          </p:cNvSpPr>
          <p:nvPr userDrawn="1"/>
        </p:nvSpPr>
        <p:spPr>
          <a:xfrm>
            <a:off x="600075" y="6248400"/>
            <a:ext cx="8191500" cy="381000"/>
          </a:xfrm>
          <a:prstGeom prst="rect">
            <a:avLst/>
          </a:prstGeom>
        </p:spPr>
        <p:txBody>
          <a:bodyPr vert="horz" anchor="ctr" anchorCtr="0">
            <a:normAutofit/>
          </a:bodyPr>
          <a:lstStyle>
            <a:lvl1pPr>
              <a:defRPr>
                <a:solidFill>
                  <a:schemeClr val="tx2"/>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aseline="0" dirty="0" smtClean="0"/>
              <a:t>							                                 </a:t>
            </a:r>
            <a:fld id="{D78F8377-172F-47A4-85FF-D8562118AE8C}" type="slidenum">
              <a:rPr kumimoji="0" lang="en-US" sz="1400" b="1" i="0" u="none" strike="noStrike" kern="1200" cap="none" spc="0" normalizeH="0" baseline="0" noProof="0" smtClean="0">
                <a:ln>
                  <a:noFill/>
                </a:ln>
                <a:solidFill>
                  <a:schemeClr val="tx2"/>
                </a:solidFill>
                <a:effectLst/>
                <a:uLnTx/>
                <a:uFillTx/>
                <a:latin typeface="+mn-lt"/>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en-US" sz="1400" b="1" i="0" u="none" strike="noStrike" kern="1200" cap="none" spc="0" normalizeH="0" baseline="0" noProof="0" dirty="0">
              <a:ln>
                <a:noFill/>
              </a:ln>
              <a:solidFill>
                <a:schemeClr val="tx2"/>
              </a:solidFill>
              <a:effectLst/>
              <a:uLnTx/>
              <a:uFillTx/>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dirty="0" smtClean="0"/>
              <a:t>Click to edit Master title style</a:t>
            </a:r>
            <a:endParaRPr kumimoji="0" lang="en-US" dirty="0"/>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dirty="0"/>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lide Number Placeholder 28"/>
          <p:cNvSpPr txBox="1">
            <a:spLocks/>
          </p:cNvSpPr>
          <p:nvPr/>
        </p:nvSpPr>
        <p:spPr>
          <a:xfrm>
            <a:off x="600075" y="6248400"/>
            <a:ext cx="8191500" cy="381000"/>
          </a:xfrm>
          <a:prstGeom prst="rect">
            <a:avLst/>
          </a:prstGeom>
        </p:spPr>
        <p:txBody>
          <a:bodyPr vert="horz" anchor="ctr" anchorCtr="0">
            <a:normAutofit/>
          </a:bodyPr>
          <a:lstStyle>
            <a:lvl1pPr>
              <a:defRPr>
                <a:solidFill>
                  <a:schemeClr val="tx2"/>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aseline="0" dirty="0" smtClean="0"/>
              <a:t>							</a:t>
            </a:r>
            <a:endParaRPr kumimoji="0" lang="en-US" sz="1400" b="1" i="0" u="none" strike="noStrike" kern="1200" cap="none" spc="0" normalizeH="0" baseline="0" noProof="0" dirty="0">
              <a:ln>
                <a:noFill/>
              </a:ln>
              <a:solidFill>
                <a:schemeClr val="tx2"/>
              </a:solidFill>
              <a:effectLst/>
              <a:uLnTx/>
              <a:uFillTx/>
              <a:latin typeface="+mn-lt"/>
              <a:ea typeface="+mn-ea"/>
              <a:cs typeface="+mn-cs"/>
            </a:endParaRPr>
          </a:p>
        </p:txBody>
      </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l" rtl="0" eaLnBrk="1" latinLnBrk="0" hangingPunct="1">
        <a:spcBef>
          <a:spcPct val="0"/>
        </a:spcBef>
        <a:buNone/>
        <a:defRPr kumimoji="0" sz="3600" kern="1200">
          <a:solidFill>
            <a:schemeClr val="accent1">
              <a:lumMod val="75000"/>
            </a:schemeClr>
          </a:solidFill>
          <a:effectLst>
            <a:outerShdw blurRad="38100" dist="38100" dir="2700000" algn="tl">
              <a:srgbClr val="000000">
                <a:alpha val="43137"/>
              </a:srgbClr>
            </a:outerShdw>
          </a:effectLst>
          <a:latin typeface="+mj-lt"/>
          <a:ea typeface="+mj-ea"/>
          <a:cs typeface="+mj-cs"/>
        </a:defRPr>
      </a:lvl1pPr>
    </p:titleStyle>
    <p:bodyStyle>
      <a:lvl1pPr marL="320040" indent="-320040" algn="l" rtl="0" eaLnBrk="1" latinLnBrk="0" hangingPunct="1">
        <a:spcBef>
          <a:spcPts val="700"/>
        </a:spcBef>
        <a:buClr>
          <a:schemeClr val="tx1"/>
        </a:buClr>
        <a:buSzPct val="75000"/>
        <a:buFont typeface="Wingdings" pitchFamily="2" charset="2"/>
        <a:buChar char="v"/>
        <a:defRPr kumimoji="0" sz="2900" kern="1200">
          <a:solidFill>
            <a:schemeClr val="tx1"/>
          </a:solidFill>
          <a:latin typeface="Arial" pitchFamily="34" charset="0"/>
          <a:ea typeface="+mn-ea"/>
          <a:cs typeface="Arial" pitchFamily="34" charset="0"/>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Arial" pitchFamily="34" charset="0"/>
          <a:ea typeface="+mn-ea"/>
          <a:cs typeface="Arial" pitchFamily="34" charset="0"/>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Arial" pitchFamily="34" charset="0"/>
          <a:ea typeface="+mn-ea"/>
          <a:cs typeface="Arial" pitchFamily="34" charset="0"/>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Arial" pitchFamily="34" charset="0"/>
          <a:ea typeface="+mn-ea"/>
          <a:cs typeface="Arial" pitchFamily="34" charset="0"/>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Arial" pitchFamily="34" charset="0"/>
          <a:ea typeface="+mn-ea"/>
          <a:cs typeface="Arial" pitchFamily="34" charset="0"/>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image" Target="../media/image10.jpeg"/><Relationship Id="rId4" Type="http://schemas.openxmlformats.org/officeDocument/2006/relationships/image" Target="../media/image11.png"/><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3" Type="http://schemas.openxmlformats.org/officeDocument/2006/relationships/image" Target="../media/image12.jpeg"/><Relationship Id="rId4" Type="http://schemas.openxmlformats.org/officeDocument/2006/relationships/image" Target="file:///C:\xtProject\Int_Dvices_PK10\graphics\Geigercounter.jpg" TargetMode="External"/><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4" Type="http://schemas.openxmlformats.org/officeDocument/2006/relationships/image" Target="file:///C:\xtProject\Int_Dvices_PK10\graphics\PS-diaphragm.png" TargetMode="External"/><Relationship Id="rId5" Type="http://schemas.openxmlformats.org/officeDocument/2006/relationships/image" Target="../media/image13.jpeg"/><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 Id="rId3" Type="http://schemas.openxmlformats.org/officeDocument/2006/relationships/hyperlink" Target="http://www.scme-nm.org"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5.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6.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7.jpeg"/></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4" Type="http://schemas.openxmlformats.org/officeDocument/2006/relationships/image" Target="file:///C:\xtProject\Int_Dvices_PK10\graphics\Galvanometer.jpg" TargetMode="External"/><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9.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876300" y="409575"/>
            <a:ext cx="7210425" cy="1828800"/>
          </a:xfrm>
        </p:spPr>
        <p:txBody>
          <a:bodyPr>
            <a:normAutofit/>
          </a:bodyPr>
          <a:lstStyle/>
          <a:p>
            <a:r>
              <a:rPr lang="en-US" b="1" dirty="0" smtClean="0"/>
              <a:t>Introduction to Sensors</a:t>
            </a:r>
            <a:endParaRPr lang="en-US" dirty="0"/>
          </a:p>
        </p:txBody>
      </p:sp>
      <p:sp>
        <p:nvSpPr>
          <p:cNvPr id="5" name="Subtitle 4"/>
          <p:cNvSpPr>
            <a:spLocks noGrp="1"/>
          </p:cNvSpPr>
          <p:nvPr>
            <p:ph type="subTitle" idx="1"/>
          </p:nvPr>
        </p:nvSpPr>
        <p:spPr/>
        <p:txBody>
          <a:bodyPr>
            <a:normAutofit/>
          </a:bodyPr>
          <a:lstStyle/>
          <a:p>
            <a:r>
              <a:rPr lang="en-US" dirty="0" smtClean="0"/>
              <a:t>Introduction to Sensors Learning Module</a:t>
            </a:r>
            <a:endParaRPr lang="en-US" dirty="0"/>
          </a:p>
        </p:txBody>
      </p:sp>
      <p:pic>
        <p:nvPicPr>
          <p:cNvPr id="7" name="Picture Placeholder 6" descr="D:\scme-scos\DOCUME~1\mj\LOCALS~1\Documents and Settings\mj\Local Settings\Temporary Internet Files\Content.IE5\graphics\PS-diaphragm.png"/>
          <p:cNvPicPr>
            <a:picLocks noGrp="1"/>
          </p:cNvPicPr>
          <p:nvPr>
            <p:ph type="pic" sz="quarter" idx="11"/>
          </p:nvPr>
        </p:nvPicPr>
        <p:blipFill>
          <a:blip r:embed="rId3"/>
          <a:srcRect t="7208" b="7208"/>
          <a:stretch>
            <a:fillRect/>
          </a:stretch>
        </p:blipFill>
        <p:spPr bwMode="auto">
          <a:xfrm>
            <a:off x="2647507" y="2500422"/>
            <a:ext cx="3657823" cy="2496879"/>
          </a:xfrm>
          <a:prstGeom prst="rect">
            <a:avLst/>
          </a:prstGeom>
          <a:noFill/>
          <a:ln w="9525">
            <a:noFill/>
            <a:miter lim="800000"/>
            <a:headEnd/>
            <a:tailEnd/>
          </a:ln>
        </p:spPr>
      </p:pic>
      <p:sp>
        <p:nvSpPr>
          <p:cNvPr id="6" name="TextBox 5"/>
          <p:cNvSpPr txBox="1"/>
          <p:nvPr/>
        </p:nvSpPr>
        <p:spPr>
          <a:xfrm>
            <a:off x="3370520" y="5252484"/>
            <a:ext cx="2309671" cy="369332"/>
          </a:xfrm>
          <a:prstGeom prst="rect">
            <a:avLst/>
          </a:prstGeom>
          <a:noFill/>
        </p:spPr>
        <p:txBody>
          <a:bodyPr wrap="none" rtlCol="0">
            <a:spAutoFit/>
          </a:bodyPr>
          <a:lstStyle/>
          <a:p>
            <a:r>
              <a:rPr lang="en-US" dirty="0" smtClean="0"/>
              <a:t>Micro-Pressure Sensor</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ISS-solar cells.jpg"/>
          <p:cNvPicPr>
            <a:picLocks noChangeAspect="1"/>
          </p:cNvPicPr>
          <p:nvPr/>
        </p:nvPicPr>
        <p:blipFill>
          <a:blip r:embed="rId3"/>
          <a:stretch>
            <a:fillRect/>
          </a:stretch>
        </p:blipFill>
        <p:spPr>
          <a:xfrm>
            <a:off x="824753" y="3113711"/>
            <a:ext cx="4876800" cy="3236976"/>
          </a:xfrm>
          <a:prstGeom prst="rect">
            <a:avLst/>
          </a:prstGeom>
        </p:spPr>
      </p:pic>
      <p:sp>
        <p:nvSpPr>
          <p:cNvPr id="2" name="Title 1"/>
          <p:cNvSpPr>
            <a:spLocks noGrp="1"/>
          </p:cNvSpPr>
          <p:nvPr>
            <p:ph type="title"/>
          </p:nvPr>
        </p:nvSpPr>
        <p:spPr/>
        <p:txBody>
          <a:bodyPr>
            <a:normAutofit/>
          </a:bodyPr>
          <a:lstStyle/>
          <a:p>
            <a:r>
              <a:rPr lang="en-US" dirty="0" smtClean="0"/>
              <a:t>Optical Sensors</a:t>
            </a:r>
            <a:endParaRPr lang="en-US" dirty="0"/>
          </a:p>
        </p:txBody>
      </p:sp>
      <p:sp>
        <p:nvSpPr>
          <p:cNvPr id="3" name="Content Placeholder 2"/>
          <p:cNvSpPr>
            <a:spLocks noGrp="1"/>
          </p:cNvSpPr>
          <p:nvPr>
            <p:ph sz="quarter" idx="1"/>
          </p:nvPr>
        </p:nvSpPr>
        <p:spPr>
          <a:xfrm>
            <a:off x="612648" y="1600200"/>
            <a:ext cx="5124764" cy="3276600"/>
          </a:xfrm>
        </p:spPr>
        <p:txBody>
          <a:bodyPr>
            <a:noAutofit/>
          </a:bodyPr>
          <a:lstStyle/>
          <a:p>
            <a:pPr>
              <a:spcBef>
                <a:spcPts val="300"/>
              </a:spcBef>
            </a:pPr>
            <a:r>
              <a:rPr lang="en-US" sz="2400" dirty="0" err="1" smtClean="0"/>
              <a:t>Photodetectors</a:t>
            </a:r>
            <a:endParaRPr lang="en-US" sz="2400" dirty="0" smtClean="0"/>
          </a:p>
          <a:p>
            <a:pPr>
              <a:spcBef>
                <a:spcPts val="300"/>
              </a:spcBef>
            </a:pPr>
            <a:r>
              <a:rPr lang="en-US" sz="2400" dirty="0" smtClean="0"/>
              <a:t>Proximity Detectors</a:t>
            </a:r>
          </a:p>
          <a:p>
            <a:pPr>
              <a:spcBef>
                <a:spcPts val="300"/>
              </a:spcBef>
            </a:pPr>
            <a:r>
              <a:rPr lang="en-US" sz="2400" dirty="0" smtClean="0"/>
              <a:t>Infra-red sensor</a:t>
            </a:r>
          </a:p>
        </p:txBody>
      </p:sp>
      <p:pic>
        <p:nvPicPr>
          <p:cNvPr id="6" name="Picture 5" descr="Solar_cell.png"/>
          <p:cNvPicPr>
            <a:picLocks noChangeAspect="1"/>
          </p:cNvPicPr>
          <p:nvPr/>
        </p:nvPicPr>
        <p:blipFill>
          <a:blip r:embed="rId4"/>
          <a:stretch>
            <a:fillRect/>
          </a:stretch>
        </p:blipFill>
        <p:spPr>
          <a:xfrm>
            <a:off x="5391242" y="1637401"/>
            <a:ext cx="3501480" cy="3131823"/>
          </a:xfrm>
          <a:prstGeom prst="rect">
            <a:avLst/>
          </a:prstGeom>
          <a:ln>
            <a:noFill/>
          </a:ln>
          <a:effectLst>
            <a:outerShdw blurRad="292100" dist="139700" dir="2700000" algn="tl" rotWithShape="0">
              <a:srgbClr val="333333">
                <a:alpha val="65000"/>
              </a:srgbClr>
            </a:outerShdw>
          </a:effectLst>
        </p:spPr>
      </p:pic>
      <p:sp>
        <p:nvSpPr>
          <p:cNvPr id="8" name="TextBox 7"/>
          <p:cNvSpPr txBox="1"/>
          <p:nvPr/>
        </p:nvSpPr>
        <p:spPr>
          <a:xfrm>
            <a:off x="5844988" y="5038165"/>
            <a:ext cx="2958353" cy="1200329"/>
          </a:xfrm>
          <a:prstGeom prst="rect">
            <a:avLst/>
          </a:prstGeom>
          <a:noFill/>
        </p:spPr>
        <p:txBody>
          <a:bodyPr wrap="square" rtlCol="0">
            <a:spAutoFit/>
          </a:bodyPr>
          <a:lstStyle/>
          <a:p>
            <a:r>
              <a:rPr lang="en-US" dirty="0" smtClean="0"/>
              <a:t>Solar cell and the solar cells</a:t>
            </a:r>
          </a:p>
          <a:p>
            <a:r>
              <a:rPr lang="en-US" dirty="0" smtClean="0"/>
              <a:t>on the International Space Station</a:t>
            </a:r>
          </a:p>
          <a:p>
            <a:r>
              <a:rPr lang="en-US" i="1" dirty="0" smtClean="0"/>
              <a:t>[Public Domain]</a:t>
            </a:r>
            <a:endParaRPr lang="en-US" i="1"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Other Types of Sensors</a:t>
            </a:r>
            <a:endParaRPr lang="en-US" dirty="0"/>
          </a:p>
        </p:txBody>
      </p:sp>
      <p:sp>
        <p:nvSpPr>
          <p:cNvPr id="3" name="Content Placeholder 2"/>
          <p:cNvSpPr>
            <a:spLocks noGrp="1"/>
          </p:cNvSpPr>
          <p:nvPr>
            <p:ph sz="quarter" idx="1"/>
          </p:nvPr>
        </p:nvSpPr>
        <p:spPr>
          <a:xfrm>
            <a:off x="612648" y="1600200"/>
            <a:ext cx="6277250" cy="4495800"/>
          </a:xfrm>
        </p:spPr>
        <p:txBody>
          <a:bodyPr>
            <a:noAutofit/>
          </a:bodyPr>
          <a:lstStyle/>
          <a:p>
            <a:pPr>
              <a:spcBef>
                <a:spcPts val="300"/>
              </a:spcBef>
            </a:pPr>
            <a:r>
              <a:rPr lang="en-US" sz="2400" dirty="0" smtClean="0"/>
              <a:t>Acoustic wave sensors</a:t>
            </a:r>
          </a:p>
          <a:p>
            <a:pPr>
              <a:spcBef>
                <a:spcPts val="300"/>
              </a:spcBef>
            </a:pPr>
            <a:r>
              <a:rPr lang="en-US" sz="2400" dirty="0" smtClean="0"/>
              <a:t>Seismometers</a:t>
            </a:r>
          </a:p>
          <a:p>
            <a:pPr>
              <a:spcBef>
                <a:spcPts val="300"/>
              </a:spcBef>
            </a:pPr>
            <a:r>
              <a:rPr lang="en-US" sz="2400" dirty="0" smtClean="0"/>
              <a:t>Motion sensors</a:t>
            </a:r>
          </a:p>
          <a:p>
            <a:pPr>
              <a:spcBef>
                <a:spcPts val="300"/>
              </a:spcBef>
            </a:pPr>
            <a:r>
              <a:rPr lang="en-US" sz="2400" dirty="0" smtClean="0"/>
              <a:t>Speedometers</a:t>
            </a:r>
          </a:p>
          <a:p>
            <a:pPr>
              <a:spcBef>
                <a:spcPts val="300"/>
              </a:spcBef>
            </a:pPr>
            <a:r>
              <a:rPr lang="en-US" sz="2400" dirty="0" smtClean="0"/>
              <a:t>Geiger counters</a:t>
            </a:r>
          </a:p>
          <a:p>
            <a:pPr>
              <a:spcBef>
                <a:spcPts val="300"/>
              </a:spcBef>
            </a:pPr>
            <a:r>
              <a:rPr lang="en-US" sz="2400" dirty="0" smtClean="0"/>
              <a:t>Biological sensors</a:t>
            </a:r>
          </a:p>
        </p:txBody>
      </p:sp>
      <p:sp>
        <p:nvSpPr>
          <p:cNvPr id="4" name="Rectangle 6"/>
          <p:cNvSpPr>
            <a:spLocks noChangeArrowheads="1"/>
          </p:cNvSpPr>
          <p:nvPr/>
        </p:nvSpPr>
        <p:spPr bwMode="auto">
          <a:xfrm>
            <a:off x="2294928" y="5349951"/>
            <a:ext cx="3263153" cy="707886"/>
          </a:xfrm>
          <a:prstGeom prst="rect">
            <a:avLst/>
          </a:prstGeom>
          <a:noFill/>
          <a:ln w="9525" algn="ctr">
            <a:noFill/>
            <a:miter lim="800000"/>
            <a:headEnd/>
            <a:tailEnd/>
          </a:ln>
        </p:spPr>
        <p:txBody>
          <a:bodyPr wrap="square" anchor="ctr">
            <a:spAutoFit/>
          </a:bodyPr>
          <a:lstStyle/>
          <a:p>
            <a:pPr algn="r">
              <a:spcBef>
                <a:spcPct val="0"/>
              </a:spcBef>
            </a:pPr>
            <a:r>
              <a:rPr lang="en-US" sz="2000" b="1" i="1" dirty="0"/>
              <a:t>Geiger Counter: Detects </a:t>
            </a:r>
            <a:endParaRPr lang="en-US" sz="2000" b="1" i="1" dirty="0" smtClean="0"/>
          </a:p>
          <a:p>
            <a:pPr algn="r">
              <a:spcBef>
                <a:spcPct val="0"/>
              </a:spcBef>
            </a:pPr>
            <a:r>
              <a:rPr lang="en-US" sz="2000" b="1" i="1" dirty="0" smtClean="0"/>
              <a:t>Atomic </a:t>
            </a:r>
            <a:r>
              <a:rPr lang="en-US" sz="2000" b="1" i="1" dirty="0"/>
              <a:t>Radiation</a:t>
            </a:r>
            <a:endParaRPr lang="en-US" sz="2000" b="1" dirty="0"/>
          </a:p>
        </p:txBody>
      </p:sp>
      <p:pic>
        <p:nvPicPr>
          <p:cNvPr id="5" name="Picture 7" descr="C:\xtProject\Int_Dvices_PK10\graphics\Geigercounter.jpg"/>
          <p:cNvPicPr>
            <a:picLocks noChangeAspect="1" noChangeArrowheads="1"/>
          </p:cNvPicPr>
          <p:nvPr/>
        </p:nvPicPr>
        <p:blipFill>
          <a:blip r:embed="rId3" r:link="rId4"/>
          <a:srcRect/>
          <a:stretch>
            <a:fillRect/>
          </a:stretch>
        </p:blipFill>
        <p:spPr bwMode="auto">
          <a:xfrm>
            <a:off x="5760378" y="1632620"/>
            <a:ext cx="3075278" cy="4445451"/>
          </a:xfrm>
          <a:prstGeom prst="rect">
            <a:avLst/>
          </a:prstGeom>
          <a:ln>
            <a:noFill/>
          </a:ln>
          <a:effectLst>
            <a:outerShdw blurRad="292100" dist="139700" dir="2700000" algn="tl" rotWithShape="0">
              <a:srgbClr val="333333">
                <a:alpha val="65000"/>
              </a:srgbClr>
            </a:outerShdw>
          </a:effectLst>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Macro vs. Micro Sensors</a:t>
            </a:r>
            <a:endParaRPr lang="en-US" dirty="0"/>
          </a:p>
        </p:txBody>
      </p:sp>
      <p:pic>
        <p:nvPicPr>
          <p:cNvPr id="4" name="Picture 1" descr="C:\xtProject\Int_Dvices_PK10\graphics\PS-diaphragm.png"/>
          <p:cNvPicPr>
            <a:picLocks noChangeAspect="1" noChangeArrowheads="1"/>
          </p:cNvPicPr>
          <p:nvPr/>
        </p:nvPicPr>
        <p:blipFill>
          <a:blip r:embed="rId3" r:link="rId4"/>
          <a:srcRect/>
          <a:stretch>
            <a:fillRect/>
          </a:stretch>
        </p:blipFill>
        <p:spPr bwMode="auto">
          <a:xfrm>
            <a:off x="4689275" y="1679944"/>
            <a:ext cx="4201934" cy="3322362"/>
          </a:xfrm>
          <a:prstGeom prst="rect">
            <a:avLst/>
          </a:prstGeom>
          <a:ln>
            <a:noFill/>
          </a:ln>
          <a:effectLst>
            <a:outerShdw blurRad="292100" dist="139700" dir="2700000" algn="tl" rotWithShape="0">
              <a:srgbClr val="333333">
                <a:alpha val="65000"/>
              </a:srgbClr>
            </a:outerShdw>
          </a:effectLst>
        </p:spPr>
      </p:pic>
      <p:sp>
        <p:nvSpPr>
          <p:cNvPr id="5" name="Rectangle 4"/>
          <p:cNvSpPr>
            <a:spLocks noChangeArrowheads="1"/>
          </p:cNvSpPr>
          <p:nvPr/>
        </p:nvSpPr>
        <p:spPr bwMode="auto">
          <a:xfrm>
            <a:off x="5307106" y="5284414"/>
            <a:ext cx="3557111" cy="830997"/>
          </a:xfrm>
          <a:prstGeom prst="rect">
            <a:avLst/>
          </a:prstGeom>
          <a:noFill/>
          <a:ln w="9525">
            <a:noFill/>
            <a:miter lim="800000"/>
            <a:headEnd/>
            <a:tailEnd/>
          </a:ln>
        </p:spPr>
        <p:txBody>
          <a:bodyPr wrap="square">
            <a:spAutoFit/>
          </a:bodyPr>
          <a:lstStyle/>
          <a:p>
            <a:pPr algn="r"/>
            <a:r>
              <a:rPr lang="en-US" sz="1600" b="1" dirty="0">
                <a:solidFill>
                  <a:srgbClr val="000000"/>
                </a:solidFill>
                <a:latin typeface="Arial" pitchFamily="34" charset="0"/>
                <a:cs typeface="Arial" pitchFamily="34" charset="0"/>
              </a:rPr>
              <a:t>Example of a Diaphragm </a:t>
            </a:r>
            <a:r>
              <a:rPr lang="en-US" sz="1600" b="1" dirty="0" err="1">
                <a:solidFill>
                  <a:srgbClr val="000000"/>
                </a:solidFill>
                <a:latin typeface="Arial" pitchFamily="34" charset="0"/>
                <a:cs typeface="Arial" pitchFamily="34" charset="0"/>
              </a:rPr>
              <a:t>MicroPressure</a:t>
            </a:r>
            <a:r>
              <a:rPr lang="en-US" sz="1600" b="1" dirty="0">
                <a:solidFill>
                  <a:srgbClr val="000000"/>
                </a:solidFill>
                <a:latin typeface="Arial" pitchFamily="34" charset="0"/>
                <a:cs typeface="Arial" pitchFamily="34" charset="0"/>
              </a:rPr>
              <a:t> Sensor [University of New Mexico, MTTC]</a:t>
            </a:r>
          </a:p>
        </p:txBody>
      </p:sp>
      <p:pic>
        <p:nvPicPr>
          <p:cNvPr id="7" name="Picture 6" descr="PS-comparison-rev2_ppt.jpg"/>
          <p:cNvPicPr>
            <a:picLocks noChangeAspect="1"/>
          </p:cNvPicPr>
          <p:nvPr/>
        </p:nvPicPr>
        <p:blipFill>
          <a:blip r:embed="rId5"/>
          <a:stretch>
            <a:fillRect/>
          </a:stretch>
        </p:blipFill>
        <p:spPr>
          <a:xfrm>
            <a:off x="466165" y="1648607"/>
            <a:ext cx="4330398" cy="4572900"/>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Question</a:t>
            </a:r>
            <a:endParaRPr lang="en-US" dirty="0"/>
          </a:p>
        </p:txBody>
      </p:sp>
      <p:sp>
        <p:nvSpPr>
          <p:cNvPr id="3" name="Content Placeholder 2"/>
          <p:cNvSpPr>
            <a:spLocks noGrp="1"/>
          </p:cNvSpPr>
          <p:nvPr>
            <p:ph sz="quarter" idx="1"/>
          </p:nvPr>
        </p:nvSpPr>
        <p:spPr/>
        <p:txBody>
          <a:bodyPr/>
          <a:lstStyle/>
          <a:p>
            <a:r>
              <a:rPr lang="en-US" sz="2800" i="1" dirty="0" smtClean="0">
                <a:solidFill>
                  <a:schemeClr val="tx2"/>
                </a:solidFill>
                <a:cs typeface="Times New Roman" pitchFamily="18" charset="0"/>
              </a:rPr>
              <a:t>Is it possible for a device to be defined as both a sensor and a transducer?  </a:t>
            </a:r>
          </a:p>
          <a:p>
            <a:r>
              <a:rPr lang="en-US" sz="2800" i="1" dirty="0" smtClean="0">
                <a:solidFill>
                  <a:schemeClr val="tx2"/>
                </a:solidFill>
                <a:cs typeface="Times New Roman" pitchFamily="18" charset="0"/>
              </a:rPr>
              <a:t>Describe an example.  </a:t>
            </a:r>
          </a:p>
          <a:p>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1371600" y="2743201"/>
            <a:ext cx="7581014" cy="3902148"/>
          </a:xfrm>
        </p:spPr>
        <p:txBody>
          <a:bodyPr>
            <a:normAutofit/>
          </a:bodyPr>
          <a:lstStyle/>
          <a:p>
            <a:pPr marL="320040" indent="-320040">
              <a:buFont typeface="Wingdings" pitchFamily="2" charset="2"/>
              <a:buChar char="v"/>
            </a:pPr>
            <a:r>
              <a:rPr lang="en-US" dirty="0" smtClean="0"/>
              <a:t>A sensor is a device that receives and responds to a signal.</a:t>
            </a:r>
          </a:p>
          <a:p>
            <a:pPr marL="320040" indent="-320040">
              <a:buFont typeface="Wingdings" pitchFamily="2" charset="2"/>
              <a:buChar char="v"/>
            </a:pPr>
            <a:r>
              <a:rPr lang="en-US" dirty="0" smtClean="0"/>
              <a:t>This signal must be produced by some type of energy, such as heat, light, motion, or chemical.  </a:t>
            </a:r>
            <a:endParaRPr lang="en-US" dirty="0" smtClean="0">
              <a:solidFill>
                <a:srgbClr val="A50021"/>
              </a:solidFill>
            </a:endParaRPr>
          </a:p>
        </p:txBody>
      </p:sp>
      <p:sp>
        <p:nvSpPr>
          <p:cNvPr id="3" name="Title 2"/>
          <p:cNvSpPr>
            <a:spLocks noGrp="1"/>
          </p:cNvSpPr>
          <p:nvPr>
            <p:ph type="title"/>
          </p:nvPr>
        </p:nvSpPr>
        <p:spPr/>
        <p:txBody>
          <a:bodyPr/>
          <a:lstStyle/>
          <a:p>
            <a:r>
              <a:rPr lang="en-US" dirty="0" smtClean="0"/>
              <a:t>Summary</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1371600" y="2743200"/>
            <a:ext cx="7123113" cy="3657600"/>
          </a:xfrm>
        </p:spPr>
        <p:txBody>
          <a:bodyPr>
            <a:noAutofit/>
          </a:bodyPr>
          <a:lstStyle/>
          <a:p>
            <a:pPr algn="ctr"/>
            <a:r>
              <a:rPr lang="en-US" sz="1600" b="1" dirty="0"/>
              <a:t> </a:t>
            </a:r>
            <a:r>
              <a:rPr lang="en-US" sz="1600" dirty="0" smtClean="0"/>
              <a:t>Made </a:t>
            </a:r>
            <a:r>
              <a:rPr lang="en-US" sz="1600" dirty="0"/>
              <a:t>possible through grants from the National Science Foundation Department of Undergraduate Education #0830384, 0902411, and 1205138</a:t>
            </a:r>
            <a:r>
              <a:rPr lang="en-US" sz="1600" dirty="0" smtClean="0"/>
              <a:t>.</a:t>
            </a:r>
            <a:r>
              <a:rPr lang="en-US" sz="1600" dirty="0"/>
              <a:t> </a:t>
            </a:r>
          </a:p>
          <a:p>
            <a:pPr algn="ctr"/>
            <a:r>
              <a:rPr lang="en-US" sz="1600" dirty="0"/>
              <a:t>Any opinions, findings and conclusions or recommendations expressed in this material are those of the authors and creators, and do not necessarily reflect the views of the National Science Foundation.</a:t>
            </a:r>
          </a:p>
          <a:p>
            <a:pPr algn="ctr">
              <a:spcBef>
                <a:spcPts val="0"/>
              </a:spcBef>
            </a:pPr>
            <a:r>
              <a:rPr lang="en-US" sz="1600" b="1" dirty="0"/>
              <a:t> </a:t>
            </a:r>
            <a:endParaRPr lang="en-US" sz="1600" dirty="0"/>
          </a:p>
          <a:p>
            <a:pPr algn="ctr"/>
            <a:r>
              <a:rPr lang="en-US" sz="1600" dirty="0"/>
              <a:t>Southwest Center for Microsystems Education (SCME) NSF ATE Center</a:t>
            </a:r>
          </a:p>
          <a:p>
            <a:pPr algn="ctr"/>
            <a:r>
              <a:rPr lang="en-US" sz="1600" dirty="0"/>
              <a:t>© 2010 Regents of the University of New Mexico</a:t>
            </a:r>
          </a:p>
          <a:p>
            <a:pPr algn="ctr"/>
            <a:r>
              <a:rPr lang="en-US" sz="1600" dirty="0"/>
              <a:t> </a:t>
            </a:r>
          </a:p>
          <a:p>
            <a:pPr algn="ctr"/>
            <a:r>
              <a:rPr lang="en-US" sz="1600" dirty="0"/>
              <a:t>Content is protected by the CC Attribution Non-Commercial Share Alike license</a:t>
            </a:r>
            <a:r>
              <a:rPr lang="en-US" sz="1600" dirty="0" smtClean="0"/>
              <a:t>.</a:t>
            </a:r>
            <a:endParaRPr lang="en-US" sz="1600" dirty="0"/>
          </a:p>
          <a:p>
            <a:pPr algn="ctr"/>
            <a:r>
              <a:rPr lang="en-US" sz="1600" dirty="0"/>
              <a:t>Website:  </a:t>
            </a:r>
            <a:r>
              <a:rPr lang="en-US" sz="1600" u="sng" dirty="0">
                <a:hlinkClick r:id="rId3"/>
              </a:rPr>
              <a:t>www.scme-nm.org</a:t>
            </a:r>
            <a:r>
              <a:rPr lang="en-US" sz="1600" u="sng" dirty="0"/>
              <a:t> </a:t>
            </a:r>
            <a:endParaRPr lang="en-US" sz="1600" dirty="0"/>
          </a:p>
          <a:p>
            <a:pPr algn="ctr"/>
            <a:endParaRPr lang="en-US" sz="2400" dirty="0"/>
          </a:p>
        </p:txBody>
      </p:sp>
      <p:sp>
        <p:nvSpPr>
          <p:cNvPr id="3" name="Title 2"/>
          <p:cNvSpPr>
            <a:spLocks noGrp="1"/>
          </p:cNvSpPr>
          <p:nvPr>
            <p:ph type="title"/>
          </p:nvPr>
        </p:nvSpPr>
        <p:spPr/>
        <p:txBody>
          <a:bodyPr/>
          <a:lstStyle/>
          <a:p>
            <a:r>
              <a:rPr lang="en-US" dirty="0" smtClean="0"/>
              <a:t>Acknowledgements</a:t>
            </a:r>
            <a:endParaRPr lang="en-US" dirty="0"/>
          </a:p>
        </p:txBody>
      </p:sp>
      <p:sp>
        <p:nvSpPr>
          <p:cNvPr id="4" name="TextBox 3"/>
          <p:cNvSpPr txBox="1"/>
          <p:nvPr/>
        </p:nvSpPr>
        <p:spPr>
          <a:xfrm>
            <a:off x="147416" y="6327844"/>
            <a:ext cx="1210588" cy="261610"/>
          </a:xfrm>
          <a:prstGeom prst="rect">
            <a:avLst/>
          </a:prstGeom>
          <a:noFill/>
        </p:spPr>
        <p:txBody>
          <a:bodyPr wrap="none" rtlCol="0">
            <a:spAutoFit/>
          </a:bodyPr>
          <a:lstStyle/>
          <a:p>
            <a:r>
              <a:rPr lang="en-US" sz="1100" i="1" dirty="0" smtClean="0"/>
              <a:t>Revised May 2017</a:t>
            </a:r>
            <a:endParaRPr lang="en-US" sz="1100" i="1"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p:txBody>
          <a:bodyPr>
            <a:normAutofit/>
          </a:bodyPr>
          <a:lstStyle/>
          <a:p>
            <a:r>
              <a:rPr lang="en-US" dirty="0" smtClean="0"/>
              <a:t>The following topics will be discussed:</a:t>
            </a:r>
          </a:p>
          <a:p>
            <a:pPr marL="509588" indent="-509588">
              <a:buFont typeface="Wingdings" pitchFamily="2" charset="2"/>
              <a:buChar char="v"/>
            </a:pPr>
            <a:r>
              <a:rPr lang="en-US" dirty="0" smtClean="0"/>
              <a:t>What are Sensors?</a:t>
            </a:r>
          </a:p>
          <a:p>
            <a:pPr marL="509588" indent="-509588">
              <a:buFont typeface="Wingdings" pitchFamily="2" charset="2"/>
              <a:buChar char="v"/>
            </a:pPr>
            <a:r>
              <a:rPr lang="en-US" dirty="0" smtClean="0"/>
              <a:t>Types of Sensors</a:t>
            </a:r>
          </a:p>
          <a:p>
            <a:pPr marL="509588" indent="-509588">
              <a:buFont typeface="Wingdings" pitchFamily="2" charset="2"/>
              <a:buChar char="v"/>
            </a:pPr>
            <a:r>
              <a:rPr lang="en-US" dirty="0" smtClean="0"/>
              <a:t>Type of micro-sensors</a:t>
            </a:r>
          </a:p>
          <a:p>
            <a:endParaRPr lang="en-US" dirty="0"/>
          </a:p>
        </p:txBody>
      </p:sp>
      <p:sp>
        <p:nvSpPr>
          <p:cNvPr id="3" name="Title 2"/>
          <p:cNvSpPr>
            <a:spLocks noGrp="1"/>
          </p:cNvSpPr>
          <p:nvPr>
            <p:ph type="title"/>
          </p:nvPr>
        </p:nvSpPr>
        <p:spPr/>
        <p:txBody>
          <a:bodyPr/>
          <a:lstStyle/>
          <a:p>
            <a:r>
              <a:rPr lang="en-US" dirty="0" smtClean="0"/>
              <a:t>Unit Overview</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a:t>
            </a:r>
            <a:endParaRPr lang="en-US" dirty="0"/>
          </a:p>
        </p:txBody>
      </p:sp>
      <p:sp>
        <p:nvSpPr>
          <p:cNvPr id="3" name="Content Placeholder 2"/>
          <p:cNvSpPr>
            <a:spLocks noGrp="1"/>
          </p:cNvSpPr>
          <p:nvPr>
            <p:ph sz="quarter" idx="1"/>
          </p:nvPr>
        </p:nvSpPr>
        <p:spPr/>
        <p:txBody>
          <a:bodyPr>
            <a:normAutofit/>
          </a:bodyPr>
          <a:lstStyle/>
          <a:p>
            <a:pPr marL="50800" indent="-39688">
              <a:buNone/>
            </a:pPr>
            <a:r>
              <a:rPr lang="en-US" sz="2400" dirty="0" smtClean="0"/>
              <a:t> A sensor is a device that receives and responds to a signal.  </a:t>
            </a:r>
          </a:p>
          <a:p>
            <a:pPr marL="284163" lvl="1" indent="-273050">
              <a:buFont typeface="Wingdings" pitchFamily="2" charset="2"/>
              <a:buChar char="v"/>
            </a:pPr>
            <a:r>
              <a:rPr lang="en-US" sz="2400" dirty="0" smtClean="0"/>
              <a:t>The signal could be heat, light, motion, or chemical.  </a:t>
            </a:r>
          </a:p>
          <a:p>
            <a:pPr marL="284163" lvl="1" indent="-273050">
              <a:buFont typeface="Wingdings" pitchFamily="2" charset="2"/>
              <a:buChar char="v"/>
            </a:pPr>
            <a:r>
              <a:rPr lang="en-US" sz="2400" dirty="0" smtClean="0"/>
              <a:t>A sensor converts the signal into an analog or digital representation of the input signal.  </a:t>
            </a:r>
          </a:p>
          <a:p>
            <a:pPr marL="284163" lvl="1" indent="-273050">
              <a:buFont typeface="Wingdings" pitchFamily="2" charset="2"/>
              <a:buChar char="v"/>
            </a:pPr>
            <a:r>
              <a:rPr lang="en-US" sz="2400" dirty="0" smtClean="0"/>
              <a:t>Sensors detect and/or measure many different conditions.  </a:t>
            </a:r>
          </a:p>
          <a:p>
            <a:pPr lvl="1">
              <a:buFont typeface="Wingdings" pitchFamily="2" charset="2"/>
              <a:buChar char="v"/>
            </a:pPr>
            <a:endParaRPr lang="en-US" sz="2400" dirty="0" smtClean="0"/>
          </a:p>
          <a:p>
            <a:pPr>
              <a:buNone/>
            </a:pPr>
            <a:r>
              <a:rPr lang="en-US" sz="2400" dirty="0" smtClean="0"/>
              <a:t>What are some sensors that you have used?</a:t>
            </a:r>
          </a:p>
        </p:txBody>
      </p:sp>
    </p:spTree>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a:t>
            </a:r>
            <a:endParaRPr lang="en-US" dirty="0"/>
          </a:p>
        </p:txBody>
      </p:sp>
      <p:sp>
        <p:nvSpPr>
          <p:cNvPr id="3" name="Content Placeholder 2"/>
          <p:cNvSpPr>
            <a:spLocks noGrp="1"/>
          </p:cNvSpPr>
          <p:nvPr>
            <p:ph sz="quarter" idx="1"/>
          </p:nvPr>
        </p:nvSpPr>
        <p:spPr/>
        <p:txBody>
          <a:bodyPr>
            <a:normAutofit/>
          </a:bodyPr>
          <a:lstStyle/>
          <a:p>
            <a:pPr>
              <a:buNone/>
            </a:pPr>
            <a:r>
              <a:rPr lang="en-US" sz="2400" dirty="0" smtClean="0"/>
              <a:t> Humans are equipped with 5 different types of sensors.  </a:t>
            </a:r>
          </a:p>
          <a:p>
            <a:pPr>
              <a:buFont typeface="Wingdings" pitchFamily="2" charset="2"/>
              <a:buChar char="Ø"/>
            </a:pPr>
            <a:endParaRPr lang="en-US" sz="2400" dirty="0">
              <a:solidFill>
                <a:schemeClr val="tx2"/>
              </a:solidFill>
            </a:endParaRPr>
          </a:p>
        </p:txBody>
      </p:sp>
      <p:pic>
        <p:nvPicPr>
          <p:cNvPr id="4" name="Picture 2" descr="senses"/>
          <p:cNvPicPr>
            <a:picLocks noChangeAspect="1" noChangeArrowheads="1"/>
          </p:cNvPicPr>
          <p:nvPr/>
        </p:nvPicPr>
        <p:blipFill>
          <a:blip r:embed="rId3"/>
          <a:srcRect/>
          <a:stretch>
            <a:fillRect/>
          </a:stretch>
        </p:blipFill>
        <p:spPr bwMode="auto">
          <a:xfrm>
            <a:off x="472701" y="2256233"/>
            <a:ext cx="8379730" cy="2502034"/>
          </a:xfrm>
          <a:prstGeom prst="rect">
            <a:avLst/>
          </a:prstGeom>
          <a:ln>
            <a:noFill/>
          </a:ln>
          <a:effectLst>
            <a:outerShdw blurRad="292100" dist="139700" dir="2700000" algn="tl" rotWithShape="0">
              <a:srgbClr val="333333">
                <a:alpha val="65000"/>
              </a:srgbClr>
            </a:outerShdw>
          </a:effectLst>
        </p:spPr>
      </p:pic>
      <p:sp>
        <p:nvSpPr>
          <p:cNvPr id="5" name="Rectangle 6"/>
          <p:cNvSpPr>
            <a:spLocks noChangeArrowheads="1"/>
          </p:cNvSpPr>
          <p:nvPr/>
        </p:nvSpPr>
        <p:spPr bwMode="auto">
          <a:xfrm>
            <a:off x="3973033" y="5154797"/>
            <a:ext cx="1933863" cy="400110"/>
          </a:xfrm>
          <a:prstGeom prst="rect">
            <a:avLst/>
          </a:prstGeom>
          <a:noFill/>
          <a:ln w="9525">
            <a:noFill/>
            <a:miter lim="800000"/>
            <a:headEnd/>
            <a:tailEnd/>
          </a:ln>
        </p:spPr>
        <p:txBody>
          <a:bodyPr wrap="none">
            <a:spAutoFit/>
          </a:bodyPr>
          <a:lstStyle/>
          <a:p>
            <a:r>
              <a:rPr lang="en-US" sz="2000" b="1" i="1" dirty="0"/>
              <a:t>Human Sensors</a:t>
            </a:r>
            <a:endParaRPr lang="en-US" sz="2000" b="1" dirty="0"/>
          </a:p>
        </p:txBody>
      </p:sp>
    </p:spTree>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Basic Concepts of Sensors</a:t>
            </a:r>
            <a:endParaRPr lang="en-US" dirty="0"/>
          </a:p>
        </p:txBody>
      </p:sp>
      <p:sp>
        <p:nvSpPr>
          <p:cNvPr id="3" name="Content Placeholder 2"/>
          <p:cNvSpPr>
            <a:spLocks noGrp="1"/>
          </p:cNvSpPr>
          <p:nvPr>
            <p:ph sz="quarter" idx="1"/>
          </p:nvPr>
        </p:nvSpPr>
        <p:spPr>
          <a:xfrm>
            <a:off x="598579" y="1529861"/>
            <a:ext cx="8193727" cy="2395025"/>
          </a:xfrm>
        </p:spPr>
        <p:txBody>
          <a:bodyPr>
            <a:normAutofit/>
          </a:bodyPr>
          <a:lstStyle/>
          <a:p>
            <a:pPr eaLnBrk="0" hangingPunct="0"/>
            <a:r>
              <a:rPr lang="en-US" sz="2400" dirty="0" smtClean="0">
                <a:solidFill>
                  <a:schemeClr val="tx2"/>
                </a:solidFill>
                <a:cs typeface="Times New Roman" pitchFamily="18" charset="0"/>
              </a:rPr>
              <a:t>Detect the presence of energy</a:t>
            </a:r>
          </a:p>
          <a:p>
            <a:pPr eaLnBrk="0" hangingPunct="0"/>
            <a:r>
              <a:rPr lang="en-US" sz="2400" dirty="0" smtClean="0">
                <a:solidFill>
                  <a:schemeClr val="tx2"/>
                </a:solidFill>
                <a:cs typeface="Times New Roman" pitchFamily="18" charset="0"/>
              </a:rPr>
              <a:t>Detect changes in or the transfer of energy</a:t>
            </a:r>
          </a:p>
          <a:p>
            <a:pPr eaLnBrk="0" hangingPunct="0"/>
            <a:r>
              <a:rPr lang="en-US" sz="2400" dirty="0" smtClean="0">
                <a:solidFill>
                  <a:schemeClr val="tx2"/>
                </a:solidFill>
                <a:cs typeface="Times New Roman" pitchFamily="18" charset="0"/>
              </a:rPr>
              <a:t>Detect by receiving a signal then responding to that signal </a:t>
            </a:r>
          </a:p>
          <a:p>
            <a:pPr eaLnBrk="0" hangingPunct="0"/>
            <a:r>
              <a:rPr lang="en-US" sz="2400" dirty="0" smtClean="0">
                <a:solidFill>
                  <a:schemeClr val="tx2"/>
                </a:solidFill>
                <a:cs typeface="Times New Roman" pitchFamily="18" charset="0"/>
              </a:rPr>
              <a:t>Convert a signal into a readable output  </a:t>
            </a:r>
          </a:p>
        </p:txBody>
      </p:sp>
      <p:sp>
        <p:nvSpPr>
          <p:cNvPr id="8" name="Rounded Rectangle 7"/>
          <p:cNvSpPr/>
          <p:nvPr/>
        </p:nvSpPr>
        <p:spPr>
          <a:xfrm>
            <a:off x="1209822" y="3924886"/>
            <a:ext cx="6893169" cy="2405576"/>
          </a:xfrm>
          <a:prstGeom prst="roundRect">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1914524" y="4246099"/>
            <a:ext cx="1405451" cy="430676"/>
          </a:xfrm>
          <a:prstGeom prst="rect">
            <a:avLst/>
          </a:prstGeom>
          <a:solidFill>
            <a:schemeClr val="accent4">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350° F</a:t>
            </a:r>
            <a:endParaRPr lang="en-US" dirty="0">
              <a:solidFill>
                <a:schemeClr val="bg1"/>
              </a:solidFill>
            </a:endParaRPr>
          </a:p>
        </p:txBody>
      </p:sp>
      <p:cxnSp>
        <p:nvCxnSpPr>
          <p:cNvPr id="14" name="Straight Connector 13"/>
          <p:cNvCxnSpPr/>
          <p:nvPr/>
        </p:nvCxnSpPr>
        <p:spPr>
          <a:xfrm rot="5400000" flipH="1" flipV="1">
            <a:off x="3865770" y="5004787"/>
            <a:ext cx="238357" cy="14617"/>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3987209" y="4890977"/>
            <a:ext cx="723014" cy="1588"/>
          </a:xfrm>
          <a:prstGeom prst="line">
            <a:avLst/>
          </a:prstGeom>
          <a:ln w="19050">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a:stCxn id="9" idx="3"/>
          </p:cNvCxnSpPr>
          <p:nvPr/>
        </p:nvCxnSpPr>
        <p:spPr>
          <a:xfrm flipV="1">
            <a:off x="3319975" y="4457700"/>
            <a:ext cx="1394900" cy="3737"/>
          </a:xfrm>
          <a:prstGeom prst="line">
            <a:avLst/>
          </a:prstGeom>
          <a:ln w="19050">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0" name="Flowchart: Extract 19"/>
          <p:cNvSpPr/>
          <p:nvPr/>
        </p:nvSpPr>
        <p:spPr>
          <a:xfrm rot="5400000">
            <a:off x="4582631" y="4295555"/>
            <a:ext cx="1116421" cy="818707"/>
          </a:xfrm>
          <a:prstGeom prst="flowChartExtract">
            <a:avLst/>
          </a:prstGeom>
          <a:solidFill>
            <a:schemeClr val="accent4">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2" name="Straight Connector 21"/>
          <p:cNvCxnSpPr>
            <a:stCxn id="20" idx="0"/>
          </p:cNvCxnSpPr>
          <p:nvPr/>
        </p:nvCxnSpPr>
        <p:spPr>
          <a:xfrm flipV="1">
            <a:off x="5550195" y="4699591"/>
            <a:ext cx="701749" cy="5318"/>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23" name="Explosion 1 22"/>
          <p:cNvSpPr/>
          <p:nvPr/>
        </p:nvSpPr>
        <p:spPr>
          <a:xfrm>
            <a:off x="3434316" y="5592726"/>
            <a:ext cx="1116419" cy="584790"/>
          </a:xfrm>
          <a:prstGeom prst="irregularSeal1">
            <a:avLst/>
          </a:prstGeom>
          <a:solidFill>
            <a:srgbClr val="CC0000"/>
          </a:solidFill>
          <a:effectLst>
            <a:glow rad="228600">
              <a:schemeClr val="accent1">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6" name="Straight Connector 25"/>
          <p:cNvCxnSpPr/>
          <p:nvPr/>
        </p:nvCxnSpPr>
        <p:spPr>
          <a:xfrm rot="5400000">
            <a:off x="5614785" y="5316280"/>
            <a:ext cx="1264480" cy="11426"/>
          </a:xfrm>
          <a:prstGeom prst="line">
            <a:avLst/>
          </a:prstGeom>
          <a:ln w="19050">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a:endCxn id="23" idx="3"/>
          </p:cNvCxnSpPr>
          <p:nvPr/>
        </p:nvCxnSpPr>
        <p:spPr>
          <a:xfrm rot="10800000" flipV="1">
            <a:off x="4550735" y="5943600"/>
            <a:ext cx="1688140" cy="8934"/>
          </a:xfrm>
          <a:prstGeom prst="line">
            <a:avLst/>
          </a:prstGeom>
          <a:ln w="19050">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1" name="Rectangle 30"/>
          <p:cNvSpPr/>
          <p:nvPr/>
        </p:nvSpPr>
        <p:spPr>
          <a:xfrm>
            <a:off x="6687879" y="4508205"/>
            <a:ext cx="967563" cy="361507"/>
          </a:xfrm>
          <a:prstGeom prst="rect">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rgbClr val="C00000"/>
                </a:solidFill>
              </a:rPr>
              <a:t>278° F</a:t>
            </a:r>
          </a:p>
        </p:txBody>
      </p:sp>
      <p:cxnSp>
        <p:nvCxnSpPr>
          <p:cNvPr id="33" name="Straight Connector 32"/>
          <p:cNvCxnSpPr/>
          <p:nvPr/>
        </p:nvCxnSpPr>
        <p:spPr>
          <a:xfrm>
            <a:off x="6241312" y="4699591"/>
            <a:ext cx="446567" cy="1"/>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34" name="Oval 33"/>
          <p:cNvSpPr/>
          <p:nvPr/>
        </p:nvSpPr>
        <p:spPr>
          <a:xfrm>
            <a:off x="6198781" y="4667693"/>
            <a:ext cx="116959" cy="95693"/>
          </a:xfrm>
          <a:prstGeom prst="ellipse">
            <a:avLst/>
          </a:prstGeom>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3" name="Group 42"/>
          <p:cNvGrpSpPr/>
          <p:nvPr/>
        </p:nvGrpSpPr>
        <p:grpSpPr>
          <a:xfrm>
            <a:off x="3867150" y="5133975"/>
            <a:ext cx="247650" cy="419100"/>
            <a:chOff x="2524125" y="4962525"/>
            <a:chExt cx="247650" cy="419100"/>
          </a:xfrm>
        </p:grpSpPr>
        <p:sp>
          <p:nvSpPr>
            <p:cNvPr id="41" name="Flowchart: Extract 40"/>
            <p:cNvSpPr/>
            <p:nvPr/>
          </p:nvSpPr>
          <p:spPr>
            <a:xfrm>
              <a:off x="2524125" y="5181600"/>
              <a:ext cx="247650" cy="200025"/>
            </a:xfrm>
            <a:prstGeom prst="flowChartExtract">
              <a:avLst/>
            </a:prstGeom>
            <a:solidFill>
              <a:srgbClr val="CC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Flowchart: Extract 41"/>
            <p:cNvSpPr/>
            <p:nvPr/>
          </p:nvSpPr>
          <p:spPr>
            <a:xfrm rot="10800000">
              <a:off x="2524125" y="4962525"/>
              <a:ext cx="247650" cy="200025"/>
            </a:xfrm>
            <a:prstGeom prst="flowChartExtract">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TextBox 45"/>
          <p:cNvSpPr txBox="1"/>
          <p:nvPr/>
        </p:nvSpPr>
        <p:spPr>
          <a:xfrm>
            <a:off x="3362325" y="4029075"/>
            <a:ext cx="963725" cy="369332"/>
          </a:xfrm>
          <a:prstGeom prst="rect">
            <a:avLst/>
          </a:prstGeom>
          <a:noFill/>
        </p:spPr>
        <p:txBody>
          <a:bodyPr wrap="none" rtlCol="0">
            <a:spAutoFit/>
          </a:bodyPr>
          <a:lstStyle/>
          <a:p>
            <a:r>
              <a:rPr lang="en-US" dirty="0" err="1" smtClean="0"/>
              <a:t>Setpoint</a:t>
            </a:r>
            <a:endParaRPr lang="en-US" dirty="0"/>
          </a:p>
        </p:txBody>
      </p:sp>
      <p:sp>
        <p:nvSpPr>
          <p:cNvPr id="47" name="TextBox 46"/>
          <p:cNvSpPr txBox="1"/>
          <p:nvPr/>
        </p:nvSpPr>
        <p:spPr>
          <a:xfrm>
            <a:off x="2286000" y="5095875"/>
            <a:ext cx="1566454" cy="369332"/>
          </a:xfrm>
          <a:prstGeom prst="rect">
            <a:avLst/>
          </a:prstGeom>
          <a:noFill/>
        </p:spPr>
        <p:txBody>
          <a:bodyPr wrap="none" rtlCol="0">
            <a:spAutoFit/>
          </a:bodyPr>
          <a:lstStyle/>
          <a:p>
            <a:r>
              <a:rPr lang="en-US" dirty="0" smtClean="0"/>
              <a:t>Thermocouple</a:t>
            </a:r>
            <a:endParaRPr lang="en-US" dirty="0"/>
          </a:p>
        </p:txBody>
      </p:sp>
      <p:sp>
        <p:nvSpPr>
          <p:cNvPr id="48" name="TextBox 47"/>
          <p:cNvSpPr txBox="1"/>
          <p:nvPr/>
        </p:nvSpPr>
        <p:spPr>
          <a:xfrm>
            <a:off x="5000625" y="4076700"/>
            <a:ext cx="1905330" cy="369332"/>
          </a:xfrm>
          <a:prstGeom prst="rect">
            <a:avLst/>
          </a:prstGeom>
          <a:noFill/>
        </p:spPr>
        <p:txBody>
          <a:bodyPr wrap="none" rtlCol="0">
            <a:spAutoFit/>
          </a:bodyPr>
          <a:lstStyle/>
          <a:p>
            <a:r>
              <a:rPr lang="en-US" dirty="0" smtClean="0"/>
              <a:t>Sensor electronics</a:t>
            </a:r>
            <a:endParaRPr lang="en-US" dirty="0"/>
          </a:p>
        </p:txBody>
      </p:sp>
      <p:sp>
        <p:nvSpPr>
          <p:cNvPr id="49" name="TextBox 48"/>
          <p:cNvSpPr txBox="1"/>
          <p:nvPr/>
        </p:nvSpPr>
        <p:spPr>
          <a:xfrm>
            <a:off x="6505575" y="4848225"/>
            <a:ext cx="1382943" cy="646331"/>
          </a:xfrm>
          <a:prstGeom prst="rect">
            <a:avLst/>
          </a:prstGeom>
          <a:noFill/>
        </p:spPr>
        <p:txBody>
          <a:bodyPr wrap="none" rtlCol="0">
            <a:spAutoFit/>
          </a:bodyPr>
          <a:lstStyle/>
          <a:p>
            <a:pPr algn="ctr"/>
            <a:r>
              <a:rPr lang="en-US" dirty="0" smtClean="0"/>
              <a:t>Actual</a:t>
            </a:r>
          </a:p>
          <a:p>
            <a:pPr algn="ctr"/>
            <a:r>
              <a:rPr lang="en-US" dirty="0" smtClean="0"/>
              <a:t>Temperature</a:t>
            </a:r>
            <a:endParaRPr lang="en-US" dirty="0"/>
          </a:p>
        </p:txBody>
      </p:sp>
      <p:sp>
        <p:nvSpPr>
          <p:cNvPr id="52" name="TextBox 51"/>
          <p:cNvSpPr txBox="1"/>
          <p:nvPr/>
        </p:nvSpPr>
        <p:spPr>
          <a:xfrm>
            <a:off x="1628775" y="5619750"/>
            <a:ext cx="1657826" cy="369332"/>
          </a:xfrm>
          <a:prstGeom prst="rect">
            <a:avLst/>
          </a:prstGeom>
          <a:noFill/>
        </p:spPr>
        <p:txBody>
          <a:bodyPr wrap="none" rtlCol="0">
            <a:spAutoFit/>
          </a:bodyPr>
          <a:lstStyle/>
          <a:p>
            <a:r>
              <a:rPr lang="en-US" dirty="0" smtClean="0"/>
              <a:t>Heater element</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Thermal Sensors</a:t>
            </a:r>
            <a:endParaRPr lang="en-US" dirty="0"/>
          </a:p>
        </p:txBody>
      </p:sp>
      <p:sp>
        <p:nvSpPr>
          <p:cNvPr id="3" name="Content Placeholder 2"/>
          <p:cNvSpPr>
            <a:spLocks noGrp="1"/>
          </p:cNvSpPr>
          <p:nvPr>
            <p:ph sz="quarter" idx="1"/>
          </p:nvPr>
        </p:nvSpPr>
        <p:spPr>
          <a:xfrm>
            <a:off x="612649" y="1600199"/>
            <a:ext cx="4515164" cy="4944035"/>
          </a:xfrm>
        </p:spPr>
        <p:txBody>
          <a:bodyPr>
            <a:normAutofit/>
          </a:bodyPr>
          <a:lstStyle/>
          <a:p>
            <a:r>
              <a:rPr lang="en-US" sz="2400" dirty="0" smtClean="0"/>
              <a:t>Thermometer</a:t>
            </a:r>
          </a:p>
          <a:p>
            <a:r>
              <a:rPr lang="en-US" sz="2400" dirty="0" smtClean="0"/>
              <a:t>Thermocouple gauge</a:t>
            </a:r>
          </a:p>
          <a:p>
            <a:r>
              <a:rPr lang="en-US" sz="2400" dirty="0" smtClean="0"/>
              <a:t>Resistance Temperature Detectors (RTDs)</a:t>
            </a:r>
          </a:p>
        </p:txBody>
      </p:sp>
      <p:pic>
        <p:nvPicPr>
          <p:cNvPr id="7" name="Picture 6" descr="ear-thermo.jpg"/>
          <p:cNvPicPr>
            <a:picLocks noChangeAspect="1"/>
          </p:cNvPicPr>
          <p:nvPr/>
        </p:nvPicPr>
        <p:blipFill>
          <a:blip r:embed="rId3"/>
          <a:stretch>
            <a:fillRect/>
          </a:stretch>
        </p:blipFill>
        <p:spPr>
          <a:xfrm>
            <a:off x="5611906" y="1720865"/>
            <a:ext cx="3307976" cy="3903411"/>
          </a:xfrm>
          <a:prstGeom prst="rect">
            <a:avLst/>
          </a:prstGeom>
          <a:ln>
            <a:noFill/>
          </a:ln>
          <a:effectLst>
            <a:outerShdw blurRad="292100" dist="139700" dir="2700000" algn="tl" rotWithShape="0">
              <a:srgbClr val="333333">
                <a:alpha val="65000"/>
              </a:srgbClr>
            </a:outerShdw>
          </a:effectLst>
        </p:spPr>
      </p:pic>
      <p:sp>
        <p:nvSpPr>
          <p:cNvPr id="29697" name="Rectangle 1"/>
          <p:cNvSpPr>
            <a:spLocks noChangeArrowheads="1"/>
          </p:cNvSpPr>
          <p:nvPr/>
        </p:nvSpPr>
        <p:spPr bwMode="auto">
          <a:xfrm>
            <a:off x="4787153" y="5862917"/>
            <a:ext cx="4105835" cy="457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200" b="0" i="1" u="none" strike="noStrike" cap="none" normalizeH="0" baseline="0" dirty="0" smtClean="0">
                <a:ln>
                  <a:noFill/>
                </a:ln>
                <a:solidFill>
                  <a:schemeClr val="tx1"/>
                </a:solidFill>
                <a:effectLst/>
                <a:latin typeface="Arial" pitchFamily="34" charset="0"/>
                <a:ea typeface="Times New Roman" pitchFamily="18" charset="0"/>
                <a:cs typeface="Arial" pitchFamily="34" charset="0"/>
              </a:rPr>
              <a:t>Infrared ear thermometer </a:t>
            </a:r>
          </a:p>
          <a:p>
            <a:pPr marL="0" marR="0" lvl="0" indent="0" algn="r" defTabSz="914400" rtl="0" eaLnBrk="0" fontAlgn="base" latinLnBrk="0" hangingPunct="0">
              <a:lnSpc>
                <a:spcPct val="100000"/>
              </a:lnSpc>
              <a:spcBef>
                <a:spcPct val="0"/>
              </a:spcBef>
              <a:spcAft>
                <a:spcPct val="0"/>
              </a:spcAft>
              <a:buClrTx/>
              <a:buSzTx/>
              <a:buFontTx/>
              <a:buNone/>
              <a:tabLst/>
            </a:pPr>
            <a:r>
              <a:rPr kumimoji="0" lang="en-US" sz="1200" b="0" i="1" u="none" strike="noStrike" cap="none" normalizeH="0" baseline="0" dirty="0" smtClean="0">
                <a:ln>
                  <a:noFill/>
                </a:ln>
                <a:solidFill>
                  <a:schemeClr val="tx1"/>
                </a:solidFill>
                <a:effectLst/>
                <a:latin typeface="Arial" pitchFamily="34" charset="0"/>
                <a:ea typeface="Times New Roman" pitchFamily="18" charset="0"/>
                <a:cs typeface="Arial" pitchFamily="34" charset="0"/>
              </a:rPr>
              <a:t>[Image courtesy of NASA Jet Propulsion Laboratory]</a:t>
            </a:r>
            <a:r>
              <a:rPr kumimoji="0" lang="en-US" sz="900" b="0" i="0" u="none" strike="noStrike" cap="none" normalizeH="0" baseline="0" dirty="0" smtClean="0">
                <a:ln>
                  <a:noFill/>
                </a:ln>
                <a:solidFill>
                  <a:schemeClr val="tx1"/>
                </a:solidFill>
                <a:effectLst/>
                <a:latin typeface="Arial" pitchFamily="34" charset="0"/>
                <a:cs typeface="Arial" pitchFamily="34" charset="0"/>
              </a:rPr>
              <a:t> </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Mechanical Sensors</a:t>
            </a:r>
            <a:endParaRPr lang="en-US" dirty="0"/>
          </a:p>
        </p:txBody>
      </p:sp>
      <p:sp>
        <p:nvSpPr>
          <p:cNvPr id="3" name="Content Placeholder 2"/>
          <p:cNvSpPr>
            <a:spLocks noGrp="1"/>
          </p:cNvSpPr>
          <p:nvPr>
            <p:ph sz="quarter" idx="1"/>
          </p:nvPr>
        </p:nvSpPr>
        <p:spPr>
          <a:xfrm>
            <a:off x="612648" y="1600199"/>
            <a:ext cx="3923493" cy="4513729"/>
          </a:xfrm>
        </p:spPr>
        <p:txBody>
          <a:bodyPr>
            <a:noAutofit/>
          </a:bodyPr>
          <a:lstStyle/>
          <a:p>
            <a:r>
              <a:rPr lang="en-US" sz="2400" dirty="0" smtClean="0"/>
              <a:t>Pressure sensor</a:t>
            </a:r>
          </a:p>
          <a:p>
            <a:r>
              <a:rPr lang="en-US" sz="2400" dirty="0" smtClean="0"/>
              <a:t>Barometer</a:t>
            </a:r>
          </a:p>
          <a:p>
            <a:r>
              <a:rPr lang="en-US" sz="2400" dirty="0" smtClean="0"/>
              <a:t>Altimeter</a:t>
            </a:r>
          </a:p>
          <a:p>
            <a:r>
              <a:rPr lang="en-US" sz="2400" dirty="0" smtClean="0"/>
              <a:t>Liquid flow sensor</a:t>
            </a:r>
          </a:p>
          <a:p>
            <a:r>
              <a:rPr lang="en-US" sz="2400" dirty="0" smtClean="0"/>
              <a:t>Gas flow</a:t>
            </a:r>
          </a:p>
          <a:p>
            <a:r>
              <a:rPr lang="en-US" sz="2400" dirty="0" smtClean="0"/>
              <a:t>Accelerometer</a:t>
            </a:r>
          </a:p>
          <a:p>
            <a:r>
              <a:rPr lang="en-US" sz="2400" dirty="0" smtClean="0"/>
              <a:t>Aneroid Barometer</a:t>
            </a:r>
          </a:p>
        </p:txBody>
      </p:sp>
      <p:pic>
        <p:nvPicPr>
          <p:cNvPr id="6" name="Picture 5" descr="Barometer3_29.jpg"/>
          <p:cNvPicPr/>
          <p:nvPr/>
        </p:nvPicPr>
        <p:blipFill>
          <a:blip r:embed="rId3"/>
          <a:stretch>
            <a:fillRect/>
          </a:stretch>
        </p:blipFill>
        <p:spPr>
          <a:xfrm>
            <a:off x="4069977" y="1770437"/>
            <a:ext cx="4767556" cy="3698034"/>
          </a:xfrm>
          <a:prstGeom prst="rect">
            <a:avLst/>
          </a:prstGeom>
          <a:ln>
            <a:solidFill>
              <a:schemeClr val="accent1"/>
            </a:solidFill>
          </a:ln>
          <a:effectLst>
            <a:outerShdw blurRad="292100" dist="139700" dir="2700000" algn="tl" rotWithShape="0">
              <a:srgbClr val="333333">
                <a:alpha val="65000"/>
              </a:srgbClr>
            </a:outerShdw>
          </a:effectLst>
        </p:spPr>
      </p:pic>
      <p:sp>
        <p:nvSpPr>
          <p:cNvPr id="7" name="Rectangle 5"/>
          <p:cNvSpPr>
            <a:spLocks noChangeArrowheads="1"/>
          </p:cNvSpPr>
          <p:nvPr/>
        </p:nvSpPr>
        <p:spPr bwMode="auto">
          <a:xfrm>
            <a:off x="5396231" y="5826362"/>
            <a:ext cx="3425456" cy="276999"/>
          </a:xfrm>
          <a:prstGeom prst="rect">
            <a:avLst/>
          </a:prstGeom>
          <a:noFill/>
          <a:ln w="9525">
            <a:noFill/>
            <a:miter lim="800000"/>
            <a:headEnd/>
            <a:tailEnd/>
          </a:ln>
        </p:spPr>
        <p:txBody>
          <a:bodyPr wrap="square">
            <a:spAutoFit/>
          </a:bodyPr>
          <a:lstStyle/>
          <a:p>
            <a:pPr algn="r"/>
            <a:r>
              <a:rPr lang="en-US" sz="1200" b="1" i="1" dirty="0" smtClean="0"/>
              <a:t>Diagram of Aneroid Barometer</a:t>
            </a:r>
            <a:endParaRPr lang="en-US" sz="1200" b="1" dirty="0"/>
          </a:p>
        </p:txBody>
      </p:sp>
    </p:spTree>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Electrical Sensors</a:t>
            </a:r>
            <a:endParaRPr lang="en-US" dirty="0"/>
          </a:p>
        </p:txBody>
      </p:sp>
      <p:sp>
        <p:nvSpPr>
          <p:cNvPr id="3" name="Content Placeholder 2"/>
          <p:cNvSpPr>
            <a:spLocks noGrp="1"/>
          </p:cNvSpPr>
          <p:nvPr>
            <p:ph sz="quarter" idx="1"/>
          </p:nvPr>
        </p:nvSpPr>
        <p:spPr>
          <a:xfrm>
            <a:off x="612648" y="1600200"/>
            <a:ext cx="8020989" cy="4495800"/>
          </a:xfrm>
        </p:spPr>
        <p:txBody>
          <a:bodyPr>
            <a:noAutofit/>
          </a:bodyPr>
          <a:lstStyle/>
          <a:p>
            <a:r>
              <a:rPr lang="en-US" sz="2200" dirty="0" smtClean="0"/>
              <a:t>Ohmmeter</a:t>
            </a:r>
          </a:p>
          <a:p>
            <a:r>
              <a:rPr lang="en-US" sz="2200" dirty="0" smtClean="0"/>
              <a:t>Voltmeter</a:t>
            </a:r>
          </a:p>
          <a:p>
            <a:r>
              <a:rPr lang="en-US" sz="2200" dirty="0" smtClean="0"/>
              <a:t>Galvanometer and ammeter</a:t>
            </a:r>
          </a:p>
          <a:p>
            <a:r>
              <a:rPr lang="en-US" sz="2200" dirty="0" smtClean="0"/>
              <a:t>Watt-hour meter</a:t>
            </a:r>
          </a:p>
        </p:txBody>
      </p:sp>
      <p:pic>
        <p:nvPicPr>
          <p:cNvPr id="6" name="Picture 5" descr="C:\xtProject\Int_Dvices_PK10\graphics\Galvanometer.jpg"/>
          <p:cNvPicPr>
            <a:picLocks noChangeAspect="1" noChangeArrowheads="1"/>
          </p:cNvPicPr>
          <p:nvPr/>
        </p:nvPicPr>
        <p:blipFill>
          <a:blip r:embed="rId3" r:link="rId4"/>
          <a:srcRect/>
          <a:stretch>
            <a:fillRect/>
          </a:stretch>
        </p:blipFill>
        <p:spPr bwMode="auto">
          <a:xfrm>
            <a:off x="2496077" y="3424518"/>
            <a:ext cx="5952876" cy="2773499"/>
          </a:xfrm>
          <a:prstGeom prst="rect">
            <a:avLst/>
          </a:prstGeom>
          <a:ln>
            <a:noFill/>
          </a:ln>
          <a:effectLst>
            <a:outerShdw blurRad="292100" dist="139700" dir="2700000" algn="tl" rotWithShape="0">
              <a:srgbClr val="333333">
                <a:alpha val="65000"/>
              </a:srgbClr>
            </a:outerShdw>
          </a:effectLst>
        </p:spPr>
      </p:pic>
      <p:sp>
        <p:nvSpPr>
          <p:cNvPr id="7" name="Rectangle 5"/>
          <p:cNvSpPr>
            <a:spLocks noChangeArrowheads="1"/>
          </p:cNvSpPr>
          <p:nvPr/>
        </p:nvSpPr>
        <p:spPr bwMode="auto">
          <a:xfrm>
            <a:off x="3851386" y="2739603"/>
            <a:ext cx="4572000" cy="461962"/>
          </a:xfrm>
          <a:prstGeom prst="rect">
            <a:avLst/>
          </a:prstGeom>
          <a:noFill/>
          <a:ln w="9525">
            <a:noFill/>
            <a:miter lim="800000"/>
            <a:headEnd/>
            <a:tailEnd/>
          </a:ln>
        </p:spPr>
        <p:txBody>
          <a:bodyPr>
            <a:spAutoFit/>
          </a:bodyPr>
          <a:lstStyle/>
          <a:p>
            <a:pPr algn="r"/>
            <a:r>
              <a:rPr lang="en-US" sz="1200" b="1" i="1" dirty="0"/>
              <a:t>Schematic and photograph of a Galvanometer </a:t>
            </a:r>
            <a:endParaRPr lang="en-US" sz="1200" b="1" i="1" dirty="0" smtClean="0"/>
          </a:p>
          <a:p>
            <a:pPr algn="r"/>
            <a:r>
              <a:rPr lang="en-US" sz="1200" b="1" i="1" dirty="0" smtClean="0"/>
              <a:t>used </a:t>
            </a:r>
            <a:r>
              <a:rPr lang="en-US" sz="1200" b="1" i="1" dirty="0"/>
              <a:t>for sensing electrical currents</a:t>
            </a:r>
            <a:endParaRPr lang="en-US" sz="1200" b="1" dirty="0"/>
          </a:p>
        </p:txBody>
      </p:sp>
    </p:spTree>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Chemical Sensors</a:t>
            </a:r>
            <a:endParaRPr lang="en-US" dirty="0"/>
          </a:p>
        </p:txBody>
      </p:sp>
      <p:sp>
        <p:nvSpPr>
          <p:cNvPr id="3" name="Content Placeholder 2"/>
          <p:cNvSpPr>
            <a:spLocks noGrp="1"/>
          </p:cNvSpPr>
          <p:nvPr>
            <p:ph sz="quarter" idx="1"/>
          </p:nvPr>
        </p:nvSpPr>
        <p:spPr>
          <a:xfrm>
            <a:off x="612648" y="1600200"/>
            <a:ext cx="8153400" cy="1053353"/>
          </a:xfrm>
        </p:spPr>
        <p:txBody>
          <a:bodyPr>
            <a:normAutofit/>
          </a:bodyPr>
          <a:lstStyle/>
          <a:p>
            <a:r>
              <a:rPr lang="en-US" sz="2400" dirty="0" smtClean="0"/>
              <a:t>Carbon dioxide detector </a:t>
            </a:r>
            <a:endParaRPr lang="en-US" sz="2400" baseline="-25000" dirty="0" smtClean="0"/>
          </a:p>
          <a:p>
            <a:r>
              <a:rPr lang="en-US" sz="2400" dirty="0" smtClean="0"/>
              <a:t>Oxygen sensor </a:t>
            </a:r>
          </a:p>
          <a:p>
            <a:endParaRPr lang="en-US" sz="2400" dirty="0"/>
          </a:p>
        </p:txBody>
      </p:sp>
      <p:sp>
        <p:nvSpPr>
          <p:cNvPr id="4" name="Rectangle 6"/>
          <p:cNvSpPr>
            <a:spLocks noChangeArrowheads="1"/>
          </p:cNvSpPr>
          <p:nvPr/>
        </p:nvSpPr>
        <p:spPr bwMode="auto">
          <a:xfrm>
            <a:off x="2277035" y="5758259"/>
            <a:ext cx="4883061" cy="338554"/>
          </a:xfrm>
          <a:prstGeom prst="rect">
            <a:avLst/>
          </a:prstGeom>
          <a:noFill/>
          <a:ln w="9525" algn="ctr">
            <a:noFill/>
            <a:miter lim="800000"/>
            <a:headEnd/>
            <a:tailEnd/>
          </a:ln>
        </p:spPr>
        <p:txBody>
          <a:bodyPr wrap="square" anchor="ctr">
            <a:spAutoFit/>
          </a:bodyPr>
          <a:lstStyle/>
          <a:p>
            <a:pPr algn="ctr">
              <a:tabLst>
                <a:tab pos="457200" algn="l"/>
                <a:tab pos="914400" algn="l"/>
                <a:tab pos="1371600" algn="l"/>
                <a:tab pos="1828800" algn="l"/>
                <a:tab pos="2286000" algn="l"/>
                <a:tab pos="2743200" algn="l"/>
                <a:tab pos="3200400" algn="l"/>
                <a:tab pos="3886200" algn="l"/>
                <a:tab pos="4572000" algn="l"/>
              </a:tabLst>
            </a:pPr>
            <a:r>
              <a:rPr lang="en-US" sz="1600" b="1" i="1" dirty="0"/>
              <a:t>Schematic and Photo of a Carbon Dioxide Sensor</a:t>
            </a:r>
            <a:endParaRPr lang="en-US" sz="1600" b="1" dirty="0"/>
          </a:p>
        </p:txBody>
      </p:sp>
      <p:pic>
        <p:nvPicPr>
          <p:cNvPr id="5" name="Picture 7" descr="CarbonDioxideSensor"/>
          <p:cNvPicPr>
            <a:picLocks noChangeAspect="1" noChangeArrowheads="1"/>
          </p:cNvPicPr>
          <p:nvPr/>
        </p:nvPicPr>
        <p:blipFill>
          <a:blip r:embed="rId3"/>
          <a:srcRect/>
          <a:stretch>
            <a:fillRect/>
          </a:stretch>
        </p:blipFill>
        <p:spPr bwMode="auto">
          <a:xfrm>
            <a:off x="1007302" y="2779059"/>
            <a:ext cx="7420590" cy="2601641"/>
          </a:xfrm>
          <a:prstGeom prst="rect">
            <a:avLst/>
          </a:prstGeom>
          <a:ln>
            <a:noFill/>
          </a:ln>
          <a:effectLst>
            <a:outerShdw blurRad="292100" dist="139700" dir="2700000" algn="tl" rotWithShape="0">
              <a:srgbClr val="333333">
                <a:alpha val="65000"/>
              </a:srgbClr>
            </a:outerShdw>
          </a:effectLst>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scme3">
  <a:themeElements>
    <a:clrScheme name="Custom 13">
      <a:dk1>
        <a:srgbClr val="8A3C12"/>
      </a:dk1>
      <a:lt1>
        <a:srgbClr val="FFF2CB"/>
      </a:lt1>
      <a:dk2>
        <a:srgbClr val="732423"/>
      </a:dk2>
      <a:lt2>
        <a:srgbClr val="D4D4D6"/>
      </a:lt2>
      <a:accent1>
        <a:srgbClr val="9A302F"/>
      </a:accent1>
      <a:accent2>
        <a:srgbClr val="FFD558"/>
      </a:accent2>
      <a:accent3>
        <a:srgbClr val="E66C7D"/>
      </a:accent3>
      <a:accent4>
        <a:srgbClr val="6BB76D"/>
      </a:accent4>
      <a:accent5>
        <a:srgbClr val="E88651"/>
      </a:accent5>
      <a:accent6>
        <a:srgbClr val="C64847"/>
      </a:accent6>
      <a:hlink>
        <a:srgbClr val="2F75FF"/>
      </a:hlink>
      <a:folHlink>
        <a:srgbClr val="680000"/>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scme3</Template>
  <TotalTime>294</TotalTime>
  <Words>2011</Words>
  <Application>Microsoft Macintosh PowerPoint</Application>
  <PresentationFormat>On-screen Show (4:3)</PresentationFormat>
  <Paragraphs>171</Paragraphs>
  <Slides>15</Slides>
  <Notes>15</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scme3</vt:lpstr>
      <vt:lpstr>Introduction to Sensors</vt:lpstr>
      <vt:lpstr>Unit Overview</vt:lpstr>
      <vt:lpstr>Introduction</vt:lpstr>
      <vt:lpstr>Introduction</vt:lpstr>
      <vt:lpstr>Basic Concepts of Sensors</vt:lpstr>
      <vt:lpstr>Thermal Sensors</vt:lpstr>
      <vt:lpstr>Mechanical Sensors</vt:lpstr>
      <vt:lpstr>Electrical Sensors</vt:lpstr>
      <vt:lpstr>Chemical Sensors</vt:lpstr>
      <vt:lpstr>Optical Sensors</vt:lpstr>
      <vt:lpstr>Other Types of Sensors</vt:lpstr>
      <vt:lpstr>Macro vs. Micro Sensors</vt:lpstr>
      <vt:lpstr>Question</vt:lpstr>
      <vt:lpstr>Summary</vt:lpstr>
      <vt:lpstr>Acknowledgements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 to Transducers, Sensors, and Actuators</dc:title>
  <dc:creator>Barb Lopez</dc:creator>
  <cp:lastModifiedBy>MJ Willis</cp:lastModifiedBy>
  <cp:revision>61</cp:revision>
  <dcterms:created xsi:type="dcterms:W3CDTF">2010-04-15T01:12:27Z</dcterms:created>
  <dcterms:modified xsi:type="dcterms:W3CDTF">2017-05-15T16:39:31Z</dcterms:modified>
</cp:coreProperties>
</file>