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8"/>
  </p:notesMasterIdLst>
  <p:handoutMasterIdLst>
    <p:handoutMasterId r:id="rId29"/>
  </p:handoutMasterIdLst>
  <p:sldIdLst>
    <p:sldId id="260" r:id="rId2"/>
    <p:sldId id="287" r:id="rId3"/>
    <p:sldId id="300" r:id="rId4"/>
    <p:sldId id="336" r:id="rId5"/>
    <p:sldId id="268" r:id="rId6"/>
    <p:sldId id="337" r:id="rId7"/>
    <p:sldId id="303" r:id="rId8"/>
    <p:sldId id="333" r:id="rId9"/>
    <p:sldId id="305" r:id="rId10"/>
    <p:sldId id="319" r:id="rId11"/>
    <p:sldId id="308" r:id="rId12"/>
    <p:sldId id="309" r:id="rId13"/>
    <p:sldId id="310" r:id="rId14"/>
    <p:sldId id="317" r:id="rId15"/>
    <p:sldId id="313" r:id="rId16"/>
    <p:sldId id="318" r:id="rId17"/>
    <p:sldId id="320" r:id="rId18"/>
    <p:sldId id="321" r:id="rId19"/>
    <p:sldId id="335" r:id="rId20"/>
    <p:sldId id="323" r:id="rId21"/>
    <p:sldId id="324" r:id="rId22"/>
    <p:sldId id="326" r:id="rId23"/>
    <p:sldId id="332" r:id="rId24"/>
    <p:sldId id="331" r:id="rId25"/>
    <p:sldId id="266" r:id="rId26"/>
    <p:sldId id="265" r:id="rId2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AEAEA"/>
    <a:srgbClr val="0033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4257" autoAdjust="0"/>
  </p:normalViewPr>
  <p:slideViewPr>
    <p:cSldViewPr snapToGrid="0">
      <p:cViewPr>
        <p:scale>
          <a:sx n="103" d="100"/>
          <a:sy n="103" d="100"/>
        </p:scale>
        <p:origin x="-1784" y="-101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notesViewPr>
    <p:cSldViewPr snapToGrid="0">
      <p:cViewPr varScale="1">
        <p:scale>
          <a:sx n="81" d="100"/>
          <a:sy n="81" d="100"/>
        </p:scale>
        <p:origin x="-208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520003C6-B15A-4664-B35B-D8F76083EDA6}" type="datetimeFigureOut">
              <a:rPr lang="en-US"/>
              <a:pPr>
                <a:defRPr/>
              </a:pPr>
              <a:t>6/21/17</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4485B721-27E2-40A2-9911-78F04FA05E6E}" type="slidenum">
              <a:rPr lang="en-US"/>
              <a:pPr>
                <a:defRPr/>
              </a:pPr>
              <a:t>‹#›</a:t>
            </a:fld>
            <a:endParaRPr lang="en-US"/>
          </a:p>
        </p:txBody>
      </p:sp>
    </p:spTree>
    <p:extLst>
      <p:ext uri="{BB962C8B-B14F-4D97-AF65-F5344CB8AC3E}">
        <p14:creationId xmlns:p14="http://schemas.microsoft.com/office/powerpoint/2010/main" val="4013620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4D71FE11-190B-4D56-BCE7-48FA905C739C}" type="datetimeFigureOut">
              <a:rPr lang="en-US"/>
              <a:pPr>
                <a:defRPr/>
              </a:pPr>
              <a:t>6/21/17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09F36978-6961-4975-A93D-593BDD9CFA72}" type="slidenum">
              <a:rPr lang="en-US"/>
              <a:pPr>
                <a:defRPr/>
              </a:pPr>
              <a:t>‹#›</a:t>
            </a:fld>
            <a:endParaRPr lang="en-US"/>
          </a:p>
        </p:txBody>
      </p:sp>
    </p:spTree>
    <p:extLst>
      <p:ext uri="{BB962C8B-B14F-4D97-AF65-F5344CB8AC3E}">
        <p14:creationId xmlns:p14="http://schemas.microsoft.com/office/powerpoint/2010/main" val="2486151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r>
              <a:rPr lang="en-US" sz="1200" kern="1200" dirty="0" smtClean="0">
                <a:solidFill>
                  <a:schemeClr val="tx1"/>
                </a:solidFill>
                <a:latin typeface="+mn-lt"/>
                <a:ea typeface="+mn-ea"/>
                <a:cs typeface="+mn-cs"/>
              </a:rPr>
              <a:t>Welcome to MEMS Micromachining Overview presented by the Southwest Center for Microsystems Education.  This presentation is a brief overview of three widely used MEMS Micromachining Processes: Bulk Micromachining, Surface Micromachining and LIGA. As a reminder,  MEMS means microelectromechanical systems. These three micromachining processes enable the fabrication of micro-size components such as gears and </a:t>
            </a:r>
            <a:r>
              <a:rPr lang="en-US" sz="1200" kern="1200" dirty="0" err="1" smtClean="0">
                <a:solidFill>
                  <a:schemeClr val="tx1"/>
                </a:solidFill>
                <a:latin typeface="+mn-lt"/>
                <a:ea typeface="+mn-ea"/>
                <a:cs typeface="+mn-cs"/>
              </a:rPr>
              <a:t>geartrains</a:t>
            </a:r>
            <a:r>
              <a:rPr lang="en-US" sz="1200" kern="1200" dirty="0" smtClean="0">
                <a:solidFill>
                  <a:schemeClr val="tx1"/>
                </a:solidFill>
                <a:latin typeface="+mn-lt"/>
                <a:ea typeface="+mn-ea"/>
                <a:cs typeface="+mn-cs"/>
              </a:rPr>
              <a:t>, cantilevers, probes, needles, accelerometers, micro-sized rods and springs. </a:t>
            </a:r>
            <a:endParaRPr lang="en-US" sz="1200" kern="1200" dirty="0">
              <a:solidFill>
                <a:schemeClr val="tx1"/>
              </a:solidFill>
              <a:latin typeface="+mn-lt"/>
              <a:ea typeface="+mn-ea"/>
              <a:cs typeface="+mn-cs"/>
            </a:endParaRPr>
          </a:p>
        </p:txBody>
      </p:sp>
      <p:sp>
        <p:nvSpPr>
          <p:cNvPr id="276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85E45-9BBE-4B2A-9010-74DA7EB3F556}"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Surface micromachining is used to build a variety of devices and many of the devices are already found in consumer and commercial products</a:t>
            </a:r>
            <a:r>
              <a:rPr lang="en-US" sz="1200" kern="1200" baseline="0" dirty="0" smtClean="0">
                <a:solidFill>
                  <a:schemeClr val="tx1"/>
                </a:solidFill>
                <a:latin typeface="+mn-lt"/>
                <a:ea typeface="+mn-ea"/>
                <a:cs typeface="+mn-cs"/>
              </a:rPr>
              <a:t> such as cars, computers, phones, and medical devices.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Components built using surface micromachining include the </a:t>
            </a:r>
            <a:r>
              <a:rPr lang="en-US" sz="1200" kern="1200" dirty="0" err="1" smtClean="0">
                <a:solidFill>
                  <a:schemeClr val="tx1"/>
                </a:solidFill>
                <a:latin typeface="+mn-lt"/>
                <a:ea typeface="+mn-ea"/>
                <a:cs typeface="+mn-cs"/>
              </a:rPr>
              <a:t>combdrives</a:t>
            </a:r>
            <a:r>
              <a:rPr lang="en-US" sz="1200" kern="1200" dirty="0" smtClean="0">
                <a:solidFill>
                  <a:schemeClr val="tx1"/>
                </a:solidFill>
                <a:latin typeface="+mn-lt"/>
                <a:ea typeface="+mn-ea"/>
                <a:cs typeface="+mn-cs"/>
              </a:rPr>
              <a:t>, RF switches, and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gear and chain systems such as those seen</a:t>
            </a:r>
            <a:r>
              <a:rPr lang="en-US" sz="1200" kern="1200" baseline="0" dirty="0" smtClean="0">
                <a:solidFill>
                  <a:schemeClr val="tx1"/>
                </a:solidFill>
                <a:latin typeface="+mn-lt"/>
                <a:ea typeface="+mn-ea"/>
                <a:cs typeface="+mn-cs"/>
              </a:rPr>
              <a:t> in these images</a:t>
            </a:r>
            <a:r>
              <a:rPr lang="en-US" sz="1200" kern="1200" dirty="0" smtClean="0">
                <a:solidFill>
                  <a:schemeClr val="tx1"/>
                </a:solidFill>
                <a:latin typeface="+mn-lt"/>
                <a:ea typeface="+mn-ea"/>
                <a:cs typeface="+mn-cs"/>
              </a:rPr>
              <a:t>.  Other components built using surface micromachining include surface acoustical wave sensors, inertial sensors, cantilevers,</a:t>
            </a:r>
            <a:r>
              <a:rPr lang="en-US" sz="1200" kern="1200" baseline="0" dirty="0" smtClean="0">
                <a:solidFill>
                  <a:schemeClr val="tx1"/>
                </a:solidFill>
                <a:latin typeface="+mn-lt"/>
                <a:ea typeface="+mn-ea"/>
                <a:cs typeface="+mn-cs"/>
              </a:rPr>
              <a:t> and digital mirrors.</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54F3BE-B92C-43A1-AD82-7D417EC46875}"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Bulk micromachining is a process that defines structures by selectively removing or etching into a substrate. Bulk Micromachining makes structures such as this Micro Cantilever Array possible. These cantilevers were fabricated by removing the bulk of the silicon substrate from under the structures.   </a:t>
            </a:r>
          </a:p>
          <a:p>
            <a:r>
              <a:rPr lang="en-US" sz="1200" kern="1200" dirty="0" smtClean="0">
                <a:solidFill>
                  <a:schemeClr val="tx1"/>
                </a:solidFill>
                <a:latin typeface="+mn-lt"/>
                <a:ea typeface="+mn-ea"/>
                <a:cs typeface="+mn-cs"/>
              </a:rPr>
              <a:t>Such cantilever arrays are being developed for “applications in chemistry, physics, biochemistry and medicine”.  </a:t>
            </a:r>
            <a:endParaRPr lang="en-US" sz="1200" kern="1200" dirty="0">
              <a:solidFill>
                <a:schemeClr val="tx1"/>
              </a:solidFill>
              <a:latin typeface="+mn-lt"/>
              <a:ea typeface="+mn-ea"/>
              <a:cs typeface="+mn-cs"/>
            </a:endParaRP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0CCFAD-ACD9-4612-B748-D629B1690C77}"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Bulk Micromachining is a selective subtractive process which usually removes the bulk of a material. A couple of bulk etched products that you may be familiar with are Mt. Rushmore in which a bulk of a mountain was removed and ancient Indian cliff dwellings such as the ones shown in the picture of Mesa Verde in Colorado.   For cliff dwellings the side of a cliff was removed and sculptured to create homes or dwellings.</a:t>
            </a:r>
          </a:p>
          <a:p>
            <a:pPr eaLnBrk="1" hangingPunct="1">
              <a:spcBef>
                <a:spcPct val="0"/>
              </a:spcBef>
            </a:pPr>
            <a:endParaRPr lang="en-US" dirty="0" smtClean="0">
              <a:ea typeface="Times New Roman" pitchFamily="18" charset="0"/>
              <a:cs typeface="Arial" pitchFamily="34" charset="0"/>
            </a:endParaRPr>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56EBAD-108C-4D37-AED9-DD8F1EB1EF0C}"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Bulk Micromachining is a process in which </a:t>
            </a:r>
            <a:r>
              <a:rPr lang="en-US" sz="1200" kern="1200" dirty="0" err="1" smtClean="0">
                <a:solidFill>
                  <a:schemeClr val="tx1"/>
                </a:solidFill>
                <a:latin typeface="+mn-lt"/>
                <a:ea typeface="+mn-ea"/>
                <a:cs typeface="+mn-cs"/>
              </a:rPr>
              <a:t>monocrystalline</a:t>
            </a:r>
            <a:r>
              <a:rPr lang="en-US" sz="1200" kern="1200" dirty="0" smtClean="0">
                <a:solidFill>
                  <a:schemeClr val="tx1"/>
                </a:solidFill>
                <a:latin typeface="+mn-lt"/>
                <a:ea typeface="+mn-ea"/>
                <a:cs typeface="+mn-cs"/>
              </a:rPr>
              <a:t> silicon wafers are selectively etched to form three-dimensional MEMS devices. As I mentioned before, this is a subtractive process in which a bulk of the substrate is selectively removed.   </a:t>
            </a:r>
          </a:p>
          <a:p>
            <a:r>
              <a:rPr lang="en-US" sz="1200" kern="1200" dirty="0" smtClean="0">
                <a:solidFill>
                  <a:schemeClr val="tx1"/>
                </a:solidFill>
                <a:latin typeface="+mn-lt"/>
                <a:ea typeface="+mn-ea"/>
                <a:cs typeface="+mn-cs"/>
              </a:rPr>
              <a:t>Bulk micromachining takes advantage of the crystalline structure of the substrate by using anisotropic etch processes.  The upper photo was taken from the backside of a MEMS pressure sensor fabrication wafer.  This hole is the pressure reference chamber for a MEMS pressure sensor.</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bottom image shows a series of fluidic chambers and channels that have been bulk etched into a substrate.  In both of these examples, you can see that the height of these chambers and holes are higher than the devices we saw in surface micromachining.  This illustrates how the aspect ratio, which is the ratio of the height to the width, is higher in bulk than in surface.  In fact, bulk micromachining can produce aspect ratios as high as 100 to 1</a:t>
            </a:r>
            <a:r>
              <a:rPr lang="en-US" sz="1200" kern="1200" baseline="0" dirty="0" smtClean="0">
                <a:solidFill>
                  <a:schemeClr val="tx1"/>
                </a:solidFill>
                <a:latin typeface="+mn-lt"/>
                <a:ea typeface="+mn-ea"/>
                <a:cs typeface="+mn-cs"/>
              </a:rPr>
              <a:t> whereas components constructed using surface have an aspect ratio of 10:1 or less.</a:t>
            </a:r>
            <a:endParaRPr lang="en-US" sz="1200" kern="1200" dirty="0" smtClean="0">
              <a:solidFill>
                <a:schemeClr val="tx1"/>
              </a:solidFill>
              <a:latin typeface="+mn-lt"/>
              <a:ea typeface="+mn-ea"/>
              <a:cs typeface="+mn-cs"/>
            </a:endParaRPr>
          </a:p>
          <a:p>
            <a:pPr eaLnBrk="1" hangingPunct="1">
              <a:spcBef>
                <a:spcPct val="0"/>
              </a:spcBef>
            </a:pPr>
            <a:endParaRPr lang="en-US" dirty="0" smtClean="0">
              <a:solidFill>
                <a:srgbClr val="000000"/>
              </a:solidFill>
              <a:ea typeface="Times New Roman" pitchFamily="18" charset="0"/>
              <a:cs typeface="Arial" pitchFamily="34" charset="0"/>
            </a:endParaRPr>
          </a:p>
          <a:p>
            <a:pPr eaLnBrk="1" hangingPunct="1">
              <a:spcBef>
                <a:spcPct val="0"/>
              </a:spcBef>
            </a:pPr>
            <a:r>
              <a:rPr lang="en-US" dirty="0" smtClean="0">
                <a:solidFill>
                  <a:srgbClr val="000000"/>
                </a:solidFill>
                <a:ea typeface="Times New Roman" pitchFamily="18" charset="0"/>
                <a:cs typeface="Arial" pitchFamily="34" charset="0"/>
              </a:rPr>
              <a:t>Omit the following</a:t>
            </a:r>
            <a:r>
              <a:rPr lang="en-US" baseline="0" dirty="0" smtClean="0">
                <a:solidFill>
                  <a:srgbClr val="000000"/>
                </a:solidFill>
                <a:ea typeface="Times New Roman" pitchFamily="18" charset="0"/>
                <a:cs typeface="Arial" pitchFamily="34" charset="0"/>
              </a:rPr>
              <a:t> from the script.</a:t>
            </a:r>
            <a:endParaRPr lang="en-US" dirty="0" smtClean="0">
              <a:solidFill>
                <a:srgbClr val="000000"/>
              </a:solidFill>
              <a:ea typeface="Times New Roman" pitchFamily="18" charset="0"/>
              <a:cs typeface="Arial" pitchFamily="34" charset="0"/>
            </a:endParaRPr>
          </a:p>
          <a:p>
            <a:pPr eaLnBrk="1" hangingPunct="1">
              <a:spcBef>
                <a:spcPct val="0"/>
              </a:spcBef>
            </a:pPr>
            <a:r>
              <a:rPr lang="en-US" dirty="0" smtClean="0">
                <a:solidFill>
                  <a:srgbClr val="000000"/>
                </a:solidFill>
                <a:ea typeface="Times New Roman" pitchFamily="18" charset="0"/>
                <a:cs typeface="Arial" pitchFamily="34" charset="0"/>
              </a:rPr>
              <a:t>Credit for </a:t>
            </a:r>
            <a:r>
              <a:rPr lang="en-US" dirty="0" err="1" smtClean="0">
                <a:solidFill>
                  <a:srgbClr val="000000"/>
                </a:solidFill>
                <a:ea typeface="Times New Roman" pitchFamily="18" charset="0"/>
                <a:cs typeface="Arial" pitchFamily="34" charset="0"/>
              </a:rPr>
              <a:t>microfluidic</a:t>
            </a:r>
            <a:r>
              <a:rPr lang="en-US" baseline="0" dirty="0" smtClean="0">
                <a:solidFill>
                  <a:srgbClr val="000000"/>
                </a:solidFill>
                <a:ea typeface="Times New Roman" pitchFamily="18" charset="0"/>
                <a:cs typeface="Arial" pitchFamily="34" charset="0"/>
              </a:rPr>
              <a:t> chambers/channels</a:t>
            </a:r>
            <a:r>
              <a:rPr lang="en-US" dirty="0" smtClean="0">
                <a:solidFill>
                  <a:srgbClr val="000000"/>
                </a:solidFill>
                <a:ea typeface="Times New Roman" pitchFamily="18" charset="0"/>
                <a:cs typeface="Arial" pitchFamily="34" charset="0"/>
              </a:rPr>
              <a:t>:  </a:t>
            </a:r>
            <a:r>
              <a:rPr lang="en-US" i="1" dirty="0" err="1" smtClean="0">
                <a:ea typeface="Times New Roman" pitchFamily="18" charset="0"/>
                <a:cs typeface="Arial" pitchFamily="34" charset="0"/>
              </a:rPr>
              <a:t>Microfluidic</a:t>
            </a:r>
            <a:r>
              <a:rPr lang="en-US" i="1" dirty="0" smtClean="0">
                <a:ea typeface="Times New Roman" pitchFamily="18" charset="0"/>
                <a:cs typeface="Arial" pitchFamily="34" charset="0"/>
              </a:rPr>
              <a:t> channels with high aspect ratio fluidic chambers [Image courtesy of Berkeley. Ref:  C. </a:t>
            </a:r>
            <a:r>
              <a:rPr lang="en-US" i="1" dirty="0" err="1" smtClean="0">
                <a:ea typeface="Times New Roman" pitchFamily="18" charset="0"/>
                <a:cs typeface="Arial" pitchFamily="34" charset="0"/>
              </a:rPr>
              <a:t>Ionescu-Zanetti</a:t>
            </a:r>
            <a:r>
              <a:rPr lang="en-US" i="1" dirty="0" smtClean="0">
                <a:ea typeface="Times New Roman" pitchFamily="18" charset="0"/>
                <a:cs typeface="Arial" pitchFamily="34" charset="0"/>
              </a:rPr>
              <a:t>, R. M. Shaw, J. </a:t>
            </a:r>
            <a:r>
              <a:rPr lang="en-US" i="1" dirty="0" err="1" smtClean="0">
                <a:ea typeface="Times New Roman" pitchFamily="18" charset="0"/>
                <a:cs typeface="Arial" pitchFamily="34" charset="0"/>
              </a:rPr>
              <a:t>Seo</a:t>
            </a:r>
            <a:r>
              <a:rPr lang="en-US" i="1" dirty="0" smtClean="0">
                <a:ea typeface="Times New Roman" pitchFamily="18" charset="0"/>
                <a:cs typeface="Arial" pitchFamily="34" charset="0"/>
              </a:rPr>
              <a:t>, Y. Jan, L. Y. Jan, and L. P.  Lee (PNAS, 2005)]</a:t>
            </a:r>
            <a:endParaRPr lang="en-US" dirty="0" smtClean="0">
              <a:ea typeface="Times New Roman" pitchFamily="18" charset="0"/>
              <a:cs typeface="Arial" pitchFamily="34" charset="0"/>
            </a:endParaRPr>
          </a:p>
          <a:p>
            <a:pPr eaLnBrk="1" hangingPunct="1">
              <a:spcBef>
                <a:spcPct val="0"/>
              </a:spcBef>
            </a:pPr>
            <a:endParaRPr lang="en-US" dirty="0" smtClean="0">
              <a:ea typeface="Times New Roman" pitchFamily="18" charset="0"/>
              <a:cs typeface="Arial" pitchFamily="34" charset="0"/>
            </a:endParaRP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10FD62-146E-425C-8D3C-08992DB95C45}"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Bulk Micromachining involves some elements of surface micromachining and uses many of the same processes.  In addition, Bulk </a:t>
            </a:r>
            <a:r>
              <a:rPr lang="en-US" sz="1200" kern="1200" dirty="0" err="1" smtClean="0">
                <a:solidFill>
                  <a:schemeClr val="tx1"/>
                </a:solidFill>
                <a:latin typeface="+mn-lt"/>
                <a:ea typeface="+mn-ea"/>
                <a:cs typeface="+mn-cs"/>
              </a:rPr>
              <a:t>micromachined</a:t>
            </a:r>
            <a:r>
              <a:rPr lang="en-US" sz="1200" kern="1200" dirty="0" smtClean="0">
                <a:solidFill>
                  <a:schemeClr val="tx1"/>
                </a:solidFill>
                <a:latin typeface="+mn-lt"/>
                <a:ea typeface="+mn-ea"/>
                <a:cs typeface="+mn-cs"/>
              </a:rPr>
              <a:t> structures can be coupled with surface </a:t>
            </a:r>
            <a:r>
              <a:rPr lang="en-US" sz="1200" kern="1200" dirty="0" err="1" smtClean="0">
                <a:solidFill>
                  <a:schemeClr val="tx1"/>
                </a:solidFill>
                <a:latin typeface="+mn-lt"/>
                <a:ea typeface="+mn-ea"/>
                <a:cs typeface="+mn-cs"/>
              </a:rPr>
              <a:t>micromachined</a:t>
            </a:r>
            <a:r>
              <a:rPr lang="en-US" sz="1200" kern="1200" dirty="0" smtClean="0">
                <a:solidFill>
                  <a:schemeClr val="tx1"/>
                </a:solidFill>
                <a:latin typeface="+mn-lt"/>
                <a:ea typeface="+mn-ea"/>
                <a:cs typeface="+mn-cs"/>
              </a:rPr>
              <a:t> components such as thin membranes, valves, thin </a:t>
            </a:r>
            <a:r>
              <a:rPr lang="en-US" sz="1200" kern="1200" dirty="0" err="1" smtClean="0">
                <a:solidFill>
                  <a:schemeClr val="tx1"/>
                </a:solidFill>
                <a:latin typeface="+mn-lt"/>
                <a:ea typeface="+mn-ea"/>
                <a:cs typeface="+mn-cs"/>
              </a:rPr>
              <a:t>piezoresistors</a:t>
            </a:r>
            <a:r>
              <a:rPr lang="en-US" sz="1200" kern="1200" dirty="0" smtClean="0">
                <a:solidFill>
                  <a:schemeClr val="tx1"/>
                </a:solidFill>
                <a:latin typeface="+mn-lt"/>
                <a:ea typeface="+mn-ea"/>
                <a:cs typeface="+mn-cs"/>
              </a:rPr>
              <a:t> and cantilevers.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Here we see two types of structures:  The top images show the electronic sensing circuit of a MEMS pressure sensor on the left and the backside reference chamber on the right.  The sensing circuit has been patterned into a metal layer using surface micromachining.  The image on the right is the backside of the pressure sensor that consists of a bulk etched chamber.  You can see the sensing elements of the sensing circuit at the top of the chamber.  </a:t>
            </a:r>
          </a:p>
          <a:p>
            <a:r>
              <a:rPr lang="en-US" sz="1200" kern="1200" dirty="0" smtClean="0">
                <a:solidFill>
                  <a:schemeClr val="tx1"/>
                </a:solidFill>
                <a:latin typeface="+mn-lt"/>
                <a:ea typeface="+mn-ea"/>
                <a:cs typeface="+mn-cs"/>
              </a:rPr>
              <a:t>The bottom image is a microfluidic membrane valve with a bulk etched inlet and surface </a:t>
            </a:r>
            <a:r>
              <a:rPr lang="en-US" sz="1200" kern="1200" dirty="0" err="1" smtClean="0">
                <a:solidFill>
                  <a:schemeClr val="tx1"/>
                </a:solidFill>
                <a:latin typeface="+mn-lt"/>
                <a:ea typeface="+mn-ea"/>
                <a:cs typeface="+mn-cs"/>
              </a:rPr>
              <a:t>micromachined</a:t>
            </a:r>
            <a:r>
              <a:rPr lang="en-US" sz="1200" kern="1200" dirty="0" smtClean="0">
                <a:solidFill>
                  <a:schemeClr val="tx1"/>
                </a:solidFill>
                <a:latin typeface="+mn-lt"/>
                <a:ea typeface="+mn-ea"/>
                <a:cs typeface="+mn-cs"/>
              </a:rPr>
              <a:t> valve plate on top.  The proof mass in the center connected to the substrate via springs has been bulk etched from within the substrate.</a:t>
            </a:r>
            <a:endParaRPr lang="en-US" dirty="0" smtClean="0">
              <a:ea typeface="Times New Roman" pitchFamily="18" charset="0"/>
              <a:cs typeface="Arial" pitchFamily="34" charset="0"/>
            </a:endParaRPr>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6A7AE8-0330-4C54-A7B9-9EBEC51E7F26}"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To produce a bulk etched component, the process requires a single crystal substrate on which a thin film of material is deposited. This film acts as an insulator, isolator or mask during the etch process.  Eventually, this film may be patterned and etched, or completely removed.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Depending on the process and material used, various etch profiles can be obtained. The etch process  can result in either isotropic or anisotropic structures depending upon the etchant and the material being etched. The type of substrate and the etchant can control the shape of the final etch.</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 myriad of wet and dry etching techniques have been developed to achieve almost any desired structural shape.  Some typical structures include grooves and slots that aide in assembly, nozzles that are used in inkjet print heads, cavities that create open volumes beneath membranes for pump and sensor applications, and holes and grooves that allow fluids to pass through.</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FD5F60-17F0-4083-9D51-167776D0B0C3}"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Here are some of the components possible using bulk micromachining.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top graphic illustrates a cantilever array that can be etched out of the substrate.    The lower graphic is typical of the 3 axes accelerometer used in airbag deployment sensor.  The proof mass that moves due to the acceleration is etched from the substrate.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0DB2AC-C8C6-4BE5-B421-AEC3BA69AA3E}"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Now let’s take a look at a third micromachining process called LIGA.  LIGA was developed in the early 1980’s in Germany and is a German acronym</a:t>
            </a:r>
            <a:r>
              <a:rPr lang="en-US" sz="1200" kern="1200" baseline="0" dirty="0" smtClean="0">
                <a:solidFill>
                  <a:schemeClr val="tx1"/>
                </a:solidFill>
                <a:latin typeface="+mn-lt"/>
                <a:ea typeface="+mn-ea"/>
                <a:cs typeface="+mn-cs"/>
              </a:rPr>
              <a:t> that basically </a:t>
            </a:r>
            <a:r>
              <a:rPr lang="en-US" sz="1200" kern="1200" dirty="0" smtClean="0">
                <a:solidFill>
                  <a:schemeClr val="tx1"/>
                </a:solidFill>
                <a:latin typeface="+mn-lt"/>
                <a:ea typeface="+mn-ea"/>
                <a:cs typeface="+mn-cs"/>
              </a:rPr>
              <a:t>stands for lithography, electroforming, and molding.  LIGA</a:t>
            </a:r>
            <a:r>
              <a:rPr lang="en-US" sz="1200" kern="1200" baseline="0" dirty="0" smtClean="0">
                <a:solidFill>
                  <a:schemeClr val="tx1"/>
                </a:solidFill>
                <a:latin typeface="+mn-lt"/>
                <a:ea typeface="+mn-ea"/>
                <a:cs typeface="+mn-cs"/>
              </a:rPr>
              <a:t> allows for the fabrication of unique devices not easily possible with surface or bulk micromachining.  One such device is illustrated here.  </a:t>
            </a:r>
            <a:r>
              <a:rPr lang="en-US" sz="1200" kern="1200" dirty="0" smtClean="0">
                <a:solidFill>
                  <a:schemeClr val="tx1"/>
                </a:solidFill>
                <a:latin typeface="+mn-lt"/>
                <a:ea typeface="+mn-ea"/>
                <a:cs typeface="+mn-cs"/>
              </a:rPr>
              <a:t>This image illustrates a mesh of angled structures that can be created by using LIGA. </a:t>
            </a:r>
            <a:endParaRPr lang="en-US" dirty="0"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E3C3CA-3359-46FF-9819-0B4E849E5651}"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LIGA is an additive, lithographic process which allows for the fabrication of complex, three dimensional structures with aspect</a:t>
            </a:r>
            <a:r>
              <a:rPr lang="en-US" sz="1200" kern="1200" baseline="0" dirty="0" smtClean="0">
                <a:solidFill>
                  <a:schemeClr val="tx1"/>
                </a:solidFill>
                <a:latin typeface="+mn-lt"/>
                <a:ea typeface="+mn-ea"/>
                <a:cs typeface="+mn-cs"/>
              </a:rPr>
              <a:t> ratios greater than bulk’s 100:1</a:t>
            </a:r>
            <a:r>
              <a:rPr lang="en-US" sz="1200" kern="1200" dirty="0" smtClean="0">
                <a:solidFill>
                  <a:schemeClr val="tx1"/>
                </a:solidFill>
                <a:latin typeface="+mn-lt"/>
                <a:ea typeface="+mn-ea"/>
                <a:cs typeface="+mn-cs"/>
              </a:rPr>
              <a:t>. LIGA is a type of HARMST process – High Aspect Ratio Micro-Structure Technology.  Devices</a:t>
            </a:r>
            <a:r>
              <a:rPr lang="en-US" sz="1200" kern="1200" baseline="0" dirty="0" smtClean="0">
                <a:solidFill>
                  <a:schemeClr val="tx1"/>
                </a:solidFill>
                <a:latin typeface="+mn-lt"/>
                <a:ea typeface="+mn-ea"/>
                <a:cs typeface="+mn-cs"/>
              </a:rPr>
              <a:t> can be several millimeters tall and only a few microns wide.</a:t>
            </a:r>
            <a:r>
              <a:rPr lang="en-US" sz="1200" kern="1200" dirty="0" smtClean="0">
                <a:solidFill>
                  <a:schemeClr val="tx1"/>
                </a:solidFill>
                <a:latin typeface="+mn-lt"/>
                <a:ea typeface="+mn-ea"/>
                <a:cs typeface="+mn-cs"/>
              </a:rPr>
              <a:t> LIGA can also produce high aspect ratio molds allow for mass-production of micro-sized components</a:t>
            </a:r>
            <a:r>
              <a:rPr lang="en-US" sz="1200" kern="1200" baseline="0" dirty="0" smtClean="0">
                <a:solidFill>
                  <a:schemeClr val="tx1"/>
                </a:solidFill>
                <a:latin typeface="+mn-lt"/>
                <a:ea typeface="+mn-ea"/>
                <a:cs typeface="+mn-cs"/>
              </a:rPr>
              <a:t> mad of polymers, metals, or other molded materials.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pPr eaLnBrk="1" hangingPunct="1">
              <a:spcBef>
                <a:spcPct val="0"/>
              </a:spcBef>
            </a:pPr>
            <a:endParaRPr lang="en-US" dirty="0" smtClean="0">
              <a:ea typeface="Times New Roman" pitchFamily="18" charset="0"/>
              <a:cs typeface="Arial" pitchFamily="34" charset="0"/>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E75822-CF38-4022-B68F-6604FB909F68}"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Let’s look at an overview of the LIGA process.  The process is very similar to surface and bulk, but different materials and equipment are used.  Plus there are a couple of steps unique to LIGA.  </a:t>
            </a:r>
          </a:p>
          <a:p>
            <a:r>
              <a:rPr lang="en-US" sz="1200" kern="1200" dirty="0" smtClean="0">
                <a:solidFill>
                  <a:schemeClr val="tx1"/>
                </a:solidFill>
                <a:latin typeface="+mn-lt"/>
                <a:ea typeface="+mn-ea"/>
                <a:cs typeface="+mn-cs"/>
              </a:rPr>
              <a:t>The first step is to apply a thick x-ray sensitive material such as PMMA, also known as Plexiglas to a conductive substrate.  The next step is expose, followed</a:t>
            </a:r>
            <a:r>
              <a:rPr lang="en-US" sz="1200" kern="1200" baseline="0" dirty="0" smtClean="0">
                <a:solidFill>
                  <a:schemeClr val="tx1"/>
                </a:solidFill>
                <a:latin typeface="+mn-lt"/>
                <a:ea typeface="+mn-ea"/>
                <a:cs typeface="+mn-cs"/>
              </a:rPr>
              <a:t> by</a:t>
            </a:r>
            <a:r>
              <a:rPr lang="en-US" sz="1200" kern="1200" dirty="0" smtClean="0">
                <a:solidFill>
                  <a:schemeClr val="tx1"/>
                </a:solidFill>
                <a:latin typeface="+mn-lt"/>
                <a:ea typeface="+mn-ea"/>
                <a:cs typeface="+mn-cs"/>
              </a:rPr>
              <a:t> develop.  After develop an electroplating or electroforming process fills the cavities formed during develop.   Electroforming is following by CMP, then a PMMA strip and component release.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E75822-CF38-4022-B68F-6604FB909F68}"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	Let’s start with surface micromachining.  Surface micromachining uses thin film layers deposited on the surface of a substrate to construct structural components for MEMS. This scanning electron microscope image, also called a SEM, shows </a:t>
            </a:r>
            <a:r>
              <a:rPr lang="en-US" sz="1200" kern="1200" dirty="0" err="1" smtClean="0">
                <a:solidFill>
                  <a:schemeClr val="tx1"/>
                </a:solidFill>
                <a:latin typeface="+mn-lt"/>
                <a:ea typeface="+mn-ea"/>
                <a:cs typeface="+mn-cs"/>
              </a:rPr>
              <a:t>microgears</a:t>
            </a:r>
            <a:r>
              <a:rPr lang="en-US" sz="1200" kern="1200" dirty="0" smtClean="0">
                <a:solidFill>
                  <a:schemeClr val="tx1"/>
                </a:solidFill>
                <a:latin typeface="+mn-lt"/>
                <a:ea typeface="+mn-ea"/>
                <a:cs typeface="+mn-cs"/>
              </a:rPr>
              <a:t> that were fabricated using surface micromachining. </a:t>
            </a:r>
          </a:p>
          <a:p>
            <a:r>
              <a:rPr lang="en-US" sz="1200" kern="1200" dirty="0" smtClean="0">
                <a:solidFill>
                  <a:schemeClr val="tx1"/>
                </a:solidFill>
                <a:latin typeface="+mn-lt"/>
                <a:ea typeface="+mn-ea"/>
                <a:cs typeface="+mn-cs"/>
              </a:rPr>
              <a:t>These gears are very thin, approximately 2-3 micrometers in thickness, but can be hundreds of micrometers (or microns) across.  To give you a sense of scale, the gear teeth in this image are each smaller than the diameter of a human red blood cell which is 8-10 microns in diameter.</a:t>
            </a:r>
            <a:endParaRPr lang="en-US" sz="1200" kern="1200" dirty="0">
              <a:solidFill>
                <a:schemeClr val="tx1"/>
              </a:solidFill>
              <a:latin typeface="+mn-lt"/>
              <a:ea typeface="+mn-ea"/>
              <a:cs typeface="+mn-cs"/>
            </a:endParaRPr>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EAED5F-450D-4304-BB03-7B82779ABA6B}"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Looking at these steps in more detail…The substrate for the LIGA process is a conductive material such as silicon or titanium.  A layer of PMMA is either spun on the substrate or bonded to the substrate surface. </a:t>
            </a:r>
          </a:p>
          <a:p>
            <a:r>
              <a:rPr lang="en-US" sz="1200" kern="1200" dirty="0" smtClean="0">
                <a:solidFill>
                  <a:schemeClr val="tx1"/>
                </a:solidFill>
                <a:latin typeface="+mn-lt"/>
                <a:ea typeface="+mn-ea"/>
                <a:cs typeface="+mn-cs"/>
              </a:rPr>
              <a:t>The masks used for LIGA are constructed with a substrate that allows X-rays to pass through such as beryllium or silicon, and then patterned with an X-ray absorbing layer such as gold or </a:t>
            </a:r>
            <a:r>
              <a:rPr lang="en-US" sz="1200" kern="1200" dirty="0" err="1" smtClean="0">
                <a:solidFill>
                  <a:schemeClr val="tx1"/>
                </a:solidFill>
                <a:latin typeface="+mn-lt"/>
                <a:ea typeface="+mn-ea"/>
                <a:cs typeface="+mn-cs"/>
              </a:rPr>
              <a:t>copepr</a:t>
            </a:r>
            <a:r>
              <a:rPr lang="en-US" sz="1200" kern="1200" dirty="0" smtClean="0">
                <a:solidFill>
                  <a:schemeClr val="tx1"/>
                </a:solidFill>
                <a:latin typeface="+mn-lt"/>
                <a:ea typeface="+mn-ea"/>
                <a:cs typeface="+mn-cs"/>
              </a:rPr>
              <a:t>.  The graphic illustrates a patterned gold layer on top of a beryllium mask. The beryllium is transparent to x-rays.</a:t>
            </a:r>
          </a:p>
          <a:p>
            <a:r>
              <a:rPr lang="en-US" sz="1200" kern="1200" dirty="0" smtClean="0">
                <a:solidFill>
                  <a:schemeClr val="tx1"/>
                </a:solidFill>
                <a:latin typeface="+mn-lt"/>
                <a:ea typeface="+mn-ea"/>
                <a:cs typeface="+mn-cs"/>
              </a:rPr>
              <a:t>For the expose step collimated x-rays from a synchrotron radiation source is directed toward the mask.  The gold absorbs the x-rays while the openings in the gold layer allow the x-rays to penetrate the mask’s substrate and expose the PMMA layer underneath.</a:t>
            </a:r>
          </a:p>
          <a:p>
            <a:r>
              <a:rPr lang="en-US" sz="1200" kern="1200" dirty="0" smtClean="0">
                <a:solidFill>
                  <a:schemeClr val="tx1"/>
                </a:solidFill>
                <a:latin typeface="+mn-lt"/>
                <a:ea typeface="+mn-ea"/>
                <a:cs typeface="+mn-cs"/>
              </a:rPr>
              <a:t>Like photoresist, the radiation modifies the PMMA so that the exposed material can be removed with a suitable or selective developer solution.  </a:t>
            </a:r>
          </a:p>
          <a:p>
            <a:pPr eaLnBrk="1" hangingPunct="1">
              <a:spcBef>
                <a:spcPct val="0"/>
              </a:spcBef>
            </a:pPr>
            <a:endParaRPr lang="en-US" dirty="0" smtClean="0">
              <a:ea typeface="Times New Roman" pitchFamily="18" charset="0"/>
              <a:cs typeface="Arial" pitchFamily="34" charset="0"/>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EFCFED-9A4F-44CA-BE9D-C7F1FDC7EE0F}"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After expose is develop. In develop, the exposed PMMA is removed leaving a mold with high aspect ratio cavities, holes, or trenches. These cavities are filled with metal using an electroforming or electroplating process.  Each of these process is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explained in</a:t>
            </a:r>
            <a:r>
              <a:rPr lang="en-US" sz="1200" kern="1200" baseline="0" dirty="0" smtClean="0">
                <a:solidFill>
                  <a:schemeClr val="tx1"/>
                </a:solidFill>
                <a:latin typeface="+mn-lt"/>
                <a:ea typeface="+mn-ea"/>
                <a:cs typeface="+mn-cs"/>
              </a:rPr>
              <a:t> more detail</a:t>
            </a:r>
            <a:r>
              <a:rPr lang="en-US" sz="1200" kern="1200" dirty="0" smtClean="0">
                <a:solidFill>
                  <a:schemeClr val="tx1"/>
                </a:solidFill>
                <a:latin typeface="+mn-lt"/>
                <a:ea typeface="+mn-ea"/>
                <a:cs typeface="+mn-cs"/>
              </a:rPr>
              <a:t> in the micromachining lesson.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3AEA74-1370-44AB-AC91-9D1824301E10}"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The electroformed metal is </a:t>
            </a:r>
            <a:r>
              <a:rPr lang="en-US" sz="1200" kern="1200" dirty="0" err="1" smtClean="0">
                <a:solidFill>
                  <a:schemeClr val="tx1"/>
                </a:solidFill>
                <a:latin typeface="+mn-lt"/>
                <a:ea typeface="+mn-ea"/>
                <a:cs typeface="+mn-cs"/>
              </a:rPr>
              <a:t>planarized</a:t>
            </a:r>
            <a:r>
              <a:rPr lang="en-US" sz="1200" kern="1200" dirty="0" smtClean="0">
                <a:solidFill>
                  <a:schemeClr val="tx1"/>
                </a:solidFill>
                <a:latin typeface="+mn-lt"/>
                <a:ea typeface="+mn-ea"/>
                <a:cs typeface="+mn-cs"/>
              </a:rPr>
              <a:t> to flatten the top or surface.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 The PMMA is  then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removed and when applicable, the part is released. Depending on the component, the remaining structure could be used as a stamp, to make molds or be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end product.  </a:t>
            </a: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2FFA25-B8AF-4009-A388-ACBB1A9A04CB}"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Times New Roman" pitchFamily="18" charset="0"/>
                <a:cs typeface="Arial" pitchFamily="34" charset="0"/>
              </a:rPr>
              <a:t>This slide illustrates some examples of LIGA parts.  Note the very high aspect ratios.  LIGA can be used to build structures millimeters tall and a few micrometers wide, like the posts in</a:t>
            </a:r>
            <a:r>
              <a:rPr lang="en-US" baseline="0" dirty="0" smtClean="0">
                <a:ea typeface="Times New Roman" pitchFamily="18" charset="0"/>
                <a:cs typeface="Arial" pitchFamily="34" charset="0"/>
              </a:rPr>
              <a:t> the upper graphic, or a few microns tall and a few nanometers wide, like the coils of the spring.</a:t>
            </a:r>
            <a:endParaRPr lang="en-US" dirty="0" smtClean="0">
              <a:ea typeface="Times New Roman" pitchFamily="18" charset="0"/>
              <a:cs typeface="Arial" pitchFamily="34" charset="0"/>
            </a:endParaRPr>
          </a:p>
        </p:txBody>
      </p:sp>
      <p:sp>
        <p:nvSpPr>
          <p:cNvPr id="4" name="Slide Number Placeholder 3"/>
          <p:cNvSpPr>
            <a:spLocks noGrp="1"/>
          </p:cNvSpPr>
          <p:nvPr>
            <p:ph type="sldNum" sz="quarter" idx="5"/>
          </p:nvPr>
        </p:nvSpPr>
        <p:spPr/>
        <p:txBody>
          <a:bodyPr/>
          <a:lstStyle/>
          <a:p>
            <a:pPr>
              <a:defRPr/>
            </a:pPr>
            <a:fld id="{C80CA188-376A-45F7-9430-48BE2BA98BE3}"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This is probably the most famous LIGA SEM in the world – it has been attributed to the folks at ANKA in Germany. This SEM shows a LIGA made gear on being</a:t>
            </a:r>
            <a:r>
              <a:rPr lang="en-US" sz="1200" kern="1200" baseline="0" dirty="0" smtClean="0">
                <a:solidFill>
                  <a:schemeClr val="tx1"/>
                </a:solidFill>
                <a:latin typeface="+mn-lt"/>
                <a:ea typeface="+mn-ea"/>
                <a:cs typeface="+mn-cs"/>
              </a:rPr>
              <a:t> held up by an ant’s foot.</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LIGA Micromachining provides an extensive set of unique components for microstructure fabrications</a:t>
            </a:r>
            <a:r>
              <a:rPr lang="en-US" sz="1200" kern="1200" baseline="0" dirty="0" smtClean="0">
                <a:solidFill>
                  <a:schemeClr val="tx1"/>
                </a:solidFill>
                <a:latin typeface="+mn-lt"/>
                <a:ea typeface="+mn-ea"/>
                <a:cs typeface="+mn-cs"/>
              </a:rPr>
              <a:t> such as turbines, gears, springs, probes, and gratings.  LIGA components extend the additive approach to accommodate interfaces and packaging issues.</a:t>
            </a:r>
            <a:endParaRPr lang="en-US" sz="1200" kern="1200" dirty="0" smtClean="0">
              <a:solidFill>
                <a:schemeClr val="tx1"/>
              </a:solidFill>
              <a:latin typeface="+mn-lt"/>
              <a:ea typeface="+mn-ea"/>
              <a:cs typeface="+mn-cs"/>
            </a:endParaRP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926B53-1A4B-447D-9E76-8A1FDAA80001}"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Surface, bulk and LIGA fabrication or micromachining processes have allowed for the construction of unique microsystems, devices and components.  The number of devices that could be fabricated using these processes is limitless.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this</a:t>
            </a:r>
            <a:r>
              <a:rPr lang="en-US" sz="1200" kern="1200" baseline="0" dirty="0" smtClean="0">
                <a:solidFill>
                  <a:schemeClr val="tx1"/>
                </a:solidFill>
                <a:latin typeface="+mn-lt"/>
                <a:ea typeface="+mn-ea"/>
                <a:cs typeface="+mn-cs"/>
              </a:rPr>
              <a:t> point, i</a:t>
            </a:r>
            <a:r>
              <a:rPr lang="en-US" sz="1200" kern="1200" dirty="0" smtClean="0">
                <a:solidFill>
                  <a:schemeClr val="tx1"/>
                </a:solidFill>
                <a:latin typeface="+mn-lt"/>
                <a:ea typeface="+mn-ea"/>
                <a:cs typeface="+mn-cs"/>
              </a:rPr>
              <a:t>t is recommended</a:t>
            </a:r>
            <a:r>
              <a:rPr lang="en-US" sz="1200" kern="1200" baseline="0" dirty="0" smtClean="0">
                <a:solidFill>
                  <a:schemeClr val="tx1"/>
                </a:solidFill>
                <a:latin typeface="+mn-lt"/>
                <a:ea typeface="+mn-ea"/>
                <a:cs typeface="+mn-cs"/>
              </a:rPr>
              <a:t> that you read the MEMS Micromachining unit for more detailed information about these processes and complete the activities associate with this learning module.</a:t>
            </a:r>
          </a:p>
          <a:p>
            <a:endParaRPr lang="en-US" sz="1200" kern="1200" baseline="0" dirty="0" smtClean="0">
              <a:solidFill>
                <a:schemeClr val="tx1"/>
              </a:solidFill>
              <a:latin typeface="+mn-lt"/>
              <a:ea typeface="+mn-ea"/>
              <a:cs typeface="+mn-cs"/>
            </a:endParaRPr>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E2C37E-B56E-4577-A9D9-563EC5D0F60C}"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kern="1200" dirty="0" smtClean="0">
                <a:solidFill>
                  <a:schemeClr val="tx1"/>
                </a:solidFill>
                <a:latin typeface="+mn-lt"/>
                <a:ea typeface="+mn-ea"/>
                <a:cs typeface="+mn-cs"/>
              </a:rPr>
              <a:t>You</a:t>
            </a:r>
            <a:r>
              <a:rPr lang="en-US" sz="1200" kern="1200" baseline="0" dirty="0" smtClean="0">
                <a:solidFill>
                  <a:schemeClr val="tx1"/>
                </a:solidFill>
                <a:latin typeface="+mn-lt"/>
                <a:ea typeface="+mn-ea"/>
                <a:cs typeface="+mn-cs"/>
              </a:rPr>
              <a:t> can download the supporting MEMS Micromachining Learning module and activities from the SCME website.</a:t>
            </a:r>
            <a:endParaRPr lang="en-US"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sz="1200" kern="1200" dirty="0" smtClean="0">
                <a:solidFill>
                  <a:schemeClr val="tx1"/>
                </a:solidFill>
                <a:latin typeface="+mn-lt"/>
                <a:ea typeface="+mn-ea"/>
                <a:cs typeface="+mn-cs"/>
              </a:rPr>
              <a:t>Thank you for viewing this presentation</a:t>
            </a:r>
            <a:r>
              <a:rPr lang="en-US" sz="1200" kern="1200" baseline="0" dirty="0" smtClean="0">
                <a:solidFill>
                  <a:schemeClr val="tx1"/>
                </a:solidFill>
                <a:latin typeface="+mn-lt"/>
                <a:ea typeface="+mn-ea"/>
                <a:cs typeface="+mn-cs"/>
              </a:rPr>
              <a:t> produced by the Southwest Center for Microsystems Education.</a:t>
            </a:r>
            <a:endParaRPr lang="en-US" sz="1200" kern="1200" dirty="0" smtClean="0">
              <a:solidFill>
                <a:schemeClr val="tx1"/>
              </a:solidFill>
              <a:latin typeface="+mn-lt"/>
              <a:ea typeface="+mn-ea"/>
              <a:cs typeface="+mn-cs"/>
            </a:endParaRPr>
          </a:p>
          <a:p>
            <a:pPr eaLnBrk="1" hangingPunct="1">
              <a:spcBef>
                <a:spcPct val="0"/>
              </a:spcBef>
            </a:pPr>
            <a:endParaRPr lang="en-US" dirty="0"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69A621-580D-4A13-A763-3DC168F0AF75}"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Surface Micromachining builds components and structures using processes called deposition, photolithography and etch. These are the same processes and techniques used to make computer chips.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However, in surface micromachining, the fabricated structures move matter using devices such as gears and cantilevers rather than move electrons through electronic circuitry.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order to move matter and to create moveable structures, spaces must be incorporated between moving components during the fabrication process.  This is done with what is called, sacrificial layers.  A sacrificial layer is placed between two structural layers to provide the spacer.  Once the device is completed, the sacrificial layer is removed, releasing the part so it can move.</a:t>
            </a:r>
            <a:endParaRPr lang="en-US" sz="1200" kern="1200" dirty="0">
              <a:solidFill>
                <a:schemeClr val="tx1"/>
              </a:solidFill>
              <a:latin typeface="+mn-lt"/>
              <a:ea typeface="+mn-ea"/>
              <a:cs typeface="+mn-cs"/>
            </a:endParaRPr>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AF3AE0-3026-437F-86D2-CEFFD36E0235}"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r>
              <a:rPr lang="en-US" sz="1200" b="0" kern="1200" dirty="0" smtClean="0">
                <a:solidFill>
                  <a:schemeClr val="tx1"/>
                </a:solidFill>
                <a:latin typeface="+mn-lt"/>
                <a:ea typeface="+mn-ea"/>
                <a:cs typeface="+mn-cs"/>
              </a:rPr>
              <a:t>Surface micromachining is based on the deposition and etching of alternating structural and sacrificial layers on top of a substrate.  This graphic illustrate the fabrication of a single microcantilever.  A sacrificial</a:t>
            </a:r>
            <a:r>
              <a:rPr lang="en-US" sz="1200" b="0" kern="1200" baseline="0" dirty="0" smtClean="0">
                <a:solidFill>
                  <a:schemeClr val="tx1"/>
                </a:solidFill>
                <a:latin typeface="+mn-lt"/>
                <a:ea typeface="+mn-ea"/>
                <a:cs typeface="+mn-cs"/>
              </a:rPr>
              <a:t> layer is deposited on the substrate followed by a photoresist layer.  A pattern is transferred into the photoresist layer, then this pattern is etched into the sacrificial layer.  The remaining resist is removed and a structural layer is deposited on top of the etch sacrificial layer.  The cycle of photolithography and etch is repeated after which, the sacrificial layer is removed, leaving a suspended cantilever beam that is free to move.</a:t>
            </a:r>
          </a:p>
          <a:p>
            <a:pPr eaLnBrk="1" hangingPunct="1">
              <a:spcBef>
                <a:spcPct val="0"/>
              </a:spcBef>
              <a:defRPr/>
            </a:pPr>
            <a:endParaRPr lang="en-US" sz="1200" b="0" kern="1200" baseline="0" dirty="0" smtClean="0">
              <a:solidFill>
                <a:schemeClr val="tx1"/>
              </a:solidFill>
              <a:latin typeface="+mn-lt"/>
              <a:ea typeface="+mn-ea"/>
              <a:cs typeface="+mn-cs"/>
            </a:endParaRPr>
          </a:p>
          <a:p>
            <a:pPr eaLnBrk="1" hangingPunct="1">
              <a:spcBef>
                <a:spcPct val="0"/>
              </a:spcBef>
              <a:defRPr/>
            </a:pPr>
            <a:r>
              <a:rPr lang="en-US" sz="1200" b="0" kern="1200" baseline="0" dirty="0" smtClean="0">
                <a:solidFill>
                  <a:schemeClr val="tx1"/>
                </a:solidFill>
                <a:latin typeface="+mn-lt"/>
                <a:ea typeface="+mn-ea"/>
                <a:cs typeface="+mn-cs"/>
              </a:rPr>
              <a:t>Depending on the device being fabricated, several cycles of deposition, photolithography and etch may be required.</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AFCE74-A67A-4DC7-A415-48960DB9CD2D}"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Complicated components, such as a movable gear transmission with chain drives, are possible because of the use of  </a:t>
            </a:r>
            <a:r>
              <a:rPr lang="en-US" sz="1200" i="1" kern="1200" dirty="0" smtClean="0">
                <a:solidFill>
                  <a:schemeClr val="tx1"/>
                </a:solidFill>
                <a:latin typeface="+mn-lt"/>
                <a:ea typeface="+mn-ea"/>
                <a:cs typeface="+mn-cs"/>
              </a:rPr>
              <a:t>sacrificial layers</a:t>
            </a:r>
            <a:r>
              <a:rPr lang="en-US" sz="1200" kern="1200" dirty="0" smtClean="0">
                <a:solidFill>
                  <a:schemeClr val="tx1"/>
                </a:solidFill>
                <a:latin typeface="+mn-lt"/>
                <a:ea typeface="+mn-ea"/>
                <a:cs typeface="+mn-cs"/>
              </a:rPr>
              <a:t>.  A sacrificial layer in surface micromachining is analogous to scaffolding used for bridge construction.  </a:t>
            </a:r>
          </a:p>
          <a:p>
            <a:r>
              <a:rPr lang="en-US" sz="1200" kern="1200" dirty="0" smtClean="0">
                <a:solidFill>
                  <a:schemeClr val="tx1"/>
                </a:solidFill>
                <a:latin typeface="+mn-lt"/>
                <a:ea typeface="+mn-ea"/>
                <a:cs typeface="+mn-cs"/>
              </a:rPr>
              <a:t>The lower image shows a cross-sectional view of a keystone bridge.  This type of bridge is built by first constructing a scaffold made of wood.  Pre-Cut stones are then placed on top of the scaffold.  The final stone at the apex, called the keystone, is placed.  Once this the keystone is in place, the scaffold is removed and the bridge doesn’t fall down (hopefully).  The scaffold is temporary; its only purpose is to provide support during the construction process, then removed or sacrificed.  This is the same principle used in building micro-size structures using sacrificial layers.</a:t>
            </a:r>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EBB8DA-D471-4F7F-8867-B76DDA2697EA}"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Looking at the process steps in more detail…starting at the substrate, a thin film is deposited or, in the case of silicon dioxide, is grown on the surface of the substrate.  This first layer can be an isolator, insulator, hard mask, or sacrificial layer.  For many surface </a:t>
            </a:r>
            <a:r>
              <a:rPr lang="en-US" sz="1200" kern="1200" dirty="0" err="1" smtClean="0">
                <a:solidFill>
                  <a:schemeClr val="tx1"/>
                </a:solidFill>
                <a:latin typeface="+mn-lt"/>
                <a:ea typeface="+mn-ea"/>
                <a:cs typeface="+mn-cs"/>
              </a:rPr>
              <a:t>micromachined</a:t>
            </a:r>
            <a:r>
              <a:rPr lang="en-US" sz="1200" kern="1200" dirty="0" smtClean="0">
                <a:solidFill>
                  <a:schemeClr val="tx1"/>
                </a:solidFill>
                <a:latin typeface="+mn-lt"/>
                <a:ea typeface="+mn-ea"/>
                <a:cs typeface="+mn-cs"/>
              </a:rPr>
              <a:t> components, this first layer is silicon dioxide which is used for insulators and sacrificial layers.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Silicon dioxide or oxide is grown in a thermal oxidation furnace using heat and either oxygen gas or water vapor.  Growing silicon dioxide on a silicon substrate is analogous to rust growing on iron forming iron oxide.  Heat and humidity results in a faster growing iron oxide and more rust.  The same goes for silicon dioxide.  The rate of oxide growth and the thickness of the oxide can be controlled with temperature and humidity levels.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Subsequent layers of oxide as well as other thin films such as silicon nitride or polysilicon are deposited using a process called chemical vapor deposition.  Metals and metal allows are deposited using a physical deposition process such as sputtering or evaporation. </a:t>
            </a:r>
            <a:endParaRPr lang="en-US" sz="1200" kern="1200" dirty="0">
              <a:solidFill>
                <a:schemeClr val="tx1"/>
              </a:solidFill>
              <a:latin typeface="+mn-lt"/>
              <a:ea typeface="+mn-ea"/>
              <a:cs typeface="+mn-cs"/>
            </a:endParaRPr>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1C79DD-CCE8-4085-9080-621C15FDC125}"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kern="1200" dirty="0" smtClean="0">
                <a:solidFill>
                  <a:schemeClr val="tx1"/>
                </a:solidFill>
                <a:latin typeface="+mn-lt"/>
                <a:ea typeface="+mn-ea"/>
                <a:cs typeface="+mn-cs"/>
              </a:rPr>
              <a:t>After a thin film is deposited, photolithography is used to transfer a pattern from a </a:t>
            </a:r>
            <a:r>
              <a:rPr lang="en-US" sz="1200" kern="1200" dirty="0" err="1" smtClean="0">
                <a:solidFill>
                  <a:schemeClr val="tx1"/>
                </a:solidFill>
                <a:latin typeface="+mn-lt"/>
                <a:ea typeface="+mn-ea"/>
                <a:cs typeface="+mn-cs"/>
              </a:rPr>
              <a:t>reticle</a:t>
            </a:r>
            <a:r>
              <a:rPr lang="en-US" sz="1200" kern="1200" dirty="0" smtClean="0">
                <a:solidFill>
                  <a:schemeClr val="tx1"/>
                </a:solidFill>
                <a:latin typeface="+mn-lt"/>
                <a:ea typeface="+mn-ea"/>
                <a:cs typeface="+mn-cs"/>
              </a:rPr>
              <a:t> or mask to the thin film layer.  Photolithography uses a thin coat of light sensitive material called “photoresist or resist”. The resist is exposed using ultraviolet or UV light by shining the UV through the mask to the resist.  The graphic illustrates this process.  Once the resist is exposed, it is developed then baked to harden the remaining resist.</a:t>
            </a:r>
            <a:endParaRPr lang="en-US" dirty="0" smtClean="0"/>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80A3C5-5A8A-4911-A5ED-D2C464680831}"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After the photolithography process we move to etch.  In the etch process the pattern in the resist is transferred to the underlying layer using either a wet etch or dry etch process.  After etch, the resist is removed or stripped leaving the patterned material layer.  </a:t>
            </a:r>
          </a:p>
          <a:p>
            <a:r>
              <a:rPr lang="en-US" sz="1200" kern="1200" dirty="0" smtClean="0">
                <a:solidFill>
                  <a:schemeClr val="tx1"/>
                </a:solidFill>
                <a:latin typeface="+mn-lt"/>
                <a:ea typeface="+mn-ea"/>
                <a:cs typeface="+mn-cs"/>
              </a:rPr>
              <a:t>At this point another layer is deposited on top and the photolithography process is repeated with a different pattern or mask.</a:t>
            </a:r>
          </a:p>
          <a:p>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As previously</a:t>
            </a:r>
            <a:r>
              <a:rPr lang="en-US" sz="1200" kern="1200" baseline="0" dirty="0" smtClean="0">
                <a:solidFill>
                  <a:schemeClr val="tx1"/>
                </a:solidFill>
                <a:latin typeface="+mn-lt"/>
                <a:ea typeface="+mn-ea"/>
                <a:cs typeface="+mn-cs"/>
              </a:rPr>
              <a:t> mentioned, t</a:t>
            </a:r>
            <a:r>
              <a:rPr lang="en-US" sz="1200" kern="1200" dirty="0" smtClean="0">
                <a:solidFill>
                  <a:schemeClr val="tx1"/>
                </a:solidFill>
                <a:latin typeface="+mn-lt"/>
                <a:ea typeface="+mn-ea"/>
                <a:cs typeface="+mn-cs"/>
              </a:rPr>
              <a:t>his cycle of deposition, photolithography and etch may occur many times during the construction of the micro-sized components and their related electronics.</a:t>
            </a:r>
          </a:p>
          <a:p>
            <a:endParaRPr lang="en-US" sz="1200" kern="1200" dirty="0">
              <a:solidFill>
                <a:schemeClr val="tx1"/>
              </a:solidFill>
              <a:latin typeface="+mn-lt"/>
              <a:ea typeface="+mn-ea"/>
              <a:cs typeface="+mn-cs"/>
            </a:endParaRPr>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0466DB-D01F-4220-BE05-A05487DF4C67}"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After one to two layers have been deposited, patterned and etched, the top most layer starts getting bumpier and bumpier.  In other words, the topography gets worse after each layer is processed.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can mitigate this topography problem by using a process called chemical mechanical polishing or CMP. One type of CMP process, is to deposited a thick layer of sacrificial oxide followed with a polish (CMP).  The polish removes the topography making the top of the sacrificial layer very smooth.  The next structural layer is then deposited.  This structural layer will now be flat on the bottom allowing the structure to move freely once the sacrificial layer is removed. </a:t>
            </a:r>
          </a:p>
          <a:p>
            <a:r>
              <a:rPr lang="en-US" sz="1200" kern="1200" dirty="0" smtClean="0">
                <a:solidFill>
                  <a:schemeClr val="tx1"/>
                </a:solidFill>
                <a:latin typeface="+mn-lt"/>
                <a:ea typeface="+mn-ea"/>
                <a:cs typeface="+mn-cs"/>
              </a:rPr>
              <a:t>The image in the left shows the severe topography resulting if no CMP is done.  Compare this to the image on the right.  In this case a polish is done between the sacrificial and structural layer depositions.  You can see that the components made using CMP will move more freely and easily than those fabricated without CMP. </a:t>
            </a:r>
            <a:endParaRPr lang="en-US" sz="1200" kern="1200" dirty="0">
              <a:solidFill>
                <a:schemeClr val="tx1"/>
              </a:solidFill>
              <a:latin typeface="+mn-lt"/>
              <a:ea typeface="+mn-ea"/>
              <a:cs typeface="+mn-cs"/>
            </a:endParaRPr>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ED3D75-3E6C-4595-96F2-B5975755E01C}"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5" name="Rectangle 4"/>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13" descr="logo-for-ppt.jpg"/>
          <p:cNvPicPr>
            <a:picLocks noChangeAspect="1"/>
          </p:cNvPicPr>
          <p:nvPr userDrawn="1"/>
        </p:nvPicPr>
        <p:blipFill>
          <a:blip r:embed="rId2"/>
          <a:srcRect/>
          <a:stretch>
            <a:fillRect/>
          </a:stretch>
        </p:blipFill>
        <p:spPr bwMode="auto">
          <a:xfrm>
            <a:off x="0" y="6051550"/>
            <a:ext cx="2422525" cy="730250"/>
          </a:xfrm>
          <a:prstGeom prst="rect">
            <a:avLst/>
          </a:prstGeom>
          <a:noFill/>
          <a:ln w="9525">
            <a:noFill/>
            <a:miter lim="800000"/>
            <a:headEnd/>
            <a:tailEnd/>
          </a:ln>
        </p:spPr>
      </p:pic>
      <p:sp>
        <p:nvSpPr>
          <p:cNvPr id="8" name="Title 7"/>
          <p:cNvSpPr>
            <a:spLocks noGrp="1"/>
          </p:cNvSpPr>
          <p:nvPr>
            <p:ph type="ctrTitle"/>
          </p:nvPr>
        </p:nvSpPr>
        <p:spPr>
          <a:xfrm>
            <a:off x="1609725" y="409575"/>
            <a:ext cx="6477000" cy="1828800"/>
          </a:xfrm>
        </p:spPr>
        <p:txBody>
          <a:bodyPr anchor="b"/>
          <a:lstStyle>
            <a:lvl1pPr algn="ctr">
              <a:defRPr sz="4400" cap="all" baseline="0">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3" name="Picture Placeholder 12"/>
          <p:cNvSpPr>
            <a:spLocks noGrp="1"/>
          </p:cNvSpPr>
          <p:nvPr>
            <p:ph type="pic" sz="quarter" idx="11"/>
          </p:nvPr>
        </p:nvSpPr>
        <p:spPr>
          <a:xfrm>
            <a:off x="2752725" y="2600325"/>
            <a:ext cx="4352925" cy="2943225"/>
          </a:xfrm>
        </p:spPr>
        <p:txBody>
          <a:bodyPr>
            <a:normAutofit/>
          </a:bodyPr>
          <a:lstStyle/>
          <a:p>
            <a:pPr lvl="0"/>
            <a:r>
              <a:rPr lang="en-US" noProof="0" smtClean="0"/>
              <a:t>Click icon to add picture</a:t>
            </a:r>
            <a:endParaRPr lang="en-US"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userDrawn="1"/>
        </p:nvSpPr>
        <p:spPr>
          <a:xfrm>
            <a:off x="8296275" y="6248400"/>
            <a:ext cx="447675"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fld id="{F0096A1F-1795-4A2E-9FCD-8A612E4D367D}" type="slidenum">
              <a:rPr lang="en-US" sz="1400" b="1" smtClean="0">
                <a:latin typeface="+mn-lt"/>
                <a:cs typeface="+mn-cs"/>
              </a:rPr>
              <a:pPr algn="ctr" fontAlgn="auto">
                <a:spcBef>
                  <a:spcPts val="0"/>
                </a:spcBef>
                <a:spcAft>
                  <a:spcPts val="0"/>
                </a:spcAft>
                <a:defRPr/>
              </a:pPr>
              <a:t>‹#›</a:t>
            </a:fld>
            <a:endParaRPr lang="en-US" sz="1400" b="1">
              <a:latin typeface="+mn-lt"/>
              <a:cs typeface="+mn-cs"/>
            </a:endParaRPr>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10"/>
          </p:nvPr>
        </p:nvSpPr>
        <p:spPr>
          <a:xfrm>
            <a:off x="457200" y="6248400"/>
            <a:ext cx="5573713"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9" name="Slide Number Placeholder 5"/>
          <p:cNvSpPr>
            <a:spLocks noGrp="1"/>
          </p:cNvSpPr>
          <p:nvPr>
            <p:ph type="sldNum" sz="quarter" idx="11"/>
          </p:nvPr>
        </p:nvSpPr>
        <p:spPr>
          <a:xfrm rot="5400000">
            <a:off x="5989638" y="144462"/>
            <a:ext cx="533400" cy="244475"/>
          </a:xfrm>
          <a:prstGeom prst="rect">
            <a:avLst/>
          </a:prstGeom>
        </p:spPr>
        <p:txBody>
          <a:bodyPr/>
          <a:lstStyle>
            <a:lvl1pPr fontAlgn="auto">
              <a:spcBef>
                <a:spcPts val="0"/>
              </a:spcBef>
              <a:spcAft>
                <a:spcPts val="0"/>
              </a:spcAft>
              <a:defRPr>
                <a:latin typeface="+mn-lt"/>
                <a:cs typeface="+mn-cs"/>
              </a:defRPr>
            </a:lvl1pPr>
          </a:lstStyle>
          <a:p>
            <a:pPr>
              <a:defRPr/>
            </a:pPr>
            <a:fld id="{24E1F8EB-A568-4F4D-9134-7931464F0218}" type="slidenum">
              <a:rPr lang="en-US"/>
              <a:pPr>
                <a:defRPr/>
              </a:pPr>
              <a:t>‹#›</a:t>
            </a:fld>
            <a:endParaRPr lang="en-US"/>
          </a:p>
        </p:txBody>
      </p:sp>
      <p:sp>
        <p:nvSpPr>
          <p:cNvPr id="10" name="Date Placeholder 1"/>
          <p:cNvSpPr>
            <a:spLocks noGrp="1"/>
          </p:cNvSpPr>
          <p:nvPr>
            <p:ph type="dt" sz="half" idx="12"/>
          </p:nvPr>
        </p:nvSpPr>
        <p:spPr>
          <a:xfrm>
            <a:off x="6524625" y="6248400"/>
            <a:ext cx="2238375"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28"/>
          <p:cNvSpPr txBox="1">
            <a:spLocks/>
          </p:cNvSpPr>
          <p:nvPr userDrawn="1"/>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endParaRPr lang="en-US" sz="1400" b="1" dirty="0">
              <a:latin typeface="+mn-lt"/>
              <a:cs typeface="+mn-cs"/>
            </a:endParaRPr>
          </a:p>
        </p:txBody>
      </p:sp>
      <p:sp>
        <p:nvSpPr>
          <p:cNvPr id="3" name="Text Placeholder 2"/>
          <p:cNvSpPr>
            <a:spLocks noGrp="1"/>
          </p:cNvSpPr>
          <p:nvPr>
            <p:ph type="body" idx="1"/>
          </p:nvPr>
        </p:nvSpPr>
        <p:spPr>
          <a:xfrm>
            <a:off x="1371600" y="2743200"/>
            <a:ext cx="7123113" cy="34004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3600" b="0" cap="none">
                <a:solidFill>
                  <a:srgbClr val="FFFFFF"/>
                </a:solidFill>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lide Number Placeholder 28"/>
          <p:cNvSpPr txBox="1">
            <a:spLocks/>
          </p:cNvSpPr>
          <p:nvPr userDrawn="1"/>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fld id="{57E1B100-8449-436C-8EE7-2429FE94B1C4}" type="slidenum">
              <a:rPr lang="en-US" sz="1400" b="1" smtClean="0">
                <a:latin typeface="+mn-lt"/>
                <a:cs typeface="+mn-cs"/>
              </a:rPr>
              <a:pPr algn="ctr" fontAlgn="auto">
                <a:spcBef>
                  <a:spcPts val="0"/>
                </a:spcBef>
                <a:spcAft>
                  <a:spcPts val="0"/>
                </a:spcAft>
                <a:defRPr/>
              </a:pPr>
              <a:t>‹#›</a:t>
            </a:fld>
            <a:endParaRPr lang="en-US" sz="1400" b="1" dirty="0">
              <a:latin typeface="+mn-lt"/>
              <a:cs typeface="+mn-cs"/>
            </a:endParaRPr>
          </a:p>
        </p:txBody>
      </p:sp>
      <p:sp>
        <p:nvSpPr>
          <p:cNvPr id="3" name="TextBox 2"/>
          <p:cNvSpPr txBox="1"/>
          <p:nvPr userDrawn="1"/>
        </p:nvSpPr>
        <p:spPr>
          <a:xfrm>
            <a:off x="162838" y="6488668"/>
            <a:ext cx="1204176" cy="261610"/>
          </a:xfrm>
          <a:prstGeom prst="rect">
            <a:avLst/>
          </a:prstGeom>
          <a:noFill/>
        </p:spPr>
        <p:txBody>
          <a:bodyPr wrap="none" rtlCol="0">
            <a:spAutoFit/>
          </a:bodyPr>
          <a:lstStyle/>
          <a:p>
            <a:r>
              <a:rPr lang="en-US" sz="1100" i="1" dirty="0" smtClean="0"/>
              <a:t>Revised 8/15/10</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lide Number Placeholder 28"/>
          <p:cNvSpPr txBox="1">
            <a:spLocks/>
          </p:cNvSpPr>
          <p:nvPr userDrawn="1"/>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fld id="{EC2C8D06-3BC1-4B7F-B18A-19C39C73CCB0}" type="slidenum">
              <a:rPr lang="en-US" sz="1400" b="1" smtClean="0">
                <a:latin typeface="+mn-lt"/>
                <a:cs typeface="+mn-cs"/>
              </a:rPr>
              <a:pPr algn="ctr" fontAlgn="auto">
                <a:spcBef>
                  <a:spcPts val="0"/>
                </a:spcBef>
                <a:spcAft>
                  <a:spcPts val="0"/>
                </a:spcAft>
                <a:defRPr/>
              </a:pPr>
              <a:t>‹#›</a:t>
            </a:fld>
            <a:endParaRPr lang="en-US" sz="1400" b="1" dirty="0">
              <a:latin typeface="+mn-lt"/>
              <a:cs typeface="+mn-cs"/>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3075"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Slide Number Placeholder 28"/>
          <p:cNvSpPr txBox="1">
            <a:spLocks/>
          </p:cNvSpPr>
          <p:nvPr/>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endParaRPr lang="en-US" sz="1400" b="1" dirty="0">
              <a:latin typeface="+mn-lt"/>
              <a:cs typeface="+mn-cs"/>
            </a:endParaRPr>
          </a:p>
        </p:txBody>
      </p:sp>
    </p:spTree>
  </p:cSld>
  <p:clrMap bg1="lt1" tx1="dk1" bg2="lt2" tx2="dk2" accent1="accent1" accent2="accent2" accent3="accent3" accent4="accent4" accent5="accent5" accent6="accent6" hlink="hlink" folHlink="folHlink"/>
  <p:sldLayoutIdLst>
    <p:sldLayoutId id="2147484011" r:id="rId1"/>
    <p:sldLayoutId id="2147484005" r:id="rId2"/>
    <p:sldLayoutId id="2147484012" r:id="rId3"/>
    <p:sldLayoutId id="2147484006" r:id="rId4"/>
    <p:sldLayoutId id="2147484007" r:id="rId5"/>
    <p:sldLayoutId id="2147484008" r:id="rId6"/>
    <p:sldLayoutId id="2147484013" r:id="rId7"/>
    <p:sldLayoutId id="2147484009" r:id="rId8"/>
    <p:sldLayoutId id="2147484014" r:id="rId9"/>
    <p:sldLayoutId id="2147484010" r:id="rId10"/>
    <p:sldLayoutId id="2147484015" r:id="rId11"/>
  </p:sldLayoutIdLst>
  <p:txStyles>
    <p:titleStyle>
      <a:lvl1pPr algn="l" rtl="0" eaLnBrk="0" fontAlgn="base" hangingPunct="0">
        <a:spcBef>
          <a:spcPct val="0"/>
        </a:spcBef>
        <a:spcAft>
          <a:spcPct val="0"/>
        </a:spcAft>
        <a:defRPr sz="3600" kern="120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600">
          <a:solidFill>
            <a:schemeClr val="tx2"/>
          </a:solidFill>
          <a:latin typeface="Gill Sans MT" pitchFamily="34" charset="0"/>
        </a:defRPr>
      </a:lvl2pPr>
      <a:lvl3pPr algn="l" rtl="0" eaLnBrk="0" fontAlgn="base" hangingPunct="0">
        <a:spcBef>
          <a:spcPct val="0"/>
        </a:spcBef>
        <a:spcAft>
          <a:spcPct val="0"/>
        </a:spcAft>
        <a:defRPr sz="3600">
          <a:solidFill>
            <a:schemeClr val="tx2"/>
          </a:solidFill>
          <a:latin typeface="Gill Sans MT" pitchFamily="34" charset="0"/>
        </a:defRPr>
      </a:lvl3pPr>
      <a:lvl4pPr algn="l" rtl="0" eaLnBrk="0" fontAlgn="base" hangingPunct="0">
        <a:spcBef>
          <a:spcPct val="0"/>
        </a:spcBef>
        <a:spcAft>
          <a:spcPct val="0"/>
        </a:spcAft>
        <a:defRPr sz="3600">
          <a:solidFill>
            <a:schemeClr val="tx2"/>
          </a:solidFill>
          <a:latin typeface="Gill Sans MT" pitchFamily="34" charset="0"/>
        </a:defRPr>
      </a:lvl4pPr>
      <a:lvl5pPr algn="l" rtl="0" eaLnBrk="0" fontAlgn="base" hangingPunct="0">
        <a:spcBef>
          <a:spcPct val="0"/>
        </a:spcBef>
        <a:spcAft>
          <a:spcPct val="0"/>
        </a:spcAft>
        <a:defRPr sz="3600">
          <a:solidFill>
            <a:schemeClr val="tx2"/>
          </a:solidFill>
          <a:latin typeface="Gill Sans MT" pitchFamily="34" charset="0"/>
        </a:defRPr>
      </a:lvl5pPr>
      <a:lvl6pPr marL="457200" algn="l" rtl="0" fontAlgn="base">
        <a:spcBef>
          <a:spcPct val="0"/>
        </a:spcBef>
        <a:spcAft>
          <a:spcPct val="0"/>
        </a:spcAft>
        <a:defRPr sz="3600">
          <a:solidFill>
            <a:schemeClr val="tx2"/>
          </a:solidFill>
          <a:latin typeface="Gill Sans MT" pitchFamily="34" charset="0"/>
        </a:defRPr>
      </a:lvl6pPr>
      <a:lvl7pPr marL="914400" algn="l" rtl="0" fontAlgn="base">
        <a:spcBef>
          <a:spcPct val="0"/>
        </a:spcBef>
        <a:spcAft>
          <a:spcPct val="0"/>
        </a:spcAft>
        <a:defRPr sz="3600">
          <a:solidFill>
            <a:schemeClr val="tx2"/>
          </a:solidFill>
          <a:latin typeface="Gill Sans MT" pitchFamily="34" charset="0"/>
        </a:defRPr>
      </a:lvl7pPr>
      <a:lvl8pPr marL="1371600" algn="l" rtl="0" fontAlgn="base">
        <a:spcBef>
          <a:spcPct val="0"/>
        </a:spcBef>
        <a:spcAft>
          <a:spcPct val="0"/>
        </a:spcAft>
        <a:defRPr sz="3600">
          <a:solidFill>
            <a:schemeClr val="tx2"/>
          </a:solidFill>
          <a:latin typeface="Gill Sans MT" pitchFamily="34" charset="0"/>
        </a:defRPr>
      </a:lvl8pPr>
      <a:lvl9pPr marL="1828800" algn="l" rtl="0" fontAlgn="base">
        <a:spcBef>
          <a:spcPct val="0"/>
        </a:spcBef>
        <a:spcAft>
          <a:spcPct val="0"/>
        </a:spcAft>
        <a:defRPr sz="3600">
          <a:solidFill>
            <a:schemeClr val="tx2"/>
          </a:solidFill>
          <a:latin typeface="Gill Sans MT" pitchFamily="34" charset="0"/>
        </a:defRPr>
      </a:lvl9pPr>
    </p:titleStyle>
    <p:bodyStyle>
      <a:lvl1pPr marL="319088" indent="-319088" algn="l" rtl="0" eaLnBrk="0" fontAlgn="base" hangingPunct="0">
        <a:spcBef>
          <a:spcPts val="700"/>
        </a:spcBef>
        <a:spcAft>
          <a:spcPct val="0"/>
        </a:spcAft>
        <a:buClr>
          <a:schemeClr val="tx1"/>
        </a:buClr>
        <a:buSzPct val="75000"/>
        <a:buFont typeface="Wingdings" pitchFamily="2" charset="2"/>
        <a:buChar char="v"/>
        <a:defRPr sz="2900" kern="1200">
          <a:solidFill>
            <a:schemeClr val="tx1"/>
          </a:solidFill>
          <a:latin typeface="Arial" pitchFamily="34" charset="0"/>
          <a:ea typeface="+mn-ea"/>
          <a:cs typeface="Arial" pitchFamily="34" charset="0"/>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Arial" pitchFamily="34" charset="0"/>
          <a:ea typeface="+mn-ea"/>
          <a:cs typeface="Arial" pitchFamily="34" charset="0"/>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Arial" pitchFamily="34" charset="0"/>
          <a:ea typeface="+mn-ea"/>
          <a:cs typeface="Arial" pitchFamily="34" charset="0"/>
        </a:defRPr>
      </a:lvl3pPr>
      <a:lvl4pPr marL="1371600" indent="-228600" algn="l" rtl="0" eaLnBrk="0" fontAlgn="base" hangingPunct="0">
        <a:spcBef>
          <a:spcPts val="400"/>
        </a:spcBef>
        <a:spcAft>
          <a:spcPct val="0"/>
        </a:spcAft>
        <a:buClr>
          <a:srgbClr val="E66C7D"/>
        </a:buClr>
        <a:buSzPct val="75000"/>
        <a:buFont typeface="Wingdings" pitchFamily="2" charset="2"/>
        <a:buChar char=""/>
        <a:defRPr sz="2000" kern="1200">
          <a:solidFill>
            <a:schemeClr val="tx1"/>
          </a:solidFill>
          <a:latin typeface="Arial" pitchFamily="34" charset="0"/>
          <a:ea typeface="+mn-ea"/>
          <a:cs typeface="Arial" pitchFamily="34" charset="0"/>
        </a:defRPr>
      </a:lvl4pPr>
      <a:lvl5pPr marL="1828800" indent="-228600" algn="l" rtl="0" eaLnBrk="0" fontAlgn="base" hangingPunct="0">
        <a:spcBef>
          <a:spcPts val="400"/>
        </a:spcBef>
        <a:spcAft>
          <a:spcPct val="0"/>
        </a:spcAft>
        <a:buClr>
          <a:srgbClr val="6BB76D"/>
        </a:buClr>
        <a:buSzPct val="65000"/>
        <a:buFont typeface="Wingdings" pitchFamily="2" charset="2"/>
        <a:buChar char=""/>
        <a:defRPr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hyperlink" Target="https://youtu.be/CbN7h3o51Zo" TargetMode="External"/><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6.jpeg"/><Relationship Id="rId5" Type="http://schemas.openxmlformats.org/officeDocument/2006/relationships/image" Target="../media/image36.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www.scme-nm.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pPr eaLnBrk="1" fontAlgn="auto" hangingPunct="1">
              <a:spcAft>
                <a:spcPts val="0"/>
              </a:spcAft>
              <a:defRPr/>
            </a:pPr>
            <a:r>
              <a:rPr lang="en-US" dirty="0" smtClean="0"/>
              <a:t>MEMS Micromachining overview</a:t>
            </a:r>
            <a:br>
              <a:rPr lang="en-US" dirty="0" smtClean="0"/>
            </a:br>
            <a:endParaRPr lang="en-US" sz="2400" dirty="0"/>
          </a:p>
        </p:txBody>
      </p:sp>
      <p:sp>
        <p:nvSpPr>
          <p:cNvPr id="9219" name="Subtitle 4"/>
          <p:cNvSpPr>
            <a:spLocks noGrp="1"/>
          </p:cNvSpPr>
          <p:nvPr>
            <p:ph type="subTitle" idx="1"/>
          </p:nvPr>
        </p:nvSpPr>
        <p:spPr>
          <a:xfrm>
            <a:off x="2362200" y="6049963"/>
            <a:ext cx="6705600" cy="685800"/>
          </a:xfrm>
        </p:spPr>
        <p:txBody>
          <a:bodyPr>
            <a:normAutofit fontScale="85000" lnSpcReduction="20000"/>
          </a:bodyPr>
          <a:lstStyle/>
          <a:p>
            <a:pPr eaLnBrk="1" hangingPunct="1"/>
            <a:r>
              <a:rPr lang="en-US" sz="2800" dirty="0" smtClean="0"/>
              <a:t>MEMS </a:t>
            </a:r>
            <a:r>
              <a:rPr lang="en-US" sz="2800" dirty="0" smtClean="0"/>
              <a:t>Micromachining Overview </a:t>
            </a:r>
            <a:r>
              <a:rPr lang="en-US" sz="2800" dirty="0" smtClean="0"/>
              <a:t>Learning Module</a:t>
            </a:r>
            <a:endParaRPr lang="en-US" dirty="0" smtClean="0"/>
          </a:p>
        </p:txBody>
      </p:sp>
      <p:pic>
        <p:nvPicPr>
          <p:cNvPr id="13" name="Picture 14" descr="rs1562_4"/>
          <p:cNvPicPr>
            <a:picLocks noChangeAspect="1" noChangeArrowheads="1"/>
          </p:cNvPicPr>
          <p:nvPr/>
        </p:nvPicPr>
        <p:blipFill>
          <a:blip r:embed="rId3"/>
          <a:srcRect/>
          <a:stretch>
            <a:fillRect/>
          </a:stretch>
        </p:blipFill>
        <p:spPr bwMode="auto">
          <a:xfrm>
            <a:off x="301451" y="2574099"/>
            <a:ext cx="2332038" cy="2332038"/>
          </a:xfrm>
          <a:prstGeom prst="rect">
            <a:avLst/>
          </a:prstGeom>
          <a:ln>
            <a:noFill/>
          </a:ln>
          <a:effectLst>
            <a:outerShdw blurRad="292100" dist="139700" dir="2700000" algn="tl" rotWithShape="0">
              <a:srgbClr val="333333">
                <a:alpha val="65000"/>
              </a:srgbClr>
            </a:outerShdw>
          </a:effectLst>
        </p:spPr>
      </p:pic>
      <p:sp>
        <p:nvSpPr>
          <p:cNvPr id="14" name="TextBox 8"/>
          <p:cNvSpPr txBox="1">
            <a:spLocks noChangeArrowheads="1"/>
          </p:cNvSpPr>
          <p:nvPr/>
        </p:nvSpPr>
        <p:spPr bwMode="auto">
          <a:xfrm>
            <a:off x="309193" y="2036415"/>
            <a:ext cx="2057400" cy="461962"/>
          </a:xfrm>
          <a:prstGeom prst="rect">
            <a:avLst/>
          </a:prstGeom>
          <a:noFill/>
          <a:ln w="9525">
            <a:noFill/>
            <a:miter lim="800000"/>
            <a:headEnd/>
            <a:tailEnd/>
          </a:ln>
        </p:spPr>
        <p:txBody>
          <a:bodyPr>
            <a:spAutoFit/>
          </a:bodyPr>
          <a:lstStyle/>
          <a:p>
            <a:r>
              <a:rPr lang="en-US" sz="2400" dirty="0"/>
              <a:t>Surface</a:t>
            </a:r>
          </a:p>
        </p:txBody>
      </p:sp>
      <p:sp>
        <p:nvSpPr>
          <p:cNvPr id="15" name="TextBox 10"/>
          <p:cNvSpPr txBox="1">
            <a:spLocks noChangeArrowheads="1"/>
          </p:cNvSpPr>
          <p:nvPr/>
        </p:nvSpPr>
        <p:spPr bwMode="auto">
          <a:xfrm>
            <a:off x="6580232" y="2240289"/>
            <a:ext cx="2057400" cy="460375"/>
          </a:xfrm>
          <a:prstGeom prst="rect">
            <a:avLst/>
          </a:prstGeom>
          <a:noFill/>
          <a:ln w="9525">
            <a:noFill/>
            <a:miter lim="800000"/>
            <a:headEnd/>
            <a:tailEnd/>
          </a:ln>
        </p:spPr>
        <p:txBody>
          <a:bodyPr>
            <a:spAutoFit/>
          </a:bodyPr>
          <a:lstStyle/>
          <a:p>
            <a:r>
              <a:rPr lang="en-US" sz="2400" dirty="0"/>
              <a:t>LIGA</a:t>
            </a:r>
          </a:p>
        </p:txBody>
      </p:sp>
      <p:sp>
        <p:nvSpPr>
          <p:cNvPr id="16" name="TextBox 11"/>
          <p:cNvSpPr txBox="1">
            <a:spLocks noChangeArrowheads="1"/>
          </p:cNvSpPr>
          <p:nvPr/>
        </p:nvSpPr>
        <p:spPr bwMode="auto">
          <a:xfrm>
            <a:off x="3147382" y="2766274"/>
            <a:ext cx="2057400" cy="461962"/>
          </a:xfrm>
          <a:prstGeom prst="rect">
            <a:avLst/>
          </a:prstGeom>
          <a:noFill/>
          <a:ln w="9525">
            <a:noFill/>
            <a:miter lim="800000"/>
            <a:headEnd/>
            <a:tailEnd/>
          </a:ln>
        </p:spPr>
        <p:txBody>
          <a:bodyPr>
            <a:spAutoFit/>
          </a:bodyPr>
          <a:lstStyle/>
          <a:p>
            <a:r>
              <a:rPr lang="en-US" sz="2400" dirty="0"/>
              <a:t>Bulk</a:t>
            </a:r>
          </a:p>
        </p:txBody>
      </p:sp>
      <p:pic>
        <p:nvPicPr>
          <p:cNvPr id="17" name="Picture 2" descr="CSA_SEM_Gerber_UNI_Basel"/>
          <p:cNvPicPr>
            <a:picLocks noChangeAspect="1" noChangeArrowheads="1"/>
          </p:cNvPicPr>
          <p:nvPr/>
        </p:nvPicPr>
        <p:blipFill>
          <a:blip r:embed="rId4"/>
          <a:srcRect l="29564"/>
          <a:stretch>
            <a:fillRect/>
          </a:stretch>
        </p:blipFill>
        <p:spPr bwMode="auto">
          <a:xfrm>
            <a:off x="3227083" y="3262341"/>
            <a:ext cx="2860566" cy="2318004"/>
          </a:xfrm>
          <a:prstGeom prst="rect">
            <a:avLst/>
          </a:prstGeom>
          <a:noFill/>
          <a:ln w="9525">
            <a:noFill/>
            <a:miter lim="800000"/>
            <a:headEnd/>
            <a:tailEnd/>
          </a:ln>
        </p:spPr>
      </p:pic>
      <p:pic>
        <p:nvPicPr>
          <p:cNvPr id="18" name="Picture 17" descr="LigaPostsDark.jpg"/>
          <p:cNvPicPr>
            <a:picLocks noChangeAspect="1"/>
          </p:cNvPicPr>
          <p:nvPr/>
        </p:nvPicPr>
        <p:blipFill>
          <a:blip r:embed="rId5"/>
          <a:stretch>
            <a:fillRect/>
          </a:stretch>
        </p:blipFill>
        <p:spPr>
          <a:xfrm>
            <a:off x="6555759" y="2791151"/>
            <a:ext cx="2387823" cy="2043898"/>
          </a:xfrm>
          <a:prstGeom prst="rect">
            <a:avLst/>
          </a:prstGeom>
          <a:ln>
            <a:noFill/>
          </a:ln>
          <a:effectLst>
            <a:outerShdw blurRad="292100" dist="139700" dir="2700000" algn="tl" rotWithShape="0">
              <a:srgbClr val="333333">
                <a:alpha val="65000"/>
              </a:srgbClr>
            </a:outerShdw>
          </a:effectLst>
        </p:spPr>
      </p:pic>
      <p:sp>
        <p:nvSpPr>
          <p:cNvPr id="19" name="TextBox 38"/>
          <p:cNvSpPr txBox="1">
            <a:spLocks noChangeArrowheads="1"/>
          </p:cNvSpPr>
          <p:nvPr/>
        </p:nvSpPr>
        <p:spPr bwMode="auto">
          <a:xfrm>
            <a:off x="2763034" y="5575127"/>
            <a:ext cx="3876381" cy="400110"/>
          </a:xfrm>
          <a:prstGeom prst="rect">
            <a:avLst/>
          </a:prstGeom>
          <a:noFill/>
          <a:ln w="9525">
            <a:noFill/>
            <a:miter lim="800000"/>
            <a:headEnd/>
            <a:tailEnd/>
          </a:ln>
        </p:spPr>
        <p:txBody>
          <a:bodyPr wrap="none">
            <a:spAutoFit/>
          </a:bodyPr>
          <a:lstStyle/>
          <a:p>
            <a:pPr algn="ctr"/>
            <a:r>
              <a:rPr lang="en-US" sz="1200" i="1" dirty="0" smtClean="0"/>
              <a:t>Microcantilever Chemical Sensor Array</a:t>
            </a:r>
            <a:endParaRPr lang="en-US" sz="1200" dirty="0" smtClean="0"/>
          </a:p>
          <a:p>
            <a:pPr algn="ctr"/>
            <a:r>
              <a:rPr lang="en-US" sz="800" i="1" dirty="0" smtClean="0"/>
              <a:t>[Image courtesy of Dr. </a:t>
            </a:r>
            <a:r>
              <a:rPr lang="en-US" sz="800" i="1" dirty="0" err="1" smtClean="0"/>
              <a:t>Christoph</a:t>
            </a:r>
            <a:r>
              <a:rPr lang="en-US" sz="800" i="1" dirty="0" smtClean="0"/>
              <a:t> Gerber, Institute of Physics, University of Basel]</a:t>
            </a:r>
            <a:endParaRPr lang="en-US" sz="800" dirty="0"/>
          </a:p>
        </p:txBody>
      </p:sp>
      <p:sp>
        <p:nvSpPr>
          <p:cNvPr id="20" name="TextBox 38"/>
          <p:cNvSpPr txBox="1">
            <a:spLocks noChangeArrowheads="1"/>
          </p:cNvSpPr>
          <p:nvPr/>
        </p:nvSpPr>
        <p:spPr bwMode="auto">
          <a:xfrm>
            <a:off x="308867" y="5035463"/>
            <a:ext cx="2258969" cy="523220"/>
          </a:xfrm>
          <a:prstGeom prst="rect">
            <a:avLst/>
          </a:prstGeom>
          <a:noFill/>
          <a:ln w="9525">
            <a:noFill/>
            <a:miter lim="800000"/>
            <a:headEnd/>
            <a:tailEnd/>
          </a:ln>
        </p:spPr>
        <p:txBody>
          <a:bodyPr wrap="square">
            <a:spAutoFit/>
          </a:bodyPr>
          <a:lstStyle/>
          <a:p>
            <a:r>
              <a:rPr lang="en-US" sz="1200" i="1" dirty="0" err="1" smtClean="0">
                <a:latin typeface="Gill Sans MT" pitchFamily="34" charset="0"/>
              </a:rPr>
              <a:t>Microgears</a:t>
            </a:r>
            <a:endParaRPr lang="en-US" sz="1200" i="1" dirty="0" smtClean="0">
              <a:latin typeface="Gill Sans MT" pitchFamily="34" charset="0"/>
            </a:endParaRPr>
          </a:p>
          <a:p>
            <a:r>
              <a:rPr lang="en-US" sz="800" i="1" dirty="0" smtClean="0">
                <a:latin typeface="Gill Sans MT" pitchFamily="34" charset="0"/>
              </a:rPr>
              <a:t>[</a:t>
            </a:r>
            <a:r>
              <a:rPr lang="en-US" sz="800" i="1" dirty="0">
                <a:latin typeface="Gill Sans MT" pitchFamily="34" charset="0"/>
              </a:rPr>
              <a:t>Image Courtesy of Sandia National </a:t>
            </a:r>
            <a:r>
              <a:rPr lang="en-US" sz="800" i="1" dirty="0" smtClean="0">
                <a:latin typeface="Gill Sans MT" pitchFamily="34" charset="0"/>
              </a:rPr>
              <a:t>Laboratories, </a:t>
            </a:r>
            <a:r>
              <a:rPr lang="en-US" sz="800" i="1" dirty="0" err="1" smtClean="0">
                <a:latin typeface="Gill Sans MT" pitchFamily="34" charset="0"/>
              </a:rPr>
              <a:t>SUMMiT</a:t>
            </a:r>
            <a:r>
              <a:rPr lang="en-US" sz="800" i="1" dirty="0" smtClean="0">
                <a:latin typeface="Gill Sans MT" pitchFamily="34" charset="0"/>
              </a:rPr>
              <a:t>  V process]</a:t>
            </a:r>
            <a:endParaRPr lang="en-US" sz="800" i="1" dirty="0">
              <a:latin typeface="Gill Sans MT" pitchFamily="34" charset="0"/>
            </a:endParaRPr>
          </a:p>
        </p:txBody>
      </p:sp>
      <p:sp>
        <p:nvSpPr>
          <p:cNvPr id="21" name="TextBox 38"/>
          <p:cNvSpPr txBox="1">
            <a:spLocks noChangeArrowheads="1"/>
          </p:cNvSpPr>
          <p:nvPr/>
        </p:nvSpPr>
        <p:spPr bwMode="auto">
          <a:xfrm>
            <a:off x="6559355" y="5049968"/>
            <a:ext cx="2346650" cy="276999"/>
          </a:xfrm>
          <a:prstGeom prst="rect">
            <a:avLst/>
          </a:prstGeom>
          <a:noFill/>
          <a:ln w="9525">
            <a:noFill/>
            <a:miter lim="800000"/>
            <a:headEnd/>
            <a:tailEnd/>
          </a:ln>
        </p:spPr>
        <p:txBody>
          <a:bodyPr wrap="square">
            <a:spAutoFit/>
          </a:bodyPr>
          <a:lstStyle/>
          <a:p>
            <a:r>
              <a:rPr lang="en-US" sz="1200" i="1" dirty="0" smtClean="0">
                <a:latin typeface="Gill Sans MT" pitchFamily="34" charset="0"/>
              </a:rPr>
              <a:t>Graphic of High Aspect Ratio Rods</a:t>
            </a:r>
            <a:endParaRPr lang="en-US" sz="1200" i="1" dirty="0">
              <a:latin typeface="Gill Sans MT" pitchFamily="34" charset="0"/>
            </a:endParaRPr>
          </a:p>
        </p:txBody>
      </p:sp>
    </p:spTree>
  </p:cSld>
  <p:clrMapOvr>
    <a:masterClrMapping/>
  </p:clrMapOvr>
  <p:transition xmlns:p14="http://schemas.microsoft.com/office/powerpoint/2010/main" advTm="4490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 descr="F:\SCME_Internal_ALL\Drop Zone for Fabian\Images\rf_switch02.jpg"/>
          <p:cNvPicPr>
            <a:picLocks noChangeAspect="1" noChangeArrowheads="1"/>
          </p:cNvPicPr>
          <p:nvPr/>
        </p:nvPicPr>
        <p:blipFill>
          <a:blip r:embed="rId3"/>
          <a:srcRect/>
          <a:stretch>
            <a:fillRect/>
          </a:stretch>
        </p:blipFill>
        <p:spPr bwMode="auto">
          <a:xfrm>
            <a:off x="2243089" y="1616860"/>
            <a:ext cx="4740748" cy="3906527"/>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Surface Micromachining – Components</a:t>
            </a:r>
            <a:endParaRPr lang="en-US" dirty="0"/>
          </a:p>
        </p:txBody>
      </p:sp>
      <p:pic>
        <p:nvPicPr>
          <p:cNvPr id="30724" name="Picture 4"/>
          <p:cNvPicPr>
            <a:picLocks noChangeAspect="1" noChangeArrowheads="1"/>
          </p:cNvPicPr>
          <p:nvPr/>
        </p:nvPicPr>
        <p:blipFill>
          <a:blip r:embed="rId4"/>
          <a:srcRect/>
          <a:stretch>
            <a:fillRect/>
          </a:stretch>
        </p:blipFill>
        <p:spPr bwMode="auto">
          <a:xfrm>
            <a:off x="163754" y="1703539"/>
            <a:ext cx="2747721" cy="2746223"/>
          </a:xfrm>
          <a:prstGeom prst="rect">
            <a:avLst/>
          </a:prstGeom>
          <a:ln>
            <a:noFill/>
          </a:ln>
          <a:effectLst>
            <a:outerShdw blurRad="292100" dist="139700" dir="2700000" algn="tl" rotWithShape="0">
              <a:srgbClr val="333333">
                <a:alpha val="65000"/>
              </a:srgbClr>
            </a:outerShdw>
          </a:effectLst>
        </p:spPr>
      </p:pic>
      <p:pic>
        <p:nvPicPr>
          <p:cNvPr id="30725" name="Picture 5" descr="F:\Matts_Backup_Docs_Files_MEMS_Current\Photodex\ProShowGold\Marketing Photos\Why Study at CNM\Success\Design Team Successes\Train Optical Pic.jpg"/>
          <p:cNvPicPr>
            <a:picLocks noChangeAspect="1" noChangeArrowheads="1"/>
          </p:cNvPicPr>
          <p:nvPr/>
        </p:nvPicPr>
        <p:blipFill>
          <a:blip r:embed="rId5"/>
          <a:srcRect/>
          <a:stretch>
            <a:fillRect/>
          </a:stretch>
        </p:blipFill>
        <p:spPr bwMode="auto">
          <a:xfrm>
            <a:off x="5035800" y="3896738"/>
            <a:ext cx="3748087" cy="2674937"/>
          </a:xfrm>
          <a:prstGeom prst="rect">
            <a:avLst/>
          </a:prstGeom>
          <a:ln>
            <a:noFill/>
          </a:ln>
          <a:effectLst>
            <a:outerShdw blurRad="292100" dist="139700" dir="2700000" algn="tl" rotWithShape="0">
              <a:srgbClr val="333333">
                <a:alpha val="65000"/>
              </a:srgbClr>
            </a:outerShdw>
          </a:effectLst>
        </p:spPr>
      </p:pic>
      <p:sp>
        <p:nvSpPr>
          <p:cNvPr id="30726" name="TextBox 7"/>
          <p:cNvSpPr txBox="1">
            <a:spLocks noChangeArrowheads="1"/>
          </p:cNvSpPr>
          <p:nvPr/>
        </p:nvSpPr>
        <p:spPr bwMode="auto">
          <a:xfrm>
            <a:off x="0" y="4511675"/>
            <a:ext cx="1639888" cy="554038"/>
          </a:xfrm>
          <a:prstGeom prst="rect">
            <a:avLst/>
          </a:prstGeom>
          <a:noFill/>
          <a:ln w="9525">
            <a:noFill/>
            <a:miter lim="800000"/>
            <a:headEnd/>
            <a:tailEnd/>
          </a:ln>
        </p:spPr>
        <p:txBody>
          <a:bodyPr wrap="none">
            <a:spAutoFit/>
          </a:bodyPr>
          <a:lstStyle/>
          <a:p>
            <a:r>
              <a:rPr lang="en-US"/>
              <a:t>Comb Drive</a:t>
            </a:r>
          </a:p>
          <a:p>
            <a:r>
              <a:rPr lang="en-US" sz="1200" i="1"/>
              <a:t>Sandia National Labs</a:t>
            </a:r>
          </a:p>
        </p:txBody>
      </p:sp>
      <p:sp>
        <p:nvSpPr>
          <p:cNvPr id="30727" name="TextBox 10"/>
          <p:cNvSpPr txBox="1">
            <a:spLocks noChangeArrowheads="1"/>
          </p:cNvSpPr>
          <p:nvPr/>
        </p:nvSpPr>
        <p:spPr bwMode="auto">
          <a:xfrm>
            <a:off x="4830763" y="2332038"/>
            <a:ext cx="1236662" cy="646112"/>
          </a:xfrm>
          <a:prstGeom prst="rect">
            <a:avLst/>
          </a:prstGeom>
          <a:noFill/>
          <a:ln w="9525">
            <a:noFill/>
            <a:miter lim="800000"/>
            <a:headEnd/>
            <a:tailEnd/>
          </a:ln>
        </p:spPr>
        <p:txBody>
          <a:bodyPr wrap="none">
            <a:spAutoFit/>
          </a:bodyPr>
          <a:lstStyle/>
          <a:p>
            <a:r>
              <a:rPr lang="en-US"/>
              <a:t>RF Switch</a:t>
            </a:r>
          </a:p>
          <a:p>
            <a:r>
              <a:rPr lang="en-US"/>
              <a:t>SCME</a:t>
            </a:r>
          </a:p>
        </p:txBody>
      </p:sp>
      <p:sp>
        <p:nvSpPr>
          <p:cNvPr id="30728" name="TextBox 11"/>
          <p:cNvSpPr txBox="1">
            <a:spLocks noChangeArrowheads="1"/>
          </p:cNvSpPr>
          <p:nvPr/>
        </p:nvSpPr>
        <p:spPr bwMode="auto">
          <a:xfrm>
            <a:off x="4051300" y="5943600"/>
            <a:ext cx="984250" cy="554038"/>
          </a:xfrm>
          <a:prstGeom prst="rect">
            <a:avLst/>
          </a:prstGeom>
          <a:noFill/>
          <a:ln w="9525">
            <a:noFill/>
            <a:miter lim="800000"/>
            <a:headEnd/>
            <a:tailEnd/>
          </a:ln>
        </p:spPr>
        <p:txBody>
          <a:bodyPr wrap="none">
            <a:spAutoFit/>
          </a:bodyPr>
          <a:lstStyle/>
          <a:p>
            <a:r>
              <a:rPr lang="en-US"/>
              <a:t>Chain</a:t>
            </a:r>
          </a:p>
          <a:p>
            <a:r>
              <a:rPr lang="en-US" sz="1200" i="1"/>
              <a:t>Paul Tafoya</a:t>
            </a:r>
          </a:p>
        </p:txBody>
      </p:sp>
      <p:sp>
        <p:nvSpPr>
          <p:cNvPr id="30729" name="TextBox 12"/>
          <p:cNvSpPr txBox="1">
            <a:spLocks noChangeArrowheads="1"/>
          </p:cNvSpPr>
          <p:nvPr/>
        </p:nvSpPr>
        <p:spPr bwMode="auto">
          <a:xfrm>
            <a:off x="7132638" y="1782763"/>
            <a:ext cx="1866900" cy="2032000"/>
          </a:xfrm>
          <a:prstGeom prst="rect">
            <a:avLst/>
          </a:prstGeom>
          <a:noFill/>
          <a:ln w="9525">
            <a:noFill/>
            <a:miter lim="800000"/>
            <a:headEnd/>
            <a:tailEnd/>
          </a:ln>
        </p:spPr>
        <p:txBody>
          <a:bodyPr wrap="none">
            <a:spAutoFit/>
          </a:bodyPr>
          <a:lstStyle/>
          <a:p>
            <a:pPr>
              <a:buFont typeface="Arial" pitchFamily="34" charset="0"/>
              <a:buChar char="•"/>
            </a:pPr>
            <a:r>
              <a:rPr lang="en-US"/>
              <a:t>SAW Sensors</a:t>
            </a:r>
          </a:p>
          <a:p>
            <a:pPr>
              <a:buFont typeface="Arial" pitchFamily="34" charset="0"/>
              <a:buChar char="•"/>
            </a:pPr>
            <a:r>
              <a:rPr lang="en-US"/>
              <a:t>Actuators</a:t>
            </a:r>
          </a:p>
          <a:p>
            <a:pPr>
              <a:buFont typeface="Arial" pitchFamily="34" charset="0"/>
              <a:buChar char="•"/>
            </a:pPr>
            <a:r>
              <a:rPr lang="en-US"/>
              <a:t>RF Switches</a:t>
            </a:r>
          </a:p>
          <a:p>
            <a:pPr>
              <a:buFont typeface="Arial" pitchFamily="34" charset="0"/>
              <a:buChar char="•"/>
            </a:pPr>
            <a:r>
              <a:rPr lang="en-US"/>
              <a:t>Inertial Sensors</a:t>
            </a:r>
          </a:p>
          <a:p>
            <a:pPr>
              <a:buFont typeface="Arial" pitchFamily="34" charset="0"/>
              <a:buChar char="•"/>
            </a:pPr>
            <a:r>
              <a:rPr lang="en-US"/>
              <a:t>Cantilevers</a:t>
            </a:r>
          </a:p>
          <a:p>
            <a:pPr>
              <a:buFont typeface="Arial" pitchFamily="34" charset="0"/>
              <a:buChar char="•"/>
            </a:pPr>
            <a:r>
              <a:rPr lang="en-US"/>
              <a:t>TRA’s</a:t>
            </a:r>
          </a:p>
          <a:p>
            <a:endParaRPr lang="en-US"/>
          </a:p>
        </p:txBody>
      </p:sp>
    </p:spTree>
  </p:cSld>
  <p:clrMapOvr>
    <a:masterClrMapping/>
  </p:clrMapOvr>
  <p:transition xmlns:p14="http://schemas.microsoft.com/office/powerpoint/2010/main" advTm="3655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t>Bulk Micromachining</a:t>
            </a:r>
            <a:endParaRPr lang="en-US" dirty="0"/>
          </a:p>
        </p:txBody>
      </p:sp>
      <p:sp>
        <p:nvSpPr>
          <p:cNvPr id="10244" name="TextBox 38"/>
          <p:cNvSpPr txBox="1">
            <a:spLocks noChangeArrowheads="1"/>
          </p:cNvSpPr>
          <p:nvPr/>
        </p:nvSpPr>
        <p:spPr bwMode="auto">
          <a:xfrm>
            <a:off x="1923790" y="5950907"/>
            <a:ext cx="5673604" cy="461665"/>
          </a:xfrm>
          <a:prstGeom prst="rect">
            <a:avLst/>
          </a:prstGeom>
          <a:noFill/>
          <a:ln w="9525">
            <a:noFill/>
            <a:miter lim="800000"/>
            <a:headEnd/>
            <a:tailEnd/>
          </a:ln>
        </p:spPr>
        <p:txBody>
          <a:bodyPr wrap="none">
            <a:spAutoFit/>
          </a:bodyPr>
          <a:lstStyle/>
          <a:p>
            <a:pPr algn="ctr"/>
            <a:r>
              <a:rPr lang="en-US" sz="1200" i="1" dirty="0" smtClean="0"/>
              <a:t>Microcantilever Chemical Sensor Array</a:t>
            </a:r>
            <a:endParaRPr lang="en-US" sz="1200" dirty="0" smtClean="0"/>
          </a:p>
          <a:p>
            <a:pPr algn="ctr"/>
            <a:r>
              <a:rPr lang="en-US" sz="1200" i="1" dirty="0" smtClean="0"/>
              <a:t>[Image courtesy of Dr. </a:t>
            </a:r>
            <a:r>
              <a:rPr lang="en-US" sz="1200" i="1" dirty="0" err="1" smtClean="0"/>
              <a:t>Christoph</a:t>
            </a:r>
            <a:r>
              <a:rPr lang="en-US" sz="1200" i="1" dirty="0" smtClean="0"/>
              <a:t> Gerber, Institute of Physics, University of Basel]</a:t>
            </a:r>
            <a:endParaRPr lang="en-US" sz="1200" dirty="0"/>
          </a:p>
        </p:txBody>
      </p:sp>
      <p:pic>
        <p:nvPicPr>
          <p:cNvPr id="1026" name="Picture 2" descr="CSA_SEM_Gerber_UNI_Basel"/>
          <p:cNvPicPr>
            <a:picLocks noChangeAspect="1" noChangeArrowheads="1"/>
          </p:cNvPicPr>
          <p:nvPr/>
        </p:nvPicPr>
        <p:blipFill>
          <a:blip r:embed="rId3"/>
          <a:srcRect/>
          <a:stretch>
            <a:fillRect/>
          </a:stretch>
        </p:blipFill>
        <p:spPr bwMode="auto">
          <a:xfrm>
            <a:off x="2034161" y="2850672"/>
            <a:ext cx="5364089" cy="3061613"/>
          </a:xfrm>
          <a:prstGeom prst="rect">
            <a:avLst/>
          </a:prstGeom>
          <a:noFill/>
          <a:ln w="9525">
            <a:noFill/>
            <a:miter lim="800000"/>
            <a:headEnd/>
            <a:tailEnd/>
          </a:ln>
        </p:spPr>
      </p:pic>
    </p:spTree>
  </p:cSld>
  <p:clrMapOvr>
    <a:masterClrMapping/>
  </p:clrMapOvr>
  <p:transition xmlns:p14="http://schemas.microsoft.com/office/powerpoint/2010/main" advTm="3409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Micromachining</a:t>
            </a:r>
            <a:endParaRPr lang="en-US" dirty="0"/>
          </a:p>
        </p:txBody>
      </p:sp>
      <p:sp>
        <p:nvSpPr>
          <p:cNvPr id="4" name="Content Placeholder 3"/>
          <p:cNvSpPr>
            <a:spLocks noGrp="1"/>
          </p:cNvSpPr>
          <p:nvPr>
            <p:ph sz="quarter" idx="1"/>
          </p:nvPr>
        </p:nvSpPr>
        <p:spPr>
          <a:xfrm>
            <a:off x="612775" y="1600200"/>
            <a:ext cx="3760788" cy="4770438"/>
          </a:xfrm>
        </p:spPr>
        <p:txBody>
          <a:bodyPr>
            <a:normAutofit/>
          </a:bodyPr>
          <a:lstStyle/>
          <a:p>
            <a:pPr marL="274320" indent="-274320" eaLnBrk="1" fontAlgn="auto" hangingPunct="1">
              <a:spcAft>
                <a:spcPts val="0"/>
              </a:spcAft>
              <a:buSzPct val="100000"/>
              <a:defRPr/>
            </a:pPr>
            <a:r>
              <a:rPr lang="en-US" sz="2400" dirty="0" smtClean="0"/>
              <a:t>Removes the “bulk” of a material</a:t>
            </a:r>
          </a:p>
          <a:p>
            <a:pPr marL="274320" indent="-274320" eaLnBrk="1" fontAlgn="auto" hangingPunct="1">
              <a:spcAft>
                <a:spcPts val="0"/>
              </a:spcAft>
              <a:buSzPct val="100000"/>
              <a:defRPr/>
            </a:pPr>
            <a:r>
              <a:rPr lang="en-US" sz="2400" dirty="0" smtClean="0"/>
              <a:t>Subtractive process</a:t>
            </a:r>
          </a:p>
          <a:p>
            <a:pPr marL="274320" indent="-274320" eaLnBrk="1" fontAlgn="auto" hangingPunct="1">
              <a:spcAft>
                <a:spcPts val="0"/>
              </a:spcAft>
              <a:buSzPct val="100000"/>
              <a:defRPr/>
            </a:pPr>
            <a:r>
              <a:rPr lang="en-US" sz="2400" dirty="0" smtClean="0">
                <a:ea typeface="Times New Roman" pitchFamily="18" charset="0"/>
              </a:rPr>
              <a:t>Cliff dwellings at Mesa Verde – an example of bulk etching</a:t>
            </a:r>
          </a:p>
          <a:p>
            <a:pPr marL="274320" indent="-274320" eaLnBrk="1" fontAlgn="auto" hangingPunct="1">
              <a:spcAft>
                <a:spcPts val="0"/>
              </a:spcAft>
              <a:buSzPct val="100000"/>
              <a:defRPr/>
            </a:pPr>
            <a:r>
              <a:rPr lang="en-US" sz="2400" dirty="0" smtClean="0">
                <a:ea typeface="Times New Roman" pitchFamily="18" charset="0"/>
              </a:rPr>
              <a:t>Micro-machined structures formed into the wafer substrate</a:t>
            </a:r>
            <a:endParaRPr lang="en-US" sz="2400" dirty="0" smtClean="0"/>
          </a:p>
        </p:txBody>
      </p:sp>
      <p:pic>
        <p:nvPicPr>
          <p:cNvPr id="5" name="Picture 4" descr="Mesa Verde.jpg"/>
          <p:cNvPicPr>
            <a:picLocks noChangeAspect="1"/>
          </p:cNvPicPr>
          <p:nvPr/>
        </p:nvPicPr>
        <p:blipFill>
          <a:blip r:embed="rId3"/>
          <a:srcRect l="17368" r="16541" b="13684"/>
          <a:stretch>
            <a:fillRect/>
          </a:stretch>
        </p:blipFill>
        <p:spPr>
          <a:xfrm>
            <a:off x="4479925" y="1616075"/>
            <a:ext cx="4465638" cy="4373563"/>
          </a:xfrm>
          <a:prstGeom prst="rect">
            <a:avLst/>
          </a:prstGeom>
          <a:ln>
            <a:noFill/>
          </a:ln>
          <a:effectLst>
            <a:outerShdw blurRad="292100" dist="139700" dir="2700000" algn="tl" rotWithShape="0">
              <a:srgbClr val="333333">
                <a:alpha val="65000"/>
              </a:srgbClr>
            </a:outerShdw>
          </a:effectLst>
        </p:spPr>
      </p:pic>
      <p:sp>
        <p:nvSpPr>
          <p:cNvPr id="11269" name="TextBox 5"/>
          <p:cNvSpPr txBox="1">
            <a:spLocks noChangeArrowheads="1"/>
          </p:cNvSpPr>
          <p:nvPr/>
        </p:nvSpPr>
        <p:spPr bwMode="auto">
          <a:xfrm>
            <a:off x="5897563" y="6110288"/>
            <a:ext cx="3159125" cy="277812"/>
          </a:xfrm>
          <a:prstGeom prst="rect">
            <a:avLst/>
          </a:prstGeom>
          <a:noFill/>
          <a:ln w="9525">
            <a:noFill/>
            <a:miter lim="800000"/>
            <a:headEnd/>
            <a:tailEnd/>
          </a:ln>
        </p:spPr>
        <p:txBody>
          <a:bodyPr wrap="none">
            <a:spAutoFit/>
          </a:bodyPr>
          <a:lstStyle/>
          <a:p>
            <a:r>
              <a:rPr lang="en-US" sz="1200" i="1">
                <a:latin typeface="Gill Sans MT" pitchFamily="34" charset="0"/>
              </a:rPr>
              <a:t>[Image printed with permission from Barb Lopez]</a:t>
            </a:r>
          </a:p>
        </p:txBody>
      </p:sp>
    </p:spTree>
  </p:cSld>
  <p:clrMapOvr>
    <a:masterClrMapping/>
  </p:clrMapOvr>
  <p:transition xmlns:p14="http://schemas.microsoft.com/office/powerpoint/2010/main" advTm="3065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Micromachining</a:t>
            </a:r>
            <a:endParaRPr lang="en-US" dirty="0"/>
          </a:p>
        </p:txBody>
      </p:sp>
      <p:sp>
        <p:nvSpPr>
          <p:cNvPr id="12291" name="Content Placeholder 3"/>
          <p:cNvSpPr>
            <a:spLocks noGrp="1"/>
          </p:cNvSpPr>
          <p:nvPr>
            <p:ph sz="quarter" idx="1"/>
          </p:nvPr>
        </p:nvSpPr>
        <p:spPr>
          <a:xfrm>
            <a:off x="612775" y="1600200"/>
            <a:ext cx="3997325" cy="4770438"/>
          </a:xfrm>
        </p:spPr>
        <p:txBody>
          <a:bodyPr/>
          <a:lstStyle/>
          <a:p>
            <a:pPr marL="273050" indent="-273050" eaLnBrk="1" hangingPunct="1">
              <a:buSzPct val="100000"/>
            </a:pPr>
            <a:r>
              <a:rPr lang="en-US" sz="2000" dirty="0" smtClean="0">
                <a:cs typeface="Times New Roman" pitchFamily="18" charset="0"/>
              </a:rPr>
              <a:t>Three-dimensional MEMS device within substrate</a:t>
            </a:r>
          </a:p>
          <a:p>
            <a:pPr marL="273050" indent="-273050" eaLnBrk="1" hangingPunct="1">
              <a:buSzPct val="100000"/>
            </a:pPr>
            <a:r>
              <a:rPr lang="en-US" sz="2000" dirty="0" smtClean="0"/>
              <a:t>Selective anisotropic etch</a:t>
            </a:r>
          </a:p>
          <a:p>
            <a:pPr marL="273050" indent="-273050" eaLnBrk="1" hangingPunct="1">
              <a:buSzPct val="100000"/>
            </a:pPr>
            <a:r>
              <a:rPr lang="en-US" sz="2000" dirty="0" smtClean="0">
                <a:cs typeface="Times New Roman" pitchFamily="18" charset="0"/>
              </a:rPr>
              <a:t>High volume manufacturing such as sensors</a:t>
            </a:r>
            <a:endParaRPr lang="en-US" sz="2000" dirty="0" smtClean="0"/>
          </a:p>
          <a:p>
            <a:pPr marL="273050" indent="-273050" eaLnBrk="1" hangingPunct="1">
              <a:buSzPct val="100000"/>
            </a:pPr>
            <a:r>
              <a:rPr lang="en-US" sz="2000" dirty="0" smtClean="0">
                <a:cs typeface="Times New Roman" pitchFamily="18" charset="0"/>
              </a:rPr>
              <a:t>Bulk </a:t>
            </a:r>
            <a:r>
              <a:rPr lang="en-US" sz="2000" dirty="0" err="1" smtClean="0">
                <a:cs typeface="Times New Roman" pitchFamily="18" charset="0"/>
              </a:rPr>
              <a:t>micromachined</a:t>
            </a:r>
            <a:r>
              <a:rPr lang="en-US" sz="2000" dirty="0" smtClean="0">
                <a:cs typeface="Times New Roman" pitchFamily="18" charset="0"/>
              </a:rPr>
              <a:t> devices typically have high aspect ratios. </a:t>
            </a:r>
            <a:endParaRPr lang="en-US" sz="2000" dirty="0" smtClean="0"/>
          </a:p>
        </p:txBody>
      </p:sp>
      <p:sp>
        <p:nvSpPr>
          <p:cNvPr id="12292" name="TextBox 6"/>
          <p:cNvSpPr txBox="1">
            <a:spLocks noChangeArrowheads="1"/>
          </p:cNvSpPr>
          <p:nvPr/>
        </p:nvSpPr>
        <p:spPr bwMode="auto">
          <a:xfrm>
            <a:off x="5257800" y="1492250"/>
            <a:ext cx="2868613" cy="339725"/>
          </a:xfrm>
          <a:prstGeom prst="rect">
            <a:avLst/>
          </a:prstGeom>
          <a:noFill/>
          <a:ln w="9525">
            <a:noFill/>
            <a:miter lim="800000"/>
            <a:headEnd/>
            <a:tailEnd/>
          </a:ln>
        </p:spPr>
        <p:txBody>
          <a:bodyPr wrap="none">
            <a:spAutoFit/>
          </a:bodyPr>
          <a:lstStyle/>
          <a:p>
            <a:r>
              <a:rPr lang="en-US" sz="1600" i="1">
                <a:latin typeface="Gill Sans MT" pitchFamily="34" charset="0"/>
              </a:rPr>
              <a:t>Backside of MTTC Pressure Sensor</a:t>
            </a:r>
          </a:p>
        </p:txBody>
      </p:sp>
      <p:grpSp>
        <p:nvGrpSpPr>
          <p:cNvPr id="12293" name="Group 12"/>
          <p:cNvGrpSpPr>
            <a:grpSpLocks/>
          </p:cNvGrpSpPr>
          <p:nvPr/>
        </p:nvGrpSpPr>
        <p:grpSpPr bwMode="auto">
          <a:xfrm>
            <a:off x="4787900" y="1858963"/>
            <a:ext cx="4164013" cy="2759075"/>
            <a:chOff x="4787900" y="1858963"/>
            <a:chExt cx="4164013" cy="2759075"/>
          </a:xfrm>
        </p:grpSpPr>
        <p:pic>
          <p:nvPicPr>
            <p:cNvPr id="6" name="Picture 5" descr="KeyencePS.jpg"/>
            <p:cNvPicPr>
              <a:picLocks noChangeAspect="1"/>
            </p:cNvPicPr>
            <p:nvPr/>
          </p:nvPicPr>
          <p:blipFill>
            <a:blip r:embed="rId3"/>
            <a:srcRect t="20222" r="9667"/>
            <a:stretch>
              <a:fillRect/>
            </a:stretch>
          </p:blipFill>
          <p:spPr>
            <a:xfrm>
              <a:off x="4787900" y="1858963"/>
              <a:ext cx="4164013" cy="2759075"/>
            </a:xfrm>
            <a:prstGeom prst="rect">
              <a:avLst/>
            </a:prstGeom>
            <a:ln>
              <a:noFill/>
            </a:ln>
            <a:effectLst>
              <a:outerShdw blurRad="292100" dist="139700" dir="2700000" algn="tl" rotWithShape="0">
                <a:srgbClr val="333333">
                  <a:alpha val="65000"/>
                </a:srgbClr>
              </a:outerShdw>
            </a:effectLst>
          </p:spPr>
        </p:pic>
        <p:sp>
          <p:nvSpPr>
            <p:cNvPr id="3" name="TextBox 7"/>
            <p:cNvSpPr txBox="1">
              <a:spLocks noChangeArrowheads="1"/>
            </p:cNvSpPr>
            <p:nvPr/>
          </p:nvSpPr>
          <p:spPr bwMode="auto">
            <a:xfrm>
              <a:off x="8138160" y="2545080"/>
              <a:ext cx="723275" cy="369332"/>
            </a:xfrm>
            <a:prstGeom prst="rect">
              <a:avLst/>
            </a:prstGeom>
            <a:noFill/>
            <a:ln w="9525">
              <a:noFill/>
              <a:miter lim="800000"/>
              <a:headEnd/>
              <a:tailEnd/>
            </a:ln>
          </p:spPr>
          <p:txBody>
            <a:bodyPr wrap="none">
              <a:spAutoFit/>
            </a:bodyPr>
            <a:lstStyle/>
            <a:p>
              <a:r>
                <a:rPr lang="en-US" b="1"/>
                <a:t>(100)</a:t>
              </a:r>
            </a:p>
          </p:txBody>
        </p:sp>
        <p:sp>
          <p:nvSpPr>
            <p:cNvPr id="12299" name="TextBox 8"/>
            <p:cNvSpPr txBox="1">
              <a:spLocks noChangeArrowheads="1"/>
            </p:cNvSpPr>
            <p:nvPr/>
          </p:nvSpPr>
          <p:spPr bwMode="auto">
            <a:xfrm>
              <a:off x="6629400" y="2240280"/>
              <a:ext cx="697755" cy="369332"/>
            </a:xfrm>
            <a:prstGeom prst="rect">
              <a:avLst/>
            </a:prstGeom>
            <a:noFill/>
            <a:ln w="9525">
              <a:noFill/>
              <a:miter lim="800000"/>
              <a:headEnd/>
              <a:tailEnd/>
            </a:ln>
          </p:spPr>
          <p:txBody>
            <a:bodyPr wrap="none">
              <a:spAutoFit/>
            </a:bodyPr>
            <a:lstStyle/>
            <a:p>
              <a:r>
                <a:rPr lang="en-US" b="1"/>
                <a:t>(111)</a:t>
              </a:r>
            </a:p>
          </p:txBody>
        </p:sp>
        <p:sp>
          <p:nvSpPr>
            <p:cNvPr id="12300" name="TextBox 9"/>
            <p:cNvSpPr txBox="1">
              <a:spLocks noChangeArrowheads="1"/>
            </p:cNvSpPr>
            <p:nvPr/>
          </p:nvSpPr>
          <p:spPr bwMode="auto">
            <a:xfrm>
              <a:off x="5989320" y="3581400"/>
              <a:ext cx="1710725" cy="369332"/>
            </a:xfrm>
            <a:prstGeom prst="rect">
              <a:avLst/>
            </a:prstGeom>
            <a:noFill/>
            <a:ln w="9525">
              <a:noFill/>
              <a:miter lim="800000"/>
              <a:headEnd/>
              <a:tailEnd/>
            </a:ln>
          </p:spPr>
          <p:txBody>
            <a:bodyPr wrap="none">
              <a:spAutoFit/>
            </a:bodyPr>
            <a:lstStyle/>
            <a:p>
              <a:r>
                <a:rPr lang="en-US" b="1"/>
                <a:t>Silicon nitride</a:t>
              </a:r>
            </a:p>
          </p:txBody>
        </p:sp>
        <p:cxnSp>
          <p:nvCxnSpPr>
            <p:cNvPr id="12" name="Straight Arrow Connector 11"/>
            <p:cNvCxnSpPr/>
            <p:nvPr/>
          </p:nvCxnSpPr>
          <p:spPr>
            <a:xfrm rot="16200000" flipV="1">
              <a:off x="7048501" y="3178175"/>
              <a:ext cx="487362" cy="3190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12298" name="Rectangle 10"/>
          <p:cNvSpPr>
            <a:spLocks noChangeArrowheads="1"/>
          </p:cNvSpPr>
          <p:nvPr/>
        </p:nvSpPr>
        <p:spPr bwMode="auto">
          <a:xfrm>
            <a:off x="248543" y="5474918"/>
            <a:ext cx="3784838" cy="738664"/>
          </a:xfrm>
          <a:prstGeom prst="rect">
            <a:avLst/>
          </a:prstGeom>
          <a:noFill/>
          <a:ln w="9525">
            <a:noFill/>
            <a:miter lim="800000"/>
            <a:headEnd/>
            <a:tailEnd/>
          </a:ln>
          <a:effectLst/>
        </p:spPr>
        <p:txBody>
          <a:bodyPr wrap="square" anchor="ctr">
            <a:spAutoFit/>
          </a:bodyPr>
          <a:lstStyle/>
          <a:p>
            <a:pPr algn="r" eaLnBrk="0" hangingPunct="0">
              <a:defRPr/>
            </a:pPr>
            <a:r>
              <a:rPr lang="en-US" sz="1050" b="1" i="1" dirty="0">
                <a:ea typeface="Times New Roman" pitchFamily="18" charset="0"/>
              </a:rPr>
              <a:t>Microfluidic channels with high aspect ratio fluidic chambers </a:t>
            </a:r>
            <a:r>
              <a:rPr lang="en-US" sz="1050" b="1" i="1" dirty="0" smtClean="0">
                <a:ea typeface="Times New Roman" pitchFamily="18" charset="0"/>
              </a:rPr>
              <a:t>[C. </a:t>
            </a:r>
            <a:r>
              <a:rPr lang="en-US" sz="1050" b="1" i="1" dirty="0" err="1" smtClean="0">
                <a:ea typeface="Times New Roman" pitchFamily="18" charset="0"/>
              </a:rPr>
              <a:t>Ionescu-Zanetti</a:t>
            </a:r>
            <a:r>
              <a:rPr lang="en-US" sz="1050" b="1" i="1" dirty="0" smtClean="0">
                <a:ea typeface="Times New Roman" pitchFamily="18" charset="0"/>
              </a:rPr>
              <a:t>, R.M. </a:t>
            </a:r>
            <a:r>
              <a:rPr lang="en-US" sz="1050" b="1" i="1" dirty="0" err="1" smtClean="0">
                <a:ea typeface="Times New Roman" pitchFamily="18" charset="0"/>
              </a:rPr>
              <a:t>Shar</a:t>
            </a:r>
            <a:r>
              <a:rPr lang="en-US" sz="1050" b="1" i="1" dirty="0" smtClean="0">
                <a:ea typeface="Times New Roman" pitchFamily="18" charset="0"/>
              </a:rPr>
              <a:t>, J. </a:t>
            </a:r>
            <a:r>
              <a:rPr lang="en-US" sz="1050" b="1" i="1" dirty="0" err="1" smtClean="0">
                <a:ea typeface="Times New Roman" pitchFamily="18" charset="0"/>
              </a:rPr>
              <a:t>Seo</a:t>
            </a:r>
            <a:r>
              <a:rPr lang="en-US" sz="1050" b="1" i="1" dirty="0" smtClean="0">
                <a:ea typeface="Times New Roman" pitchFamily="18" charset="0"/>
              </a:rPr>
              <a:t>, </a:t>
            </a:r>
            <a:r>
              <a:rPr lang="en-US" sz="1050" b="1" i="1" dirty="0" err="1" smtClean="0">
                <a:ea typeface="Times New Roman" pitchFamily="18" charset="0"/>
              </a:rPr>
              <a:t>Y.Jan</a:t>
            </a:r>
            <a:r>
              <a:rPr lang="en-US" sz="1050" b="1" i="1" dirty="0" smtClean="0">
                <a:ea typeface="Times New Roman" pitchFamily="18" charset="0"/>
              </a:rPr>
              <a:t>, and </a:t>
            </a:r>
            <a:r>
              <a:rPr lang="en-US" sz="1050" b="1" i="1" dirty="0" err="1" smtClean="0">
                <a:ea typeface="Times New Roman" pitchFamily="18" charset="0"/>
              </a:rPr>
              <a:t>L.P.Lee</a:t>
            </a:r>
            <a:r>
              <a:rPr lang="en-US" sz="1050" b="1" i="1" dirty="0" smtClean="0">
                <a:ea typeface="Times New Roman" pitchFamily="18" charset="0"/>
              </a:rPr>
              <a:t> (PNAS, 2005).  Printed with permission by Luke Lee, Dept. of Bioengineering, UC-Berkeley)]</a:t>
            </a:r>
            <a:endParaRPr lang="en-US" sz="1400" b="1" dirty="0"/>
          </a:p>
        </p:txBody>
      </p:sp>
      <p:pic>
        <p:nvPicPr>
          <p:cNvPr id="14" name="Picture 13" descr="microchannels.jpg"/>
          <p:cNvPicPr>
            <a:picLocks noChangeAspect="1"/>
          </p:cNvPicPr>
          <p:nvPr/>
        </p:nvPicPr>
        <p:blipFill>
          <a:blip r:embed="rId4"/>
          <a:srcRect l="7882" t="10227" r="8415" b="10396"/>
          <a:stretch>
            <a:fillRect/>
          </a:stretch>
        </p:blipFill>
        <p:spPr>
          <a:xfrm>
            <a:off x="4045906" y="4083486"/>
            <a:ext cx="3297169" cy="246762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advTm="90351"/>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Micromachining Processing</a:t>
            </a:r>
            <a:endParaRPr lang="en-US" dirty="0"/>
          </a:p>
        </p:txBody>
      </p:sp>
      <p:sp>
        <p:nvSpPr>
          <p:cNvPr id="13315" name="Content Placeholder 3"/>
          <p:cNvSpPr>
            <a:spLocks noGrp="1"/>
          </p:cNvSpPr>
          <p:nvPr>
            <p:ph sz="quarter" idx="1"/>
          </p:nvPr>
        </p:nvSpPr>
        <p:spPr>
          <a:xfrm>
            <a:off x="612775" y="1600200"/>
            <a:ext cx="3760788" cy="4770438"/>
          </a:xfrm>
        </p:spPr>
        <p:txBody>
          <a:bodyPr/>
          <a:lstStyle/>
          <a:p>
            <a:pPr eaLnBrk="1" hangingPunct="1">
              <a:lnSpc>
                <a:spcPct val="80000"/>
              </a:lnSpc>
            </a:pPr>
            <a:r>
              <a:rPr lang="en-US" sz="2400" dirty="0" smtClean="0"/>
              <a:t>Deposition </a:t>
            </a:r>
          </a:p>
          <a:p>
            <a:pPr eaLnBrk="1" hangingPunct="1">
              <a:lnSpc>
                <a:spcPct val="80000"/>
              </a:lnSpc>
            </a:pPr>
            <a:r>
              <a:rPr lang="en-US" sz="2400" dirty="0" smtClean="0"/>
              <a:t>Photolithography</a:t>
            </a:r>
          </a:p>
          <a:p>
            <a:pPr eaLnBrk="1" hangingPunct="1">
              <a:lnSpc>
                <a:spcPct val="80000"/>
              </a:lnSpc>
            </a:pPr>
            <a:r>
              <a:rPr lang="en-US" sz="2400" dirty="0" smtClean="0"/>
              <a:t>Etch</a:t>
            </a:r>
          </a:p>
          <a:p>
            <a:pPr lvl="1" eaLnBrk="1" hangingPunct="1">
              <a:lnSpc>
                <a:spcPct val="80000"/>
              </a:lnSpc>
            </a:pPr>
            <a:r>
              <a:rPr lang="en-US" sz="2400" dirty="0" smtClean="0"/>
              <a:t>structural layers</a:t>
            </a:r>
          </a:p>
          <a:p>
            <a:pPr lvl="1" eaLnBrk="1" hangingPunct="1">
              <a:lnSpc>
                <a:spcPct val="80000"/>
              </a:lnSpc>
            </a:pPr>
            <a:r>
              <a:rPr lang="en-US" sz="2400" dirty="0" smtClean="0"/>
              <a:t>sacrificial layers</a:t>
            </a:r>
          </a:p>
          <a:p>
            <a:pPr eaLnBrk="1" hangingPunct="1">
              <a:lnSpc>
                <a:spcPct val="80000"/>
              </a:lnSpc>
            </a:pPr>
            <a:r>
              <a:rPr lang="en-US" sz="2400" dirty="0" smtClean="0"/>
              <a:t>Bulk dry or wet etching of relatively large amounts of silicon substrate</a:t>
            </a:r>
          </a:p>
          <a:p>
            <a:pPr eaLnBrk="1" hangingPunct="1">
              <a:lnSpc>
                <a:spcPct val="80000"/>
              </a:lnSpc>
              <a:buNone/>
            </a:pPr>
            <a:endParaRPr lang="en-US" sz="2400" dirty="0" smtClean="0"/>
          </a:p>
        </p:txBody>
      </p:sp>
      <p:sp>
        <p:nvSpPr>
          <p:cNvPr id="13316" name="Rectangle 9"/>
          <p:cNvSpPr>
            <a:spLocks noChangeArrowheads="1"/>
          </p:cNvSpPr>
          <p:nvPr/>
        </p:nvSpPr>
        <p:spPr bwMode="auto">
          <a:xfrm>
            <a:off x="7421563" y="5741988"/>
            <a:ext cx="1463675" cy="769937"/>
          </a:xfrm>
          <a:prstGeom prst="rect">
            <a:avLst/>
          </a:prstGeom>
          <a:noFill/>
          <a:ln w="9525">
            <a:noFill/>
            <a:miter lim="800000"/>
            <a:headEnd/>
            <a:tailEnd/>
          </a:ln>
        </p:spPr>
        <p:txBody>
          <a:bodyPr>
            <a:spAutoFit/>
          </a:bodyPr>
          <a:lstStyle/>
          <a:p>
            <a:r>
              <a:rPr lang="en-US" sz="1100" b="1" i="1" dirty="0"/>
              <a:t>[Image courtesy of </a:t>
            </a:r>
            <a:r>
              <a:rPr lang="en-US" sz="1100" b="1" i="1" dirty="0" err="1"/>
              <a:t>Khalil</a:t>
            </a:r>
            <a:r>
              <a:rPr lang="en-US" sz="1100" b="1" i="1" dirty="0"/>
              <a:t> </a:t>
            </a:r>
            <a:r>
              <a:rPr lang="en-US" sz="1100" b="1" i="1" dirty="0" err="1"/>
              <a:t>Najafi</a:t>
            </a:r>
            <a:r>
              <a:rPr lang="en-US" sz="1100" b="1" i="1" dirty="0"/>
              <a:t>, University of Michigan]</a:t>
            </a:r>
            <a:endParaRPr lang="en-US" sz="1100" dirty="0"/>
          </a:p>
        </p:txBody>
      </p:sp>
      <p:pic>
        <p:nvPicPr>
          <p:cNvPr id="9" name="Picture 9" descr="Springs"/>
          <p:cNvPicPr>
            <a:picLocks noChangeAspect="1" noChangeArrowheads="1"/>
          </p:cNvPicPr>
          <p:nvPr/>
        </p:nvPicPr>
        <p:blipFill>
          <a:blip r:embed="rId3"/>
          <a:srcRect/>
          <a:stretch>
            <a:fillRect/>
          </a:stretch>
        </p:blipFill>
        <p:spPr bwMode="auto">
          <a:xfrm>
            <a:off x="4572000" y="4359275"/>
            <a:ext cx="2590800" cy="2197100"/>
          </a:xfrm>
          <a:prstGeom prst="rect">
            <a:avLst/>
          </a:prstGeom>
          <a:ln>
            <a:noFill/>
          </a:ln>
          <a:effectLst>
            <a:outerShdw blurRad="292100" dist="139700" dir="2700000" algn="tl" rotWithShape="0">
              <a:srgbClr val="333333">
                <a:alpha val="65000"/>
              </a:srgbClr>
            </a:outerShdw>
          </a:effectLst>
        </p:spPr>
      </p:pic>
      <p:pic>
        <p:nvPicPr>
          <p:cNvPr id="8" name="Picture 7" descr="Step10back"/>
          <p:cNvPicPr/>
          <p:nvPr/>
        </p:nvPicPr>
        <p:blipFill>
          <a:blip r:embed="rId4"/>
          <a:srcRect l="51508"/>
          <a:stretch>
            <a:fillRect/>
          </a:stretch>
        </p:blipFill>
        <p:spPr bwMode="auto">
          <a:xfrm>
            <a:off x="6344889" y="2228459"/>
            <a:ext cx="1990725" cy="2000250"/>
          </a:xfrm>
          <a:prstGeom prst="rect">
            <a:avLst/>
          </a:prstGeom>
          <a:ln>
            <a:noFill/>
          </a:ln>
          <a:effectLst>
            <a:outerShdw blurRad="292100" dist="139700" dir="2700000" algn="tl" rotWithShape="0">
              <a:srgbClr val="333333">
                <a:alpha val="65000"/>
              </a:srgbClr>
            </a:outerShdw>
          </a:effectLst>
        </p:spPr>
      </p:pic>
      <p:pic>
        <p:nvPicPr>
          <p:cNvPr id="7" name="Picture 6" descr="Step10front"/>
          <p:cNvPicPr/>
          <p:nvPr/>
        </p:nvPicPr>
        <p:blipFill>
          <a:blip r:embed="rId5"/>
          <a:srcRect l="51972"/>
          <a:stretch>
            <a:fillRect/>
          </a:stretch>
        </p:blipFill>
        <p:spPr bwMode="auto">
          <a:xfrm>
            <a:off x="4888869" y="1747707"/>
            <a:ext cx="1971675" cy="2009775"/>
          </a:xfrm>
          <a:prstGeom prst="rect">
            <a:avLst/>
          </a:prstGeom>
          <a:ln>
            <a:noFill/>
          </a:ln>
          <a:effectLst>
            <a:outerShdw blurRad="292100" dist="139700" dir="2700000" algn="tl" rotWithShape="0">
              <a:srgbClr val="333333">
                <a:alpha val="65000"/>
              </a:srgbClr>
            </a:outerShdw>
          </a:effectLst>
        </p:spPr>
      </p:pic>
      <p:sp>
        <p:nvSpPr>
          <p:cNvPr id="10" name="Rectangle 9"/>
          <p:cNvSpPr>
            <a:spLocks noChangeArrowheads="1"/>
          </p:cNvSpPr>
          <p:nvPr/>
        </p:nvSpPr>
        <p:spPr bwMode="auto">
          <a:xfrm>
            <a:off x="6951944" y="1610487"/>
            <a:ext cx="2192056" cy="600164"/>
          </a:xfrm>
          <a:prstGeom prst="rect">
            <a:avLst/>
          </a:prstGeom>
          <a:noFill/>
          <a:ln w="9525">
            <a:noFill/>
            <a:miter lim="800000"/>
            <a:headEnd/>
            <a:tailEnd/>
          </a:ln>
        </p:spPr>
        <p:txBody>
          <a:bodyPr wrap="square">
            <a:spAutoFit/>
          </a:bodyPr>
          <a:lstStyle/>
          <a:p>
            <a:r>
              <a:rPr lang="en-US" sz="1100" b="1" i="1" dirty="0" smtClean="0"/>
              <a:t>MEMS pressure sensor (</a:t>
            </a:r>
            <a:r>
              <a:rPr lang="en-US" sz="1100" b="1" i="1" dirty="0" err="1" smtClean="0"/>
              <a:t>frontside</a:t>
            </a:r>
            <a:r>
              <a:rPr lang="en-US" sz="1100" b="1" i="1" dirty="0" smtClean="0"/>
              <a:t>/backside) [Images </a:t>
            </a:r>
            <a:r>
              <a:rPr lang="en-US" sz="1100" b="1" i="1" dirty="0"/>
              <a:t>courtesy of </a:t>
            </a:r>
            <a:r>
              <a:rPr lang="en-US" sz="1100" b="1" i="1" dirty="0" smtClean="0"/>
              <a:t>MTTC/UNM]</a:t>
            </a:r>
            <a:endParaRPr lang="en-US" sz="1100" dirty="0"/>
          </a:p>
        </p:txBody>
      </p:sp>
    </p:spTree>
  </p:cSld>
  <p:clrMapOvr>
    <a:masterClrMapping/>
  </p:clrMapOvr>
  <p:transition xmlns:p14="http://schemas.microsoft.com/office/powerpoint/2010/main" advTm="8820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Micromachining – Etch Profiles</a:t>
            </a:r>
            <a:endParaRPr lang="en-US" dirty="0"/>
          </a:p>
        </p:txBody>
      </p:sp>
      <p:sp>
        <p:nvSpPr>
          <p:cNvPr id="15363" name="Content Placeholder 3"/>
          <p:cNvSpPr>
            <a:spLocks noGrp="1"/>
          </p:cNvSpPr>
          <p:nvPr>
            <p:ph sz="quarter" idx="1"/>
          </p:nvPr>
        </p:nvSpPr>
        <p:spPr>
          <a:xfrm>
            <a:off x="704850" y="1644650"/>
            <a:ext cx="3729038" cy="4770438"/>
          </a:xfrm>
        </p:spPr>
        <p:txBody>
          <a:bodyPr/>
          <a:lstStyle/>
          <a:p>
            <a:pPr eaLnBrk="1" hangingPunct="1"/>
            <a:r>
              <a:rPr lang="en-US" sz="2300" dirty="0" smtClean="0"/>
              <a:t>Isotropic  Etch</a:t>
            </a:r>
          </a:p>
          <a:p>
            <a:pPr eaLnBrk="1" hangingPunct="1"/>
            <a:r>
              <a:rPr lang="en-US" sz="2300" dirty="0" smtClean="0"/>
              <a:t>Anisotropic Etch</a:t>
            </a:r>
            <a:endParaRPr lang="en-US" sz="2500" dirty="0" smtClean="0"/>
          </a:p>
          <a:p>
            <a:pPr eaLnBrk="1" hangingPunct="1"/>
            <a:r>
              <a:rPr lang="en-US" sz="2200" dirty="0" smtClean="0"/>
              <a:t>Wet Etch vs. Dry Etch patterns</a:t>
            </a:r>
          </a:p>
          <a:p>
            <a:pPr lvl="1" eaLnBrk="1" hangingPunct="1">
              <a:lnSpc>
                <a:spcPct val="80000"/>
              </a:lnSpc>
              <a:buFont typeface="Wingdings" pitchFamily="2" charset="2"/>
              <a:buChar char="Ø"/>
            </a:pPr>
            <a:endParaRPr lang="en-US" sz="2100" dirty="0" smtClean="0"/>
          </a:p>
        </p:txBody>
      </p:sp>
      <p:pic>
        <p:nvPicPr>
          <p:cNvPr id="6" name="Picture 5" descr="etch_patterns11_18 copy.jpg"/>
          <p:cNvPicPr>
            <a:picLocks noChangeAspect="1"/>
          </p:cNvPicPr>
          <p:nvPr/>
        </p:nvPicPr>
        <p:blipFill>
          <a:blip r:embed="rId3"/>
          <a:stretch>
            <a:fillRect/>
          </a:stretch>
        </p:blipFill>
        <p:spPr>
          <a:xfrm>
            <a:off x="730279" y="3312548"/>
            <a:ext cx="4579938" cy="3179762"/>
          </a:xfrm>
          <a:prstGeom prst="rect">
            <a:avLst/>
          </a:prstGeom>
          <a:ln>
            <a:noFill/>
          </a:ln>
          <a:effectLst>
            <a:outerShdw blurRad="292100" dist="139700" dir="2700000" algn="tl" rotWithShape="0">
              <a:srgbClr val="333333">
                <a:alpha val="65000"/>
              </a:srgbClr>
            </a:outerShdw>
          </a:effectLst>
        </p:spPr>
      </p:pic>
      <p:grpSp>
        <p:nvGrpSpPr>
          <p:cNvPr id="7" name="Group 6"/>
          <p:cNvGrpSpPr/>
          <p:nvPr/>
        </p:nvGrpSpPr>
        <p:grpSpPr>
          <a:xfrm>
            <a:off x="5248406" y="1703148"/>
            <a:ext cx="3319942" cy="1653826"/>
            <a:chOff x="4722813" y="4613275"/>
            <a:chExt cx="4195762" cy="1946275"/>
          </a:xfrm>
        </p:grpSpPr>
        <p:grpSp>
          <p:nvGrpSpPr>
            <p:cNvPr id="8" name="Group 22"/>
            <p:cNvGrpSpPr>
              <a:grpSpLocks/>
            </p:cNvGrpSpPr>
            <p:nvPr/>
          </p:nvGrpSpPr>
          <p:grpSpPr bwMode="auto">
            <a:xfrm>
              <a:off x="4810125" y="4889502"/>
              <a:ext cx="4108450" cy="1223964"/>
              <a:chOff x="1152395" y="1002081"/>
              <a:chExt cx="6252574" cy="1703540"/>
            </a:xfrm>
          </p:grpSpPr>
          <p:sp>
            <p:nvSpPr>
              <p:cNvPr id="16" name="Rectangle 2"/>
              <p:cNvSpPr/>
              <p:nvPr/>
            </p:nvSpPr>
            <p:spPr>
              <a:xfrm>
                <a:off x="1174140" y="1629584"/>
                <a:ext cx="2935423" cy="1067198"/>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Rectangle 16"/>
              <p:cNvSpPr/>
              <p:nvPr/>
            </p:nvSpPr>
            <p:spPr>
              <a:xfrm>
                <a:off x="4312506" y="1629584"/>
                <a:ext cx="3077967" cy="1067198"/>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8" name="Straight Connector 17"/>
              <p:cNvCxnSpPr/>
              <p:nvPr/>
            </p:nvCxnSpPr>
            <p:spPr>
              <a:xfrm flipV="1">
                <a:off x="1164476" y="2692364"/>
                <a:ext cx="2957168" cy="13257"/>
              </a:xfrm>
              <a:prstGeom prst="line">
                <a:avLst/>
              </a:prstGeom>
              <a:ln w="635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298010" y="2681316"/>
                <a:ext cx="3092463" cy="13257"/>
              </a:xfrm>
              <a:prstGeom prst="line">
                <a:avLst/>
              </a:prstGeom>
              <a:ln w="63500">
                <a:solidFill>
                  <a:srgbClr val="002060"/>
                </a:solidFill>
              </a:ln>
            </p:spPr>
            <p:style>
              <a:lnRef idx="1">
                <a:schemeClr val="accent1"/>
              </a:lnRef>
              <a:fillRef idx="0">
                <a:schemeClr val="accent1"/>
              </a:fillRef>
              <a:effectRef idx="0">
                <a:schemeClr val="accent1"/>
              </a:effectRef>
              <a:fontRef idx="minor">
                <a:schemeClr val="tx1"/>
              </a:fontRef>
            </p:style>
          </p:cxnSp>
          <p:sp>
            <p:nvSpPr>
              <p:cNvPr id="20" name="Trapezoid 19"/>
              <p:cNvSpPr/>
              <p:nvPr/>
            </p:nvSpPr>
            <p:spPr>
              <a:xfrm flipH="1" flipV="1">
                <a:off x="1502714" y="1627376"/>
                <a:ext cx="2292771" cy="839617"/>
              </a:xfrm>
              <a:prstGeom prst="trapezoid">
                <a:avLst>
                  <a:gd name="adj" fmla="val 50373"/>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cxnSp>
            <p:nvCxnSpPr>
              <p:cNvPr id="21" name="Straight Connector 20"/>
              <p:cNvCxnSpPr/>
              <p:nvPr/>
            </p:nvCxnSpPr>
            <p:spPr>
              <a:xfrm>
                <a:off x="1152395" y="1616327"/>
                <a:ext cx="338238" cy="2210"/>
              </a:xfrm>
              <a:prstGeom prst="line">
                <a:avLst/>
              </a:prstGeom>
              <a:ln w="50800">
                <a:solidFill>
                  <a:srgbClr val="00339A"/>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3795485" y="1616327"/>
                <a:ext cx="314078" cy="2210"/>
              </a:xfrm>
              <a:prstGeom prst="line">
                <a:avLst/>
              </a:prstGeom>
              <a:ln w="50800">
                <a:solidFill>
                  <a:srgbClr val="00339A"/>
                </a:solidFill>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4633833" y="1002081"/>
                <a:ext cx="2418402" cy="138978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4" name="Straight Connector 23"/>
              <p:cNvCxnSpPr/>
              <p:nvPr/>
            </p:nvCxnSpPr>
            <p:spPr>
              <a:xfrm>
                <a:off x="4283514" y="1616327"/>
                <a:ext cx="915660" cy="2210"/>
              </a:xfrm>
              <a:prstGeom prst="line">
                <a:avLst/>
              </a:prstGeom>
              <a:ln w="50800">
                <a:solidFill>
                  <a:srgbClr val="00339A"/>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491726" y="1618538"/>
                <a:ext cx="913243" cy="0"/>
              </a:xfrm>
              <a:prstGeom prst="line">
                <a:avLst/>
              </a:prstGeom>
              <a:ln w="50800">
                <a:solidFill>
                  <a:srgbClr val="00339A"/>
                </a:solidFill>
              </a:ln>
            </p:spPr>
            <p:style>
              <a:lnRef idx="1">
                <a:schemeClr val="accent1"/>
              </a:lnRef>
              <a:fillRef idx="0">
                <a:schemeClr val="accent1"/>
              </a:fillRef>
              <a:effectRef idx="0">
                <a:schemeClr val="accent1"/>
              </a:effectRef>
              <a:fontRef idx="minor">
                <a:schemeClr val="tx1"/>
              </a:fontRef>
            </p:style>
          </p:cxnSp>
        </p:grpSp>
        <p:sp>
          <p:nvSpPr>
            <p:cNvPr id="9" name="TextBox 13"/>
            <p:cNvSpPr txBox="1">
              <a:spLocks noChangeArrowheads="1"/>
            </p:cNvSpPr>
            <p:nvPr/>
          </p:nvSpPr>
          <p:spPr bwMode="auto">
            <a:xfrm>
              <a:off x="4930775" y="6159500"/>
              <a:ext cx="1454150" cy="400050"/>
            </a:xfrm>
            <a:prstGeom prst="rect">
              <a:avLst/>
            </a:prstGeom>
            <a:noFill/>
            <a:ln w="9525">
              <a:noFill/>
              <a:miter lim="800000"/>
              <a:headEnd/>
              <a:tailEnd/>
            </a:ln>
          </p:spPr>
          <p:txBody>
            <a:bodyPr wrap="none">
              <a:spAutoFit/>
            </a:bodyPr>
            <a:lstStyle/>
            <a:p>
              <a:r>
                <a:rPr lang="en-US" sz="2000"/>
                <a:t>Anisotropic</a:t>
              </a:r>
            </a:p>
          </p:txBody>
        </p:sp>
        <p:sp>
          <p:nvSpPr>
            <p:cNvPr id="10" name="TextBox 14"/>
            <p:cNvSpPr txBox="1">
              <a:spLocks noChangeArrowheads="1"/>
            </p:cNvSpPr>
            <p:nvPr/>
          </p:nvSpPr>
          <p:spPr bwMode="auto">
            <a:xfrm>
              <a:off x="7267575" y="6142038"/>
              <a:ext cx="1152525" cy="400050"/>
            </a:xfrm>
            <a:prstGeom prst="rect">
              <a:avLst/>
            </a:prstGeom>
            <a:noFill/>
            <a:ln w="9525">
              <a:noFill/>
              <a:miter lim="800000"/>
              <a:headEnd/>
              <a:tailEnd/>
            </a:ln>
          </p:spPr>
          <p:txBody>
            <a:bodyPr wrap="none">
              <a:spAutoFit/>
            </a:bodyPr>
            <a:lstStyle/>
            <a:p>
              <a:r>
                <a:rPr lang="en-US" sz="2000"/>
                <a:t>Isotropic</a:t>
              </a:r>
            </a:p>
          </p:txBody>
        </p:sp>
        <p:sp>
          <p:nvSpPr>
            <p:cNvPr id="11" name="TextBox 15"/>
            <p:cNvSpPr txBox="1">
              <a:spLocks noChangeArrowheads="1"/>
            </p:cNvSpPr>
            <p:nvPr/>
          </p:nvSpPr>
          <p:spPr bwMode="auto">
            <a:xfrm>
              <a:off x="4722813" y="4613275"/>
              <a:ext cx="1555750" cy="646113"/>
            </a:xfrm>
            <a:prstGeom prst="rect">
              <a:avLst/>
            </a:prstGeom>
            <a:noFill/>
            <a:ln w="9525">
              <a:noFill/>
              <a:miter lim="800000"/>
              <a:headEnd/>
              <a:tailEnd/>
            </a:ln>
          </p:spPr>
          <p:txBody>
            <a:bodyPr wrap="none">
              <a:spAutoFit/>
            </a:bodyPr>
            <a:lstStyle/>
            <a:p>
              <a:r>
                <a:rPr lang="en-US"/>
                <a:t>Slow etching </a:t>
              </a:r>
            </a:p>
            <a:p>
              <a:r>
                <a:rPr lang="en-US"/>
                <a:t>crystal plane</a:t>
              </a:r>
            </a:p>
          </p:txBody>
        </p:sp>
        <p:sp>
          <p:nvSpPr>
            <p:cNvPr id="12" name="TextBox 16"/>
            <p:cNvSpPr txBox="1">
              <a:spLocks noChangeArrowheads="1"/>
            </p:cNvSpPr>
            <p:nvPr/>
          </p:nvSpPr>
          <p:spPr bwMode="auto">
            <a:xfrm>
              <a:off x="6851650" y="4672013"/>
              <a:ext cx="828675" cy="265112"/>
            </a:xfrm>
            <a:prstGeom prst="rect">
              <a:avLst/>
            </a:prstGeom>
            <a:noFill/>
            <a:ln w="9525">
              <a:noFill/>
              <a:miter lim="800000"/>
              <a:headEnd/>
              <a:tailEnd/>
            </a:ln>
          </p:spPr>
          <p:txBody>
            <a:bodyPr wrap="none">
              <a:spAutoFit/>
            </a:bodyPr>
            <a:lstStyle/>
            <a:p>
              <a:r>
                <a:rPr lang="en-US"/>
                <a:t>Etch Mask</a:t>
              </a:r>
            </a:p>
          </p:txBody>
        </p:sp>
        <p:cxnSp>
          <p:nvCxnSpPr>
            <p:cNvPr id="13" name="Straight Arrow Connector 12"/>
            <p:cNvCxnSpPr/>
            <p:nvPr/>
          </p:nvCxnSpPr>
          <p:spPr>
            <a:xfrm rot="5400000">
              <a:off x="6712744" y="5039519"/>
              <a:ext cx="252412" cy="22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6200000" flipH="1">
              <a:off x="7065168" y="5101432"/>
              <a:ext cx="188913" cy="1079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20" idx="1"/>
            </p:cNvCxnSpPr>
            <p:nvPr/>
          </p:nvCxnSpPr>
          <p:spPr>
            <a:xfrm>
              <a:off x="5903913" y="5240338"/>
              <a:ext cx="503237" cy="4000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xmlns:p14="http://schemas.microsoft.com/office/powerpoint/2010/main" advTm="60951"/>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ono-accel.jpg"/>
          <p:cNvPicPr>
            <a:picLocks noChangeAspect="1"/>
          </p:cNvPicPr>
          <p:nvPr/>
        </p:nvPicPr>
        <p:blipFill>
          <a:blip r:embed="rId3"/>
          <a:srcRect l="4352" t="4395" r="3188"/>
          <a:stretch>
            <a:fillRect/>
          </a:stretch>
        </p:blipFill>
        <p:spPr>
          <a:xfrm>
            <a:off x="3344863" y="3544888"/>
            <a:ext cx="3819525" cy="296545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Micromachining – Components</a:t>
            </a:r>
            <a:endParaRPr lang="en-US" dirty="0"/>
          </a:p>
        </p:txBody>
      </p:sp>
      <p:sp>
        <p:nvSpPr>
          <p:cNvPr id="19460" name="Content Placeholder 3"/>
          <p:cNvSpPr>
            <a:spLocks noGrp="1"/>
          </p:cNvSpPr>
          <p:nvPr>
            <p:ph sz="quarter" idx="1"/>
          </p:nvPr>
        </p:nvSpPr>
        <p:spPr>
          <a:xfrm>
            <a:off x="704850" y="1584325"/>
            <a:ext cx="3317875" cy="4770438"/>
          </a:xfrm>
        </p:spPr>
        <p:txBody>
          <a:bodyPr/>
          <a:lstStyle/>
          <a:p>
            <a:pPr marL="531813" lvl="1" indent="-346075" eaLnBrk="1" hangingPunct="1">
              <a:spcBef>
                <a:spcPct val="25000"/>
              </a:spcBef>
              <a:buClr>
                <a:schemeClr val="tx1"/>
              </a:buClr>
              <a:buFont typeface="Wingdings" pitchFamily="2" charset="2"/>
              <a:buChar char="v"/>
            </a:pPr>
            <a:r>
              <a:rPr lang="en-US" sz="2100" smtClean="0"/>
              <a:t>Cantilever Arrays</a:t>
            </a:r>
          </a:p>
          <a:p>
            <a:pPr marL="531813" lvl="1" indent="-346075" eaLnBrk="1" hangingPunct="1">
              <a:spcBef>
                <a:spcPct val="25000"/>
              </a:spcBef>
              <a:buClr>
                <a:schemeClr val="tx1"/>
              </a:buClr>
              <a:buFont typeface="Wingdings" pitchFamily="2" charset="2"/>
              <a:buChar char="v"/>
            </a:pPr>
            <a:r>
              <a:rPr lang="en-US" sz="2100" smtClean="0"/>
              <a:t>Nozzles</a:t>
            </a:r>
          </a:p>
          <a:p>
            <a:pPr marL="531813" lvl="1" indent="-346075" eaLnBrk="1" hangingPunct="1">
              <a:spcBef>
                <a:spcPct val="25000"/>
              </a:spcBef>
              <a:buClr>
                <a:schemeClr val="tx1"/>
              </a:buClr>
              <a:buFont typeface="Wingdings" pitchFamily="2" charset="2"/>
              <a:buChar char="v"/>
            </a:pPr>
            <a:r>
              <a:rPr lang="en-US" sz="2100" smtClean="0"/>
              <a:t>Microfluidic channels</a:t>
            </a:r>
          </a:p>
          <a:p>
            <a:pPr marL="531813" lvl="1" indent="-346075" eaLnBrk="1" hangingPunct="1">
              <a:spcBef>
                <a:spcPct val="25000"/>
              </a:spcBef>
              <a:buClr>
                <a:schemeClr val="tx1"/>
              </a:buClr>
              <a:buFont typeface="Wingdings" pitchFamily="2" charset="2"/>
              <a:buChar char="v"/>
            </a:pPr>
            <a:r>
              <a:rPr lang="en-US" sz="2100" smtClean="0"/>
              <a:t>Needle arrays</a:t>
            </a:r>
          </a:p>
          <a:p>
            <a:pPr marL="531813" lvl="1" indent="-346075" eaLnBrk="1" hangingPunct="1">
              <a:spcBef>
                <a:spcPct val="25000"/>
              </a:spcBef>
              <a:buClr>
                <a:schemeClr val="tx1"/>
              </a:buClr>
              <a:buFont typeface="Wingdings" pitchFamily="2" charset="2"/>
              <a:buChar char="v"/>
            </a:pPr>
            <a:r>
              <a:rPr lang="en-US" sz="2100" smtClean="0"/>
              <a:t>AFM Probes</a:t>
            </a:r>
          </a:p>
          <a:p>
            <a:pPr marL="531813" lvl="1" indent="-346075" eaLnBrk="1" hangingPunct="1">
              <a:spcBef>
                <a:spcPct val="25000"/>
              </a:spcBef>
              <a:buClr>
                <a:schemeClr val="tx1"/>
              </a:buClr>
              <a:buFont typeface="Wingdings" pitchFamily="2" charset="2"/>
              <a:buChar char="v"/>
            </a:pPr>
            <a:r>
              <a:rPr lang="en-US" sz="2100" smtClean="0"/>
              <a:t>Membranes</a:t>
            </a:r>
          </a:p>
          <a:p>
            <a:pPr marL="531813" lvl="1" indent="-346075" eaLnBrk="1" hangingPunct="1">
              <a:spcBef>
                <a:spcPct val="25000"/>
              </a:spcBef>
              <a:buClr>
                <a:schemeClr val="tx1"/>
              </a:buClr>
              <a:buFont typeface="Wingdings" pitchFamily="2" charset="2"/>
              <a:buChar char="v"/>
            </a:pPr>
            <a:r>
              <a:rPr lang="en-US" sz="2100" smtClean="0"/>
              <a:t>Chambers</a:t>
            </a:r>
          </a:p>
          <a:p>
            <a:pPr marL="531813" lvl="1" indent="-346075" eaLnBrk="1" hangingPunct="1">
              <a:spcBef>
                <a:spcPct val="25000"/>
              </a:spcBef>
              <a:buClr>
                <a:schemeClr val="tx1"/>
              </a:buClr>
              <a:buFont typeface="Wingdings" pitchFamily="2" charset="2"/>
              <a:buChar char="v"/>
            </a:pPr>
            <a:r>
              <a:rPr lang="en-US" sz="2100" smtClean="0"/>
              <a:t>Through Wafer connections</a:t>
            </a:r>
          </a:p>
          <a:p>
            <a:pPr marL="531813" lvl="1" indent="-346075" eaLnBrk="1" hangingPunct="1">
              <a:spcBef>
                <a:spcPct val="25000"/>
              </a:spcBef>
              <a:buClr>
                <a:schemeClr val="tx1"/>
              </a:buClr>
              <a:buFont typeface="Wingdings" pitchFamily="2" charset="2"/>
              <a:buChar char="Ø"/>
            </a:pPr>
            <a:endParaRPr lang="en-US" sz="2100" smtClean="0"/>
          </a:p>
          <a:p>
            <a:pPr marL="531813" lvl="1" indent="-346075" eaLnBrk="1" hangingPunct="1">
              <a:spcBef>
                <a:spcPct val="25000"/>
              </a:spcBef>
              <a:buClr>
                <a:schemeClr val="tx1"/>
              </a:buClr>
              <a:buFont typeface="Wingdings" pitchFamily="2" charset="2"/>
              <a:buChar char="Ø"/>
            </a:pPr>
            <a:endParaRPr lang="en-US" sz="2100" smtClean="0"/>
          </a:p>
        </p:txBody>
      </p:sp>
      <p:pic>
        <p:nvPicPr>
          <p:cNvPr id="3" name="Picture 4"/>
          <p:cNvPicPr>
            <a:picLocks noChangeAspect="1" noChangeArrowheads="1"/>
          </p:cNvPicPr>
          <p:nvPr/>
        </p:nvPicPr>
        <p:blipFill>
          <a:blip r:embed="rId4"/>
          <a:srcRect/>
          <a:stretch>
            <a:fillRect/>
          </a:stretch>
        </p:blipFill>
        <p:spPr bwMode="auto">
          <a:xfrm>
            <a:off x="6827838" y="1584325"/>
            <a:ext cx="2055812" cy="2151063"/>
          </a:xfrm>
          <a:prstGeom prst="rect">
            <a:avLst/>
          </a:prstGeom>
          <a:ln>
            <a:noFill/>
          </a:ln>
          <a:effectLst>
            <a:outerShdw blurRad="292100" dist="139700" dir="2700000" algn="tl" rotWithShape="0">
              <a:srgbClr val="333333">
                <a:alpha val="65000"/>
              </a:srgbClr>
            </a:outerShdw>
          </a:effectLst>
        </p:spPr>
      </p:pic>
      <p:sp>
        <p:nvSpPr>
          <p:cNvPr id="19462" name="TextBox 5"/>
          <p:cNvSpPr txBox="1">
            <a:spLocks noChangeArrowheads="1"/>
          </p:cNvSpPr>
          <p:nvPr/>
        </p:nvSpPr>
        <p:spPr bwMode="auto">
          <a:xfrm>
            <a:off x="4521200" y="1590675"/>
            <a:ext cx="2255838" cy="431800"/>
          </a:xfrm>
          <a:prstGeom prst="rect">
            <a:avLst/>
          </a:prstGeom>
          <a:noFill/>
          <a:ln w="9525">
            <a:noFill/>
            <a:miter lim="800000"/>
            <a:headEnd/>
            <a:tailEnd/>
          </a:ln>
        </p:spPr>
        <p:txBody>
          <a:bodyPr wrap="none">
            <a:spAutoFit/>
          </a:bodyPr>
          <a:lstStyle/>
          <a:p>
            <a:pPr algn="r"/>
            <a:r>
              <a:rPr lang="en-US" sz="1100" b="1" i="1"/>
              <a:t>Cantilever array </a:t>
            </a:r>
          </a:p>
          <a:p>
            <a:pPr algn="r"/>
            <a:r>
              <a:rPr lang="en-US" sz="1100" b="1" i="1"/>
              <a:t> [Image courtesy of Seyet, Inc.]</a:t>
            </a:r>
          </a:p>
        </p:txBody>
      </p:sp>
      <p:sp>
        <p:nvSpPr>
          <p:cNvPr id="19463" name="Rectangle 7"/>
          <p:cNvSpPr>
            <a:spLocks noChangeArrowheads="1"/>
          </p:cNvSpPr>
          <p:nvPr/>
        </p:nvSpPr>
        <p:spPr bwMode="auto">
          <a:xfrm>
            <a:off x="846138" y="6061075"/>
            <a:ext cx="2398712" cy="431800"/>
          </a:xfrm>
          <a:prstGeom prst="rect">
            <a:avLst/>
          </a:prstGeom>
          <a:noFill/>
          <a:ln w="9525">
            <a:noFill/>
            <a:miter lim="800000"/>
            <a:headEnd/>
            <a:tailEnd/>
          </a:ln>
        </p:spPr>
        <p:txBody>
          <a:bodyPr>
            <a:spAutoFit/>
          </a:bodyPr>
          <a:lstStyle/>
          <a:p>
            <a:pPr algn="r"/>
            <a:r>
              <a:rPr lang="en-US" sz="1100" b="1" i="1"/>
              <a:t>[Image courtesy of Khalil Najafi, University of Michigan]</a:t>
            </a:r>
            <a:endParaRPr lang="en-US" sz="1100" b="1"/>
          </a:p>
        </p:txBody>
      </p:sp>
    </p:spTree>
  </p:cSld>
  <p:clrMapOvr>
    <a:masterClrMapping/>
  </p:clrMapOvr>
  <p:transition xmlns:p14="http://schemas.microsoft.com/office/powerpoint/2010/main" advTm="3715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eaLnBrk="1" fontAlgn="auto" hangingPunct="1">
              <a:spcAft>
                <a:spcPts val="0"/>
              </a:spcAft>
              <a:defRPr/>
            </a:pPr>
            <a:r>
              <a:rPr lang="en-US" dirty="0" smtClean="0"/>
              <a:t>LIGA </a:t>
            </a:r>
            <a:endParaRPr lang="en-US" dirty="0"/>
          </a:p>
        </p:txBody>
      </p:sp>
      <p:sp>
        <p:nvSpPr>
          <p:cNvPr id="31748" name="TextBox 3"/>
          <p:cNvSpPr txBox="1">
            <a:spLocks noChangeArrowheads="1"/>
          </p:cNvSpPr>
          <p:nvPr/>
        </p:nvSpPr>
        <p:spPr bwMode="auto">
          <a:xfrm>
            <a:off x="764088" y="5686816"/>
            <a:ext cx="3169258" cy="461665"/>
          </a:xfrm>
          <a:prstGeom prst="rect">
            <a:avLst/>
          </a:prstGeom>
          <a:noFill/>
          <a:ln w="9525">
            <a:noFill/>
            <a:miter lim="800000"/>
            <a:headEnd/>
            <a:tailEnd/>
          </a:ln>
        </p:spPr>
        <p:txBody>
          <a:bodyPr wrap="square">
            <a:spAutoFit/>
          </a:bodyPr>
          <a:lstStyle/>
          <a:p>
            <a:pPr algn="r" eaLnBrk="0" hangingPunct="0"/>
            <a:r>
              <a:rPr lang="en-US" sz="1200" i="1" dirty="0" smtClean="0">
                <a:cs typeface="Times New Roman" pitchFamily="18" charset="0"/>
              </a:rPr>
              <a:t> [Graphic representing angled structures possible through LIGA processing]</a:t>
            </a:r>
            <a:r>
              <a:rPr lang="en-US" sz="1200" dirty="0" smtClean="0">
                <a:cs typeface="Times New Roman" pitchFamily="18" charset="0"/>
              </a:rPr>
              <a:t> </a:t>
            </a:r>
            <a:endParaRPr lang="en-US" sz="1200" dirty="0">
              <a:cs typeface="Times New Roman" pitchFamily="18" charset="0"/>
            </a:endParaRPr>
          </a:p>
        </p:txBody>
      </p:sp>
      <p:sp>
        <p:nvSpPr>
          <p:cNvPr id="5" name="Rectangle 4"/>
          <p:cNvSpPr/>
          <p:nvPr/>
        </p:nvSpPr>
        <p:spPr>
          <a:xfrm>
            <a:off x="1390389" y="2817736"/>
            <a:ext cx="7478037" cy="707886"/>
          </a:xfrm>
          <a:prstGeom prst="rect">
            <a:avLst/>
          </a:prstGeom>
        </p:spPr>
        <p:txBody>
          <a:bodyPr wrap="square">
            <a:spAutoFit/>
          </a:bodyPr>
          <a:lstStyle/>
          <a:p>
            <a:r>
              <a:rPr lang="en-US" sz="2000" b="1" dirty="0" err="1" smtClean="0"/>
              <a:t>Li</a:t>
            </a:r>
            <a:r>
              <a:rPr lang="en-US" dirty="0" err="1" smtClean="0"/>
              <a:t>thographie</a:t>
            </a:r>
            <a:r>
              <a:rPr lang="en-US" dirty="0" smtClean="0"/>
              <a:t> (Lithography), </a:t>
            </a:r>
            <a:r>
              <a:rPr lang="en-US" sz="2000" b="1" dirty="0" err="1" smtClean="0"/>
              <a:t>G</a:t>
            </a:r>
            <a:r>
              <a:rPr lang="en-US" dirty="0" err="1" smtClean="0"/>
              <a:t>alvanoformung</a:t>
            </a:r>
            <a:r>
              <a:rPr lang="en-US" dirty="0" smtClean="0"/>
              <a:t> (electroforming), and </a:t>
            </a:r>
            <a:r>
              <a:rPr lang="en-US" sz="2000" b="1" dirty="0" err="1" smtClean="0"/>
              <a:t>A</a:t>
            </a:r>
            <a:r>
              <a:rPr lang="en-US" dirty="0" err="1" smtClean="0"/>
              <a:t>bformung</a:t>
            </a:r>
            <a:r>
              <a:rPr lang="en-US" dirty="0" smtClean="0"/>
              <a:t> (molding)</a:t>
            </a:r>
            <a:endParaRPr lang="en-US" dirty="0"/>
          </a:p>
        </p:txBody>
      </p:sp>
      <p:pic>
        <p:nvPicPr>
          <p:cNvPr id="6" name="Picture 5" descr="LigaAngStructure.jpg"/>
          <p:cNvPicPr>
            <a:picLocks noChangeAspect="1"/>
          </p:cNvPicPr>
          <p:nvPr/>
        </p:nvPicPr>
        <p:blipFill>
          <a:blip r:embed="rId3"/>
          <a:stretch>
            <a:fillRect/>
          </a:stretch>
        </p:blipFill>
        <p:spPr>
          <a:xfrm>
            <a:off x="4146115" y="3338186"/>
            <a:ext cx="3331924" cy="3331924"/>
          </a:xfrm>
          <a:prstGeom prst="rect">
            <a:avLst/>
          </a:prstGeom>
          <a:ln>
            <a:noFill/>
          </a:ln>
          <a:effectLst>
            <a:softEdge rad="112500"/>
          </a:effectLst>
        </p:spPr>
      </p:pic>
    </p:spTree>
  </p:cSld>
  <p:clrMapOvr>
    <a:masterClrMapping/>
  </p:clrMapOvr>
  <p:transition xmlns:p14="http://schemas.microsoft.com/office/powerpoint/2010/main" advTm="3490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LIGA</a:t>
            </a:r>
            <a:endParaRPr lang="en-US" dirty="0"/>
          </a:p>
        </p:txBody>
      </p:sp>
      <p:sp>
        <p:nvSpPr>
          <p:cNvPr id="18435" name="Content Placeholder 3"/>
          <p:cNvSpPr>
            <a:spLocks noGrp="1"/>
          </p:cNvSpPr>
          <p:nvPr>
            <p:ph sz="quarter" idx="1"/>
          </p:nvPr>
        </p:nvSpPr>
        <p:spPr>
          <a:xfrm>
            <a:off x="704850" y="1584325"/>
            <a:ext cx="5407851" cy="4770438"/>
          </a:xfrm>
        </p:spPr>
        <p:txBody>
          <a:bodyPr/>
          <a:lstStyle/>
          <a:p>
            <a:pPr marL="508000" lvl="1" indent="-508000" eaLnBrk="1" hangingPunct="1">
              <a:buFont typeface="Wingdings" pitchFamily="2" charset="2"/>
              <a:buChar char="v"/>
              <a:defRPr/>
            </a:pPr>
            <a:r>
              <a:rPr lang="en-US" sz="2200" dirty="0" smtClean="0"/>
              <a:t>Additive process</a:t>
            </a:r>
          </a:p>
          <a:p>
            <a:pPr marL="508000" lvl="1" indent="-508000" eaLnBrk="1" hangingPunct="1">
              <a:buFont typeface="Wingdings" pitchFamily="2" charset="2"/>
              <a:buChar char="v"/>
              <a:defRPr/>
            </a:pPr>
            <a:r>
              <a:rPr lang="en-US" sz="2200" dirty="0" smtClean="0"/>
              <a:t>HARMST – High Aspect Ratio Microstructure Technology</a:t>
            </a:r>
          </a:p>
          <a:p>
            <a:pPr marL="508000" lvl="1" indent="-508000" eaLnBrk="1" hangingPunct="1">
              <a:buFont typeface="Wingdings" pitchFamily="2" charset="2"/>
              <a:buChar char="v"/>
              <a:defRPr/>
            </a:pPr>
            <a:r>
              <a:rPr lang="en-US" sz="2200" dirty="0" smtClean="0"/>
              <a:t>Structures have precise dimensions and good surface roughness</a:t>
            </a:r>
          </a:p>
          <a:p>
            <a:pPr marL="508000" lvl="1" indent="-508000" eaLnBrk="1" hangingPunct="1">
              <a:buFont typeface="Wingdings" pitchFamily="2" charset="2"/>
              <a:buChar char="v"/>
              <a:defRPr/>
            </a:pPr>
            <a:r>
              <a:rPr lang="en-US" sz="2200" dirty="0" smtClean="0"/>
              <a:t>Output - Finished parts, molds, or stamps</a:t>
            </a:r>
          </a:p>
        </p:txBody>
      </p:sp>
      <p:pic>
        <p:nvPicPr>
          <p:cNvPr id="4" name="Picture 2" descr="LIGA Gear"/>
          <p:cNvPicPr>
            <a:picLocks noChangeAspect="1" noChangeArrowheads="1"/>
          </p:cNvPicPr>
          <p:nvPr/>
        </p:nvPicPr>
        <p:blipFill>
          <a:blip r:embed="rId3"/>
          <a:srcRect/>
          <a:stretch>
            <a:fillRect/>
          </a:stretch>
        </p:blipFill>
        <p:spPr bwMode="auto">
          <a:xfrm>
            <a:off x="6334125" y="1704975"/>
            <a:ext cx="2667000" cy="2066925"/>
          </a:xfrm>
          <a:prstGeom prst="rect">
            <a:avLst/>
          </a:prstGeom>
          <a:ln>
            <a:noFill/>
          </a:ln>
          <a:effectLst>
            <a:outerShdw blurRad="292100" dist="139700" dir="2700000" algn="tl" rotWithShape="0">
              <a:srgbClr val="333333">
                <a:alpha val="65000"/>
              </a:srgbClr>
            </a:outerShdw>
          </a:effectLst>
        </p:spPr>
      </p:pic>
      <p:sp>
        <p:nvSpPr>
          <p:cNvPr id="32773" name="Rectangle 3"/>
          <p:cNvSpPr>
            <a:spLocks noChangeArrowheads="1"/>
          </p:cNvSpPr>
          <p:nvPr/>
        </p:nvSpPr>
        <p:spPr bwMode="auto">
          <a:xfrm>
            <a:off x="6276975" y="3981450"/>
            <a:ext cx="2695575" cy="892175"/>
          </a:xfrm>
          <a:prstGeom prst="rect">
            <a:avLst/>
          </a:prstGeom>
          <a:noFill/>
          <a:ln w="9525">
            <a:noFill/>
            <a:miter lim="800000"/>
            <a:headEnd/>
            <a:tailEnd/>
          </a:ln>
        </p:spPr>
        <p:txBody>
          <a:bodyPr anchor="ctr">
            <a:spAutoFit/>
          </a:bodyPr>
          <a:lstStyle/>
          <a:p>
            <a:pPr algn="r"/>
            <a:r>
              <a:rPr lang="en-US" sz="1400" b="1" i="1">
                <a:cs typeface="Times New Roman" pitchFamily="18" charset="0"/>
              </a:rPr>
              <a:t>LIGA-micromachined gear for a mini electromagnetic motor</a:t>
            </a:r>
          </a:p>
          <a:p>
            <a:pPr algn="r"/>
            <a:endParaRPr lang="en-US" sz="1400" b="1">
              <a:cs typeface="Times New Roman" pitchFamily="18" charset="0"/>
            </a:endParaRPr>
          </a:p>
          <a:p>
            <a:pPr algn="r" eaLnBrk="0" hangingPunct="0"/>
            <a:r>
              <a:rPr lang="en-US" sz="1000" i="1">
                <a:cs typeface="Times New Roman" pitchFamily="18" charset="0"/>
              </a:rPr>
              <a:t> [Courtesy of Sandia National Laboratories]</a:t>
            </a:r>
            <a:r>
              <a:rPr lang="en-US" sz="1000">
                <a:cs typeface="Times New Roman" pitchFamily="18" charset="0"/>
              </a:rPr>
              <a:t> </a:t>
            </a:r>
          </a:p>
        </p:txBody>
      </p:sp>
    </p:spTree>
  </p:cSld>
  <p:clrMapOvr>
    <a:masterClrMapping/>
  </p:clrMapOvr>
  <p:transition xmlns:p14="http://schemas.microsoft.com/office/powerpoint/2010/main" advTm="5180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LIGA Process</a:t>
            </a:r>
            <a:endParaRPr lang="en-US" dirty="0"/>
          </a:p>
        </p:txBody>
      </p:sp>
      <p:pic>
        <p:nvPicPr>
          <p:cNvPr id="7" name="Picture 6" descr="LIGA process-HTmicro copy.jpg"/>
          <p:cNvPicPr>
            <a:picLocks noChangeAspect="1"/>
          </p:cNvPicPr>
          <p:nvPr/>
        </p:nvPicPr>
        <p:blipFill>
          <a:blip r:embed="rId3"/>
          <a:stretch>
            <a:fillRect/>
          </a:stretch>
        </p:blipFill>
        <p:spPr>
          <a:xfrm>
            <a:off x="3153330" y="1680909"/>
            <a:ext cx="5799397" cy="3755387"/>
          </a:xfrm>
          <a:prstGeom prst="rect">
            <a:avLst/>
          </a:prstGeom>
        </p:spPr>
      </p:pic>
      <p:sp>
        <p:nvSpPr>
          <p:cNvPr id="8" name="Rectangle 3"/>
          <p:cNvSpPr>
            <a:spLocks noChangeArrowheads="1"/>
          </p:cNvSpPr>
          <p:nvPr/>
        </p:nvSpPr>
        <p:spPr bwMode="auto">
          <a:xfrm>
            <a:off x="5637213" y="5652740"/>
            <a:ext cx="3311525" cy="254000"/>
          </a:xfrm>
          <a:prstGeom prst="rect">
            <a:avLst/>
          </a:prstGeom>
          <a:noFill/>
          <a:ln w="9525">
            <a:noFill/>
            <a:miter lim="800000"/>
            <a:headEnd/>
            <a:tailEnd/>
          </a:ln>
        </p:spPr>
        <p:txBody>
          <a:bodyPr anchor="ctr">
            <a:spAutoFit/>
          </a:bodyPr>
          <a:lstStyle/>
          <a:p>
            <a:pPr algn="r" eaLnBrk="0" hangingPunct="0">
              <a:defRPr/>
            </a:pPr>
            <a:r>
              <a:rPr lang="en-US" sz="1050" i="1" dirty="0">
                <a:cs typeface="Times New Roman" pitchFamily="18" charset="0"/>
              </a:rPr>
              <a:t> [Image courtesy of HT </a:t>
            </a:r>
            <a:r>
              <a:rPr lang="en-US" sz="1050" i="1" dirty="0" err="1">
                <a:cs typeface="Times New Roman" pitchFamily="18" charset="0"/>
              </a:rPr>
              <a:t>MicroAnalytical</a:t>
            </a:r>
            <a:r>
              <a:rPr lang="en-US" sz="1050" i="1" dirty="0">
                <a:cs typeface="Times New Roman" pitchFamily="18" charset="0"/>
              </a:rPr>
              <a:t>, Inc.]</a:t>
            </a:r>
            <a:r>
              <a:rPr lang="en-US" sz="1050" dirty="0">
                <a:cs typeface="Times New Roman" pitchFamily="18" charset="0"/>
              </a:rPr>
              <a:t> </a:t>
            </a:r>
          </a:p>
        </p:txBody>
      </p:sp>
      <p:sp>
        <p:nvSpPr>
          <p:cNvPr id="9" name="TextBox 8"/>
          <p:cNvSpPr txBox="1"/>
          <p:nvPr/>
        </p:nvSpPr>
        <p:spPr>
          <a:xfrm>
            <a:off x="663879" y="1703540"/>
            <a:ext cx="2278188" cy="4339650"/>
          </a:xfrm>
          <a:prstGeom prst="rect">
            <a:avLst/>
          </a:prstGeom>
          <a:noFill/>
        </p:spPr>
        <p:txBody>
          <a:bodyPr wrap="none" rtlCol="0">
            <a:spAutoFit/>
          </a:bodyPr>
          <a:lstStyle/>
          <a:p>
            <a:pPr marL="514350" indent="-514350">
              <a:lnSpc>
                <a:spcPct val="150000"/>
              </a:lnSpc>
              <a:buFont typeface="Wingdings" pitchFamily="2" charset="2"/>
              <a:buChar char="v"/>
            </a:pPr>
            <a:r>
              <a:rPr lang="en-US" sz="2400" dirty="0" smtClean="0"/>
              <a:t>Deposit</a:t>
            </a:r>
          </a:p>
          <a:p>
            <a:pPr marL="514350" indent="-514350">
              <a:lnSpc>
                <a:spcPct val="150000"/>
              </a:lnSpc>
              <a:buFont typeface="Wingdings" pitchFamily="2" charset="2"/>
              <a:buChar char="v"/>
            </a:pPr>
            <a:r>
              <a:rPr lang="en-US" sz="2400" dirty="0" smtClean="0"/>
              <a:t>Expose</a:t>
            </a:r>
          </a:p>
          <a:p>
            <a:pPr marL="514350" indent="-514350">
              <a:lnSpc>
                <a:spcPct val="150000"/>
              </a:lnSpc>
              <a:buFont typeface="Wingdings" pitchFamily="2" charset="2"/>
              <a:buChar char="v"/>
            </a:pPr>
            <a:r>
              <a:rPr lang="en-US" sz="2400" dirty="0" smtClean="0"/>
              <a:t>Develop</a:t>
            </a:r>
          </a:p>
          <a:p>
            <a:pPr marL="514350" indent="-514350">
              <a:lnSpc>
                <a:spcPct val="150000"/>
              </a:lnSpc>
              <a:buFont typeface="Wingdings" pitchFamily="2" charset="2"/>
              <a:buChar char="v"/>
            </a:pPr>
            <a:r>
              <a:rPr lang="en-US" sz="2400" dirty="0" smtClean="0"/>
              <a:t>Electroform</a:t>
            </a:r>
          </a:p>
          <a:p>
            <a:pPr marL="514350" indent="-514350">
              <a:lnSpc>
                <a:spcPct val="150000"/>
              </a:lnSpc>
              <a:buFont typeface="Wingdings" pitchFamily="2" charset="2"/>
              <a:buChar char="v"/>
            </a:pPr>
            <a:r>
              <a:rPr lang="en-US" sz="2400" dirty="0" err="1" smtClean="0"/>
              <a:t>Planarize</a:t>
            </a:r>
            <a:endParaRPr lang="en-US" sz="2400" dirty="0" smtClean="0"/>
          </a:p>
          <a:p>
            <a:pPr marL="514350" indent="-514350">
              <a:lnSpc>
                <a:spcPct val="150000"/>
              </a:lnSpc>
              <a:buFont typeface="Wingdings" pitchFamily="2" charset="2"/>
              <a:buChar char="v"/>
            </a:pPr>
            <a:r>
              <a:rPr lang="en-US" sz="2400" dirty="0" smtClean="0"/>
              <a:t>Strip</a:t>
            </a:r>
          </a:p>
          <a:p>
            <a:pPr marL="514350" indent="-514350">
              <a:lnSpc>
                <a:spcPct val="150000"/>
              </a:lnSpc>
              <a:buFont typeface="Wingdings" pitchFamily="2" charset="2"/>
              <a:buChar char="v"/>
            </a:pPr>
            <a:r>
              <a:rPr lang="en-US" sz="2400" dirty="0" smtClean="0"/>
              <a:t>Release</a:t>
            </a:r>
          </a:p>
          <a:p>
            <a:pPr marL="98425" indent="-98425">
              <a:buFont typeface="Wingdings" pitchFamily="2" charset="2"/>
              <a:buChar char="v"/>
            </a:pPr>
            <a:endParaRPr lang="en-US" sz="2400" dirty="0"/>
          </a:p>
        </p:txBody>
      </p:sp>
    </p:spTree>
  </p:cSld>
  <p:clrMapOvr>
    <a:masterClrMapping/>
  </p:clrMapOvr>
  <p:transition xmlns:p14="http://schemas.microsoft.com/office/powerpoint/2010/main" advTm="5129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dirty="0" smtClean="0"/>
              <a:t>Surface Micromachining</a:t>
            </a:r>
            <a:endParaRPr lang="en-US" dirty="0"/>
          </a:p>
        </p:txBody>
      </p:sp>
      <p:pic>
        <p:nvPicPr>
          <p:cNvPr id="38" name="Picture 14" descr="rs1562_4"/>
          <p:cNvPicPr>
            <a:picLocks noChangeAspect="1" noChangeArrowheads="1"/>
          </p:cNvPicPr>
          <p:nvPr/>
        </p:nvPicPr>
        <p:blipFill>
          <a:blip r:embed="rId3"/>
          <a:srcRect/>
          <a:stretch>
            <a:fillRect/>
          </a:stretch>
        </p:blipFill>
        <p:spPr bwMode="auto">
          <a:xfrm>
            <a:off x="3108325" y="2987675"/>
            <a:ext cx="2911475" cy="2909888"/>
          </a:xfrm>
          <a:prstGeom prst="rect">
            <a:avLst/>
          </a:prstGeom>
          <a:ln>
            <a:noFill/>
          </a:ln>
          <a:effectLst>
            <a:outerShdw blurRad="292100" dist="139700" dir="2700000" algn="tl" rotWithShape="0">
              <a:srgbClr val="333333">
                <a:alpha val="65000"/>
              </a:srgbClr>
            </a:outerShdw>
          </a:effectLst>
        </p:spPr>
      </p:pic>
      <p:sp>
        <p:nvSpPr>
          <p:cNvPr id="5" name="TextBox 38"/>
          <p:cNvSpPr txBox="1">
            <a:spLocks noChangeArrowheads="1"/>
          </p:cNvSpPr>
          <p:nvPr/>
        </p:nvSpPr>
        <p:spPr bwMode="auto">
          <a:xfrm>
            <a:off x="2563552" y="6089628"/>
            <a:ext cx="4258409" cy="553998"/>
          </a:xfrm>
          <a:prstGeom prst="rect">
            <a:avLst/>
          </a:prstGeom>
          <a:noFill/>
          <a:ln w="9525">
            <a:noFill/>
            <a:miter lim="800000"/>
            <a:headEnd/>
            <a:tailEnd/>
          </a:ln>
        </p:spPr>
        <p:txBody>
          <a:bodyPr wrap="none">
            <a:spAutoFit/>
          </a:bodyPr>
          <a:lstStyle/>
          <a:p>
            <a:pPr algn="ctr"/>
            <a:r>
              <a:rPr lang="en-US" b="1" i="1" dirty="0" err="1" smtClean="0">
                <a:latin typeface="Gill Sans MT" pitchFamily="34" charset="0"/>
              </a:rPr>
              <a:t>Microgears</a:t>
            </a:r>
            <a:endParaRPr lang="en-US" b="1" i="1" dirty="0" smtClean="0">
              <a:latin typeface="Gill Sans MT" pitchFamily="34" charset="0"/>
            </a:endParaRPr>
          </a:p>
          <a:p>
            <a:pPr algn="ctr"/>
            <a:r>
              <a:rPr lang="en-US" sz="1200" i="1" dirty="0" smtClean="0">
                <a:latin typeface="Gill Sans MT" pitchFamily="34" charset="0"/>
              </a:rPr>
              <a:t>[</a:t>
            </a:r>
            <a:r>
              <a:rPr lang="en-US" sz="1200" i="1" dirty="0">
                <a:latin typeface="Gill Sans MT" pitchFamily="34" charset="0"/>
              </a:rPr>
              <a:t>Image Courtesy of Sandia National </a:t>
            </a:r>
            <a:r>
              <a:rPr lang="en-US" sz="1200" i="1" dirty="0" smtClean="0">
                <a:latin typeface="Gill Sans MT" pitchFamily="34" charset="0"/>
              </a:rPr>
              <a:t>Laboratories, </a:t>
            </a:r>
            <a:r>
              <a:rPr lang="en-US" sz="1200" i="1" dirty="0" err="1" smtClean="0">
                <a:latin typeface="Gill Sans MT" pitchFamily="34" charset="0"/>
              </a:rPr>
              <a:t>SUMMiT</a:t>
            </a:r>
            <a:r>
              <a:rPr lang="en-US" sz="1200" i="1" dirty="0" smtClean="0">
                <a:latin typeface="Gill Sans MT" pitchFamily="34" charset="0"/>
              </a:rPr>
              <a:t>  V process]</a:t>
            </a:r>
            <a:endParaRPr lang="en-US" sz="1200" i="1" dirty="0">
              <a:latin typeface="Gill Sans MT" pitchFamily="34" charset="0"/>
            </a:endParaRPr>
          </a:p>
        </p:txBody>
      </p:sp>
    </p:spTree>
  </p:cSld>
  <p:clrMapOvr>
    <a:masterClrMapping/>
  </p:clrMapOvr>
  <p:transition xmlns:p14="http://schemas.microsoft.com/office/powerpoint/2010/main" advTm="4990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LIGA Lithography</a:t>
            </a:r>
            <a:endParaRPr lang="en-US" dirty="0"/>
          </a:p>
        </p:txBody>
      </p:sp>
      <p:sp>
        <p:nvSpPr>
          <p:cNvPr id="33796" name="Rectangle 3"/>
          <p:cNvSpPr>
            <a:spLocks noChangeArrowheads="1"/>
          </p:cNvSpPr>
          <p:nvPr/>
        </p:nvSpPr>
        <p:spPr bwMode="auto">
          <a:xfrm>
            <a:off x="5563235" y="5358505"/>
            <a:ext cx="3311525" cy="254000"/>
          </a:xfrm>
          <a:prstGeom prst="rect">
            <a:avLst/>
          </a:prstGeom>
          <a:noFill/>
          <a:ln w="9525">
            <a:noFill/>
            <a:miter lim="800000"/>
            <a:headEnd/>
            <a:tailEnd/>
          </a:ln>
        </p:spPr>
        <p:txBody>
          <a:bodyPr anchor="ctr">
            <a:spAutoFit/>
          </a:bodyPr>
          <a:lstStyle/>
          <a:p>
            <a:pPr algn="r" eaLnBrk="0" hangingPunct="0">
              <a:defRPr/>
            </a:pPr>
            <a:r>
              <a:rPr lang="en-US" sz="1050" i="1" dirty="0">
                <a:cs typeface="Times New Roman" pitchFamily="18" charset="0"/>
              </a:rPr>
              <a:t> [Image courtesy of HT </a:t>
            </a:r>
            <a:r>
              <a:rPr lang="en-US" sz="1050" i="1" dirty="0" err="1">
                <a:cs typeface="Times New Roman" pitchFamily="18" charset="0"/>
              </a:rPr>
              <a:t>MicroAnalytical</a:t>
            </a:r>
            <a:r>
              <a:rPr lang="en-US" sz="1050" i="1" dirty="0">
                <a:cs typeface="Times New Roman" pitchFamily="18" charset="0"/>
              </a:rPr>
              <a:t>, Inc.]</a:t>
            </a:r>
            <a:r>
              <a:rPr lang="en-US" sz="1050" dirty="0">
                <a:cs typeface="Times New Roman" pitchFamily="18" charset="0"/>
              </a:rPr>
              <a:t> </a:t>
            </a:r>
          </a:p>
        </p:txBody>
      </p:sp>
      <p:pic>
        <p:nvPicPr>
          <p:cNvPr id="6" name="Picture 5" descr="LIGA_Litho.jpg"/>
          <p:cNvPicPr>
            <a:picLocks noChangeAspect="1"/>
          </p:cNvPicPr>
          <p:nvPr/>
        </p:nvPicPr>
        <p:blipFill>
          <a:blip r:embed="rId3"/>
          <a:stretch>
            <a:fillRect/>
          </a:stretch>
        </p:blipFill>
        <p:spPr>
          <a:xfrm>
            <a:off x="3822655" y="1829625"/>
            <a:ext cx="5095875" cy="3311525"/>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620039" y="1653436"/>
            <a:ext cx="3200399" cy="3785652"/>
          </a:xfrm>
          <a:prstGeom prst="rect">
            <a:avLst/>
          </a:prstGeom>
        </p:spPr>
        <p:txBody>
          <a:bodyPr wrap="square">
            <a:spAutoFit/>
          </a:bodyPr>
          <a:lstStyle/>
          <a:p>
            <a:pPr marL="457200" indent="-457200">
              <a:buFont typeface="Wingdings" pitchFamily="2" charset="2"/>
              <a:buChar char="v"/>
            </a:pPr>
            <a:r>
              <a:rPr lang="en-US" sz="2400" dirty="0" smtClean="0"/>
              <a:t>Photosensitive Material:        PMMA </a:t>
            </a:r>
            <a:r>
              <a:rPr lang="en-US" i="1" dirty="0" smtClean="0"/>
              <a:t>(</a:t>
            </a:r>
            <a:r>
              <a:rPr lang="en-US" i="1" dirty="0" err="1" smtClean="0"/>
              <a:t>polymethyl</a:t>
            </a:r>
            <a:r>
              <a:rPr lang="en-US" i="1" dirty="0" smtClean="0"/>
              <a:t> </a:t>
            </a:r>
            <a:r>
              <a:rPr lang="en-US" i="1" dirty="0" err="1" smtClean="0"/>
              <a:t>methacrylate</a:t>
            </a:r>
            <a:r>
              <a:rPr lang="en-US" i="1" dirty="0" smtClean="0"/>
              <a:t>)</a:t>
            </a:r>
            <a:r>
              <a:rPr lang="en-US" sz="2400" dirty="0" smtClean="0"/>
              <a:t> or </a:t>
            </a:r>
            <a:r>
              <a:rPr lang="en-US" sz="2400" dirty="0" err="1" smtClean="0"/>
              <a:t>Plexiglass</a:t>
            </a:r>
            <a:endParaRPr lang="en-US" sz="2400" dirty="0" smtClean="0"/>
          </a:p>
          <a:p>
            <a:pPr marL="457200" indent="-457200">
              <a:buFont typeface="Wingdings" pitchFamily="2" charset="2"/>
              <a:buChar char="v"/>
            </a:pPr>
            <a:r>
              <a:rPr lang="en-US" sz="2400" dirty="0" smtClean="0"/>
              <a:t>Light Source:      </a:t>
            </a:r>
            <a:r>
              <a:rPr lang="en-US" sz="2400" dirty="0" err="1" smtClean="0"/>
              <a:t>Colimated</a:t>
            </a:r>
            <a:r>
              <a:rPr lang="en-US" sz="2400" dirty="0" smtClean="0"/>
              <a:t> Synchrotron radiation (x-ray)</a:t>
            </a:r>
          </a:p>
          <a:p>
            <a:pPr marL="457200" indent="-457200">
              <a:buFont typeface="Wingdings" pitchFamily="2" charset="2"/>
              <a:buChar char="v"/>
            </a:pPr>
            <a:endParaRPr lang="en-US" sz="2400" dirty="0" smtClean="0"/>
          </a:p>
        </p:txBody>
      </p:sp>
    </p:spTree>
  </p:cSld>
  <p:clrMapOvr>
    <a:masterClrMapping/>
  </p:clrMapOvr>
  <p:transition xmlns:p14="http://schemas.microsoft.com/office/powerpoint/2010/main" advTm="6860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The LIGA Process</a:t>
            </a:r>
            <a:endParaRPr lang="en-US" dirty="0"/>
          </a:p>
        </p:txBody>
      </p:sp>
      <p:pic>
        <p:nvPicPr>
          <p:cNvPr id="15" name="Picture 14" descr="LIGA_Develop.jpg"/>
          <p:cNvPicPr>
            <a:picLocks noChangeAspect="1"/>
          </p:cNvPicPr>
          <p:nvPr/>
        </p:nvPicPr>
        <p:blipFill>
          <a:blip r:embed="rId3"/>
          <a:stretch>
            <a:fillRect/>
          </a:stretch>
        </p:blipFill>
        <p:spPr>
          <a:xfrm>
            <a:off x="1240579" y="1668152"/>
            <a:ext cx="6796087" cy="4535488"/>
          </a:xfrm>
          <a:prstGeom prst="rect">
            <a:avLst/>
          </a:prstGeom>
          <a:ln>
            <a:noFill/>
          </a:ln>
          <a:effectLst>
            <a:outerShdw blurRad="292100" dist="139700" dir="2700000" algn="tl" rotWithShape="0">
              <a:srgbClr val="333333">
                <a:alpha val="65000"/>
              </a:srgbClr>
            </a:outerShdw>
          </a:effectLst>
        </p:spPr>
      </p:pic>
      <p:sp>
        <p:nvSpPr>
          <p:cNvPr id="34820" name="Rectangle 3"/>
          <p:cNvSpPr>
            <a:spLocks noChangeArrowheads="1"/>
          </p:cNvSpPr>
          <p:nvPr/>
        </p:nvSpPr>
        <p:spPr bwMode="auto">
          <a:xfrm>
            <a:off x="3067897" y="6405623"/>
            <a:ext cx="5045075" cy="254000"/>
          </a:xfrm>
          <a:prstGeom prst="rect">
            <a:avLst/>
          </a:prstGeom>
          <a:noFill/>
          <a:ln w="9525">
            <a:noFill/>
            <a:miter lim="800000"/>
            <a:headEnd/>
            <a:tailEnd/>
          </a:ln>
        </p:spPr>
        <p:txBody>
          <a:bodyPr anchor="ctr">
            <a:spAutoFit/>
          </a:bodyPr>
          <a:lstStyle/>
          <a:p>
            <a:pPr algn="r" eaLnBrk="0" hangingPunct="0">
              <a:defRPr/>
            </a:pPr>
            <a:r>
              <a:rPr lang="en-US" sz="1050" i="1" dirty="0">
                <a:cs typeface="Times New Roman" pitchFamily="18" charset="0"/>
              </a:rPr>
              <a:t> [Images courtesy of HT </a:t>
            </a:r>
            <a:r>
              <a:rPr lang="en-US" sz="1050" i="1" dirty="0" err="1">
                <a:cs typeface="Times New Roman" pitchFamily="18" charset="0"/>
              </a:rPr>
              <a:t>MicroAnalytical</a:t>
            </a:r>
            <a:r>
              <a:rPr lang="en-US" sz="1050" i="1" dirty="0">
                <a:cs typeface="Times New Roman" pitchFamily="18" charset="0"/>
              </a:rPr>
              <a:t>, Inc.]</a:t>
            </a:r>
            <a:r>
              <a:rPr lang="en-US" sz="1050" dirty="0">
                <a:cs typeface="Times New Roman" pitchFamily="18" charset="0"/>
              </a:rPr>
              <a:t> </a:t>
            </a:r>
          </a:p>
        </p:txBody>
      </p:sp>
    </p:spTree>
  </p:cSld>
  <p:clrMapOvr>
    <a:masterClrMapping/>
  </p:clrMapOvr>
  <p:transition xmlns:p14="http://schemas.microsoft.com/office/powerpoint/2010/main" advTm="32689"/>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The LIGA Post Process</a:t>
            </a:r>
            <a:endParaRPr lang="en-US" dirty="0"/>
          </a:p>
        </p:txBody>
      </p:sp>
      <p:pic>
        <p:nvPicPr>
          <p:cNvPr id="7" name="Content Placeholder 6" descr="LIGA_Post.jpg"/>
          <p:cNvPicPr>
            <a:picLocks noGrp="1" noChangeAspect="1"/>
          </p:cNvPicPr>
          <p:nvPr>
            <p:ph sz="quarter" idx="1"/>
          </p:nvPr>
        </p:nvPicPr>
        <p:blipFill>
          <a:blip r:embed="rId3"/>
          <a:stretch>
            <a:fillRect/>
          </a:stretch>
        </p:blipFill>
        <p:spPr>
          <a:xfrm>
            <a:off x="4449763" y="1700213"/>
            <a:ext cx="4503737" cy="2994025"/>
          </a:xfrm>
          <a:effectLst>
            <a:outerShdw blurRad="292100" dist="139700" dir="2700000" algn="tl" rotWithShape="0">
              <a:srgbClr val="333333">
                <a:alpha val="65000"/>
              </a:srgbClr>
            </a:outerShdw>
          </a:effectLst>
        </p:spPr>
      </p:pic>
      <p:sp>
        <p:nvSpPr>
          <p:cNvPr id="37892" name="Content Placeholder 3"/>
          <p:cNvSpPr txBox="1">
            <a:spLocks/>
          </p:cNvSpPr>
          <p:nvPr/>
        </p:nvSpPr>
        <p:spPr bwMode="auto">
          <a:xfrm>
            <a:off x="704850" y="1538288"/>
            <a:ext cx="3638550" cy="4770437"/>
          </a:xfrm>
          <a:prstGeom prst="rect">
            <a:avLst/>
          </a:prstGeom>
          <a:noFill/>
          <a:ln w="9525">
            <a:noFill/>
            <a:miter lim="800000"/>
            <a:headEnd/>
            <a:tailEnd/>
          </a:ln>
        </p:spPr>
        <p:txBody>
          <a:bodyPr/>
          <a:lstStyle/>
          <a:p>
            <a:pPr marL="319088" indent="-319088" eaLnBrk="0" hangingPunct="0">
              <a:spcBef>
                <a:spcPts val="700"/>
              </a:spcBef>
              <a:buClr>
                <a:schemeClr val="tx1"/>
              </a:buClr>
              <a:buSzPct val="75000"/>
              <a:buFont typeface="Wingdings" pitchFamily="2" charset="2"/>
              <a:buChar char="v"/>
            </a:pPr>
            <a:r>
              <a:rPr lang="en-US" sz="2000" dirty="0" err="1"/>
              <a:t>Planarize</a:t>
            </a:r>
            <a:r>
              <a:rPr lang="en-US" sz="2000" dirty="0"/>
              <a:t>, Strip PMMA, Release</a:t>
            </a:r>
          </a:p>
          <a:p>
            <a:pPr marL="319088" indent="-319088" eaLnBrk="0" hangingPunct="0">
              <a:spcBef>
                <a:spcPts val="700"/>
              </a:spcBef>
              <a:buClr>
                <a:schemeClr val="tx1"/>
              </a:buClr>
              <a:buSzPct val="75000"/>
              <a:buFont typeface="Wingdings" pitchFamily="2" charset="2"/>
              <a:buChar char="v"/>
            </a:pPr>
            <a:r>
              <a:rPr lang="en-US" sz="2000" dirty="0"/>
              <a:t>Stamping or molding</a:t>
            </a:r>
          </a:p>
          <a:p>
            <a:pPr marL="319088" indent="-319088" eaLnBrk="0" hangingPunct="0">
              <a:spcBef>
                <a:spcPts val="700"/>
              </a:spcBef>
              <a:buClr>
                <a:schemeClr val="tx1"/>
              </a:buClr>
              <a:buSzPct val="75000"/>
              <a:buFont typeface="Wingdings" pitchFamily="2" charset="2"/>
              <a:buChar char="v"/>
            </a:pPr>
            <a:r>
              <a:rPr lang="en-US" sz="2000" dirty="0"/>
              <a:t>Component level OR wafer scale assembly</a:t>
            </a:r>
          </a:p>
          <a:p>
            <a:pPr marL="319088" indent="-319088" eaLnBrk="0" hangingPunct="0">
              <a:spcBef>
                <a:spcPts val="700"/>
              </a:spcBef>
              <a:buClr>
                <a:schemeClr val="tx1"/>
              </a:buClr>
              <a:buSzPct val="75000"/>
              <a:buFont typeface="Wingdings" pitchFamily="2" charset="2"/>
              <a:buChar char="v"/>
            </a:pPr>
            <a:r>
              <a:rPr lang="en-US" sz="2000" dirty="0"/>
              <a:t>Wafer scale bonding</a:t>
            </a:r>
          </a:p>
          <a:p>
            <a:pPr marL="776288" lvl="1" indent="-319088" eaLnBrk="0" hangingPunct="0">
              <a:spcBef>
                <a:spcPts val="700"/>
              </a:spcBef>
              <a:buClr>
                <a:schemeClr val="tx1"/>
              </a:buClr>
              <a:buSzPct val="75000"/>
              <a:buFont typeface="Wingdings" pitchFamily="2" charset="2"/>
              <a:buChar char="v"/>
            </a:pPr>
            <a:r>
              <a:rPr lang="en-US" sz="2000" dirty="0"/>
              <a:t>Multi-layer structures</a:t>
            </a:r>
          </a:p>
          <a:p>
            <a:pPr marL="776288" lvl="1" indent="-319088" eaLnBrk="0" hangingPunct="0">
              <a:spcBef>
                <a:spcPts val="700"/>
              </a:spcBef>
              <a:buClr>
                <a:schemeClr val="tx1"/>
              </a:buClr>
              <a:buSzPct val="75000"/>
              <a:buFont typeface="Wingdings" pitchFamily="2" charset="2"/>
              <a:buChar char="v"/>
            </a:pPr>
            <a:r>
              <a:rPr lang="en-US" sz="2000" dirty="0"/>
              <a:t>Packaging</a:t>
            </a:r>
          </a:p>
          <a:p>
            <a:pPr marL="319088" indent="-319088" eaLnBrk="0" hangingPunct="0">
              <a:spcBef>
                <a:spcPts val="700"/>
              </a:spcBef>
              <a:buClr>
                <a:schemeClr val="tx1"/>
              </a:buClr>
              <a:buSzPct val="75000"/>
              <a:buFont typeface="Wingdings" pitchFamily="2" charset="2"/>
              <a:buChar char="v"/>
            </a:pPr>
            <a:r>
              <a:rPr lang="en-US" sz="2000" dirty="0"/>
              <a:t>Requires extensive, unique metrology</a:t>
            </a:r>
          </a:p>
        </p:txBody>
      </p:sp>
      <p:sp>
        <p:nvSpPr>
          <p:cNvPr id="5" name="Rectangle 3"/>
          <p:cNvSpPr>
            <a:spLocks noChangeArrowheads="1"/>
          </p:cNvSpPr>
          <p:nvPr/>
        </p:nvSpPr>
        <p:spPr bwMode="auto">
          <a:xfrm>
            <a:off x="5248275" y="5075238"/>
            <a:ext cx="3741738" cy="254000"/>
          </a:xfrm>
          <a:prstGeom prst="rect">
            <a:avLst/>
          </a:prstGeom>
          <a:noFill/>
          <a:ln w="9525">
            <a:noFill/>
            <a:miter lim="800000"/>
            <a:headEnd/>
            <a:tailEnd/>
          </a:ln>
        </p:spPr>
        <p:txBody>
          <a:bodyPr anchor="ctr">
            <a:spAutoFit/>
          </a:bodyPr>
          <a:lstStyle/>
          <a:p>
            <a:pPr algn="r" eaLnBrk="0" hangingPunct="0">
              <a:defRPr/>
            </a:pPr>
            <a:r>
              <a:rPr lang="en-US" sz="1050" i="1" dirty="0">
                <a:cs typeface="Times New Roman" pitchFamily="18" charset="0"/>
              </a:rPr>
              <a:t> [Images courtesy of HT </a:t>
            </a:r>
            <a:r>
              <a:rPr lang="en-US" sz="1050" i="1" dirty="0" err="1">
                <a:cs typeface="Times New Roman" pitchFamily="18" charset="0"/>
              </a:rPr>
              <a:t>MicroAnalytical</a:t>
            </a:r>
            <a:r>
              <a:rPr lang="en-US" sz="1050" i="1" dirty="0">
                <a:cs typeface="Times New Roman" pitchFamily="18" charset="0"/>
              </a:rPr>
              <a:t>, Inc.]</a:t>
            </a:r>
            <a:r>
              <a:rPr lang="en-US" sz="1050" dirty="0">
                <a:cs typeface="Times New Roman" pitchFamily="18" charset="0"/>
              </a:rPr>
              <a:t> </a:t>
            </a:r>
          </a:p>
        </p:txBody>
      </p:sp>
      <p:sp>
        <p:nvSpPr>
          <p:cNvPr id="3" name="TextBox 2"/>
          <p:cNvSpPr txBox="1"/>
          <p:nvPr/>
        </p:nvSpPr>
        <p:spPr>
          <a:xfrm>
            <a:off x="653473" y="5659006"/>
            <a:ext cx="7511341" cy="369332"/>
          </a:xfrm>
          <a:prstGeom prst="rect">
            <a:avLst/>
          </a:prstGeom>
          <a:noFill/>
        </p:spPr>
        <p:txBody>
          <a:bodyPr wrap="none" rtlCol="0">
            <a:spAutoFit/>
          </a:bodyPr>
          <a:lstStyle/>
          <a:p>
            <a:r>
              <a:rPr lang="en-US" dirty="0" smtClean="0"/>
              <a:t>To view this animated process, go here:  </a:t>
            </a:r>
            <a:r>
              <a:rPr lang="en-US" dirty="0">
                <a:hlinkClick r:id="rId4"/>
              </a:rPr>
              <a:t>https://youtu.be/</a:t>
            </a:r>
            <a:r>
              <a:rPr lang="en-US" dirty="0" smtClean="0">
                <a:hlinkClick r:id="rId4"/>
              </a:rPr>
              <a:t>CbN7h3o51Zo</a:t>
            </a:r>
            <a:r>
              <a:rPr lang="en-US" dirty="0" smtClean="0"/>
              <a:t> </a:t>
            </a:r>
            <a:endParaRPr lang="en-US" dirty="0"/>
          </a:p>
        </p:txBody>
      </p:sp>
    </p:spTree>
  </p:cSld>
  <p:clrMapOvr>
    <a:masterClrMapping/>
  </p:clrMapOvr>
  <p:transition xmlns:p14="http://schemas.microsoft.com/office/powerpoint/2010/main" advTm="11166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a:defRPr/>
            </a:pPr>
            <a:r>
              <a:rPr lang="en-US" dirty="0" smtClean="0"/>
              <a:t>LIGA Structures</a:t>
            </a:r>
            <a:endParaRPr lang="en-US" dirty="0"/>
          </a:p>
        </p:txBody>
      </p:sp>
      <p:pic>
        <p:nvPicPr>
          <p:cNvPr id="16" name="Picture 15" descr="Liga_CableHolder.jpg"/>
          <p:cNvPicPr>
            <a:picLocks noChangeAspect="1"/>
          </p:cNvPicPr>
          <p:nvPr/>
        </p:nvPicPr>
        <p:blipFill>
          <a:blip r:embed="rId3"/>
          <a:stretch>
            <a:fillRect/>
          </a:stretch>
        </p:blipFill>
        <p:spPr>
          <a:xfrm>
            <a:off x="1052186" y="4399186"/>
            <a:ext cx="3351756" cy="2127580"/>
          </a:xfrm>
          <a:prstGeom prst="rect">
            <a:avLst/>
          </a:prstGeom>
        </p:spPr>
      </p:pic>
      <p:sp>
        <p:nvSpPr>
          <p:cNvPr id="17" name="Rectangle 6"/>
          <p:cNvSpPr>
            <a:spLocks noChangeArrowheads="1"/>
          </p:cNvSpPr>
          <p:nvPr/>
        </p:nvSpPr>
        <p:spPr bwMode="auto">
          <a:xfrm>
            <a:off x="457200" y="5755196"/>
            <a:ext cx="1828800" cy="777128"/>
          </a:xfrm>
          <a:prstGeom prst="rect">
            <a:avLst/>
          </a:prstGeom>
          <a:noFill/>
          <a:ln w="9525">
            <a:noFill/>
            <a:miter lim="800000"/>
            <a:headEnd/>
            <a:tailEnd/>
          </a:ln>
        </p:spPr>
        <p:txBody>
          <a:bodyPr/>
          <a:lstStyle/>
          <a:p>
            <a:pPr>
              <a:spcBef>
                <a:spcPct val="20000"/>
              </a:spcBef>
            </a:pPr>
            <a:r>
              <a:rPr lang="en-US" sz="1400" b="1" i="1" dirty="0"/>
              <a:t>Molded fiber Optic Cable holders</a:t>
            </a:r>
            <a:endParaRPr lang="en-US" sz="1400" b="1" i="1" dirty="0">
              <a:sym typeface="Symbol" pitchFamily="18" charset="2"/>
            </a:endParaRPr>
          </a:p>
        </p:txBody>
      </p:sp>
      <p:pic>
        <p:nvPicPr>
          <p:cNvPr id="18" name="Picture 17" descr="LigaPostsDark.jpg"/>
          <p:cNvPicPr>
            <a:picLocks noChangeAspect="1"/>
          </p:cNvPicPr>
          <p:nvPr/>
        </p:nvPicPr>
        <p:blipFill>
          <a:blip r:embed="rId4"/>
          <a:stretch>
            <a:fillRect/>
          </a:stretch>
        </p:blipFill>
        <p:spPr>
          <a:xfrm>
            <a:off x="839193" y="1699365"/>
            <a:ext cx="2858464" cy="2446751"/>
          </a:xfrm>
          <a:prstGeom prst="rect">
            <a:avLst/>
          </a:prstGeom>
          <a:ln>
            <a:noFill/>
          </a:ln>
          <a:effectLst>
            <a:outerShdw blurRad="292100" dist="139700" dir="2700000" algn="tl" rotWithShape="0">
              <a:srgbClr val="333333">
                <a:alpha val="65000"/>
              </a:srgbClr>
            </a:outerShdw>
          </a:effectLst>
        </p:spPr>
      </p:pic>
      <p:sp>
        <p:nvSpPr>
          <p:cNvPr id="19" name="Rectangle 6"/>
          <p:cNvSpPr>
            <a:spLocks noChangeArrowheads="1"/>
          </p:cNvSpPr>
          <p:nvPr/>
        </p:nvSpPr>
        <p:spPr bwMode="auto">
          <a:xfrm>
            <a:off x="3822526" y="1600200"/>
            <a:ext cx="3581674" cy="457200"/>
          </a:xfrm>
          <a:prstGeom prst="rect">
            <a:avLst/>
          </a:prstGeom>
          <a:noFill/>
          <a:ln w="9525">
            <a:noFill/>
            <a:miter lim="800000"/>
            <a:headEnd/>
            <a:tailEnd/>
          </a:ln>
        </p:spPr>
        <p:txBody>
          <a:bodyPr/>
          <a:lstStyle/>
          <a:p>
            <a:pPr>
              <a:spcBef>
                <a:spcPct val="20000"/>
              </a:spcBef>
            </a:pPr>
            <a:r>
              <a:rPr lang="en-US" sz="1400" b="1" i="1" dirty="0"/>
              <a:t>PMMA 30</a:t>
            </a:r>
            <a:r>
              <a:rPr lang="en-US" sz="1400" b="1" i="1" dirty="0">
                <a:sym typeface="Symbol" pitchFamily="18" charset="2"/>
              </a:rPr>
              <a:t>m posts, 3m spacing, 300m tall </a:t>
            </a:r>
          </a:p>
        </p:txBody>
      </p:sp>
      <p:pic>
        <p:nvPicPr>
          <p:cNvPr id="20" name="Picture 19" descr="LigaSpring.jpg"/>
          <p:cNvPicPr>
            <a:picLocks noChangeAspect="1"/>
          </p:cNvPicPr>
          <p:nvPr/>
        </p:nvPicPr>
        <p:blipFill>
          <a:blip r:embed="rId5"/>
          <a:stretch>
            <a:fillRect/>
          </a:stretch>
        </p:blipFill>
        <p:spPr>
          <a:xfrm>
            <a:off x="4886195" y="3052347"/>
            <a:ext cx="3962400" cy="2739628"/>
          </a:xfrm>
          <a:prstGeom prst="rect">
            <a:avLst/>
          </a:prstGeom>
        </p:spPr>
      </p:pic>
      <p:sp>
        <p:nvSpPr>
          <p:cNvPr id="21" name="Rectangle 6"/>
          <p:cNvSpPr>
            <a:spLocks noChangeArrowheads="1"/>
          </p:cNvSpPr>
          <p:nvPr/>
        </p:nvSpPr>
        <p:spPr bwMode="auto">
          <a:xfrm>
            <a:off x="5879926" y="2667000"/>
            <a:ext cx="3276600" cy="685800"/>
          </a:xfrm>
          <a:prstGeom prst="rect">
            <a:avLst/>
          </a:prstGeom>
          <a:noFill/>
          <a:ln w="9525">
            <a:noFill/>
            <a:miter lim="800000"/>
            <a:headEnd/>
            <a:tailEnd/>
          </a:ln>
        </p:spPr>
        <p:txBody>
          <a:bodyPr/>
          <a:lstStyle/>
          <a:p>
            <a:pPr>
              <a:spcBef>
                <a:spcPct val="20000"/>
              </a:spcBef>
            </a:pPr>
            <a:r>
              <a:rPr lang="en-US" sz="1400" b="1" i="1" dirty="0"/>
              <a:t>Precision miniature spring</a:t>
            </a:r>
            <a:endParaRPr lang="en-US" sz="1400" b="1" i="1" dirty="0">
              <a:sym typeface="Symbol" pitchFamily="18" charset="2"/>
            </a:endParaRPr>
          </a:p>
        </p:txBody>
      </p:sp>
    </p:spTree>
  </p:cSld>
  <p:clrMapOvr>
    <a:masterClrMapping/>
  </p:clrMapOvr>
  <p:transition xmlns:p14="http://schemas.microsoft.com/office/powerpoint/2010/main" advTm="395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LIGA – Components</a:t>
            </a:r>
            <a:endParaRPr lang="en-US" dirty="0"/>
          </a:p>
        </p:txBody>
      </p:sp>
      <p:sp>
        <p:nvSpPr>
          <p:cNvPr id="39939" name="Content Placeholder 3"/>
          <p:cNvSpPr>
            <a:spLocks noGrp="1"/>
          </p:cNvSpPr>
          <p:nvPr>
            <p:ph sz="quarter" idx="1"/>
          </p:nvPr>
        </p:nvSpPr>
        <p:spPr>
          <a:xfrm>
            <a:off x="5445125" y="1706563"/>
            <a:ext cx="3013075" cy="3719512"/>
          </a:xfrm>
        </p:spPr>
        <p:txBody>
          <a:bodyPr/>
          <a:lstStyle/>
          <a:p>
            <a:pPr marL="531813" lvl="1" indent="-346075" eaLnBrk="1" hangingPunct="1">
              <a:spcBef>
                <a:spcPct val="25000"/>
              </a:spcBef>
              <a:buClr>
                <a:schemeClr val="tx1"/>
              </a:buClr>
              <a:buFont typeface="Wingdings 2" pitchFamily="18" charset="2"/>
              <a:buNone/>
            </a:pPr>
            <a:r>
              <a:rPr lang="en-US" sz="2000" smtClean="0"/>
              <a:t>HARMST </a:t>
            </a:r>
          </a:p>
          <a:p>
            <a:pPr marL="806450" lvl="2" indent="-346075" eaLnBrk="1" hangingPunct="1">
              <a:spcBef>
                <a:spcPct val="25000"/>
              </a:spcBef>
              <a:buClr>
                <a:schemeClr val="tx1"/>
              </a:buClr>
              <a:buFont typeface="Wingdings" pitchFamily="2" charset="2"/>
              <a:buChar char="v"/>
            </a:pPr>
            <a:r>
              <a:rPr lang="en-US" sz="2000" smtClean="0"/>
              <a:t>Turbines</a:t>
            </a:r>
          </a:p>
          <a:p>
            <a:pPr marL="806450" lvl="2" indent="-346075" eaLnBrk="1" hangingPunct="1">
              <a:spcBef>
                <a:spcPct val="25000"/>
              </a:spcBef>
              <a:buClr>
                <a:schemeClr val="tx1"/>
              </a:buClr>
              <a:buFont typeface="Wingdings" pitchFamily="2" charset="2"/>
              <a:buChar char="v"/>
            </a:pPr>
            <a:r>
              <a:rPr lang="en-US" sz="2000" smtClean="0"/>
              <a:t>Gears</a:t>
            </a:r>
          </a:p>
          <a:p>
            <a:pPr marL="806450" lvl="2" indent="-346075" eaLnBrk="1" hangingPunct="1">
              <a:spcBef>
                <a:spcPct val="25000"/>
              </a:spcBef>
              <a:buClr>
                <a:schemeClr val="tx1"/>
              </a:buClr>
              <a:buFont typeface="Wingdings" pitchFamily="2" charset="2"/>
              <a:buChar char="v"/>
            </a:pPr>
            <a:r>
              <a:rPr lang="en-US" sz="2000" smtClean="0"/>
              <a:t>Springs</a:t>
            </a:r>
          </a:p>
          <a:p>
            <a:pPr marL="806450" lvl="2" indent="-346075" eaLnBrk="1" hangingPunct="1">
              <a:spcBef>
                <a:spcPct val="25000"/>
              </a:spcBef>
              <a:buClr>
                <a:schemeClr val="tx1"/>
              </a:buClr>
              <a:buFont typeface="Wingdings" pitchFamily="2" charset="2"/>
              <a:buChar char="v"/>
            </a:pPr>
            <a:r>
              <a:rPr lang="en-US" sz="2000" smtClean="0"/>
              <a:t>Clips</a:t>
            </a:r>
          </a:p>
          <a:p>
            <a:pPr marL="806450" lvl="2" indent="-346075" eaLnBrk="1" hangingPunct="1">
              <a:spcBef>
                <a:spcPct val="25000"/>
              </a:spcBef>
              <a:buClr>
                <a:schemeClr val="tx1"/>
              </a:buClr>
              <a:buFont typeface="Wingdings" pitchFamily="2" charset="2"/>
              <a:buChar char="v"/>
            </a:pPr>
            <a:r>
              <a:rPr lang="en-US" sz="2000" smtClean="0"/>
              <a:t>Needle Arrays</a:t>
            </a:r>
          </a:p>
          <a:p>
            <a:pPr marL="806450" lvl="2" indent="-346075" eaLnBrk="1" hangingPunct="1">
              <a:spcBef>
                <a:spcPct val="25000"/>
              </a:spcBef>
              <a:buClr>
                <a:schemeClr val="tx1"/>
              </a:buClr>
              <a:buFont typeface="Wingdings" pitchFamily="2" charset="2"/>
              <a:buChar char="v"/>
            </a:pPr>
            <a:r>
              <a:rPr lang="en-US" sz="2000" smtClean="0"/>
              <a:t>Shutters</a:t>
            </a:r>
          </a:p>
          <a:p>
            <a:pPr marL="806450" lvl="2" indent="-346075" eaLnBrk="1" hangingPunct="1">
              <a:spcBef>
                <a:spcPct val="25000"/>
              </a:spcBef>
              <a:buClr>
                <a:schemeClr val="tx1"/>
              </a:buClr>
              <a:buFont typeface="Wingdings" pitchFamily="2" charset="2"/>
              <a:buChar char="v"/>
            </a:pPr>
            <a:r>
              <a:rPr lang="en-US" sz="2000" smtClean="0"/>
              <a:t>Gratings</a:t>
            </a:r>
          </a:p>
          <a:p>
            <a:pPr marL="806450" lvl="2" indent="-346075" eaLnBrk="1" hangingPunct="1">
              <a:spcBef>
                <a:spcPct val="25000"/>
              </a:spcBef>
              <a:buClr>
                <a:schemeClr val="tx1"/>
              </a:buClr>
              <a:buFont typeface="Wingdings" pitchFamily="2" charset="2"/>
              <a:buChar char="v"/>
            </a:pPr>
            <a:r>
              <a:rPr lang="en-US" sz="2000" smtClean="0"/>
              <a:t>Packaging</a:t>
            </a:r>
          </a:p>
        </p:txBody>
      </p:sp>
      <p:pic>
        <p:nvPicPr>
          <p:cNvPr id="39940" name="Picture 5" descr="http://www.eee.metu.edu.tr/~tayfuna/antwithgear.jpg"/>
          <p:cNvPicPr>
            <a:picLocks noChangeAspect="1" noChangeArrowheads="1"/>
          </p:cNvPicPr>
          <p:nvPr/>
        </p:nvPicPr>
        <p:blipFill>
          <a:blip r:embed="rId3"/>
          <a:srcRect/>
          <a:stretch>
            <a:fillRect/>
          </a:stretch>
        </p:blipFill>
        <p:spPr bwMode="auto">
          <a:xfrm>
            <a:off x="307975" y="1890713"/>
            <a:ext cx="4648200" cy="4562475"/>
          </a:xfrm>
          <a:prstGeom prst="rect">
            <a:avLst/>
          </a:prstGeom>
          <a:ln>
            <a:noFill/>
          </a:ln>
          <a:effectLst>
            <a:outerShdw blurRad="292100" dist="139700" dir="2700000" algn="tl" rotWithShape="0">
              <a:srgbClr val="333333">
                <a:alpha val="65000"/>
              </a:srgbClr>
            </a:outerShdw>
          </a:effectLst>
        </p:spPr>
      </p:pic>
      <p:sp>
        <p:nvSpPr>
          <p:cNvPr id="39941" name="TextBox 4"/>
          <p:cNvSpPr txBox="1">
            <a:spLocks noChangeArrowheads="1"/>
          </p:cNvSpPr>
          <p:nvPr/>
        </p:nvSpPr>
        <p:spPr bwMode="auto">
          <a:xfrm>
            <a:off x="5318125" y="5851525"/>
            <a:ext cx="3200400" cy="600075"/>
          </a:xfrm>
          <a:prstGeom prst="rect">
            <a:avLst/>
          </a:prstGeom>
          <a:noFill/>
          <a:ln w="9525">
            <a:noFill/>
            <a:miter lim="800000"/>
            <a:headEnd/>
            <a:tailEnd/>
          </a:ln>
        </p:spPr>
        <p:txBody>
          <a:bodyPr>
            <a:spAutoFit/>
          </a:bodyPr>
          <a:lstStyle/>
          <a:p>
            <a:r>
              <a:rPr lang="en-US" sz="1100" b="1" i="1"/>
              <a:t>Ant with a LIGA micro-gear.</a:t>
            </a:r>
          </a:p>
          <a:p>
            <a:r>
              <a:rPr lang="en-US" sz="1100" b="1" i="1"/>
              <a:t>Image courtesy of  Rorschungzentrum Karlsruhe, Germany</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Placeholder 1"/>
          <p:cNvSpPr>
            <a:spLocks noGrp="1"/>
          </p:cNvSpPr>
          <p:nvPr>
            <p:ph type="body" idx="1"/>
          </p:nvPr>
        </p:nvSpPr>
        <p:spPr>
          <a:xfrm>
            <a:off x="1371600" y="2743200"/>
            <a:ext cx="7123113" cy="3371850"/>
          </a:xfrm>
        </p:spPr>
        <p:txBody>
          <a:bodyPr/>
          <a:lstStyle/>
          <a:p>
            <a:r>
              <a:rPr lang="en-US" sz="2000" dirty="0" smtClean="0"/>
              <a:t>MEMS fabrication (also called micromachining) has allowed for the manufacturing of micro-sized devices that can be fabricated on top of substrates, within substrates, or molded and bonded.  </a:t>
            </a:r>
          </a:p>
          <a:p>
            <a:r>
              <a:rPr lang="en-US" sz="2000" dirty="0" smtClean="0"/>
              <a:t>Three widely used micromachining processes are</a:t>
            </a:r>
          </a:p>
          <a:p>
            <a:pPr marL="457200" indent="-457200">
              <a:buFont typeface="Wingdings" pitchFamily="2" charset="2"/>
              <a:buChar char="v"/>
              <a:defRPr/>
            </a:pPr>
            <a:r>
              <a:rPr lang="en-US" sz="2000" dirty="0" smtClean="0"/>
              <a:t>surface micromachining</a:t>
            </a:r>
          </a:p>
          <a:p>
            <a:pPr marL="457200" indent="-457200">
              <a:buFont typeface="Wingdings" pitchFamily="2" charset="2"/>
              <a:buChar char="v"/>
              <a:defRPr/>
            </a:pPr>
            <a:r>
              <a:rPr lang="en-US" sz="2000" dirty="0" smtClean="0"/>
              <a:t>bulk micromachining, and </a:t>
            </a:r>
          </a:p>
          <a:p>
            <a:pPr marL="457200" indent="-457200">
              <a:buFont typeface="Wingdings" pitchFamily="2" charset="2"/>
              <a:buChar char="v"/>
              <a:defRPr/>
            </a:pPr>
            <a:r>
              <a:rPr lang="en-US" sz="2000" dirty="0" smtClean="0"/>
              <a:t>LIGA (</a:t>
            </a:r>
            <a:r>
              <a:rPr lang="en-US" sz="2000" b="1" dirty="0" smtClean="0"/>
              <a:t>Li</a:t>
            </a:r>
            <a:r>
              <a:rPr lang="en-US" sz="2000" dirty="0" smtClean="0"/>
              <a:t>thography</a:t>
            </a:r>
            <a:r>
              <a:rPr lang="en-US" sz="2000" b="1" dirty="0" smtClean="0"/>
              <a:t>, </a:t>
            </a:r>
            <a:r>
              <a:rPr lang="en-US" sz="2000" b="1" dirty="0" err="1" smtClean="0"/>
              <a:t>G</a:t>
            </a:r>
            <a:r>
              <a:rPr lang="en-US" sz="2000" dirty="0" err="1" smtClean="0"/>
              <a:t>alvanoformung</a:t>
            </a:r>
            <a:r>
              <a:rPr lang="en-US" sz="2000" dirty="0" smtClean="0"/>
              <a:t>, and</a:t>
            </a:r>
            <a:r>
              <a:rPr lang="en-US" sz="2000" b="1" dirty="0" smtClean="0"/>
              <a:t> </a:t>
            </a:r>
            <a:r>
              <a:rPr lang="en-US" sz="2000" b="1" dirty="0" err="1" smtClean="0"/>
              <a:t>A</a:t>
            </a:r>
            <a:r>
              <a:rPr lang="en-US" sz="2000" dirty="0" err="1" smtClean="0"/>
              <a:t>bformung</a:t>
            </a:r>
            <a:r>
              <a:rPr lang="en-US" sz="2000" dirty="0" smtClean="0"/>
              <a:t>).</a:t>
            </a:r>
          </a:p>
        </p:txBody>
      </p:sp>
      <p:sp>
        <p:nvSpPr>
          <p:cNvPr id="3" name="Title 2"/>
          <p:cNvSpPr>
            <a:spLocks noGrp="1"/>
          </p:cNvSpPr>
          <p:nvPr>
            <p:ph type="title"/>
          </p:nvPr>
        </p:nvSpPr>
        <p:spPr/>
        <p:txBody>
          <a:bodyPr/>
          <a:lstStyle/>
          <a:p>
            <a:pPr eaLnBrk="1" fontAlgn="auto" hangingPunct="1">
              <a:spcAft>
                <a:spcPts val="0"/>
              </a:spcAft>
              <a:defRPr/>
            </a:pPr>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77500" lnSpcReduction="20000"/>
          </a:bodyPr>
          <a:lstStyle/>
          <a:p>
            <a:pPr algn="ctr"/>
            <a:r>
              <a:rPr lang="en-US" sz="2000" dirty="0"/>
              <a:t>Made possible through grants from the National Science Foundation Department of Undergraduate Education #0830384, 0902411, and 1205138.</a:t>
            </a:r>
          </a:p>
          <a:p>
            <a:pPr algn="ctr"/>
            <a:r>
              <a:rPr lang="en-US" sz="2000" dirty="0"/>
              <a:t> </a:t>
            </a:r>
          </a:p>
          <a:p>
            <a:pPr algn="ctr"/>
            <a:r>
              <a:rPr lang="en-US" sz="2000" dirty="0"/>
              <a:t>Any opinions, findings and conclusions or recommendations expressed in this material are those of the authors and creators, and do not necessarily reflect the views of the National Science Foundation.</a:t>
            </a:r>
          </a:p>
          <a:p>
            <a:pPr algn="ctr"/>
            <a:r>
              <a:rPr lang="en-US" sz="2000" b="1" dirty="0"/>
              <a:t> </a:t>
            </a:r>
            <a:endParaRPr lang="en-US" sz="2000" dirty="0"/>
          </a:p>
          <a:p>
            <a:pPr algn="ctr"/>
            <a:r>
              <a:rPr lang="en-US" sz="2000" dirty="0"/>
              <a:t>Southwest Center for Microsystems Education (SCME) NSF ATE Center</a:t>
            </a:r>
          </a:p>
          <a:p>
            <a:pPr algn="ctr"/>
            <a:r>
              <a:rPr lang="en-US" sz="2000" dirty="0"/>
              <a:t>© 2010 Regents of the University of New Mexico</a:t>
            </a:r>
          </a:p>
          <a:p>
            <a:pPr algn="ctr"/>
            <a:r>
              <a:rPr lang="en-US" sz="2000" dirty="0"/>
              <a:t> </a:t>
            </a:r>
          </a:p>
          <a:p>
            <a:pPr algn="ctr"/>
            <a:r>
              <a:rPr lang="en-US" sz="2000" dirty="0"/>
              <a:t>Content is protected by the CC Attribution Non-Commercial Share Alike license.</a:t>
            </a:r>
          </a:p>
          <a:p>
            <a:pPr algn="ctr"/>
            <a:r>
              <a:rPr lang="en-US" sz="2000" dirty="0"/>
              <a:t> </a:t>
            </a:r>
          </a:p>
          <a:p>
            <a:pPr algn="ctr"/>
            <a:r>
              <a:rPr lang="en-US" sz="2000" dirty="0"/>
              <a:t>Website:  </a:t>
            </a:r>
            <a:r>
              <a:rPr lang="en-US" sz="2000" u="sng" dirty="0">
                <a:hlinkClick r:id="rId3"/>
              </a:rPr>
              <a:t>www.scme-nm.org</a:t>
            </a:r>
            <a:endParaRPr lang="en-US" sz="2000" dirty="0"/>
          </a:p>
          <a:p>
            <a:pPr algn="ctr" eaLnBrk="1" fontAlgn="auto" hangingPunct="1">
              <a:spcAft>
                <a:spcPts val="0"/>
              </a:spcAft>
              <a:defRPr/>
            </a:pPr>
            <a:endParaRPr lang="en-US" dirty="0"/>
          </a:p>
        </p:txBody>
      </p:sp>
      <p:sp>
        <p:nvSpPr>
          <p:cNvPr id="3" name="Title 2"/>
          <p:cNvSpPr>
            <a:spLocks noGrp="1"/>
          </p:cNvSpPr>
          <p:nvPr>
            <p:ph type="title"/>
          </p:nvPr>
        </p:nvSpPr>
        <p:spPr/>
        <p:txBody>
          <a:bodyPr/>
          <a:lstStyle/>
          <a:p>
            <a:pPr eaLnBrk="1" fontAlgn="auto" hangingPunct="1">
              <a:spcAft>
                <a:spcPts val="0"/>
              </a:spcAft>
              <a:defRPr/>
            </a:pPr>
            <a:r>
              <a:rPr lang="en-US" dirty="0" smtClean="0"/>
              <a:t>Acknowledgements</a:t>
            </a:r>
            <a:endParaRPr lang="en-US" dirty="0"/>
          </a:p>
        </p:txBody>
      </p:sp>
      <p:sp>
        <p:nvSpPr>
          <p:cNvPr id="4" name="TextBox 3"/>
          <p:cNvSpPr txBox="1"/>
          <p:nvPr/>
        </p:nvSpPr>
        <p:spPr>
          <a:xfrm>
            <a:off x="147957" y="6349429"/>
            <a:ext cx="1392416" cy="307777"/>
          </a:xfrm>
          <a:prstGeom prst="rect">
            <a:avLst/>
          </a:prstGeom>
          <a:noFill/>
        </p:spPr>
        <p:txBody>
          <a:bodyPr wrap="none" rtlCol="0">
            <a:spAutoFit/>
          </a:bodyPr>
          <a:lstStyle/>
          <a:p>
            <a:r>
              <a:rPr lang="en-US" sz="1400" dirty="0" smtClean="0"/>
              <a:t>Rev June 2017</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xide_sacrificial_layer_ppt.jpg"/>
          <p:cNvPicPr>
            <a:picLocks noChangeAspect="1"/>
          </p:cNvPicPr>
          <p:nvPr/>
        </p:nvPicPr>
        <p:blipFill>
          <a:blip r:embed="rId3"/>
          <a:stretch>
            <a:fillRect/>
          </a:stretch>
        </p:blipFill>
        <p:spPr>
          <a:xfrm>
            <a:off x="4747206" y="1622122"/>
            <a:ext cx="4396794" cy="2749462"/>
          </a:xfrm>
          <a:prstGeom prst="rect">
            <a:avLst/>
          </a:prstGeom>
        </p:spPr>
      </p:pic>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Surface Micromachining</a:t>
            </a:r>
            <a:endParaRPr lang="en-US" dirty="0"/>
          </a:p>
        </p:txBody>
      </p:sp>
      <p:sp>
        <p:nvSpPr>
          <p:cNvPr id="21507" name="Content Placeholder 3"/>
          <p:cNvSpPr>
            <a:spLocks noGrp="1"/>
          </p:cNvSpPr>
          <p:nvPr>
            <p:ph sz="quarter" idx="1"/>
          </p:nvPr>
        </p:nvSpPr>
        <p:spPr>
          <a:xfrm>
            <a:off x="612775" y="1600200"/>
            <a:ext cx="4171950" cy="4770438"/>
          </a:xfrm>
        </p:spPr>
        <p:txBody>
          <a:bodyPr/>
          <a:lstStyle/>
          <a:p>
            <a:pPr marL="273050" indent="-273050" eaLnBrk="1" hangingPunct="1">
              <a:buSzPct val="100000"/>
            </a:pPr>
            <a:r>
              <a:rPr lang="en-US" sz="2000" dirty="0" smtClean="0"/>
              <a:t>Structural and sacrificial layers are deposited, patterned and etched on top of a substrate.</a:t>
            </a:r>
          </a:p>
          <a:p>
            <a:pPr marL="273050" indent="-273050" eaLnBrk="1" hangingPunct="1">
              <a:buSzPct val="100000"/>
            </a:pPr>
            <a:r>
              <a:rPr lang="en-US" sz="2000" dirty="0" smtClean="0"/>
              <a:t>Structures have low aspect ratios (short and wide)</a:t>
            </a:r>
          </a:p>
          <a:p>
            <a:pPr marL="273050" indent="-273050" eaLnBrk="1" hangingPunct="1">
              <a:buSzPct val="100000"/>
            </a:pPr>
            <a:r>
              <a:rPr lang="en-US" sz="2000" dirty="0" smtClean="0"/>
              <a:t>Based on CMOS manufacturing.  </a:t>
            </a:r>
            <a:r>
              <a:rPr lang="en-US" sz="1600" i="1" dirty="0" smtClean="0"/>
              <a:t>(CMOS – complementary metal oxide semiconductor)</a:t>
            </a:r>
            <a:endParaRPr lang="en-US" sz="2000" dirty="0" smtClean="0"/>
          </a:p>
          <a:p>
            <a:pPr marL="273050" indent="-273050" eaLnBrk="1" hangingPunct="1">
              <a:buSzPct val="100000"/>
              <a:buNone/>
            </a:pPr>
            <a:endParaRPr lang="en-US" sz="2000" dirty="0" smtClean="0"/>
          </a:p>
          <a:p>
            <a:pPr marL="273050" indent="-273050" eaLnBrk="1" hangingPunct="1">
              <a:buSzPct val="100000"/>
              <a:buFont typeface="Wingdings" pitchFamily="2" charset="2"/>
              <a:buNone/>
            </a:pPr>
            <a:endParaRPr lang="en-US" sz="2000" dirty="0" smtClean="0"/>
          </a:p>
        </p:txBody>
      </p:sp>
      <p:pic>
        <p:nvPicPr>
          <p:cNvPr id="18" name="Picture 7"/>
          <p:cNvPicPr>
            <a:picLocks noChangeAspect="1" noChangeArrowheads="1"/>
          </p:cNvPicPr>
          <p:nvPr/>
        </p:nvPicPr>
        <p:blipFill>
          <a:blip r:embed="rId4"/>
          <a:srcRect b="33040"/>
          <a:stretch>
            <a:fillRect/>
          </a:stretch>
        </p:blipFill>
        <p:spPr bwMode="auto">
          <a:xfrm>
            <a:off x="5287963" y="4472549"/>
            <a:ext cx="3505200" cy="1952625"/>
          </a:xfrm>
          <a:prstGeom prst="rect">
            <a:avLst/>
          </a:prstGeom>
          <a:ln>
            <a:noFill/>
          </a:ln>
          <a:effectLst>
            <a:outerShdw blurRad="292100" dist="139700" dir="2700000" algn="tl" rotWithShape="0">
              <a:srgbClr val="333333">
                <a:alpha val="65000"/>
              </a:srgbClr>
            </a:outerShdw>
          </a:effectLst>
        </p:spPr>
      </p:pic>
      <p:sp>
        <p:nvSpPr>
          <p:cNvPr id="21509" name="TextBox 18"/>
          <p:cNvSpPr txBox="1">
            <a:spLocks noChangeArrowheads="1"/>
          </p:cNvSpPr>
          <p:nvPr/>
        </p:nvSpPr>
        <p:spPr bwMode="auto">
          <a:xfrm>
            <a:off x="2238201" y="6093734"/>
            <a:ext cx="3033713" cy="276225"/>
          </a:xfrm>
          <a:prstGeom prst="rect">
            <a:avLst/>
          </a:prstGeom>
          <a:noFill/>
          <a:ln w="9525">
            <a:noFill/>
            <a:miter lim="800000"/>
            <a:headEnd/>
            <a:tailEnd/>
          </a:ln>
        </p:spPr>
        <p:txBody>
          <a:bodyPr wrap="none">
            <a:spAutoFit/>
          </a:bodyPr>
          <a:lstStyle/>
          <a:p>
            <a:r>
              <a:rPr lang="en-US" sz="1200" i="1" dirty="0">
                <a:latin typeface="Gill Sans MT" pitchFamily="34" charset="0"/>
              </a:rPr>
              <a:t>[Image courtesy of Sandia National Laboratories]</a:t>
            </a:r>
          </a:p>
        </p:txBody>
      </p:sp>
    </p:spTree>
  </p:cSld>
  <p:clrMapOvr>
    <a:masterClrMapping/>
  </p:clrMapOvr>
  <p:transition xmlns:p14="http://schemas.microsoft.com/office/powerpoint/2010/main" advTm="74501"/>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Content Placeholder 3"/>
          <p:cNvSpPr>
            <a:spLocks noGrp="1"/>
          </p:cNvSpPr>
          <p:nvPr>
            <p:ph sz="quarter" idx="1"/>
          </p:nvPr>
        </p:nvSpPr>
        <p:spPr>
          <a:xfrm>
            <a:off x="162837" y="1529219"/>
            <a:ext cx="5035463" cy="2241115"/>
          </a:xfrm>
        </p:spPr>
        <p:txBody>
          <a:bodyPr/>
          <a:lstStyle/>
          <a:p>
            <a:pPr lvl="1">
              <a:spcBef>
                <a:spcPct val="45000"/>
              </a:spcBef>
              <a:buFont typeface="Wingdings" pitchFamily="2" charset="2"/>
              <a:buChar char="v"/>
            </a:pPr>
            <a:r>
              <a:rPr lang="en-US" sz="2400" dirty="0" smtClean="0"/>
              <a:t>A micromechanical part is formed out of deposited thin films</a:t>
            </a:r>
          </a:p>
          <a:p>
            <a:pPr lvl="1">
              <a:spcBef>
                <a:spcPct val="45000"/>
              </a:spcBef>
              <a:buFont typeface="Wingdings" pitchFamily="2" charset="2"/>
              <a:buChar char="v"/>
            </a:pPr>
            <a:r>
              <a:rPr lang="en-US" sz="2400" dirty="0" smtClean="0"/>
              <a:t>At least one structural and at least one sacrificial layer.</a:t>
            </a:r>
          </a:p>
          <a:p>
            <a:pPr marL="273050" indent="-273050" eaLnBrk="1" hangingPunct="1">
              <a:buSzPct val="100000"/>
              <a:buFont typeface="Wingdings" pitchFamily="2" charset="2"/>
              <a:buNone/>
            </a:pPr>
            <a:endParaRPr lang="en-US" sz="1800" dirty="0" smtClean="0"/>
          </a:p>
        </p:txBody>
      </p:sp>
      <p:sp>
        <p:nvSpPr>
          <p:cNvPr id="2" name="Title 1"/>
          <p:cNvSpPr>
            <a:spLocks noGrp="1"/>
          </p:cNvSpPr>
          <p:nvPr>
            <p:ph type="title"/>
          </p:nvPr>
        </p:nvSpPr>
        <p:spPr>
          <a:xfrm>
            <a:off x="612775" y="228600"/>
            <a:ext cx="8153400" cy="990600"/>
          </a:xfrm>
        </p:spPr>
        <p:txBody>
          <a:bodyPr>
            <a:noAutofit/>
          </a:bodyPr>
          <a:lstStyle/>
          <a:p>
            <a:pPr eaLnBrk="1" fontAlgn="auto" hangingPunct="1">
              <a:spcAft>
                <a:spcPts val="0"/>
              </a:spcAft>
              <a:defRPr/>
            </a:pPr>
            <a:r>
              <a:rPr lang="en-US" dirty="0" smtClean="0"/>
              <a:t>Surface Micromachining </a:t>
            </a:r>
            <a:endParaRPr lang="en-US" dirty="0"/>
          </a:p>
        </p:txBody>
      </p:sp>
      <p:pic>
        <p:nvPicPr>
          <p:cNvPr id="6" name="Picture 2" descr="http://www.swri.org/3pubs/ttoday/winter04/images/page9.jpg"/>
          <p:cNvPicPr>
            <a:picLocks noChangeAspect="1" noChangeArrowheads="1"/>
          </p:cNvPicPr>
          <p:nvPr/>
        </p:nvPicPr>
        <p:blipFill>
          <a:blip r:embed="rId3"/>
          <a:srcRect/>
          <a:stretch>
            <a:fillRect/>
          </a:stretch>
        </p:blipFill>
        <p:spPr bwMode="auto">
          <a:xfrm>
            <a:off x="5523539" y="1531939"/>
            <a:ext cx="3361699" cy="5051742"/>
          </a:xfrm>
          <a:prstGeom prst="rect">
            <a:avLst/>
          </a:prstGeom>
          <a:ln>
            <a:noFill/>
          </a:ln>
          <a:effectLst>
            <a:outerShdw blurRad="292100" dist="139700" dir="2700000" algn="tl" rotWithShape="0">
              <a:srgbClr val="333333">
                <a:alpha val="65000"/>
              </a:srgbClr>
            </a:outerShdw>
          </a:effectLst>
        </p:spPr>
      </p:pic>
      <p:sp>
        <p:nvSpPr>
          <p:cNvPr id="22534" name="TextBox 16"/>
          <p:cNvSpPr txBox="1">
            <a:spLocks noChangeArrowheads="1"/>
          </p:cNvSpPr>
          <p:nvPr/>
        </p:nvSpPr>
        <p:spPr bwMode="auto">
          <a:xfrm>
            <a:off x="538619" y="3905883"/>
            <a:ext cx="4648595" cy="2408352"/>
          </a:xfrm>
          <a:prstGeom prst="rect">
            <a:avLst/>
          </a:prstGeom>
          <a:noFill/>
          <a:ln w="9525">
            <a:noFill/>
            <a:miter lim="800000"/>
            <a:headEnd/>
            <a:tailEnd/>
          </a:ln>
        </p:spPr>
        <p:txBody>
          <a:bodyPr wrap="square">
            <a:spAutoFit/>
          </a:bodyPr>
          <a:lstStyle/>
          <a:p>
            <a:r>
              <a:rPr lang="en-US" sz="2000" i="1" dirty="0" smtClean="0">
                <a:latin typeface="Gill Sans MT" pitchFamily="34" charset="0"/>
              </a:rPr>
              <a:t>Microcantilever Fabrication</a:t>
            </a:r>
          </a:p>
          <a:p>
            <a:pPr marL="225425" indent="-225425">
              <a:buAutoNum type="arabicParenR"/>
            </a:pPr>
            <a:r>
              <a:rPr lang="en-US" sz="2000" i="1" dirty="0" smtClean="0">
                <a:latin typeface="Gill Sans MT" pitchFamily="34" charset="0"/>
              </a:rPr>
              <a:t>A sacrificial layer is deposited, patterned and etched</a:t>
            </a:r>
          </a:p>
          <a:p>
            <a:pPr marL="225425" indent="-225425">
              <a:buAutoNum type="arabicParenR"/>
            </a:pPr>
            <a:r>
              <a:rPr lang="en-US" sz="2000" i="1" dirty="0" smtClean="0">
                <a:latin typeface="Gill Sans MT" pitchFamily="34" charset="0"/>
              </a:rPr>
              <a:t>A structural layer which is deposited, patterned, and etched</a:t>
            </a:r>
          </a:p>
          <a:p>
            <a:pPr marL="225425" indent="-225425">
              <a:buAutoNum type="arabicParenR"/>
            </a:pPr>
            <a:r>
              <a:rPr lang="en-US" sz="2000" i="1" dirty="0" smtClean="0">
                <a:latin typeface="Gill Sans MT" pitchFamily="34" charset="0"/>
              </a:rPr>
              <a:t>Sacrificial layer is removed.  </a:t>
            </a:r>
          </a:p>
          <a:p>
            <a:pPr marL="225425" indent="-225425"/>
            <a:endParaRPr lang="en-US" sz="2000" i="1" dirty="0" smtClean="0">
              <a:latin typeface="Gill Sans MT" pitchFamily="34" charset="0"/>
            </a:endParaRPr>
          </a:p>
          <a:p>
            <a:pPr algn="r"/>
            <a:r>
              <a:rPr lang="en-US" sz="1050" i="1" dirty="0" smtClean="0">
                <a:latin typeface="Gill Sans MT" pitchFamily="34" charset="0"/>
              </a:rPr>
              <a:t>[Image courtesy of Southwest Research Institute.  Copyright </a:t>
            </a:r>
            <a:r>
              <a:rPr lang="en-US" sz="1050" i="1" dirty="0" err="1" smtClean="0">
                <a:latin typeface="Gill Sans MT" pitchFamily="34" charset="0"/>
              </a:rPr>
              <a:t>SwRI</a:t>
            </a:r>
            <a:r>
              <a:rPr lang="en-US" sz="1050" i="1" dirty="0" smtClean="0">
                <a:latin typeface="Gill Sans MT" pitchFamily="34" charset="0"/>
              </a:rPr>
              <a:t>]</a:t>
            </a:r>
            <a:endParaRPr lang="en-US" sz="1050" i="1" dirty="0">
              <a:latin typeface="Gill Sans MT" pitchFamily="34" charset="0"/>
            </a:endParaRPr>
          </a:p>
        </p:txBody>
      </p:sp>
    </p:spTree>
  </p:cSld>
  <p:clrMapOvr>
    <a:masterClrMapping/>
  </p:clrMapOvr>
  <p:transition xmlns:p14="http://schemas.microsoft.com/office/powerpoint/2010/main" advTm="2015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Surface Micromachining</a:t>
            </a:r>
            <a:endParaRPr lang="en-US" dirty="0"/>
          </a:p>
        </p:txBody>
      </p:sp>
      <p:sp>
        <p:nvSpPr>
          <p:cNvPr id="8" name="Content Placeholder 7"/>
          <p:cNvSpPr>
            <a:spLocks noGrp="1"/>
          </p:cNvSpPr>
          <p:nvPr>
            <p:ph sz="quarter" idx="1"/>
          </p:nvPr>
        </p:nvSpPr>
        <p:spPr>
          <a:xfrm>
            <a:off x="612775" y="1600200"/>
            <a:ext cx="4035425" cy="4906963"/>
          </a:xfrm>
        </p:spPr>
        <p:txBody>
          <a:bodyPr>
            <a:normAutofit/>
          </a:bodyPr>
          <a:lstStyle/>
          <a:p>
            <a:pPr marL="274320" indent="-274320" eaLnBrk="1" fontAlgn="auto" hangingPunct="1">
              <a:spcAft>
                <a:spcPts val="0"/>
              </a:spcAft>
              <a:buSzPct val="100000"/>
              <a:buFont typeface="Wingdings" pitchFamily="2" charset="2"/>
              <a:buNone/>
              <a:defRPr/>
            </a:pPr>
            <a:r>
              <a:rPr lang="en-US" sz="2400" dirty="0" smtClean="0"/>
              <a:t>What is a sacrificial layer?</a:t>
            </a:r>
          </a:p>
          <a:p>
            <a:pPr marL="338138" lvl="1" indent="-338138" eaLnBrk="1" fontAlgn="auto" hangingPunct="1">
              <a:spcAft>
                <a:spcPts val="0"/>
              </a:spcAft>
              <a:buSzPct val="100000"/>
              <a:buFont typeface="Wingdings" pitchFamily="2" charset="2"/>
              <a:buChar char="v"/>
              <a:defRPr/>
            </a:pPr>
            <a:r>
              <a:rPr lang="en-US" sz="2400" dirty="0" smtClean="0"/>
              <a:t>Needed when building complicated components, such as moveable parts.</a:t>
            </a:r>
          </a:p>
          <a:p>
            <a:pPr marL="338138" lvl="1" indent="-338138" eaLnBrk="1" fontAlgn="auto" hangingPunct="1">
              <a:spcAft>
                <a:spcPts val="0"/>
              </a:spcAft>
              <a:buSzPct val="100000"/>
              <a:buFont typeface="Wingdings" pitchFamily="2" charset="2"/>
              <a:buChar char="v"/>
              <a:defRPr/>
            </a:pPr>
            <a:r>
              <a:rPr lang="en-US" sz="2400" dirty="0" smtClean="0"/>
              <a:t>Used to separate layers as the structure is being constructed</a:t>
            </a:r>
          </a:p>
          <a:p>
            <a:pPr marL="338138" lvl="1" indent="-338138" eaLnBrk="1" fontAlgn="auto" hangingPunct="1">
              <a:spcAft>
                <a:spcPts val="0"/>
              </a:spcAft>
              <a:buSzPct val="100000"/>
              <a:buFont typeface="Wingdings" pitchFamily="2" charset="2"/>
              <a:buChar char="v"/>
              <a:defRPr/>
            </a:pPr>
            <a:r>
              <a:rPr lang="en-US" sz="2400" dirty="0" smtClean="0"/>
              <a:t>Dissolved away at the end to free the structural layers.</a:t>
            </a:r>
          </a:p>
          <a:p>
            <a:pPr marL="320040" indent="-320040" eaLnBrk="1" fontAlgn="auto" hangingPunct="1">
              <a:spcAft>
                <a:spcPts val="0"/>
              </a:spcAft>
              <a:buFont typeface="Wingdings" pitchFamily="2" charset="2"/>
              <a:buNone/>
              <a:defRPr/>
            </a:pPr>
            <a:endParaRPr lang="en-US" sz="2800" dirty="0"/>
          </a:p>
        </p:txBody>
      </p:sp>
      <p:sp>
        <p:nvSpPr>
          <p:cNvPr id="23557" name="Content Placeholder 7"/>
          <p:cNvSpPr txBox="1">
            <a:spLocks/>
          </p:cNvSpPr>
          <p:nvPr/>
        </p:nvSpPr>
        <p:spPr bwMode="auto">
          <a:xfrm>
            <a:off x="628650" y="3108325"/>
            <a:ext cx="4035425" cy="4495800"/>
          </a:xfrm>
          <a:prstGeom prst="rect">
            <a:avLst/>
          </a:prstGeom>
          <a:noFill/>
          <a:ln w="9525">
            <a:noFill/>
            <a:miter lim="800000"/>
            <a:headEnd/>
            <a:tailEnd/>
          </a:ln>
        </p:spPr>
        <p:txBody>
          <a:bodyPr/>
          <a:lstStyle/>
          <a:p>
            <a:pPr marL="319088" indent="-319088">
              <a:spcBef>
                <a:spcPts val="700"/>
              </a:spcBef>
              <a:buClr>
                <a:schemeClr val="tx1"/>
              </a:buClr>
              <a:buSzPct val="75000"/>
              <a:buFont typeface="Wingdings" pitchFamily="2" charset="2"/>
              <a:buChar char="v"/>
            </a:pPr>
            <a:endParaRPr lang="en-US" sz="2800"/>
          </a:p>
        </p:txBody>
      </p:sp>
      <p:pic>
        <p:nvPicPr>
          <p:cNvPr id="15" name="Picture 11" descr="bigchain"/>
          <p:cNvPicPr>
            <a:picLocks noChangeAspect="1" noChangeArrowheads="1"/>
          </p:cNvPicPr>
          <p:nvPr/>
        </p:nvPicPr>
        <p:blipFill>
          <a:blip r:embed="rId3">
            <a:lum bright="10000" contrast="10000"/>
          </a:blip>
          <a:srcRect/>
          <a:stretch>
            <a:fillRect/>
          </a:stretch>
        </p:blipFill>
        <p:spPr bwMode="auto">
          <a:xfrm>
            <a:off x="5578475" y="1616075"/>
            <a:ext cx="2514600" cy="1730375"/>
          </a:xfrm>
          <a:prstGeom prst="rect">
            <a:avLst/>
          </a:prstGeom>
          <a:ln>
            <a:noFill/>
          </a:ln>
          <a:effectLst>
            <a:outerShdw blurRad="292100" dist="139700" dir="2700000" algn="tl" rotWithShape="0">
              <a:srgbClr val="333333">
                <a:alpha val="65000"/>
              </a:srgbClr>
            </a:outerShdw>
          </a:effectLst>
        </p:spPr>
      </p:pic>
      <p:sp>
        <p:nvSpPr>
          <p:cNvPr id="23559" name="TextBox 15"/>
          <p:cNvSpPr txBox="1">
            <a:spLocks noChangeArrowheads="1"/>
          </p:cNvSpPr>
          <p:nvPr/>
        </p:nvSpPr>
        <p:spPr bwMode="auto">
          <a:xfrm>
            <a:off x="5410200" y="3398838"/>
            <a:ext cx="3059113" cy="276225"/>
          </a:xfrm>
          <a:prstGeom prst="rect">
            <a:avLst/>
          </a:prstGeom>
          <a:noFill/>
          <a:ln w="9525">
            <a:noFill/>
            <a:miter lim="800000"/>
            <a:headEnd/>
            <a:tailEnd/>
          </a:ln>
        </p:spPr>
        <p:txBody>
          <a:bodyPr wrap="none">
            <a:spAutoFit/>
          </a:bodyPr>
          <a:lstStyle/>
          <a:p>
            <a:r>
              <a:rPr lang="en-US" sz="1200" i="1">
                <a:latin typeface="Gill Sans MT" pitchFamily="34" charset="0"/>
              </a:rPr>
              <a:t>[Image Courtesy of Sandia National Laboratories]</a:t>
            </a:r>
          </a:p>
        </p:txBody>
      </p:sp>
      <p:pic>
        <p:nvPicPr>
          <p:cNvPr id="9" name="Picture 8" descr="keystonebridge_ppt.jpg"/>
          <p:cNvPicPr>
            <a:picLocks noChangeAspect="1"/>
          </p:cNvPicPr>
          <p:nvPr/>
        </p:nvPicPr>
        <p:blipFill>
          <a:blip r:embed="rId4"/>
          <a:stretch>
            <a:fillRect/>
          </a:stretch>
        </p:blipFill>
        <p:spPr>
          <a:xfrm>
            <a:off x="4848725" y="3839226"/>
            <a:ext cx="3855712" cy="2711886"/>
          </a:xfrm>
          <a:prstGeom prst="rect">
            <a:avLst/>
          </a:prstGeom>
        </p:spPr>
      </p:pic>
    </p:spTree>
  </p:cSld>
  <p:clrMapOvr>
    <a:masterClrMapping/>
  </p:clrMapOvr>
  <p:transition xmlns:p14="http://schemas.microsoft.com/office/powerpoint/2010/main" advTm="5760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Deposition</a:t>
            </a:r>
            <a:endParaRPr lang="en-US" dirty="0"/>
          </a:p>
        </p:txBody>
      </p:sp>
      <p:sp>
        <p:nvSpPr>
          <p:cNvPr id="8" name="Content Placeholder 7"/>
          <p:cNvSpPr>
            <a:spLocks noGrp="1"/>
          </p:cNvSpPr>
          <p:nvPr>
            <p:ph sz="quarter" idx="1"/>
          </p:nvPr>
        </p:nvSpPr>
        <p:spPr>
          <a:xfrm>
            <a:off x="612775" y="1600200"/>
            <a:ext cx="8348663" cy="4925860"/>
          </a:xfrm>
        </p:spPr>
        <p:txBody>
          <a:bodyPr>
            <a:normAutofit fontScale="92500"/>
          </a:bodyPr>
          <a:lstStyle/>
          <a:p>
            <a:pPr marL="320040" indent="-320040" eaLnBrk="1" fontAlgn="auto" hangingPunct="1">
              <a:lnSpc>
                <a:spcPct val="110000"/>
              </a:lnSpc>
              <a:spcBef>
                <a:spcPts val="300"/>
              </a:spcBef>
              <a:spcAft>
                <a:spcPts val="0"/>
              </a:spcAft>
              <a:defRPr/>
            </a:pPr>
            <a:r>
              <a:rPr lang="en-US" sz="2400" dirty="0" smtClean="0"/>
              <a:t>First layer could be an insulator, isolator or sacrificial layer.</a:t>
            </a:r>
          </a:p>
          <a:p>
            <a:pPr marL="320040" indent="-320040" eaLnBrk="1" fontAlgn="auto" hangingPunct="1">
              <a:lnSpc>
                <a:spcPct val="110000"/>
              </a:lnSpc>
              <a:spcBef>
                <a:spcPts val="300"/>
              </a:spcBef>
              <a:spcAft>
                <a:spcPts val="0"/>
              </a:spcAft>
              <a:defRPr/>
            </a:pPr>
            <a:r>
              <a:rPr lang="en-US" sz="2400" dirty="0" smtClean="0"/>
              <a:t>First layer is “usually” a thermally grown silicon dioxide layer (SiO</a:t>
            </a:r>
            <a:r>
              <a:rPr lang="en-US" sz="2400" baseline="-25000" dirty="0" smtClean="0"/>
              <a:t>2</a:t>
            </a:r>
            <a:r>
              <a:rPr lang="en-US" sz="2400" dirty="0" smtClean="0"/>
              <a:t> or oxide).</a:t>
            </a:r>
          </a:p>
          <a:p>
            <a:pPr marL="320040" indent="-320040" eaLnBrk="1" fontAlgn="auto" hangingPunct="1">
              <a:lnSpc>
                <a:spcPct val="110000"/>
              </a:lnSpc>
              <a:spcBef>
                <a:spcPts val="300"/>
              </a:spcBef>
              <a:spcAft>
                <a:spcPts val="0"/>
              </a:spcAft>
              <a:defRPr/>
            </a:pPr>
            <a:endParaRPr lang="en-US" sz="2400" dirty="0" smtClean="0"/>
          </a:p>
          <a:p>
            <a:pPr marL="320040" indent="-320040" eaLnBrk="1" fontAlgn="auto" hangingPunct="1">
              <a:lnSpc>
                <a:spcPct val="110000"/>
              </a:lnSpc>
              <a:spcBef>
                <a:spcPts val="300"/>
              </a:spcBef>
              <a:spcAft>
                <a:spcPts val="0"/>
              </a:spcAft>
              <a:defRPr/>
            </a:pPr>
            <a:endParaRPr lang="en-US" sz="2400" dirty="0" smtClean="0"/>
          </a:p>
          <a:p>
            <a:pPr marL="320040" indent="-320040" eaLnBrk="1" fontAlgn="auto" hangingPunct="1">
              <a:lnSpc>
                <a:spcPct val="110000"/>
              </a:lnSpc>
              <a:spcBef>
                <a:spcPts val="300"/>
              </a:spcBef>
              <a:spcAft>
                <a:spcPts val="0"/>
              </a:spcAft>
              <a:defRPr/>
            </a:pPr>
            <a:endParaRPr lang="en-US" sz="2400" dirty="0" smtClean="0"/>
          </a:p>
          <a:p>
            <a:pPr marL="320040" indent="-320040" eaLnBrk="1" fontAlgn="auto" hangingPunct="1">
              <a:lnSpc>
                <a:spcPct val="110000"/>
              </a:lnSpc>
              <a:spcBef>
                <a:spcPts val="300"/>
              </a:spcBef>
              <a:spcAft>
                <a:spcPts val="0"/>
              </a:spcAft>
              <a:defRPr/>
            </a:pPr>
            <a:endParaRPr lang="en-US" sz="2400" dirty="0" smtClean="0"/>
          </a:p>
          <a:p>
            <a:pPr marL="320040" indent="-320040" eaLnBrk="1" fontAlgn="auto" hangingPunct="1">
              <a:lnSpc>
                <a:spcPct val="110000"/>
              </a:lnSpc>
              <a:spcBef>
                <a:spcPts val="300"/>
              </a:spcBef>
              <a:spcAft>
                <a:spcPts val="0"/>
              </a:spcAft>
              <a:defRPr/>
            </a:pPr>
            <a:endParaRPr lang="en-US" sz="2400" dirty="0" smtClean="0"/>
          </a:p>
          <a:p>
            <a:pPr marL="320040" indent="-320040" eaLnBrk="1" fontAlgn="auto" hangingPunct="1">
              <a:lnSpc>
                <a:spcPct val="110000"/>
              </a:lnSpc>
              <a:spcBef>
                <a:spcPts val="300"/>
              </a:spcBef>
              <a:spcAft>
                <a:spcPts val="0"/>
              </a:spcAft>
              <a:defRPr/>
            </a:pPr>
            <a:endParaRPr lang="en-US" sz="2400" dirty="0" smtClean="0"/>
          </a:p>
          <a:p>
            <a:pPr marL="320040" indent="-320040" eaLnBrk="1" fontAlgn="auto" hangingPunct="1">
              <a:lnSpc>
                <a:spcPct val="110000"/>
              </a:lnSpc>
              <a:spcBef>
                <a:spcPts val="300"/>
              </a:spcBef>
              <a:spcAft>
                <a:spcPts val="0"/>
              </a:spcAft>
              <a:defRPr/>
            </a:pPr>
            <a:endParaRPr lang="en-US" sz="2400" dirty="0" smtClean="0"/>
          </a:p>
          <a:p>
            <a:pPr marL="320040" indent="-320040" eaLnBrk="1" fontAlgn="auto" hangingPunct="1">
              <a:lnSpc>
                <a:spcPct val="110000"/>
              </a:lnSpc>
              <a:spcBef>
                <a:spcPts val="300"/>
              </a:spcBef>
              <a:spcAft>
                <a:spcPts val="0"/>
              </a:spcAft>
              <a:defRPr/>
            </a:pPr>
            <a:r>
              <a:rPr lang="en-US" sz="2400" dirty="0" smtClean="0"/>
              <a:t>Other thin films and subsequent layers of oxide and other thin films use a type of Chemical Vapor Deposition (CVD).</a:t>
            </a:r>
          </a:p>
        </p:txBody>
      </p:sp>
      <p:pic>
        <p:nvPicPr>
          <p:cNvPr id="5" name="Picture 4" descr="oxide_Furnace.png"/>
          <p:cNvPicPr>
            <a:picLocks noChangeAspect="1"/>
          </p:cNvPicPr>
          <p:nvPr/>
        </p:nvPicPr>
        <p:blipFill>
          <a:blip r:embed="rId3"/>
          <a:stretch>
            <a:fillRect/>
          </a:stretch>
        </p:blipFill>
        <p:spPr>
          <a:xfrm>
            <a:off x="3331924" y="2528978"/>
            <a:ext cx="5523978" cy="3023110"/>
          </a:xfrm>
          <a:prstGeom prst="rect">
            <a:avLst/>
          </a:prstGeom>
        </p:spPr>
      </p:pic>
    </p:spTree>
  </p:cSld>
  <p:clrMapOvr>
    <a:masterClrMapping/>
  </p:clrMapOvr>
  <p:transition xmlns:p14="http://schemas.microsoft.com/office/powerpoint/2010/main" advTm="44591"/>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Photolithography</a:t>
            </a:r>
            <a:endParaRPr lang="en-US" dirty="0"/>
          </a:p>
        </p:txBody>
      </p:sp>
      <p:sp>
        <p:nvSpPr>
          <p:cNvPr id="8" name="Content Placeholder 7"/>
          <p:cNvSpPr>
            <a:spLocks noGrp="1"/>
          </p:cNvSpPr>
          <p:nvPr>
            <p:ph sz="quarter" idx="1"/>
          </p:nvPr>
        </p:nvSpPr>
        <p:spPr>
          <a:xfrm>
            <a:off x="612775" y="1844675"/>
            <a:ext cx="5010150" cy="4495800"/>
          </a:xfrm>
        </p:spPr>
        <p:txBody>
          <a:bodyPr>
            <a:normAutofit/>
          </a:bodyPr>
          <a:lstStyle/>
          <a:p>
            <a:pPr marL="320040" indent="-320040" eaLnBrk="1" fontAlgn="auto" hangingPunct="1">
              <a:lnSpc>
                <a:spcPct val="90000"/>
              </a:lnSpc>
              <a:spcAft>
                <a:spcPts val="0"/>
              </a:spcAft>
              <a:defRPr/>
            </a:pPr>
            <a:r>
              <a:rPr lang="en-US" sz="2800" dirty="0" smtClean="0"/>
              <a:t>Pattern</a:t>
            </a:r>
            <a:r>
              <a:rPr lang="en-US" sz="3200" dirty="0" smtClean="0"/>
              <a:t> </a:t>
            </a:r>
            <a:r>
              <a:rPr lang="en-US" sz="2800" dirty="0" smtClean="0"/>
              <a:t>(Photolithography)</a:t>
            </a:r>
          </a:p>
          <a:p>
            <a:pPr marL="640080" lvl="1" indent="-274320" eaLnBrk="1" fontAlgn="auto" hangingPunct="1">
              <a:lnSpc>
                <a:spcPct val="90000"/>
              </a:lnSpc>
              <a:spcAft>
                <a:spcPts val="0"/>
              </a:spcAft>
              <a:buFont typeface="Wingdings" pitchFamily="2" charset="2"/>
              <a:buChar char="q"/>
              <a:defRPr/>
            </a:pPr>
            <a:r>
              <a:rPr lang="en-US" dirty="0" smtClean="0"/>
              <a:t>Coat wafer with </a:t>
            </a:r>
            <a:r>
              <a:rPr lang="en-US" dirty="0" err="1" smtClean="0"/>
              <a:t>photoresist</a:t>
            </a:r>
            <a:endParaRPr lang="en-US" dirty="0" smtClean="0"/>
          </a:p>
          <a:p>
            <a:pPr marL="640080" lvl="1" indent="-274320" eaLnBrk="1" fontAlgn="auto" hangingPunct="1">
              <a:lnSpc>
                <a:spcPct val="90000"/>
              </a:lnSpc>
              <a:spcAft>
                <a:spcPts val="0"/>
              </a:spcAft>
              <a:buFont typeface="Wingdings" pitchFamily="2" charset="2"/>
              <a:buChar char="q"/>
              <a:defRPr/>
            </a:pPr>
            <a:r>
              <a:rPr lang="en-US" dirty="0" smtClean="0"/>
              <a:t>Align and expose resist to a pattern</a:t>
            </a:r>
          </a:p>
          <a:p>
            <a:pPr marL="640080" lvl="1" indent="-274320" eaLnBrk="1" fontAlgn="auto" hangingPunct="1">
              <a:lnSpc>
                <a:spcPct val="90000"/>
              </a:lnSpc>
              <a:spcAft>
                <a:spcPts val="0"/>
              </a:spcAft>
              <a:buFont typeface="Wingdings" pitchFamily="2" charset="2"/>
              <a:buChar char="q"/>
              <a:defRPr/>
            </a:pPr>
            <a:r>
              <a:rPr lang="en-US" dirty="0" smtClean="0"/>
              <a:t>Develop resist</a:t>
            </a:r>
          </a:p>
          <a:p>
            <a:pPr marL="640080" lvl="1" indent="-274320" eaLnBrk="1" fontAlgn="auto" hangingPunct="1">
              <a:lnSpc>
                <a:spcPct val="90000"/>
              </a:lnSpc>
              <a:spcAft>
                <a:spcPts val="0"/>
              </a:spcAft>
              <a:buFont typeface="Wingdings" pitchFamily="2" charset="2"/>
              <a:buChar char="q"/>
              <a:defRPr/>
            </a:pPr>
            <a:r>
              <a:rPr lang="en-US" dirty="0" smtClean="0"/>
              <a:t>Bake to harden resist</a:t>
            </a:r>
          </a:p>
          <a:p>
            <a:pPr marL="320040" indent="-320040" eaLnBrk="1" fontAlgn="auto" hangingPunct="1">
              <a:lnSpc>
                <a:spcPct val="90000"/>
              </a:lnSpc>
              <a:spcAft>
                <a:spcPts val="0"/>
              </a:spcAft>
              <a:buFont typeface="Wingdings" pitchFamily="2" charset="2"/>
              <a:buChar char="Ø"/>
              <a:defRPr/>
            </a:pPr>
            <a:endParaRPr lang="en-US" sz="2800" dirty="0" smtClean="0"/>
          </a:p>
          <a:p>
            <a:pPr marL="320040" indent="-320040" eaLnBrk="1" fontAlgn="auto" hangingPunct="1">
              <a:lnSpc>
                <a:spcPct val="90000"/>
              </a:lnSpc>
              <a:spcAft>
                <a:spcPts val="0"/>
              </a:spcAft>
              <a:buFont typeface="Wingdings" pitchFamily="2" charset="2"/>
              <a:buChar char="Ø"/>
              <a:defRPr/>
            </a:pPr>
            <a:endParaRPr lang="en-US" dirty="0" smtClean="0"/>
          </a:p>
          <a:p>
            <a:pPr marL="320040" indent="-320040" eaLnBrk="1" fontAlgn="auto" hangingPunct="1">
              <a:spcAft>
                <a:spcPts val="0"/>
              </a:spcAft>
              <a:buFont typeface="Wingdings" pitchFamily="2" charset="2"/>
              <a:buChar char="Ø"/>
              <a:defRPr/>
            </a:pPr>
            <a:endParaRPr lang="en-US" dirty="0"/>
          </a:p>
        </p:txBody>
      </p:sp>
      <p:pic>
        <p:nvPicPr>
          <p:cNvPr id="6" name="Picture 4" descr="00033201"/>
          <p:cNvPicPr>
            <a:picLocks noChangeAspect="1" noChangeArrowheads="1"/>
          </p:cNvPicPr>
          <p:nvPr/>
        </p:nvPicPr>
        <p:blipFill>
          <a:blip r:embed="rId3"/>
          <a:srcRect/>
          <a:stretch>
            <a:fillRect/>
          </a:stretch>
        </p:blipFill>
        <p:spPr bwMode="auto">
          <a:xfrm>
            <a:off x="5548313" y="1736725"/>
            <a:ext cx="3413125" cy="4419600"/>
          </a:xfrm>
          <a:prstGeom prst="rect">
            <a:avLst/>
          </a:prstGeom>
          <a:ln>
            <a:noFill/>
          </a:ln>
          <a:effectLst>
            <a:outerShdw blurRad="292100" dist="139700" dir="2700000" algn="tl" rotWithShape="0">
              <a:srgbClr val="333333">
                <a:alpha val="65000"/>
              </a:srgbClr>
            </a:outerShdw>
          </a:effectLst>
        </p:spPr>
      </p:pic>
      <p:sp>
        <p:nvSpPr>
          <p:cNvPr id="26629" name="TextBox 8"/>
          <p:cNvSpPr txBox="1">
            <a:spLocks noChangeArrowheads="1"/>
          </p:cNvSpPr>
          <p:nvPr/>
        </p:nvSpPr>
        <p:spPr bwMode="auto">
          <a:xfrm>
            <a:off x="3616295" y="5783031"/>
            <a:ext cx="1816100" cy="277813"/>
          </a:xfrm>
          <a:prstGeom prst="rect">
            <a:avLst/>
          </a:prstGeom>
          <a:noFill/>
          <a:ln w="9525">
            <a:noFill/>
            <a:miter lim="800000"/>
            <a:headEnd/>
            <a:tailEnd/>
          </a:ln>
        </p:spPr>
        <p:txBody>
          <a:bodyPr wrap="none">
            <a:spAutoFit/>
          </a:bodyPr>
          <a:lstStyle/>
          <a:p>
            <a:r>
              <a:rPr lang="en-US" sz="1200" i="1" dirty="0">
                <a:latin typeface="Gill Sans MT" pitchFamily="34" charset="0"/>
              </a:rPr>
              <a:t>[Image Courtesy of MATEC]</a:t>
            </a:r>
          </a:p>
        </p:txBody>
      </p:sp>
    </p:spTree>
  </p:cSld>
  <p:clrMapOvr>
    <a:masterClrMapping/>
  </p:clrMapOvr>
  <p:transition xmlns:p14="http://schemas.microsoft.com/office/powerpoint/2010/main" advTm="4495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Photolithography and Etch</a:t>
            </a:r>
            <a:endParaRPr lang="en-US" dirty="0"/>
          </a:p>
        </p:txBody>
      </p:sp>
      <p:sp>
        <p:nvSpPr>
          <p:cNvPr id="27651" name="Content Placeholder 7"/>
          <p:cNvSpPr>
            <a:spLocks noGrp="1"/>
          </p:cNvSpPr>
          <p:nvPr>
            <p:ph sz="quarter" idx="1"/>
          </p:nvPr>
        </p:nvSpPr>
        <p:spPr>
          <a:xfrm>
            <a:off x="574675" y="4883686"/>
            <a:ext cx="7854950" cy="2076450"/>
          </a:xfrm>
        </p:spPr>
        <p:txBody>
          <a:bodyPr/>
          <a:lstStyle/>
          <a:p>
            <a:pPr eaLnBrk="1" hangingPunct="1">
              <a:lnSpc>
                <a:spcPct val="90000"/>
              </a:lnSpc>
            </a:pPr>
            <a:r>
              <a:rPr lang="en-US" sz="2400" dirty="0" smtClean="0"/>
              <a:t>Pattern from mask is transferred into photoresist.</a:t>
            </a:r>
          </a:p>
          <a:p>
            <a:pPr eaLnBrk="1" hangingPunct="1">
              <a:lnSpc>
                <a:spcPct val="90000"/>
              </a:lnSpc>
            </a:pPr>
            <a:r>
              <a:rPr lang="en-US" sz="2400" dirty="0" smtClean="0"/>
              <a:t>Photoresist pattern is transferred into underlying layer using an etch process.</a:t>
            </a:r>
          </a:p>
          <a:p>
            <a:pPr eaLnBrk="1" hangingPunct="1">
              <a:lnSpc>
                <a:spcPct val="90000"/>
              </a:lnSpc>
            </a:pPr>
            <a:r>
              <a:rPr lang="en-US" sz="2400" dirty="0" smtClean="0"/>
              <a:t>After etch, the photoresist is removed.</a:t>
            </a:r>
          </a:p>
        </p:txBody>
      </p:sp>
      <p:pic>
        <p:nvPicPr>
          <p:cNvPr id="7" name="Picture 6" descr="PhotoToEtch9_22.tif"/>
          <p:cNvPicPr>
            <a:picLocks noChangeAspect="1"/>
          </p:cNvPicPr>
          <p:nvPr/>
        </p:nvPicPr>
        <p:blipFill>
          <a:blip r:embed="rId3"/>
          <a:stretch>
            <a:fillRect/>
          </a:stretch>
        </p:blipFill>
        <p:spPr>
          <a:xfrm>
            <a:off x="1641475" y="1628775"/>
            <a:ext cx="6137275" cy="30384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advTm="42141"/>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Surface Micromachining - CMP</a:t>
            </a:r>
            <a:endParaRPr lang="en-US" dirty="0"/>
          </a:p>
        </p:txBody>
      </p:sp>
      <p:sp>
        <p:nvSpPr>
          <p:cNvPr id="1029" name="Content Placeholder 7"/>
          <p:cNvSpPr>
            <a:spLocks noGrp="1"/>
          </p:cNvSpPr>
          <p:nvPr>
            <p:ph sz="quarter" idx="1"/>
          </p:nvPr>
        </p:nvSpPr>
        <p:spPr>
          <a:xfrm>
            <a:off x="612775" y="1600200"/>
            <a:ext cx="8305757" cy="1694145"/>
          </a:xfrm>
        </p:spPr>
        <p:txBody>
          <a:bodyPr/>
          <a:lstStyle/>
          <a:p>
            <a:pPr marL="0" indent="0" eaLnBrk="1" hangingPunct="1">
              <a:buFont typeface="Wingdings" pitchFamily="2" charset="2"/>
              <a:buNone/>
              <a:defRPr/>
            </a:pPr>
            <a:r>
              <a:rPr lang="en-US" sz="2200" dirty="0" smtClean="0"/>
              <a:t>CMP or Chemical Mechanical Polishing is used after one or two structural layers to flatten the bumpiness in the topography of the wafer’s surface.</a:t>
            </a:r>
          </a:p>
          <a:p>
            <a:pPr eaLnBrk="1" hangingPunct="1">
              <a:buFont typeface="Wingdings" pitchFamily="2" charset="2"/>
              <a:buChar char="Ø"/>
              <a:defRPr/>
            </a:pPr>
            <a:endParaRPr lang="en-US" sz="2200" dirty="0" smtClean="0"/>
          </a:p>
        </p:txBody>
      </p:sp>
      <p:pic>
        <p:nvPicPr>
          <p:cNvPr id="9" name="Picture 32" descr="Image55"/>
          <p:cNvPicPr>
            <a:picLocks noChangeAspect="1" noChangeArrowheads="1"/>
          </p:cNvPicPr>
          <p:nvPr/>
        </p:nvPicPr>
        <p:blipFill>
          <a:blip r:embed="rId3">
            <a:lum contrast="24000"/>
          </a:blip>
          <a:srcRect/>
          <a:stretch>
            <a:fillRect/>
          </a:stretch>
        </p:blipFill>
        <p:spPr bwMode="gray">
          <a:xfrm>
            <a:off x="866276" y="3259072"/>
            <a:ext cx="3581400" cy="2636838"/>
          </a:xfrm>
          <a:prstGeom prst="rect">
            <a:avLst/>
          </a:prstGeom>
          <a:ln>
            <a:noFill/>
          </a:ln>
          <a:effectLst>
            <a:outerShdw blurRad="292100" dist="139700" dir="2700000" algn="tl" rotWithShape="0">
              <a:srgbClr val="333333">
                <a:alpha val="65000"/>
              </a:srgbClr>
            </a:outerShdw>
          </a:effectLst>
        </p:spPr>
      </p:pic>
      <p:pic>
        <p:nvPicPr>
          <p:cNvPr id="10" name="Picture 33" descr="Image56"/>
          <p:cNvPicPr>
            <a:picLocks noChangeAspect="1" noChangeArrowheads="1"/>
          </p:cNvPicPr>
          <p:nvPr/>
        </p:nvPicPr>
        <p:blipFill>
          <a:blip r:embed="rId4">
            <a:lum contrast="20000"/>
          </a:blip>
          <a:srcRect/>
          <a:stretch>
            <a:fillRect/>
          </a:stretch>
        </p:blipFill>
        <p:spPr bwMode="gray">
          <a:xfrm>
            <a:off x="4974703" y="3283799"/>
            <a:ext cx="3940175" cy="3048000"/>
          </a:xfrm>
          <a:prstGeom prst="rect">
            <a:avLst/>
          </a:prstGeom>
          <a:ln>
            <a:noFill/>
          </a:ln>
          <a:effectLst>
            <a:outerShdw blurRad="292100" dist="139700" dir="2700000" algn="tl" rotWithShape="0">
              <a:srgbClr val="333333">
                <a:alpha val="65000"/>
              </a:srgbClr>
            </a:outerShdw>
          </a:effectLst>
        </p:spPr>
      </p:pic>
      <p:sp>
        <p:nvSpPr>
          <p:cNvPr id="11" name="TextBox 21"/>
          <p:cNvSpPr txBox="1">
            <a:spLocks noChangeArrowheads="1"/>
          </p:cNvSpPr>
          <p:nvPr/>
        </p:nvSpPr>
        <p:spPr bwMode="auto">
          <a:xfrm>
            <a:off x="1800399" y="2803852"/>
            <a:ext cx="1810111" cy="430887"/>
          </a:xfrm>
          <a:prstGeom prst="rect">
            <a:avLst/>
          </a:prstGeom>
          <a:noFill/>
          <a:ln w="9525">
            <a:noFill/>
            <a:miter lim="800000"/>
            <a:headEnd/>
            <a:tailEnd/>
          </a:ln>
        </p:spPr>
        <p:txBody>
          <a:bodyPr wrap="none">
            <a:spAutoFit/>
          </a:bodyPr>
          <a:lstStyle/>
          <a:p>
            <a:r>
              <a:rPr lang="en-US" sz="2200" dirty="0">
                <a:latin typeface="Gill Sans MT" pitchFamily="34" charset="0"/>
              </a:rPr>
              <a:t>Without CMP</a:t>
            </a:r>
          </a:p>
        </p:txBody>
      </p:sp>
      <p:sp>
        <p:nvSpPr>
          <p:cNvPr id="12" name="TextBox 22"/>
          <p:cNvSpPr txBox="1">
            <a:spLocks noChangeArrowheads="1"/>
          </p:cNvSpPr>
          <p:nvPr/>
        </p:nvSpPr>
        <p:spPr bwMode="auto">
          <a:xfrm>
            <a:off x="6401626" y="2848627"/>
            <a:ext cx="1418978" cy="430887"/>
          </a:xfrm>
          <a:prstGeom prst="rect">
            <a:avLst/>
          </a:prstGeom>
          <a:noFill/>
          <a:ln w="9525">
            <a:noFill/>
            <a:miter lim="800000"/>
            <a:headEnd/>
            <a:tailEnd/>
          </a:ln>
        </p:spPr>
        <p:txBody>
          <a:bodyPr wrap="none">
            <a:spAutoFit/>
          </a:bodyPr>
          <a:lstStyle/>
          <a:p>
            <a:r>
              <a:rPr lang="en-US" sz="2200" dirty="0">
                <a:latin typeface="Gill Sans MT" pitchFamily="34" charset="0"/>
              </a:rPr>
              <a:t>With CMP</a:t>
            </a:r>
          </a:p>
        </p:txBody>
      </p:sp>
      <p:sp>
        <p:nvSpPr>
          <p:cNvPr id="13" name="Rectangle 6"/>
          <p:cNvSpPr>
            <a:spLocks noChangeArrowheads="1"/>
          </p:cNvSpPr>
          <p:nvPr/>
        </p:nvSpPr>
        <p:spPr bwMode="auto">
          <a:xfrm>
            <a:off x="0" y="6063380"/>
            <a:ext cx="4722530" cy="430887"/>
          </a:xfrm>
          <a:prstGeom prst="rect">
            <a:avLst/>
          </a:prstGeom>
          <a:noFill/>
          <a:ln w="9525">
            <a:noFill/>
            <a:miter lim="800000"/>
            <a:headEnd/>
            <a:tailEnd/>
          </a:ln>
        </p:spPr>
        <p:txBody>
          <a:bodyPr wrap="square">
            <a:spAutoFit/>
          </a:bodyPr>
          <a:lstStyle/>
          <a:p>
            <a:pPr algn="r"/>
            <a:r>
              <a:rPr lang="en-US" sz="1100" b="1" i="1" dirty="0"/>
              <a:t>[Scanning Electron Microscope (SEM) images courtesy of Sandia National Laboratories]</a:t>
            </a:r>
            <a:endParaRPr lang="en-US" sz="1100" dirty="0"/>
          </a:p>
        </p:txBody>
      </p:sp>
    </p:spTree>
  </p:cSld>
  <p:clrMapOvr>
    <a:masterClrMapping/>
  </p:clrMapOvr>
  <p:transition xmlns:p14="http://schemas.microsoft.com/office/powerpoint/2010/main" advTm="85860"/>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5">
      <a:dk1>
        <a:srgbClr val="8A3C12"/>
      </a:dk1>
      <a:lt1>
        <a:srgbClr val="FFF2CB"/>
      </a:lt1>
      <a:dk2>
        <a:srgbClr val="8A3C12"/>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6741</TotalTime>
  <Words>2977</Words>
  <Application>Microsoft Macintosh PowerPoint</Application>
  <PresentationFormat>On-screen Show (4:3)</PresentationFormat>
  <Paragraphs>293</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scme3</vt:lpstr>
      <vt:lpstr>MEMS Micromachining overview </vt:lpstr>
      <vt:lpstr>Surface Micromachining</vt:lpstr>
      <vt:lpstr>Surface Micromachining</vt:lpstr>
      <vt:lpstr>Surface Micromachining </vt:lpstr>
      <vt:lpstr>Surface Micromachining</vt:lpstr>
      <vt:lpstr>Deposition</vt:lpstr>
      <vt:lpstr>Photolithography</vt:lpstr>
      <vt:lpstr>Photolithography and Etch</vt:lpstr>
      <vt:lpstr>Surface Micromachining - CMP</vt:lpstr>
      <vt:lpstr>Surface Micromachining – Components</vt:lpstr>
      <vt:lpstr>Bulk Micromachining</vt:lpstr>
      <vt:lpstr>Bulk Micromachining</vt:lpstr>
      <vt:lpstr>Bulk Micromachining</vt:lpstr>
      <vt:lpstr>Bulk Micromachining Processing</vt:lpstr>
      <vt:lpstr>Bulk Micromachining – Etch Profiles</vt:lpstr>
      <vt:lpstr>Bulk Micromachining – Components</vt:lpstr>
      <vt:lpstr>LIGA </vt:lpstr>
      <vt:lpstr>LIGA</vt:lpstr>
      <vt:lpstr>LIGA Process</vt:lpstr>
      <vt:lpstr>LIGA Lithography</vt:lpstr>
      <vt:lpstr>The LIGA Process</vt:lpstr>
      <vt:lpstr>The LIGA Post Process</vt:lpstr>
      <vt:lpstr>LIGA Structures</vt:lpstr>
      <vt:lpstr>LIGA – Components</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MEMS Components</dc:title>
  <dc:creator>mjwillis</dc:creator>
  <cp:lastModifiedBy>MJ Willis</cp:lastModifiedBy>
  <cp:revision>544</cp:revision>
  <dcterms:created xsi:type="dcterms:W3CDTF">2009-05-21T02:27:32Z</dcterms:created>
  <dcterms:modified xsi:type="dcterms:W3CDTF">2017-06-21T21:21:38Z</dcterms:modified>
</cp:coreProperties>
</file>