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0" r:id="rId3"/>
    <p:sldId id="261" r:id="rId4"/>
    <p:sldId id="276" r:id="rId5"/>
    <p:sldId id="263" r:id="rId6"/>
    <p:sldId id="273" r:id="rId7"/>
    <p:sldId id="274" r:id="rId8"/>
    <p:sldId id="259" r:id="rId9"/>
    <p:sldId id="260" r:id="rId10"/>
    <p:sldId id="271" r:id="rId11"/>
    <p:sldId id="272" r:id="rId12"/>
    <p:sldId id="264" r:id="rId13"/>
    <p:sldId id="282" r:id="rId14"/>
    <p:sldId id="268" r:id="rId15"/>
    <p:sldId id="267" r:id="rId16"/>
    <p:sldId id="258" r:id="rId17"/>
    <p:sldId id="277" r:id="rId18"/>
    <p:sldId id="275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116C61-A80A-45E8-ACF8-B5BFE4C2D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1E6F2-D4BA-40DC-93C1-389FC36CBB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17FC5-5760-4D3E-8EE8-5CE65F9ECD8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D0FEE-F91B-4038-9652-16A1803948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Gina Becker 10/7/19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C4172-F16E-4C82-9E5B-0E445630E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409B-5DD5-49FE-89AF-7B19C6C1D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053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2037B-9637-4A81-BB0D-D617D17C79F1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Gina Becker 10/7/19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6130E-1D3F-49BC-89A9-EACD7F59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57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ow_control_valv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Pressure sensors include pressure transducers, transmitters, and switches.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6130E-1D3F-49BC-89A9-EACD7F59ED5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D5645-173D-4D5B-8C80-F893D4A49D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289571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happening in this process?  What types of sensors would there be?  What types of controlled devices?  What types of setpoints?   What types of calculations by the controller?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6130E-1D3F-49BC-89A9-EACD7F59ED5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FFB96-7078-4E47-9FBD-23D56780F8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291769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en.wikipedia.org/wiki/Flow_control_valve"/>
              </a:rPr>
              <a:t>This Photo</a:t>
            </a:r>
            <a:r>
              <a:rPr lang="en-US" sz="1200" dirty="0"/>
              <a:t> is licensed under </a:t>
            </a:r>
            <a:r>
              <a:rPr lang="en-US" sz="1200" dirty="0">
                <a:hlinkClick r:id="rId4" tooltip="https://creativecommons.org/licenses/by-sa/3.0/"/>
              </a:rPr>
              <a:t>CC BY-SA</a:t>
            </a:r>
            <a:r>
              <a:rPr lang="en-US" sz="1200" dirty="0"/>
              <a:t>  (Photos in presentation were inserted through ppt feature.  Free licenses.  No author given for attribution.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6130E-1D3F-49BC-89A9-EACD7F59ED5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22823-EE79-4E0D-9732-06A5A7238E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74402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6130E-1D3F-49BC-89A9-EACD7F59ED5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E90E0-27FA-49BF-98D5-3A8EEEE227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124590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6130E-1D3F-49BC-89A9-EACD7F59ED5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85E7-F7CC-40C4-BC5A-791C7DA60D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268567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flow path of air.  Role of heat exchangers and how they work.  Role of filter.  Ventilation.  Role of dampers in air conditioning and ventilation.   Mention humidification and fans.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6130E-1D3F-49BC-89A9-EACD7F59ED5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B56B-5E0C-4AF4-8D44-AE74B65E3C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290768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Pressure sensors include pressure transducers, transmitters, and switches.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6130E-1D3F-49BC-89A9-EACD7F59ED5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39CA9-530C-495B-9C79-0E4FD59434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151684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Pressure sensors include pressure transducers, transmitters, and switches.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6130E-1D3F-49BC-89A9-EACD7F59ED5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C51CD-A2B5-4AF0-9BF6-63B1CA7E64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172464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happening in this process?  What is the sensor?  What is a setpoint?   What is the controlled device?   What is the controller?   What is the error?   What type of signals (input/output)?  What signal is the PLC sending to the hot plate?  What types of calculations might be required?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6130E-1D3F-49BC-89A9-EACD7F59ED5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FB2E9-CA70-4AE5-868C-832C67699F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104673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6130E-1D3F-49BC-89A9-EACD7F59ED5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9B5BE-6704-438D-89C9-BC6FB38724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25321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2541-6FD8-4C81-A3B5-B7F1BBDDB92F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030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733" y="33252"/>
            <a:ext cx="1885076" cy="9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2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3C2-6F5D-46EF-9E0D-7EBA60586DE7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0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B3E-D05C-40AC-A22F-63669727A7F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1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01D4-455D-4722-8258-C808039960E4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7821-0568-46D8-A582-9FAC16A0631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3B4A-AADC-4292-AE50-0F91773A5862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C1B8-1809-4F1A-A27F-05A1FF7481B4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0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B137-1E72-41ED-AE06-8D885DA55734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A2F3-AFA6-4E0C-8D3D-5E54369B7FAC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DC50-341E-4DCC-BCA2-6905722D80C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9E3F-3673-4CB1-8D7F-CA2FADEC6FEE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8913D-BE93-498E-91D8-90674174C66C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Gina Becker 10/7/19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747C-B184-4696-BA83-A493464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1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.digilentinc.com/Documents/37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s://en.wikipedia.org/wiki/Thermocoupl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lectronics.stackexchange.com/questions/218822/is-my-k-type-thermocouple-defective-or-am-i-using-it-wro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pihvac.com/sensor-specs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superuser.com/users/605295/rohit-kuma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superuser.com/users/605295/rohit-kumar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ad_cell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12" Type="http://schemas.openxmlformats.org/officeDocument/2006/relationships/hyperlink" Target="http://www.lgam.info/flowmeter" TargetMode="External"/><Relationship Id="rId1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digiandekoguja.onepagefree.com/?id=12706&amp;onepagefree=45d5b2cf3fcfce0431138e4db9a7455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faq.org/posts/2017/11/knowing-what-to-look-for-when-choosing-the-right-pressure-sensor/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g"/><Relationship Id="rId10" Type="http://schemas.openxmlformats.org/officeDocument/2006/relationships/hyperlink" Target="https://en.wikipedia.org/wiki/Mass_flow_meter" TargetMode="External"/><Relationship Id="rId4" Type="http://schemas.openxmlformats.org/officeDocument/2006/relationships/hyperlink" Target="https://electronics.stackexchange.com/questions/218822/is-my-k-type-thermocouple-defective-or-am-i-using-it-wrong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s://commons.wikimedia.org/wiki/File:PIR_Motion_Sensor-Sensinova_(SN-PR11)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pihvac.com/sensor-specs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oule%27s_first_law" TargetMode="External"/><Relationship Id="rId13" Type="http://schemas.openxmlformats.org/officeDocument/2006/relationships/hyperlink" Target="http://mcff.mtu.edu/acmal/electronmicroscopy/TEM_IT_Diffraction.htm" TargetMode="External"/><Relationship Id="rId18" Type="http://schemas.openxmlformats.org/officeDocument/2006/relationships/hyperlink" Target="https://en.wikipedia.org/wiki/centrifugal_fan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12" Type="http://schemas.openxmlformats.org/officeDocument/2006/relationships/hyperlink" Target="https://en.wikipedia.org/wiki/Joule_heating" TargetMode="External"/><Relationship Id="rId17" Type="http://schemas.openxmlformats.org/officeDocument/2006/relationships/hyperlink" Target="http://en.wikipedia.org/wiki/File:Centrifugal_Pump-mod.jpg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en.wikipedia.org/wiki/Push-butt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Centrifugal_fan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1.gif"/><Relationship Id="rId15" Type="http://schemas.openxmlformats.org/officeDocument/2006/relationships/image" Target="../media/image14.jpg"/><Relationship Id="rId10" Type="http://schemas.openxmlformats.org/officeDocument/2006/relationships/hyperlink" Target="https://en.wikipedia.org/wiki/Flow_control_valve" TargetMode="External"/><Relationship Id="rId4" Type="http://schemas.openxmlformats.org/officeDocument/2006/relationships/hyperlink" Target="https://commons.wikimedia.org/wiki/File:Centrifugal_Pump.svg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iy.stackexchange.com/questions/61189/hvac-duct-options-in-floor-joists" TargetMode="External"/><Relationship Id="rId3" Type="http://schemas.openxmlformats.org/officeDocument/2006/relationships/image" Target="../media/image15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Demonstration_plant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www.jlcarneiro.com/layout-de-linhas-de-producao/" TargetMode="External"/><Relationship Id="rId9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-274637"/>
            <a:ext cx="12192000" cy="3133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109403"/>
            <a:ext cx="12192000" cy="1486810"/>
          </a:xfrm>
        </p:spPr>
        <p:txBody>
          <a:bodyPr>
            <a:normAutofit/>
          </a:bodyPr>
          <a:lstStyle/>
          <a:p>
            <a:r>
              <a:rPr lang="en-US" dirty="0"/>
              <a:t>Basic Controls I</a:t>
            </a:r>
            <a:br>
              <a:rPr lang="en-US" dirty="0"/>
            </a:br>
            <a:r>
              <a:rPr lang="en-US" sz="3600" dirty="0">
                <a:solidFill>
                  <a:srgbClr val="C00000"/>
                </a:solidFill>
              </a:rPr>
              <a:t>Control Loops &amp; Controller Hardware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79" y="50440"/>
            <a:ext cx="5258437" cy="2597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34448-8AA2-40AC-9C33-4FE324D041C4}"/>
              </a:ext>
            </a:extLst>
          </p:cNvPr>
          <p:cNvSpPr txBox="1"/>
          <p:nvPr/>
        </p:nvSpPr>
        <p:spPr>
          <a:xfrm>
            <a:off x="1" y="4939614"/>
            <a:ext cx="12191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Gina Becker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Presented to</a:t>
            </a:r>
          </a:p>
          <a:p>
            <a:pPr algn="ctr"/>
            <a:r>
              <a:rPr lang="en-US" dirty="0"/>
              <a:t>MATC HVAC Students</a:t>
            </a:r>
          </a:p>
          <a:p>
            <a:pPr algn="ctr"/>
            <a:r>
              <a:rPr lang="en-US" dirty="0"/>
              <a:t>10/7/19 &amp; 10/10/19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B7E56-23BB-4CF7-90CE-7F520091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329968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8162" y="135574"/>
            <a:ext cx="2156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Overview of Controllers</a:t>
            </a:r>
          </a:p>
          <a:p>
            <a:r>
              <a:rPr lang="en-US" sz="3200" dirty="0"/>
              <a:t>SENSORS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2751E-D08B-4244-B77A-980257154E0E}"/>
              </a:ext>
            </a:extLst>
          </p:cNvPr>
          <p:cNvSpPr txBox="1"/>
          <p:nvPr/>
        </p:nvSpPr>
        <p:spPr>
          <a:xfrm>
            <a:off x="398162" y="1438520"/>
            <a:ext cx="8793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Active Sensor</a:t>
            </a:r>
            <a:r>
              <a:rPr lang="en-US" sz="2400" dirty="0"/>
              <a:t>:   Requires an external power source</a:t>
            </a: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43960-BDC3-458D-8C00-FC721AA162B3}"/>
              </a:ext>
            </a:extLst>
          </p:cNvPr>
          <p:cNvSpPr txBox="1"/>
          <p:nvPr/>
        </p:nvSpPr>
        <p:spPr>
          <a:xfrm>
            <a:off x="1342893" y="2148476"/>
            <a:ext cx="9869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 Thermistor </a:t>
            </a:r>
          </a:p>
          <a:p>
            <a:r>
              <a:rPr lang="en-US" b="1" dirty="0"/>
              <a:t>	</a:t>
            </a:r>
          </a:p>
          <a:p>
            <a:r>
              <a:rPr lang="en-US" b="1" dirty="0"/>
              <a:t>	</a:t>
            </a:r>
            <a:r>
              <a:rPr lang="en-US" dirty="0">
                <a:solidFill>
                  <a:srgbClr val="C00000"/>
                </a:solidFill>
              </a:rPr>
              <a:t>Must pass current through it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 resistor used to measure temperature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Resistance changes with temperature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Hotter = lower resistance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Cooler = higher resistance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Known correlation</a:t>
            </a:r>
          </a:p>
          <a:p>
            <a:pPr lvl="4"/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Electrical effect converted and scaled to a signal that a controller can read: 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4 - 20 ma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0 – 5 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94649-879A-4774-8CF7-2B28022B6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55841" y="2596381"/>
            <a:ext cx="2539862" cy="523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C927F8-E41A-425B-9DDD-C6415B5CADFF}"/>
              </a:ext>
            </a:extLst>
          </p:cNvPr>
          <p:cNvSpPr txBox="1"/>
          <p:nvPr/>
        </p:nvSpPr>
        <p:spPr>
          <a:xfrm>
            <a:off x="893247" y="6005074"/>
            <a:ext cx="609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Involves: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Transducer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:  Converts a signal of one form into another (e.g. Temperature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 Electrical)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Transmitter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:  Transmits electromagnetic waves that carry a signal (data).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270DDB-8044-41E2-B162-D2D11F63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195615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8162" y="135574"/>
            <a:ext cx="2156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Overview of Controllers</a:t>
            </a:r>
          </a:p>
          <a:p>
            <a:r>
              <a:rPr lang="en-US" sz="3200" dirty="0"/>
              <a:t>SENSORS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2751E-D08B-4244-B77A-980257154E0E}"/>
              </a:ext>
            </a:extLst>
          </p:cNvPr>
          <p:cNvSpPr txBox="1"/>
          <p:nvPr/>
        </p:nvSpPr>
        <p:spPr>
          <a:xfrm>
            <a:off x="398162" y="1438520"/>
            <a:ext cx="8793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Passive Sensor</a:t>
            </a:r>
            <a:r>
              <a:rPr lang="en-US" sz="2400" dirty="0"/>
              <a:t>:   Generates its own current</a:t>
            </a: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43960-BDC3-458D-8C00-FC721AA162B3}"/>
              </a:ext>
            </a:extLst>
          </p:cNvPr>
          <p:cNvSpPr txBox="1"/>
          <p:nvPr/>
        </p:nvSpPr>
        <p:spPr>
          <a:xfrm>
            <a:off x="748089" y="2139599"/>
            <a:ext cx="10730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 Thermocouple </a:t>
            </a:r>
          </a:p>
          <a:p>
            <a:r>
              <a:rPr lang="en-US" b="1" dirty="0"/>
              <a:t>	</a:t>
            </a:r>
          </a:p>
          <a:p>
            <a:r>
              <a:rPr lang="en-US" b="1" dirty="0"/>
              <a:t>	</a:t>
            </a:r>
            <a:r>
              <a:rPr lang="en-US" dirty="0">
                <a:solidFill>
                  <a:srgbClr val="C00000"/>
                </a:solidFill>
              </a:rPr>
              <a:t>Generates its own current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Two different conductive metal wires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Joined at one end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Produces a temperature-dependent voltage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Electrical effect converted, conditioned, and scaled to a signal that a controller can read: 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4 - 20 ma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0 – 5 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927F8-E41A-425B-9DDD-C6415B5CADFF}"/>
              </a:ext>
            </a:extLst>
          </p:cNvPr>
          <p:cNvSpPr txBox="1"/>
          <p:nvPr/>
        </p:nvSpPr>
        <p:spPr>
          <a:xfrm>
            <a:off x="893247" y="6005074"/>
            <a:ext cx="609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Involves: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Transducer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:  Converts a signal of one form into another (e.g. Temperature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 Electrical)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Transmitter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:  Transmits electromagnetic waves that carry a signal (data).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C9D8E-47D7-4785-8E73-EE48A12C6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25000" y="1031538"/>
            <a:ext cx="2079597" cy="2079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63A1E0-AAAB-47CB-AA99-056C2DA2E027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lectronics.stackexchange.com/questions/218822/is-my-k-type-thermocouple-defective-or-am-i-using-it-wro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49D29A-BA9A-4B40-ACD3-D79E588A2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63199" y="5035001"/>
            <a:ext cx="2771775" cy="8667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16FFF5-F41B-418D-85C4-814828FA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9BD44-E2BD-4685-BFAE-F29133C31179}"/>
              </a:ext>
            </a:extLst>
          </p:cNvPr>
          <p:cNvSpPr txBox="1"/>
          <p:nvPr/>
        </p:nvSpPr>
        <p:spPr>
          <a:xfrm>
            <a:off x="9434974" y="2999868"/>
            <a:ext cx="228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s://electronics.stackexchange.com/questions/218822/is-my-k-type-thermocouple-defective-or-am-i-using-it-wron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5" tooltip="https://creativecommons.org/licenses/by-sa/3.0/"/>
              </a:rPr>
              <a:t>CC BY-SA</a:t>
            </a:r>
            <a:endParaRPr lang="en-US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50C49A-9C54-4905-B62E-457E63443244}"/>
              </a:ext>
            </a:extLst>
          </p:cNvPr>
          <p:cNvSpPr txBox="1"/>
          <p:nvPr/>
        </p:nvSpPr>
        <p:spPr>
          <a:xfrm>
            <a:off x="7239702" y="5900693"/>
            <a:ext cx="228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s://electronics.stackexchange.com/questions/218822/is-my-k-type-thermocouple-defective-or-am-i-using-it-wron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5" tooltip="https://creativecommons.org/licenses/by-sa/3.0/"/>
              </a:rPr>
              <a:t>CC BY-SA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0736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2138" y="200889"/>
            <a:ext cx="364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an actuator?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2751E-D08B-4244-B77A-980257154E0E}"/>
              </a:ext>
            </a:extLst>
          </p:cNvPr>
          <p:cNvSpPr txBox="1"/>
          <p:nvPr/>
        </p:nvSpPr>
        <p:spPr>
          <a:xfrm>
            <a:off x="1488625" y="1905506"/>
            <a:ext cx="10062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Actuator</a:t>
            </a:r>
            <a:r>
              <a:rPr lang="en-US" sz="2400" dirty="0"/>
              <a:t>:  A device that converts energy (e.g. electrical or pneumatic) into motion:</a:t>
            </a:r>
          </a:p>
          <a:p>
            <a:r>
              <a:rPr lang="en-US" sz="2400" dirty="0"/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Motor	 Receives electrical signal	Changes position of a valve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Piston	 Receives pneumatic signal	Changes position of a valve		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FFA6AF-F867-47F6-ACBD-01E253DB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231033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B48CAA-D8E8-474E-BBF8-5EF527A8FC4F}"/>
              </a:ext>
            </a:extLst>
          </p:cNvPr>
          <p:cNvSpPr txBox="1"/>
          <p:nvPr/>
        </p:nvSpPr>
        <p:spPr>
          <a:xfrm>
            <a:off x="594804" y="301840"/>
            <a:ext cx="6112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CONTROLS RESEARCH ACTIVITY 02: ACTUATORS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B0A6B-855A-4FD0-A4CE-9066CF0F7ECC}"/>
              </a:ext>
            </a:extLst>
          </p:cNvPr>
          <p:cNvSpPr txBox="1"/>
          <p:nvPr/>
        </p:nvSpPr>
        <p:spPr>
          <a:xfrm>
            <a:off x="3235335" y="3047259"/>
            <a:ext cx="5172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Useful References</a:t>
            </a:r>
            <a:r>
              <a:rPr lang="en-US" dirty="0"/>
              <a:t>:</a:t>
            </a:r>
          </a:p>
          <a:p>
            <a:endParaRPr lang="en-US" dirty="0"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Controls Research Activity_02 Actuators.docx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Internet searches on temperature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956A2-7CDC-4AF0-8419-DDB414CFA396}"/>
              </a:ext>
            </a:extLst>
          </p:cNvPr>
          <p:cNvSpPr txBox="1"/>
          <p:nvPr/>
        </p:nvSpPr>
        <p:spPr>
          <a:xfrm>
            <a:off x="2512381" y="1953087"/>
            <a:ext cx="6618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Complete the Controls Research Activity 02</a:t>
            </a:r>
          </a:p>
          <a:p>
            <a:pPr lvl="1"/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24B63F-25C0-40E9-9C7C-11D31357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381637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482138" y="200889"/>
            <a:ext cx="801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 you identify the control loop components?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F54E03A-E1FB-45B2-BAD8-F56256E92FA0}"/>
              </a:ext>
            </a:extLst>
          </p:cNvPr>
          <p:cNvGrpSpPr/>
          <p:nvPr/>
        </p:nvGrpSpPr>
        <p:grpSpPr>
          <a:xfrm>
            <a:off x="8589222" y="3192095"/>
            <a:ext cx="1554480" cy="2751514"/>
            <a:chOff x="8589222" y="3192089"/>
            <a:chExt cx="1554480" cy="275151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10F1ED7-16FE-4B80-A59C-2087740E15D4}"/>
                </a:ext>
              </a:extLst>
            </p:cNvPr>
            <p:cNvSpPr/>
            <p:nvPr/>
          </p:nvSpPr>
          <p:spPr>
            <a:xfrm>
              <a:off x="8589222" y="3524252"/>
              <a:ext cx="1554480" cy="241935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AE8637D-2AB4-46DA-B5F6-397F496B394D}"/>
                </a:ext>
              </a:extLst>
            </p:cNvPr>
            <p:cNvSpPr/>
            <p:nvPr/>
          </p:nvSpPr>
          <p:spPr>
            <a:xfrm>
              <a:off x="8589222" y="3192089"/>
              <a:ext cx="1554480" cy="275151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4664A0-D8CF-4172-84BD-A1CFF11BB5E8}"/>
              </a:ext>
            </a:extLst>
          </p:cNvPr>
          <p:cNvGrpSpPr/>
          <p:nvPr/>
        </p:nvGrpSpPr>
        <p:grpSpPr>
          <a:xfrm rot="16200000">
            <a:off x="8308612" y="3863169"/>
            <a:ext cx="57606" cy="1184398"/>
            <a:chOff x="7227855" y="1007706"/>
            <a:chExt cx="139412" cy="98470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39CB058-0322-4B8C-A8CD-EEB1E623BCA6}"/>
                </a:ext>
              </a:extLst>
            </p:cNvPr>
            <p:cNvSpPr/>
            <p:nvPr/>
          </p:nvSpPr>
          <p:spPr>
            <a:xfrm>
              <a:off x="7227855" y="1805794"/>
              <a:ext cx="139412" cy="186613"/>
            </a:xfrm>
            <a:prstGeom prst="ellipse">
              <a:avLst/>
            </a:prstGeom>
            <a:solidFill>
              <a:srgbClr val="5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327CB9A-8C08-4674-9828-66B6FCCC8927}"/>
                </a:ext>
              </a:extLst>
            </p:cNvPr>
            <p:cNvSpPr/>
            <p:nvPr/>
          </p:nvSpPr>
          <p:spPr>
            <a:xfrm>
              <a:off x="7240555" y="1007706"/>
              <a:ext cx="112718" cy="86774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2DF980-ED70-4400-B7BB-34B84E22F65D}"/>
              </a:ext>
            </a:extLst>
          </p:cNvPr>
          <p:cNvCxnSpPr>
            <a:stCxn id="54" idx="0"/>
            <a:endCxn id="54" idx="0"/>
          </p:cNvCxnSpPr>
          <p:nvPr/>
        </p:nvCxnSpPr>
        <p:spPr>
          <a:xfrm>
            <a:off x="7745216" y="44556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54CBD2-01E6-4956-98E8-8C5D80D9D0BA}"/>
              </a:ext>
            </a:extLst>
          </p:cNvPr>
          <p:cNvCxnSpPr>
            <a:stCxn id="54" idx="0"/>
            <a:endCxn id="54" idx="0"/>
          </p:cNvCxnSpPr>
          <p:nvPr/>
        </p:nvCxnSpPr>
        <p:spPr>
          <a:xfrm>
            <a:off x="7745216" y="44556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E9AAEC2-849E-423C-9875-35212C374167}"/>
              </a:ext>
            </a:extLst>
          </p:cNvPr>
          <p:cNvCxnSpPr>
            <a:cxnSpLocks/>
          </p:cNvCxnSpPr>
          <p:nvPr/>
        </p:nvCxnSpPr>
        <p:spPr>
          <a:xfrm>
            <a:off x="4943054" y="2791902"/>
            <a:ext cx="0" cy="1213112"/>
          </a:xfrm>
          <a:prstGeom prst="line">
            <a:avLst/>
          </a:prstGeom>
          <a:ln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32EC9F-15DE-4A36-B006-77E8B14CB17E}"/>
              </a:ext>
            </a:extLst>
          </p:cNvPr>
          <p:cNvCxnSpPr>
            <a:cxnSpLocks/>
            <a:stCxn id="60" idx="3"/>
            <a:endCxn id="54" idx="0"/>
          </p:cNvCxnSpPr>
          <p:nvPr/>
        </p:nvCxnSpPr>
        <p:spPr>
          <a:xfrm>
            <a:off x="5515573" y="4452985"/>
            <a:ext cx="2229643" cy="265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FA083EB6-BCE9-46EF-82CD-3BE67B9FFB32}"/>
              </a:ext>
            </a:extLst>
          </p:cNvPr>
          <p:cNvSpPr/>
          <p:nvPr/>
        </p:nvSpPr>
        <p:spPr>
          <a:xfrm>
            <a:off x="4440284" y="4005014"/>
            <a:ext cx="1075289" cy="89594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PLC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6D8595-017A-4DB8-A3AB-1034511B1D25}"/>
              </a:ext>
            </a:extLst>
          </p:cNvPr>
          <p:cNvSpPr txBox="1"/>
          <p:nvPr/>
        </p:nvSpPr>
        <p:spPr>
          <a:xfrm>
            <a:off x="7062240" y="4059723"/>
            <a:ext cx="1365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thermocouple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7D0281-F1C4-4A4D-BC52-82DD9317B0D0}"/>
              </a:ext>
            </a:extLst>
          </p:cNvPr>
          <p:cNvSpPr/>
          <p:nvPr/>
        </p:nvSpPr>
        <p:spPr>
          <a:xfrm>
            <a:off x="8355583" y="5950263"/>
            <a:ext cx="2049409" cy="406554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Hot Plate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01F4DBB-25DD-4B34-B887-3F2487FA2F74}"/>
              </a:ext>
            </a:extLst>
          </p:cNvPr>
          <p:cNvCxnSpPr>
            <a:cxnSpLocks/>
          </p:cNvCxnSpPr>
          <p:nvPr/>
        </p:nvCxnSpPr>
        <p:spPr>
          <a:xfrm>
            <a:off x="4679347" y="6274249"/>
            <a:ext cx="364629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FE05D49-F383-4EA6-8074-77B85B67AF51}"/>
              </a:ext>
            </a:extLst>
          </p:cNvPr>
          <p:cNvCxnSpPr>
            <a:cxnSpLocks/>
          </p:cNvCxnSpPr>
          <p:nvPr/>
        </p:nvCxnSpPr>
        <p:spPr>
          <a:xfrm>
            <a:off x="4679347" y="4900955"/>
            <a:ext cx="0" cy="1369685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BE9B9EA-46FB-4400-BCD0-E6FF3F27101F}"/>
              </a:ext>
            </a:extLst>
          </p:cNvPr>
          <p:cNvCxnSpPr>
            <a:cxnSpLocks/>
          </p:cNvCxnSpPr>
          <p:nvPr/>
        </p:nvCxnSpPr>
        <p:spPr>
          <a:xfrm flipH="1">
            <a:off x="5272977" y="6052903"/>
            <a:ext cx="308260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D6A012-1B2D-4CFC-868E-5B28A7757FA3}"/>
              </a:ext>
            </a:extLst>
          </p:cNvPr>
          <p:cNvCxnSpPr>
            <a:cxnSpLocks/>
          </p:cNvCxnSpPr>
          <p:nvPr/>
        </p:nvCxnSpPr>
        <p:spPr>
          <a:xfrm flipV="1">
            <a:off x="5272977" y="4900956"/>
            <a:ext cx="0" cy="1165005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96A5AD3-51AD-4C2C-9F47-FCD24AA15DD7}"/>
              </a:ext>
            </a:extLst>
          </p:cNvPr>
          <p:cNvSpPr txBox="1"/>
          <p:nvPr/>
        </p:nvSpPr>
        <p:spPr>
          <a:xfrm>
            <a:off x="5923618" y="4443099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reading = 80F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1396796-066B-43D6-AAEF-541790B0BA83}"/>
              </a:ext>
            </a:extLst>
          </p:cNvPr>
          <p:cNvSpPr txBox="1"/>
          <p:nvPr/>
        </p:nvSpPr>
        <p:spPr>
          <a:xfrm>
            <a:off x="4892630" y="2844460"/>
            <a:ext cx="290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Setpoint Temperature = 110F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D5CCE1A-60C2-4BBA-8C71-E1E5AAB499E9}"/>
              </a:ext>
            </a:extLst>
          </p:cNvPr>
          <p:cNvCxnSpPr>
            <a:cxnSpLocks/>
          </p:cNvCxnSpPr>
          <p:nvPr/>
        </p:nvCxnSpPr>
        <p:spPr>
          <a:xfrm>
            <a:off x="9366462" y="2844460"/>
            <a:ext cx="10803" cy="2390012"/>
          </a:xfrm>
          <a:prstGeom prst="line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EC814A1-1A1A-4D7C-AA9B-0578DD364B68}"/>
              </a:ext>
            </a:extLst>
          </p:cNvPr>
          <p:cNvGrpSpPr/>
          <p:nvPr/>
        </p:nvGrpSpPr>
        <p:grpSpPr>
          <a:xfrm>
            <a:off x="9055992" y="5097647"/>
            <a:ext cx="620940" cy="327595"/>
            <a:chOff x="2033050" y="2445645"/>
            <a:chExt cx="620940" cy="32759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595A11BA-9706-488B-B58C-F625BD275596}"/>
                </a:ext>
              </a:extLst>
            </p:cNvPr>
            <p:cNvSpPr/>
            <p:nvPr/>
          </p:nvSpPr>
          <p:spPr>
            <a:xfrm rot="5400000">
              <a:off x="2052736" y="2425959"/>
              <a:ext cx="326572" cy="365943"/>
            </a:xfrm>
            <a:prstGeom prst="triangl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9D0FA9ED-73FB-4B7D-A717-72F3182941D7}"/>
                </a:ext>
              </a:extLst>
            </p:cNvPr>
            <p:cNvSpPr/>
            <p:nvPr/>
          </p:nvSpPr>
          <p:spPr>
            <a:xfrm rot="16200000">
              <a:off x="2307733" y="2426982"/>
              <a:ext cx="326572" cy="365943"/>
            </a:xfrm>
            <a:prstGeom prst="triangl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7DD55210-F82C-4890-9E50-3FBFD6A2333D}"/>
              </a:ext>
            </a:extLst>
          </p:cNvPr>
          <p:cNvSpPr txBox="1"/>
          <p:nvPr/>
        </p:nvSpPr>
        <p:spPr>
          <a:xfrm>
            <a:off x="9055992" y="5324378"/>
            <a:ext cx="7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Stirrer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83601E7-0D64-49EF-B8BF-A0B6AAE09CFC}"/>
              </a:ext>
            </a:extLst>
          </p:cNvPr>
          <p:cNvSpPr/>
          <p:nvPr/>
        </p:nvSpPr>
        <p:spPr>
          <a:xfrm>
            <a:off x="8817385" y="2481943"/>
            <a:ext cx="1101054" cy="3625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DCA2D-0E29-4AEC-BCAD-3B17BC35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79B3B1-CD0D-4AB5-A24A-5DCB4504F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38600" y="792039"/>
            <a:ext cx="1863226" cy="186322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48A2053-F7ED-4356-89ED-0C45B99F4346}"/>
              </a:ext>
            </a:extLst>
          </p:cNvPr>
          <p:cNvSpPr txBox="1"/>
          <p:nvPr/>
        </p:nvSpPr>
        <p:spPr>
          <a:xfrm>
            <a:off x="3957114" y="2519352"/>
            <a:ext cx="207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superuser.com/users/605295/rohit-kumar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4657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482138" y="200889"/>
            <a:ext cx="801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 you identify the control loop components?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7BB8F-9AF3-422D-88AD-3303E001384A}"/>
              </a:ext>
            </a:extLst>
          </p:cNvPr>
          <p:cNvSpPr/>
          <p:nvPr/>
        </p:nvSpPr>
        <p:spPr>
          <a:xfrm>
            <a:off x="4555375" y="4281055"/>
            <a:ext cx="1554480" cy="12053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67D26-22AB-4FCC-88C2-069EED93331F}"/>
              </a:ext>
            </a:extLst>
          </p:cNvPr>
          <p:cNvSpPr/>
          <p:nvPr/>
        </p:nvSpPr>
        <p:spPr>
          <a:xfrm>
            <a:off x="6109856" y="5218139"/>
            <a:ext cx="5002904" cy="72316"/>
          </a:xfrm>
          <a:prstGeom prst="rect">
            <a:avLst/>
          </a:prstGeom>
          <a:solidFill>
            <a:srgbClr val="00B0F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64398A8-D5CB-4DF5-8290-77A12882FCCD}"/>
              </a:ext>
            </a:extLst>
          </p:cNvPr>
          <p:cNvSpPr/>
          <p:nvPr/>
        </p:nvSpPr>
        <p:spPr>
          <a:xfrm>
            <a:off x="1816535" y="2351314"/>
            <a:ext cx="3231330" cy="889003"/>
          </a:xfrm>
          <a:custGeom>
            <a:avLst/>
            <a:gdLst>
              <a:gd name="connsiteX0" fmla="*/ 0 w 3231330"/>
              <a:gd name="connsiteY0" fmla="*/ 0 h 889003"/>
              <a:gd name="connsiteX1" fmla="*/ 3222274 w 3231330"/>
              <a:gd name="connsiteY1" fmla="*/ 0 h 889003"/>
              <a:gd name="connsiteX2" fmla="*/ 3222274 w 3231330"/>
              <a:gd name="connsiteY2" fmla="*/ 3 h 889003"/>
              <a:gd name="connsiteX3" fmla="*/ 3231330 w 3231330"/>
              <a:gd name="connsiteY3" fmla="*/ 3 h 889003"/>
              <a:gd name="connsiteX4" fmla="*/ 3231330 w 3231330"/>
              <a:gd name="connsiteY4" fmla="*/ 889003 h 889003"/>
              <a:gd name="connsiteX5" fmla="*/ 3156959 w 3231330"/>
              <a:gd name="connsiteY5" fmla="*/ 889003 h 889003"/>
              <a:gd name="connsiteX6" fmla="*/ 3156959 w 3231330"/>
              <a:gd name="connsiteY6" fmla="*/ 61686 h 889003"/>
              <a:gd name="connsiteX7" fmla="*/ 0 w 3231330"/>
              <a:gd name="connsiteY7" fmla="*/ 61686 h 88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1330" h="889003">
                <a:moveTo>
                  <a:pt x="0" y="0"/>
                </a:moveTo>
                <a:lnTo>
                  <a:pt x="3222274" y="0"/>
                </a:lnTo>
                <a:lnTo>
                  <a:pt x="3222274" y="3"/>
                </a:lnTo>
                <a:lnTo>
                  <a:pt x="3231330" y="3"/>
                </a:lnTo>
                <a:lnTo>
                  <a:pt x="3231330" y="889003"/>
                </a:lnTo>
                <a:lnTo>
                  <a:pt x="3156959" y="889003"/>
                </a:lnTo>
                <a:lnTo>
                  <a:pt x="3156959" y="61686"/>
                </a:lnTo>
                <a:lnTo>
                  <a:pt x="0" y="61686"/>
                </a:lnTo>
                <a:close/>
              </a:path>
            </a:pathLst>
          </a:custGeom>
          <a:solidFill>
            <a:srgbClr val="00B0F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039208-1467-44A7-B2A9-636F710FED5A}"/>
              </a:ext>
            </a:extLst>
          </p:cNvPr>
          <p:cNvGrpSpPr/>
          <p:nvPr/>
        </p:nvGrpSpPr>
        <p:grpSpPr>
          <a:xfrm>
            <a:off x="6826639" y="4422708"/>
            <a:ext cx="1087237" cy="1009704"/>
            <a:chOff x="8216900" y="1729968"/>
            <a:chExt cx="948264" cy="1076726"/>
          </a:xfrm>
          <a:solidFill>
            <a:schemeClr val="bg2">
              <a:lumMod val="75000"/>
            </a:schemeClr>
          </a:solidFill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101DE44-5DE7-47FD-9F5A-26DC3FB0670E}"/>
                </a:ext>
              </a:extLst>
            </p:cNvPr>
            <p:cNvSpPr/>
            <p:nvPr/>
          </p:nvSpPr>
          <p:spPr>
            <a:xfrm rot="5400000">
              <a:off x="8255000" y="2353733"/>
              <a:ext cx="406400" cy="4826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A46C0DD-2E62-434B-92FD-7AD957187B2C}"/>
                </a:ext>
              </a:extLst>
            </p:cNvPr>
            <p:cNvSpPr/>
            <p:nvPr/>
          </p:nvSpPr>
          <p:spPr>
            <a:xfrm rot="16200000">
              <a:off x="8720664" y="2362194"/>
              <a:ext cx="406400" cy="4826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A7BFC0C-9F3E-4CA2-A038-DD20C6630C17}"/>
                </a:ext>
              </a:extLst>
            </p:cNvPr>
            <p:cNvSpPr/>
            <p:nvPr/>
          </p:nvSpPr>
          <p:spPr>
            <a:xfrm>
              <a:off x="8511114" y="2413000"/>
              <a:ext cx="371564" cy="33459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4EA5F55-9A96-4C36-8158-1FD80350D0EE}"/>
                </a:ext>
              </a:extLst>
            </p:cNvPr>
            <p:cNvSpPr/>
            <p:nvPr/>
          </p:nvSpPr>
          <p:spPr>
            <a:xfrm rot="16200000">
              <a:off x="8456057" y="2193224"/>
              <a:ext cx="499533" cy="754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F1E8F65-99FA-4392-8C0D-26F2AC7029BC}"/>
                </a:ext>
              </a:extLst>
            </p:cNvPr>
            <p:cNvSpPr/>
            <p:nvPr/>
          </p:nvSpPr>
          <p:spPr>
            <a:xfrm>
              <a:off x="8440329" y="1729968"/>
              <a:ext cx="530860" cy="372534"/>
            </a:xfrm>
            <a:custGeom>
              <a:avLst/>
              <a:gdLst>
                <a:gd name="connsiteX0" fmla="*/ 241300 w 482600"/>
                <a:gd name="connsiteY0" fmla="*/ 0 h 372534"/>
                <a:gd name="connsiteX1" fmla="*/ 482600 w 482600"/>
                <a:gd name="connsiteY1" fmla="*/ 355600 h 372534"/>
                <a:gd name="connsiteX2" fmla="*/ 481442 w 482600"/>
                <a:gd name="connsiteY2" fmla="*/ 372534 h 372534"/>
                <a:gd name="connsiteX3" fmla="*/ 1159 w 482600"/>
                <a:gd name="connsiteY3" fmla="*/ 372534 h 372534"/>
                <a:gd name="connsiteX4" fmla="*/ 0 w 482600"/>
                <a:gd name="connsiteY4" fmla="*/ 355600 h 372534"/>
                <a:gd name="connsiteX5" fmla="*/ 241300 w 482600"/>
                <a:gd name="connsiteY5" fmla="*/ 0 h 3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00" h="372534">
                  <a:moveTo>
                    <a:pt x="241300" y="0"/>
                  </a:moveTo>
                  <a:cubicBezTo>
                    <a:pt x="374566" y="0"/>
                    <a:pt x="482600" y="159208"/>
                    <a:pt x="482600" y="355600"/>
                  </a:cubicBezTo>
                  <a:lnTo>
                    <a:pt x="481442" y="372534"/>
                  </a:lnTo>
                  <a:lnTo>
                    <a:pt x="1159" y="372534"/>
                  </a:lnTo>
                  <a:lnTo>
                    <a:pt x="0" y="355600"/>
                  </a:lnTo>
                  <a:cubicBezTo>
                    <a:pt x="0" y="159208"/>
                    <a:pt x="108034" y="0"/>
                    <a:pt x="24130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9CA10A5-1048-40C1-A688-4FBE73D1CCA3}"/>
              </a:ext>
            </a:extLst>
          </p:cNvPr>
          <p:cNvSpPr/>
          <p:nvPr/>
        </p:nvSpPr>
        <p:spPr>
          <a:xfrm>
            <a:off x="4555375" y="2734887"/>
            <a:ext cx="1554480" cy="2751513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2E16DFC-C40C-4DDD-8FD7-5FE4D7972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30" y="2037452"/>
            <a:ext cx="1008114" cy="259053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496F92D-53CB-463A-88DF-0E51E30B7F9E}"/>
              </a:ext>
            </a:extLst>
          </p:cNvPr>
          <p:cNvGrpSpPr/>
          <p:nvPr/>
        </p:nvGrpSpPr>
        <p:grpSpPr>
          <a:xfrm>
            <a:off x="5847016" y="2612411"/>
            <a:ext cx="45719" cy="366807"/>
            <a:chOff x="7227855" y="1007706"/>
            <a:chExt cx="139412" cy="98470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67B846B-692A-4FF1-8A74-D661A8D316DB}"/>
                </a:ext>
              </a:extLst>
            </p:cNvPr>
            <p:cNvSpPr/>
            <p:nvPr/>
          </p:nvSpPr>
          <p:spPr>
            <a:xfrm>
              <a:off x="7227855" y="1805794"/>
              <a:ext cx="139412" cy="186613"/>
            </a:xfrm>
            <a:prstGeom prst="ellipse">
              <a:avLst/>
            </a:prstGeom>
            <a:solidFill>
              <a:srgbClr val="5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931FFB-B9AD-4423-801D-81AA3C476771}"/>
                </a:ext>
              </a:extLst>
            </p:cNvPr>
            <p:cNvSpPr/>
            <p:nvPr/>
          </p:nvSpPr>
          <p:spPr>
            <a:xfrm>
              <a:off x="7240555" y="1007706"/>
              <a:ext cx="112718" cy="86774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63670C-97EC-4473-9888-2F85407C85A2}"/>
              </a:ext>
            </a:extLst>
          </p:cNvPr>
          <p:cNvCxnSpPr>
            <a:stCxn id="36" idx="0"/>
            <a:endCxn id="36" idx="0"/>
          </p:cNvCxnSpPr>
          <p:nvPr/>
        </p:nvCxnSpPr>
        <p:spPr>
          <a:xfrm>
            <a:off x="5869664" y="26124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97AD89-D74C-42C0-B251-6AE343D54D0F}"/>
              </a:ext>
            </a:extLst>
          </p:cNvPr>
          <p:cNvCxnSpPr>
            <a:stCxn id="36" idx="0"/>
            <a:endCxn id="36" idx="0"/>
          </p:cNvCxnSpPr>
          <p:nvPr/>
        </p:nvCxnSpPr>
        <p:spPr>
          <a:xfrm>
            <a:off x="5869664" y="26124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69DFC90-CFDC-438F-8526-4BA3B54D53D7}"/>
              </a:ext>
            </a:extLst>
          </p:cNvPr>
          <p:cNvCxnSpPr/>
          <p:nvPr/>
        </p:nvCxnSpPr>
        <p:spPr>
          <a:xfrm>
            <a:off x="5863313" y="2324100"/>
            <a:ext cx="6350" cy="2883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E8EB0EC-759B-411C-8A49-DA8633F41318}"/>
              </a:ext>
            </a:extLst>
          </p:cNvPr>
          <p:cNvCxnSpPr/>
          <p:nvPr/>
        </p:nvCxnSpPr>
        <p:spPr>
          <a:xfrm>
            <a:off x="5863313" y="2320925"/>
            <a:ext cx="1513668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57A620-5363-43D8-9DBD-7F06A5B53B1B}"/>
              </a:ext>
            </a:extLst>
          </p:cNvPr>
          <p:cNvCxnSpPr>
            <a:endCxn id="29" idx="0"/>
          </p:cNvCxnSpPr>
          <p:nvPr/>
        </p:nvCxnSpPr>
        <p:spPr>
          <a:xfrm>
            <a:off x="7376981" y="2324100"/>
            <a:ext cx="10162" cy="20986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D92E7CE-9F52-4FCA-A08B-CF1A34C0B4BF}"/>
              </a:ext>
            </a:extLst>
          </p:cNvPr>
          <p:cNvSpPr/>
          <p:nvPr/>
        </p:nvSpPr>
        <p:spPr>
          <a:xfrm>
            <a:off x="6865051" y="3067050"/>
            <a:ext cx="1075289" cy="5834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PLC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EA764E-9F75-4257-9309-E8A00A26D017}"/>
              </a:ext>
            </a:extLst>
          </p:cNvPr>
          <p:cNvSpPr txBox="1"/>
          <p:nvPr/>
        </p:nvSpPr>
        <p:spPr>
          <a:xfrm>
            <a:off x="5818559" y="2424049"/>
            <a:ext cx="117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level sensor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FF1AB9-648E-4775-8661-49433F0795B1}"/>
              </a:ext>
            </a:extLst>
          </p:cNvPr>
          <p:cNvSpPr txBox="1"/>
          <p:nvPr/>
        </p:nvSpPr>
        <p:spPr>
          <a:xfrm>
            <a:off x="7031917" y="5405997"/>
            <a:ext cx="71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valve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DFA539-C3A8-46B8-ABCB-BBDCC8111EB9}"/>
              </a:ext>
            </a:extLst>
          </p:cNvPr>
          <p:cNvSpPr txBox="1"/>
          <p:nvPr/>
        </p:nvSpPr>
        <p:spPr>
          <a:xfrm>
            <a:off x="7691859" y="4437467"/>
            <a:ext cx="82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motor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6F3BD1-65B0-43B6-B900-9BF406A7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289058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207E7FEE-3014-4030-BB53-ABC4999D10D6}"/>
              </a:ext>
            </a:extLst>
          </p:cNvPr>
          <p:cNvSpPr/>
          <p:nvPr/>
        </p:nvSpPr>
        <p:spPr>
          <a:xfrm>
            <a:off x="2915037" y="1523758"/>
            <a:ext cx="6802315" cy="1143304"/>
          </a:xfrm>
          <a:custGeom>
            <a:avLst/>
            <a:gdLst>
              <a:gd name="connsiteX0" fmla="*/ 720648 w 6802315"/>
              <a:gd name="connsiteY0" fmla="*/ 0 h 1143304"/>
              <a:gd name="connsiteX1" fmla="*/ 720648 w 6802315"/>
              <a:gd name="connsiteY1" fmla="*/ 304 h 1143304"/>
              <a:gd name="connsiteX2" fmla="*/ 6802315 w 6802315"/>
              <a:gd name="connsiteY2" fmla="*/ 304 h 1143304"/>
              <a:gd name="connsiteX3" fmla="*/ 6802315 w 6802315"/>
              <a:gd name="connsiteY3" fmla="*/ 12773 h 1143304"/>
              <a:gd name="connsiteX4" fmla="*/ 6081667 w 6802315"/>
              <a:gd name="connsiteY4" fmla="*/ 584273 h 1143304"/>
              <a:gd name="connsiteX5" fmla="*/ 6786592 w 6802315"/>
              <a:gd name="connsiteY5" fmla="*/ 1143304 h 1143304"/>
              <a:gd name="connsiteX6" fmla="*/ 717398 w 6802315"/>
              <a:gd name="connsiteY6" fmla="*/ 1143304 h 1143304"/>
              <a:gd name="connsiteX7" fmla="*/ 717398 w 6802315"/>
              <a:gd name="connsiteY7" fmla="*/ 1140423 h 1143304"/>
              <a:gd name="connsiteX8" fmla="*/ 0 w 6802315"/>
              <a:gd name="connsiteY8" fmla="*/ 571500 h 1143304"/>
              <a:gd name="connsiteX9" fmla="*/ 717398 w 6802315"/>
              <a:gd name="connsiteY9" fmla="*/ 2577 h 1143304"/>
              <a:gd name="connsiteX10" fmla="*/ 717398 w 6802315"/>
              <a:gd name="connsiteY10" fmla="*/ 304 h 1143304"/>
              <a:gd name="connsiteX11" fmla="*/ 720265 w 6802315"/>
              <a:gd name="connsiteY11" fmla="*/ 304 h 114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02315" h="1143304">
                <a:moveTo>
                  <a:pt x="720648" y="0"/>
                </a:moveTo>
                <a:lnTo>
                  <a:pt x="720648" y="304"/>
                </a:lnTo>
                <a:lnTo>
                  <a:pt x="6802315" y="304"/>
                </a:lnTo>
                <a:lnTo>
                  <a:pt x="6802315" y="12773"/>
                </a:lnTo>
                <a:lnTo>
                  <a:pt x="6081667" y="584273"/>
                </a:lnTo>
                <a:lnTo>
                  <a:pt x="6786592" y="1143304"/>
                </a:lnTo>
                <a:lnTo>
                  <a:pt x="717398" y="1143304"/>
                </a:lnTo>
                <a:lnTo>
                  <a:pt x="717398" y="1140423"/>
                </a:lnTo>
                <a:lnTo>
                  <a:pt x="0" y="571500"/>
                </a:lnTo>
                <a:lnTo>
                  <a:pt x="717398" y="2577"/>
                </a:lnTo>
                <a:lnTo>
                  <a:pt x="717398" y="304"/>
                </a:lnTo>
                <a:lnTo>
                  <a:pt x="720265" y="304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C660F3-E915-4982-8C94-4FD212A32F46}"/>
              </a:ext>
            </a:extLst>
          </p:cNvPr>
          <p:cNvSpPr/>
          <p:nvPr/>
        </p:nvSpPr>
        <p:spPr>
          <a:xfrm>
            <a:off x="5793403" y="2679531"/>
            <a:ext cx="1143000" cy="18204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AB944F20-3846-48BC-AD04-DF0630D95FF0}"/>
              </a:ext>
            </a:extLst>
          </p:cNvPr>
          <p:cNvSpPr/>
          <p:nvPr/>
        </p:nvSpPr>
        <p:spPr>
          <a:xfrm flipH="1">
            <a:off x="3790559" y="4500018"/>
            <a:ext cx="6802315" cy="1143304"/>
          </a:xfrm>
          <a:custGeom>
            <a:avLst/>
            <a:gdLst>
              <a:gd name="connsiteX0" fmla="*/ 720648 w 6802315"/>
              <a:gd name="connsiteY0" fmla="*/ 0 h 1143304"/>
              <a:gd name="connsiteX1" fmla="*/ 720648 w 6802315"/>
              <a:gd name="connsiteY1" fmla="*/ 304 h 1143304"/>
              <a:gd name="connsiteX2" fmla="*/ 6802315 w 6802315"/>
              <a:gd name="connsiteY2" fmla="*/ 304 h 1143304"/>
              <a:gd name="connsiteX3" fmla="*/ 6802315 w 6802315"/>
              <a:gd name="connsiteY3" fmla="*/ 12773 h 1143304"/>
              <a:gd name="connsiteX4" fmla="*/ 6081667 w 6802315"/>
              <a:gd name="connsiteY4" fmla="*/ 584273 h 1143304"/>
              <a:gd name="connsiteX5" fmla="*/ 6786592 w 6802315"/>
              <a:gd name="connsiteY5" fmla="*/ 1143304 h 1143304"/>
              <a:gd name="connsiteX6" fmla="*/ 717398 w 6802315"/>
              <a:gd name="connsiteY6" fmla="*/ 1143304 h 1143304"/>
              <a:gd name="connsiteX7" fmla="*/ 717398 w 6802315"/>
              <a:gd name="connsiteY7" fmla="*/ 1140423 h 1143304"/>
              <a:gd name="connsiteX8" fmla="*/ 0 w 6802315"/>
              <a:gd name="connsiteY8" fmla="*/ 571500 h 1143304"/>
              <a:gd name="connsiteX9" fmla="*/ 717398 w 6802315"/>
              <a:gd name="connsiteY9" fmla="*/ 2577 h 1143304"/>
              <a:gd name="connsiteX10" fmla="*/ 717398 w 6802315"/>
              <a:gd name="connsiteY10" fmla="*/ 304 h 1143304"/>
              <a:gd name="connsiteX11" fmla="*/ 720265 w 6802315"/>
              <a:gd name="connsiteY11" fmla="*/ 304 h 114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02315" h="1143304">
                <a:moveTo>
                  <a:pt x="720648" y="0"/>
                </a:moveTo>
                <a:lnTo>
                  <a:pt x="720648" y="304"/>
                </a:lnTo>
                <a:lnTo>
                  <a:pt x="6802315" y="304"/>
                </a:lnTo>
                <a:lnTo>
                  <a:pt x="6802315" y="12773"/>
                </a:lnTo>
                <a:lnTo>
                  <a:pt x="6081667" y="584273"/>
                </a:lnTo>
                <a:lnTo>
                  <a:pt x="6786592" y="1143304"/>
                </a:lnTo>
                <a:lnTo>
                  <a:pt x="717398" y="1143304"/>
                </a:lnTo>
                <a:lnTo>
                  <a:pt x="717398" y="1140423"/>
                </a:lnTo>
                <a:lnTo>
                  <a:pt x="0" y="571500"/>
                </a:lnTo>
                <a:lnTo>
                  <a:pt x="717398" y="2577"/>
                </a:lnTo>
                <a:lnTo>
                  <a:pt x="717398" y="304"/>
                </a:lnTo>
                <a:lnTo>
                  <a:pt x="720265" y="304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6F6D2-40C8-48E9-911A-5AB9F3B55251}"/>
              </a:ext>
            </a:extLst>
          </p:cNvPr>
          <p:cNvSpPr txBox="1"/>
          <p:nvPr/>
        </p:nvSpPr>
        <p:spPr>
          <a:xfrm>
            <a:off x="1658909" y="1772243"/>
            <a:ext cx="1233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Exhaust Air</a:t>
            </a:r>
          </a:p>
          <a:p>
            <a:pPr algn="ctr"/>
            <a:r>
              <a:rPr lang="en-US" sz="1200" dirty="0"/>
              <a:t>(to outside)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951F0-37FF-4CB6-A6CA-F9CF163FADB5}"/>
              </a:ext>
            </a:extLst>
          </p:cNvPr>
          <p:cNvSpPr txBox="1"/>
          <p:nvPr/>
        </p:nvSpPr>
        <p:spPr>
          <a:xfrm>
            <a:off x="9449586" y="1820456"/>
            <a:ext cx="1367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Return Air</a:t>
            </a:r>
          </a:p>
          <a:p>
            <a:pPr algn="ctr"/>
            <a:r>
              <a:rPr lang="en-US" sz="1200" dirty="0"/>
              <a:t>(from bldg. rooms)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50A1E-7E86-4BD2-B017-7DACF810E0B5}"/>
              </a:ext>
            </a:extLst>
          </p:cNvPr>
          <p:cNvSpPr txBox="1"/>
          <p:nvPr/>
        </p:nvSpPr>
        <p:spPr>
          <a:xfrm>
            <a:off x="10611305" y="4748504"/>
            <a:ext cx="1145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Supply Air</a:t>
            </a:r>
          </a:p>
          <a:p>
            <a:pPr algn="ctr"/>
            <a:r>
              <a:rPr lang="en-US" sz="1200" dirty="0"/>
              <a:t>(to </a:t>
            </a:r>
            <a:r>
              <a:rPr lang="en-US" sz="1200" dirty="0" err="1"/>
              <a:t>bldg</a:t>
            </a:r>
            <a:r>
              <a:rPr lang="en-US" sz="1200" dirty="0"/>
              <a:t> rooms)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AC335-B896-4C4D-925A-E466D74AEA5B}"/>
              </a:ext>
            </a:extLst>
          </p:cNvPr>
          <p:cNvSpPr txBox="1"/>
          <p:nvPr/>
        </p:nvSpPr>
        <p:spPr>
          <a:xfrm>
            <a:off x="2249804" y="4776366"/>
            <a:ext cx="1863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Outdoor Air</a:t>
            </a:r>
          </a:p>
          <a:p>
            <a:pPr algn="ctr"/>
            <a:r>
              <a:rPr lang="en-US" sz="1200" dirty="0"/>
              <a:t>(from outside)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589FE-93ED-43AA-9564-DD349031A6ED}"/>
              </a:ext>
            </a:extLst>
          </p:cNvPr>
          <p:cNvSpPr txBox="1"/>
          <p:nvPr/>
        </p:nvSpPr>
        <p:spPr>
          <a:xfrm>
            <a:off x="5613885" y="5297316"/>
            <a:ext cx="157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Mixed Air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3C38BC-468A-4FE2-B42F-97038BB2FDA7}"/>
              </a:ext>
            </a:extLst>
          </p:cNvPr>
          <p:cNvCxnSpPr/>
          <p:nvPr/>
        </p:nvCxnSpPr>
        <p:spPr>
          <a:xfrm flipH="1">
            <a:off x="7308203" y="2095409"/>
            <a:ext cx="1577019" cy="1247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2663AA18-6235-4508-B179-66D46FE2671C}"/>
              </a:ext>
            </a:extLst>
          </p:cNvPr>
          <p:cNvSpPr/>
          <p:nvPr/>
        </p:nvSpPr>
        <p:spPr>
          <a:xfrm flipH="1">
            <a:off x="6382869" y="2107879"/>
            <a:ext cx="925334" cy="951196"/>
          </a:xfrm>
          <a:prstGeom prst="arc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9AAF37-0FA1-4463-A2BB-C2CC5B5B8C3B}"/>
              </a:ext>
            </a:extLst>
          </p:cNvPr>
          <p:cNvCxnSpPr/>
          <p:nvPr/>
        </p:nvCxnSpPr>
        <p:spPr>
          <a:xfrm flipH="1">
            <a:off x="3351480" y="2095409"/>
            <a:ext cx="2262405" cy="1247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27DAC8-4248-40BD-8F85-0C033DA4B1D8}"/>
              </a:ext>
            </a:extLst>
          </p:cNvPr>
          <p:cNvGrpSpPr/>
          <p:nvPr/>
        </p:nvGrpSpPr>
        <p:grpSpPr>
          <a:xfrm>
            <a:off x="5054083" y="1592811"/>
            <a:ext cx="292163" cy="1010486"/>
            <a:chOff x="4599992" y="1855819"/>
            <a:chExt cx="292163" cy="101048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3EF610A-81ED-49BD-A5BD-E84C68301D7D}"/>
                </a:ext>
              </a:extLst>
            </p:cNvPr>
            <p:cNvCxnSpPr/>
            <p:nvPr/>
          </p:nvCxnSpPr>
          <p:spPr>
            <a:xfrm flipH="1">
              <a:off x="4599992" y="18558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2C1017-95D8-4A0D-9778-75B7C7BD251D}"/>
                </a:ext>
              </a:extLst>
            </p:cNvPr>
            <p:cNvCxnSpPr/>
            <p:nvPr/>
          </p:nvCxnSpPr>
          <p:spPr>
            <a:xfrm flipH="1">
              <a:off x="4602906" y="20082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0BE77E-C349-4B9E-AD6F-A24E8A788D91}"/>
                </a:ext>
              </a:extLst>
            </p:cNvPr>
            <p:cNvCxnSpPr/>
            <p:nvPr/>
          </p:nvCxnSpPr>
          <p:spPr>
            <a:xfrm flipH="1">
              <a:off x="4602902" y="21606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B752B4-7AF5-442C-BC99-66922D77127C}"/>
                </a:ext>
              </a:extLst>
            </p:cNvPr>
            <p:cNvCxnSpPr/>
            <p:nvPr/>
          </p:nvCxnSpPr>
          <p:spPr>
            <a:xfrm flipH="1">
              <a:off x="4602898" y="23130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EC37C4-7CAF-4AC3-8448-91787594DE45}"/>
                </a:ext>
              </a:extLst>
            </p:cNvPr>
            <p:cNvCxnSpPr/>
            <p:nvPr/>
          </p:nvCxnSpPr>
          <p:spPr>
            <a:xfrm flipH="1">
              <a:off x="4602894" y="24654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C16C08-7298-47BF-9736-593E5C40353B}"/>
                </a:ext>
              </a:extLst>
            </p:cNvPr>
            <p:cNvCxnSpPr/>
            <p:nvPr/>
          </p:nvCxnSpPr>
          <p:spPr>
            <a:xfrm flipH="1">
              <a:off x="4602890" y="26178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C085EC-B783-4F9E-A12C-F5DFCDE42101}"/>
              </a:ext>
            </a:extLst>
          </p:cNvPr>
          <p:cNvGrpSpPr/>
          <p:nvPr/>
        </p:nvGrpSpPr>
        <p:grpSpPr>
          <a:xfrm flipH="1" flipV="1">
            <a:off x="4863583" y="4564611"/>
            <a:ext cx="292163" cy="1010486"/>
            <a:chOff x="4599992" y="1855819"/>
            <a:chExt cx="292163" cy="101048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C33F56-00A1-41AF-9781-4C8B19A70588}"/>
                </a:ext>
              </a:extLst>
            </p:cNvPr>
            <p:cNvCxnSpPr/>
            <p:nvPr/>
          </p:nvCxnSpPr>
          <p:spPr>
            <a:xfrm flipH="1">
              <a:off x="4599992" y="18558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4058323-C3B8-478D-B39F-EA2AB820ED89}"/>
                </a:ext>
              </a:extLst>
            </p:cNvPr>
            <p:cNvCxnSpPr/>
            <p:nvPr/>
          </p:nvCxnSpPr>
          <p:spPr>
            <a:xfrm flipH="1">
              <a:off x="4602906" y="20082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EAF869F-2B26-4018-AC92-A9BF12050E37}"/>
                </a:ext>
              </a:extLst>
            </p:cNvPr>
            <p:cNvCxnSpPr/>
            <p:nvPr/>
          </p:nvCxnSpPr>
          <p:spPr>
            <a:xfrm flipH="1">
              <a:off x="4602902" y="21606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5FBEB1-1987-41DC-A169-93C1DF1D03B9}"/>
                </a:ext>
              </a:extLst>
            </p:cNvPr>
            <p:cNvCxnSpPr/>
            <p:nvPr/>
          </p:nvCxnSpPr>
          <p:spPr>
            <a:xfrm flipH="1">
              <a:off x="4602898" y="23130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E0B8932-3F38-4578-B671-99F41655E5EC}"/>
                </a:ext>
              </a:extLst>
            </p:cNvPr>
            <p:cNvCxnSpPr/>
            <p:nvPr/>
          </p:nvCxnSpPr>
          <p:spPr>
            <a:xfrm flipH="1">
              <a:off x="4602894" y="24654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BB7857-D423-43B0-A268-C4008E551AA9}"/>
                </a:ext>
              </a:extLst>
            </p:cNvPr>
            <p:cNvCxnSpPr/>
            <p:nvPr/>
          </p:nvCxnSpPr>
          <p:spPr>
            <a:xfrm flipH="1">
              <a:off x="4602890" y="26178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A2DDD3-8EA6-4E28-86DC-18D97ECEC01F}"/>
              </a:ext>
            </a:extLst>
          </p:cNvPr>
          <p:cNvGrpSpPr/>
          <p:nvPr/>
        </p:nvGrpSpPr>
        <p:grpSpPr>
          <a:xfrm rot="5400000">
            <a:off x="6227815" y="3571429"/>
            <a:ext cx="292163" cy="1010486"/>
            <a:chOff x="4599992" y="1855819"/>
            <a:chExt cx="292163" cy="101048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A542E29-3208-4332-9CBA-7FF04A010B04}"/>
                </a:ext>
              </a:extLst>
            </p:cNvPr>
            <p:cNvCxnSpPr/>
            <p:nvPr/>
          </p:nvCxnSpPr>
          <p:spPr>
            <a:xfrm flipH="1">
              <a:off x="4599992" y="18558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12A3831-96DA-46BB-A7E6-65156E4DFDDF}"/>
                </a:ext>
              </a:extLst>
            </p:cNvPr>
            <p:cNvCxnSpPr/>
            <p:nvPr/>
          </p:nvCxnSpPr>
          <p:spPr>
            <a:xfrm flipH="1">
              <a:off x="4602906" y="20082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5D37E7-DE00-4433-A30E-6A516C197B57}"/>
                </a:ext>
              </a:extLst>
            </p:cNvPr>
            <p:cNvCxnSpPr/>
            <p:nvPr/>
          </p:nvCxnSpPr>
          <p:spPr>
            <a:xfrm flipH="1">
              <a:off x="4602902" y="21606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30D27C-CB36-4F60-AB01-6BB2C7012DF7}"/>
                </a:ext>
              </a:extLst>
            </p:cNvPr>
            <p:cNvCxnSpPr/>
            <p:nvPr/>
          </p:nvCxnSpPr>
          <p:spPr>
            <a:xfrm flipH="1">
              <a:off x="4602898" y="23130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991F130-6B7E-4D62-BF78-29C87E3CBA9B}"/>
                </a:ext>
              </a:extLst>
            </p:cNvPr>
            <p:cNvCxnSpPr/>
            <p:nvPr/>
          </p:nvCxnSpPr>
          <p:spPr>
            <a:xfrm flipH="1">
              <a:off x="4602894" y="24654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5F02BF-D5B7-4536-91B1-7D42B766C06C}"/>
                </a:ext>
              </a:extLst>
            </p:cNvPr>
            <p:cNvCxnSpPr/>
            <p:nvPr/>
          </p:nvCxnSpPr>
          <p:spPr>
            <a:xfrm flipH="1">
              <a:off x="4602890" y="26178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8C82603-C6EC-41BC-AF37-051EF30E4CA5}"/>
              </a:ext>
            </a:extLst>
          </p:cNvPr>
          <p:cNvSpPr txBox="1"/>
          <p:nvPr/>
        </p:nvSpPr>
        <p:spPr>
          <a:xfrm>
            <a:off x="4249425" y="3311852"/>
            <a:ext cx="838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Dampers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1F4ED8-B3D1-4ECB-9A37-480BB2171845}"/>
              </a:ext>
            </a:extLst>
          </p:cNvPr>
          <p:cNvCxnSpPr/>
          <p:nvPr/>
        </p:nvCxnSpPr>
        <p:spPr>
          <a:xfrm flipV="1">
            <a:off x="4820818" y="2762246"/>
            <a:ext cx="233265" cy="34445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61E47B-783C-4B49-833B-BA522F5A99E3}"/>
              </a:ext>
            </a:extLst>
          </p:cNvPr>
          <p:cNvCxnSpPr/>
          <p:nvPr/>
        </p:nvCxnSpPr>
        <p:spPr>
          <a:xfrm>
            <a:off x="5041249" y="3661784"/>
            <a:ext cx="683007" cy="26880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A3AA32E-BB5B-480E-85AE-280D0F7CA214}"/>
              </a:ext>
            </a:extLst>
          </p:cNvPr>
          <p:cNvCxnSpPr/>
          <p:nvPr/>
        </p:nvCxnSpPr>
        <p:spPr>
          <a:xfrm>
            <a:off x="4527736" y="3759713"/>
            <a:ext cx="444366" cy="62022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A47A1AF-BC2C-4FD8-8896-9E3ACFCD1F12}"/>
              </a:ext>
            </a:extLst>
          </p:cNvPr>
          <p:cNvSpPr/>
          <p:nvPr/>
        </p:nvSpPr>
        <p:spPr>
          <a:xfrm>
            <a:off x="8641971" y="4504323"/>
            <a:ext cx="536841" cy="1143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Heat Exchanger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51D9A1-0E3D-40AA-B328-50FDBFA56FD1}"/>
              </a:ext>
            </a:extLst>
          </p:cNvPr>
          <p:cNvSpPr/>
          <p:nvPr/>
        </p:nvSpPr>
        <p:spPr>
          <a:xfrm>
            <a:off x="7395246" y="4507273"/>
            <a:ext cx="335437" cy="1143304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Filter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F67789-37E2-42B7-9BEB-6D88A64607FD}"/>
              </a:ext>
            </a:extLst>
          </p:cNvPr>
          <p:cNvCxnSpPr/>
          <p:nvPr/>
        </p:nvCxnSpPr>
        <p:spPr>
          <a:xfrm>
            <a:off x="6364903" y="2900981"/>
            <a:ext cx="0" cy="75522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CCC465F4-2705-408A-9348-1155FE255258}"/>
              </a:ext>
            </a:extLst>
          </p:cNvPr>
          <p:cNvSpPr/>
          <p:nvPr/>
        </p:nvSpPr>
        <p:spPr>
          <a:xfrm rot="16200000" flipH="1">
            <a:off x="6396562" y="4231028"/>
            <a:ext cx="925334" cy="951196"/>
          </a:xfrm>
          <a:prstGeom prst="arc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E247B6-1D7F-4E1C-8713-01301D601FB9}"/>
              </a:ext>
            </a:extLst>
          </p:cNvPr>
          <p:cNvCxnSpPr/>
          <p:nvPr/>
        </p:nvCxnSpPr>
        <p:spPr>
          <a:xfrm flipV="1">
            <a:off x="4631060" y="5063619"/>
            <a:ext cx="1231446" cy="346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77">
            <a:extLst>
              <a:ext uri="{FF2B5EF4-FFF2-40B4-BE49-F238E27FC236}">
                <a16:creationId xmlns:a16="http://schemas.microsoft.com/office/drawing/2014/main" id="{957B7013-B85A-469B-A22E-4769EB018D6F}"/>
              </a:ext>
            </a:extLst>
          </p:cNvPr>
          <p:cNvSpPr/>
          <p:nvPr/>
        </p:nvSpPr>
        <p:spPr>
          <a:xfrm>
            <a:off x="7838527" y="4813097"/>
            <a:ext cx="660739" cy="645437"/>
          </a:xfrm>
          <a:custGeom>
            <a:avLst/>
            <a:gdLst>
              <a:gd name="connsiteX0" fmla="*/ 533400 w 1212851"/>
              <a:gd name="connsiteY0" fmla="*/ 0 h 1029610"/>
              <a:gd name="connsiteX1" fmla="*/ 566033 w 1212851"/>
              <a:gd name="connsiteY1" fmla="*/ 3175 h 1029610"/>
              <a:gd name="connsiteX2" fmla="*/ 1212851 w 1212851"/>
              <a:gd name="connsiteY2" fmla="*/ 3175 h 1029610"/>
              <a:gd name="connsiteX3" fmla="*/ 1212851 w 1212851"/>
              <a:gd name="connsiteY3" fmla="*/ 563729 h 1029610"/>
              <a:gd name="connsiteX4" fmla="*/ 1061690 w 1212851"/>
              <a:gd name="connsiteY4" fmla="*/ 563729 h 1029610"/>
              <a:gd name="connsiteX5" fmla="*/ 1055963 w 1212851"/>
              <a:gd name="connsiteY5" fmla="*/ 618556 h 1029610"/>
              <a:gd name="connsiteX6" fmla="*/ 533400 w 1212851"/>
              <a:gd name="connsiteY6" fmla="*/ 1029610 h 1029610"/>
              <a:gd name="connsiteX7" fmla="*/ 0 w 1212851"/>
              <a:gd name="connsiteY7" fmla="*/ 514805 h 1029610"/>
              <a:gd name="connsiteX8" fmla="*/ 533400 w 1212851"/>
              <a:gd name="connsiteY8" fmla="*/ 0 h 10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851" h="1029610">
                <a:moveTo>
                  <a:pt x="533400" y="0"/>
                </a:moveTo>
                <a:lnTo>
                  <a:pt x="566033" y="3175"/>
                </a:lnTo>
                <a:lnTo>
                  <a:pt x="1212851" y="3175"/>
                </a:lnTo>
                <a:lnTo>
                  <a:pt x="1212851" y="563729"/>
                </a:lnTo>
                <a:lnTo>
                  <a:pt x="1061690" y="563729"/>
                </a:lnTo>
                <a:lnTo>
                  <a:pt x="1055963" y="618556"/>
                </a:lnTo>
                <a:cubicBezTo>
                  <a:pt x="1006226" y="853144"/>
                  <a:pt x="791165" y="1029610"/>
                  <a:pt x="533400" y="1029610"/>
                </a:cubicBezTo>
                <a:cubicBezTo>
                  <a:pt x="238811" y="1029610"/>
                  <a:pt x="0" y="799124"/>
                  <a:pt x="0" y="514805"/>
                </a:cubicBezTo>
                <a:cubicBezTo>
                  <a:pt x="0" y="230486"/>
                  <a:pt x="238811" y="0"/>
                  <a:pt x="53340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Blower</a:t>
            </a:r>
          </a:p>
          <a:p>
            <a:pPr algn="ctr"/>
            <a:endParaRPr lang="en-US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BBC570-BD43-40B1-A613-DD12EA6E961F}"/>
              </a:ext>
            </a:extLst>
          </p:cNvPr>
          <p:cNvSpPr txBox="1"/>
          <p:nvPr/>
        </p:nvSpPr>
        <p:spPr>
          <a:xfrm>
            <a:off x="482138" y="200889"/>
            <a:ext cx="7887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 you suggest control loops &amp; components?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18376623-491F-4E94-A093-D7B9AE0213B2}"/>
              </a:ext>
            </a:extLst>
          </p:cNvPr>
          <p:cNvCxnSpPr>
            <a:cxnSpLocks/>
          </p:cNvCxnSpPr>
          <p:nvPr/>
        </p:nvCxnSpPr>
        <p:spPr>
          <a:xfrm flipV="1">
            <a:off x="6661012" y="5643322"/>
            <a:ext cx="2069956" cy="538570"/>
          </a:xfrm>
          <a:prstGeom prst="bentConnector2">
            <a:avLst/>
          </a:prstGeom>
          <a:ln w="793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DD7153DE-A5FB-4D9E-B74F-A89D7DF222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86475" y="5684900"/>
            <a:ext cx="2365158" cy="866803"/>
          </a:xfrm>
          <a:prstGeom prst="bentConnector3">
            <a:avLst>
              <a:gd name="adj1" fmla="val 1476"/>
            </a:avLst>
          </a:prstGeom>
          <a:ln w="79375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257E8DB-C52B-42C7-96AB-0E2A701B735C}"/>
              </a:ext>
            </a:extLst>
          </p:cNvPr>
          <p:cNvCxnSpPr>
            <a:cxnSpLocks/>
          </p:cNvCxnSpPr>
          <p:nvPr/>
        </p:nvCxnSpPr>
        <p:spPr>
          <a:xfrm>
            <a:off x="7785074" y="6080978"/>
            <a:ext cx="5564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C6A1313-BAB2-4A10-BDBB-3A06EB17FF8E}"/>
              </a:ext>
            </a:extLst>
          </p:cNvPr>
          <p:cNvCxnSpPr>
            <a:cxnSpLocks/>
          </p:cNvCxnSpPr>
          <p:nvPr/>
        </p:nvCxnSpPr>
        <p:spPr>
          <a:xfrm flipH="1">
            <a:off x="6764693" y="6447453"/>
            <a:ext cx="5556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C501097-1C4E-4B34-996E-D114A2189A6D}"/>
              </a:ext>
            </a:extLst>
          </p:cNvPr>
          <p:cNvGrpSpPr/>
          <p:nvPr/>
        </p:nvGrpSpPr>
        <p:grpSpPr>
          <a:xfrm>
            <a:off x="6885044" y="5858697"/>
            <a:ext cx="363064" cy="412409"/>
            <a:chOff x="8216900" y="1729968"/>
            <a:chExt cx="948264" cy="1076726"/>
          </a:xfrm>
          <a:solidFill>
            <a:schemeClr val="bg2">
              <a:lumMod val="75000"/>
            </a:schemeClr>
          </a:solidFill>
        </p:grpSpPr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E9A76AB0-197A-4D13-84E8-97C8F3173AFD}"/>
                </a:ext>
              </a:extLst>
            </p:cNvPr>
            <p:cNvSpPr/>
            <p:nvPr/>
          </p:nvSpPr>
          <p:spPr>
            <a:xfrm rot="5400000">
              <a:off x="8255000" y="2353733"/>
              <a:ext cx="406400" cy="4826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9DAB89D2-2755-41E4-9304-93D80A80F9A2}"/>
                </a:ext>
              </a:extLst>
            </p:cNvPr>
            <p:cNvSpPr/>
            <p:nvPr/>
          </p:nvSpPr>
          <p:spPr>
            <a:xfrm rot="16200000">
              <a:off x="8720664" y="2362194"/>
              <a:ext cx="406400" cy="4826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4F7876B-C4D0-4B41-86D1-01C72F5F9D92}"/>
                </a:ext>
              </a:extLst>
            </p:cNvPr>
            <p:cNvSpPr/>
            <p:nvPr/>
          </p:nvSpPr>
          <p:spPr>
            <a:xfrm>
              <a:off x="8511114" y="2413000"/>
              <a:ext cx="371564" cy="33459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BF9E8C9-BE5E-4E86-B9C1-F12B0868C00F}"/>
                </a:ext>
              </a:extLst>
            </p:cNvPr>
            <p:cNvSpPr/>
            <p:nvPr/>
          </p:nvSpPr>
          <p:spPr>
            <a:xfrm rot="16200000">
              <a:off x="8456057" y="2193224"/>
              <a:ext cx="499533" cy="754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50225ABF-911E-4C19-8A6C-7AA073B8628C}"/>
                </a:ext>
              </a:extLst>
            </p:cNvPr>
            <p:cNvSpPr/>
            <p:nvPr/>
          </p:nvSpPr>
          <p:spPr>
            <a:xfrm>
              <a:off x="8440329" y="1729968"/>
              <a:ext cx="530860" cy="372534"/>
            </a:xfrm>
            <a:custGeom>
              <a:avLst/>
              <a:gdLst>
                <a:gd name="connsiteX0" fmla="*/ 241300 w 482600"/>
                <a:gd name="connsiteY0" fmla="*/ 0 h 372534"/>
                <a:gd name="connsiteX1" fmla="*/ 482600 w 482600"/>
                <a:gd name="connsiteY1" fmla="*/ 355600 h 372534"/>
                <a:gd name="connsiteX2" fmla="*/ 481442 w 482600"/>
                <a:gd name="connsiteY2" fmla="*/ 372534 h 372534"/>
                <a:gd name="connsiteX3" fmla="*/ 1159 w 482600"/>
                <a:gd name="connsiteY3" fmla="*/ 372534 h 372534"/>
                <a:gd name="connsiteX4" fmla="*/ 0 w 482600"/>
                <a:gd name="connsiteY4" fmla="*/ 355600 h 372534"/>
                <a:gd name="connsiteX5" fmla="*/ 241300 w 482600"/>
                <a:gd name="connsiteY5" fmla="*/ 0 h 3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00" h="372534">
                  <a:moveTo>
                    <a:pt x="241300" y="0"/>
                  </a:moveTo>
                  <a:cubicBezTo>
                    <a:pt x="374566" y="0"/>
                    <a:pt x="482600" y="159208"/>
                    <a:pt x="482600" y="355600"/>
                  </a:cubicBezTo>
                  <a:lnTo>
                    <a:pt x="481442" y="372534"/>
                  </a:lnTo>
                  <a:lnTo>
                    <a:pt x="1159" y="372534"/>
                  </a:lnTo>
                  <a:lnTo>
                    <a:pt x="0" y="355600"/>
                  </a:lnTo>
                  <a:cubicBezTo>
                    <a:pt x="0" y="159208"/>
                    <a:pt x="108034" y="0"/>
                    <a:pt x="24130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15E7F4-1D34-4354-8F8A-CBA41079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EF86399-831B-4E49-83F7-B6482BB53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5361" y="2374454"/>
            <a:ext cx="1863226" cy="186322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C63CBAA-5463-44B1-94E2-F15523C7B2DB}"/>
              </a:ext>
            </a:extLst>
          </p:cNvPr>
          <p:cNvSpPr txBox="1"/>
          <p:nvPr/>
        </p:nvSpPr>
        <p:spPr>
          <a:xfrm>
            <a:off x="173875" y="4101767"/>
            <a:ext cx="207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superuser.com/users/605295/rohit-kumar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7601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4BCB2-3B02-46D3-BD91-BC31D115CEEA}"/>
              </a:ext>
            </a:extLst>
          </p:cNvPr>
          <p:cNvSpPr txBox="1"/>
          <p:nvPr/>
        </p:nvSpPr>
        <p:spPr>
          <a:xfrm>
            <a:off x="482138" y="124689"/>
            <a:ext cx="35858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/>
          </a:p>
          <a:p>
            <a:r>
              <a:rPr lang="en-US" sz="3200" dirty="0"/>
              <a:t>Controller Hardware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45017-BDED-4ABA-B266-C8D550D276F7}"/>
              </a:ext>
            </a:extLst>
          </p:cNvPr>
          <p:cNvSpPr txBox="1"/>
          <p:nvPr/>
        </p:nvSpPr>
        <p:spPr>
          <a:xfrm>
            <a:off x="870510" y="1541382"/>
            <a:ext cx="4287264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TOPICS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Types of Controllers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Controller Connections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Signals &amp; Controller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Wiring a controller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9319B-4E90-4D92-BF60-02982C2F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390155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DBD96-67E2-4BE2-91A7-1A4DDF9CC307}"/>
              </a:ext>
            </a:extLst>
          </p:cNvPr>
          <p:cNvSpPr txBox="1"/>
          <p:nvPr/>
        </p:nvSpPr>
        <p:spPr>
          <a:xfrm>
            <a:off x="2730715" y="1794837"/>
            <a:ext cx="49370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PLC = Programmable Logic Controllers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Supervisory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Building Automation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Industrial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4976E-A766-4CBF-8D34-8DB87121F25A}"/>
              </a:ext>
            </a:extLst>
          </p:cNvPr>
          <p:cNvSpPr txBox="1"/>
          <p:nvPr/>
        </p:nvSpPr>
        <p:spPr>
          <a:xfrm>
            <a:off x="482138" y="200889"/>
            <a:ext cx="3487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Types of Controllers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1E32B-AB80-479A-8EA3-4E3CF9CF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876132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44976E-A766-4CBF-8D34-8DB87121F25A}"/>
              </a:ext>
            </a:extLst>
          </p:cNvPr>
          <p:cNvSpPr txBox="1"/>
          <p:nvPr/>
        </p:nvSpPr>
        <p:spPr>
          <a:xfrm>
            <a:off x="482138" y="200889"/>
            <a:ext cx="4023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Controller Connections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A16BF-E699-4816-8E67-FEDB313A6D96}"/>
              </a:ext>
            </a:extLst>
          </p:cNvPr>
          <p:cNvSpPr txBox="1"/>
          <p:nvPr/>
        </p:nvSpPr>
        <p:spPr>
          <a:xfrm>
            <a:off x="6768692" y="1087703"/>
            <a:ext cx="3486083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INPUTS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u="sng" dirty="0"/>
              <a:t>Universal Inputs (UI)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Analog: 0-10VDC, 0-20 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Thermistors:  Type II or Type III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Resistance: 1 k</a:t>
            </a:r>
            <a:r>
              <a:rPr lang="el-GR" sz="1600" dirty="0"/>
              <a:t> Ω</a:t>
            </a:r>
            <a:r>
              <a:rPr lang="en-US" sz="1600" dirty="0"/>
              <a:t> to 100 k</a:t>
            </a:r>
            <a:r>
              <a:rPr lang="el-GR" sz="1600" dirty="0"/>
              <a:t>Ω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Contact closure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Pulse input accumulators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u="sng" dirty="0"/>
              <a:t>Binary Inputs (BI)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Contact closure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C8752-AEB9-422F-9524-C00A5772A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3400" y="586432"/>
            <a:ext cx="3393347" cy="6440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EE5F0-C32F-4E16-B31D-F6014F542F33}"/>
              </a:ext>
            </a:extLst>
          </p:cNvPr>
          <p:cNvSpPr txBox="1"/>
          <p:nvPr/>
        </p:nvSpPr>
        <p:spPr>
          <a:xfrm>
            <a:off x="8315587" y="4086693"/>
            <a:ext cx="348608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OUTPUTS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u="sng" dirty="0"/>
              <a:t>Analog Outputs (AO)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0-10V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u="sng" dirty="0"/>
              <a:t>Binary Outputs (BO)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Normally Open (NO) switches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Supply external 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Low voltage only (24V)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445CBA-6BE0-4271-890D-085ADD4C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175767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4BCB2-3B02-46D3-BD91-BC31D115CEEA}"/>
              </a:ext>
            </a:extLst>
          </p:cNvPr>
          <p:cNvSpPr txBox="1"/>
          <p:nvPr/>
        </p:nvSpPr>
        <p:spPr>
          <a:xfrm>
            <a:off x="482138" y="124689"/>
            <a:ext cx="55100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/>
          </a:p>
          <a:p>
            <a:r>
              <a:rPr lang="en-US" sz="3200" dirty="0"/>
              <a:t>Outline:  What is a Control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45017-BDED-4ABA-B266-C8D550D276F7}"/>
              </a:ext>
            </a:extLst>
          </p:cNvPr>
          <p:cNvSpPr txBox="1"/>
          <p:nvPr/>
        </p:nvSpPr>
        <p:spPr>
          <a:xfrm>
            <a:off x="887288" y="1541382"/>
            <a:ext cx="3904852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TOPICS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Sensors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Automated Devices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Process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Control Loop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Control Strategies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Controller Hardware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1700E-59B0-4A53-AD36-F0805E88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1184174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1F484A-187B-4256-82FE-0B06A2619B2E}"/>
              </a:ext>
            </a:extLst>
          </p:cNvPr>
          <p:cNvSpPr txBox="1"/>
          <p:nvPr/>
        </p:nvSpPr>
        <p:spPr>
          <a:xfrm>
            <a:off x="415026" y="189977"/>
            <a:ext cx="4023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Controller Connections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12613-836A-4AAE-A37C-C9F20F0F2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49971" y="1685392"/>
            <a:ext cx="3393347" cy="6440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CF2CC9-90DF-41F2-81FF-ACB1C254D11B}"/>
              </a:ext>
            </a:extLst>
          </p:cNvPr>
          <p:cNvSpPr txBox="1"/>
          <p:nvPr/>
        </p:nvSpPr>
        <p:spPr>
          <a:xfrm>
            <a:off x="3598877" y="1591174"/>
            <a:ext cx="216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Input:  24 VAC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22C1F7-FB86-43B5-A905-676A99818521}"/>
              </a:ext>
            </a:extLst>
          </p:cNvPr>
          <p:cNvCxnSpPr>
            <a:cxnSpLocks/>
          </p:cNvCxnSpPr>
          <p:nvPr/>
        </p:nvCxnSpPr>
        <p:spPr>
          <a:xfrm flipV="1">
            <a:off x="16778" y="2290195"/>
            <a:ext cx="8162021" cy="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AD30F9-278B-4589-923B-75FD495F3AB8}"/>
              </a:ext>
            </a:extLst>
          </p:cNvPr>
          <p:cNvCxnSpPr>
            <a:cxnSpLocks/>
          </p:cNvCxnSpPr>
          <p:nvPr/>
        </p:nvCxnSpPr>
        <p:spPr>
          <a:xfrm>
            <a:off x="8154332" y="2284748"/>
            <a:ext cx="0" cy="103184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4F5647-44DB-4C40-9D1D-4AE6E2A34162}"/>
              </a:ext>
            </a:extLst>
          </p:cNvPr>
          <p:cNvCxnSpPr>
            <a:cxnSpLocks/>
          </p:cNvCxnSpPr>
          <p:nvPr/>
        </p:nvCxnSpPr>
        <p:spPr>
          <a:xfrm>
            <a:off x="0" y="2207703"/>
            <a:ext cx="8343900" cy="0"/>
          </a:xfrm>
          <a:prstGeom prst="line">
            <a:avLst/>
          </a:prstGeom>
          <a:ln w="444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441766-BA5B-47A5-A802-92B40A08632B}"/>
              </a:ext>
            </a:extLst>
          </p:cNvPr>
          <p:cNvCxnSpPr>
            <a:cxnSpLocks/>
          </p:cNvCxnSpPr>
          <p:nvPr/>
        </p:nvCxnSpPr>
        <p:spPr>
          <a:xfrm>
            <a:off x="8321238" y="2191828"/>
            <a:ext cx="0" cy="1131115"/>
          </a:xfrm>
          <a:prstGeom prst="line">
            <a:avLst/>
          </a:prstGeom>
          <a:ln w="444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E6681-779A-4D5F-9ECB-1017B1609495}"/>
              </a:ext>
            </a:extLst>
          </p:cNvPr>
          <p:cNvSpPr/>
          <p:nvPr/>
        </p:nvSpPr>
        <p:spPr>
          <a:xfrm>
            <a:off x="-125661" y="2165758"/>
            <a:ext cx="6221655" cy="186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843EB4-1641-4301-AC87-040E6E43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1020509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914657-A275-417F-AA27-A92F1A6CFBE0}"/>
              </a:ext>
            </a:extLst>
          </p:cNvPr>
          <p:cNvCxnSpPr>
            <a:cxnSpLocks/>
          </p:cNvCxnSpPr>
          <p:nvPr/>
        </p:nvCxnSpPr>
        <p:spPr>
          <a:xfrm>
            <a:off x="5791200" y="5000625"/>
            <a:ext cx="0" cy="1924050"/>
          </a:xfrm>
          <a:prstGeom prst="line">
            <a:avLst/>
          </a:prstGeom>
          <a:ln w="130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460FFAB-48D5-4E08-9AB3-CD06D83804F9}"/>
              </a:ext>
            </a:extLst>
          </p:cNvPr>
          <p:cNvSpPr/>
          <p:nvPr/>
        </p:nvSpPr>
        <p:spPr>
          <a:xfrm>
            <a:off x="5543550" y="4859066"/>
            <a:ext cx="504825" cy="2082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F484A-187B-4256-82FE-0B06A2619B2E}"/>
              </a:ext>
            </a:extLst>
          </p:cNvPr>
          <p:cNvSpPr txBox="1"/>
          <p:nvPr/>
        </p:nvSpPr>
        <p:spPr>
          <a:xfrm>
            <a:off x="415026" y="189977"/>
            <a:ext cx="4023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Controller Connections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12613-836A-4AAE-A37C-C9F20F0F2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11671" y="-29107"/>
            <a:ext cx="3393347" cy="644014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A0D1A7-1FAD-4113-97CC-1BF538036507}"/>
              </a:ext>
            </a:extLst>
          </p:cNvPr>
          <p:cNvCxnSpPr>
            <a:cxnSpLocks/>
          </p:cNvCxnSpPr>
          <p:nvPr/>
        </p:nvCxnSpPr>
        <p:spPr>
          <a:xfrm>
            <a:off x="6491292" y="5000625"/>
            <a:ext cx="0" cy="1924050"/>
          </a:xfrm>
          <a:prstGeom prst="line">
            <a:avLst/>
          </a:prstGeom>
          <a:ln w="130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D844AA4-BC6C-40F5-9604-C8FB64280C21}"/>
              </a:ext>
            </a:extLst>
          </p:cNvPr>
          <p:cNvSpPr/>
          <p:nvPr/>
        </p:nvSpPr>
        <p:spPr>
          <a:xfrm>
            <a:off x="6243642" y="4859066"/>
            <a:ext cx="504825" cy="2082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3170A-E8DF-41A4-9FAE-C8793119D81C}"/>
              </a:ext>
            </a:extLst>
          </p:cNvPr>
          <p:cNvSpPr txBox="1"/>
          <p:nvPr/>
        </p:nvSpPr>
        <p:spPr>
          <a:xfrm>
            <a:off x="8483778" y="2729302"/>
            <a:ext cx="32137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Cat5e Ethernet Cable</a:t>
            </a:r>
          </a:p>
          <a:p>
            <a:endParaRPr lang="en-US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C00000"/>
                </a:solidFill>
              </a:rPr>
              <a:t>Optional</a:t>
            </a:r>
            <a:r>
              <a:rPr lang="en-US" dirty="0">
                <a:solidFill>
                  <a:srgbClr val="C00000"/>
                </a:solidFill>
              </a:rPr>
              <a:t> internet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Talk to other controllers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BB0033-3FD1-4B6E-9D14-5DF9A0E5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191207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1F484A-187B-4256-82FE-0B06A2619B2E}"/>
              </a:ext>
            </a:extLst>
          </p:cNvPr>
          <p:cNvSpPr txBox="1"/>
          <p:nvPr/>
        </p:nvSpPr>
        <p:spPr>
          <a:xfrm>
            <a:off x="415026" y="189977"/>
            <a:ext cx="4023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Thermistor Connection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12613-836A-4AAE-A37C-C9F20F0F2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83547" y="1437743"/>
            <a:ext cx="3393347" cy="64401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3B7087-8124-42EB-952C-F468F3AE428D}"/>
              </a:ext>
            </a:extLst>
          </p:cNvPr>
          <p:cNvCxnSpPr>
            <a:cxnSpLocks/>
          </p:cNvCxnSpPr>
          <p:nvPr/>
        </p:nvCxnSpPr>
        <p:spPr>
          <a:xfrm flipV="1">
            <a:off x="2367212" y="1816918"/>
            <a:ext cx="2496888" cy="1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CF7D37-2FF0-4E39-98ED-79005E36A333}"/>
              </a:ext>
            </a:extLst>
          </p:cNvPr>
          <p:cNvCxnSpPr>
            <a:cxnSpLocks/>
          </p:cNvCxnSpPr>
          <p:nvPr/>
        </p:nvCxnSpPr>
        <p:spPr>
          <a:xfrm>
            <a:off x="2388534" y="1918633"/>
            <a:ext cx="23168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78169AC-F0FF-4D0C-80EB-21FAEB54CD3C}"/>
              </a:ext>
            </a:extLst>
          </p:cNvPr>
          <p:cNvSpPr/>
          <p:nvPr/>
        </p:nvSpPr>
        <p:spPr>
          <a:xfrm>
            <a:off x="559734" y="1695453"/>
            <a:ext cx="1866900" cy="3248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7B2C12-943C-4E93-880B-10DB23C9C135}"/>
              </a:ext>
            </a:extLst>
          </p:cNvPr>
          <p:cNvCxnSpPr>
            <a:cxnSpLocks/>
          </p:cNvCxnSpPr>
          <p:nvPr/>
        </p:nvCxnSpPr>
        <p:spPr>
          <a:xfrm flipH="1" flipV="1">
            <a:off x="4705350" y="1918631"/>
            <a:ext cx="1" cy="11484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CDF7B4-5A8B-4F6E-9816-768DFF2F1554}"/>
              </a:ext>
            </a:extLst>
          </p:cNvPr>
          <p:cNvCxnSpPr>
            <a:cxnSpLocks/>
          </p:cNvCxnSpPr>
          <p:nvPr/>
        </p:nvCxnSpPr>
        <p:spPr>
          <a:xfrm flipH="1" flipV="1">
            <a:off x="4864100" y="1817090"/>
            <a:ext cx="2" cy="124996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53393-4595-4124-94DA-04C83AB1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4008544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6FA16-7B0F-4A5F-88D2-10281B63E569}"/>
              </a:ext>
            </a:extLst>
          </p:cNvPr>
          <p:cNvSpPr txBox="1"/>
          <p:nvPr/>
        </p:nvSpPr>
        <p:spPr>
          <a:xfrm>
            <a:off x="415026" y="189977"/>
            <a:ext cx="4399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Controller Wiring 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23FEE-013A-4DFE-8F7C-91F510F56851}"/>
              </a:ext>
            </a:extLst>
          </p:cNvPr>
          <p:cNvSpPr txBox="1"/>
          <p:nvPr/>
        </p:nvSpPr>
        <p:spPr>
          <a:xfrm>
            <a:off x="1775533" y="2006354"/>
            <a:ext cx="825758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each part via internet searches for product specifications and instructions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Thermistor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Push Button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Panel Indicator LED Lamp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 each part to the controller (power off)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the wiring via the programming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programming to control the lamp via the push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D5795-0B67-4942-A995-9C515F47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4241799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6FA16-7B0F-4A5F-88D2-10281B63E569}"/>
              </a:ext>
            </a:extLst>
          </p:cNvPr>
          <p:cNvSpPr txBox="1"/>
          <p:nvPr/>
        </p:nvSpPr>
        <p:spPr>
          <a:xfrm>
            <a:off x="415026" y="189977"/>
            <a:ext cx="220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Truth 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B1E7A-04F4-46FD-9DC8-50A283CA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138" y="1116399"/>
            <a:ext cx="4176610" cy="552511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1600F-1607-4D95-83C4-287A91BC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55153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6FA16-7B0F-4A5F-88D2-10281B63E569}"/>
              </a:ext>
            </a:extLst>
          </p:cNvPr>
          <p:cNvSpPr txBox="1"/>
          <p:nvPr/>
        </p:nvSpPr>
        <p:spPr>
          <a:xfrm>
            <a:off x="415026" y="189977"/>
            <a:ext cx="3885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Take Control of the AC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08CED-ABBD-41AD-8B8D-D33F4132F659}"/>
              </a:ext>
            </a:extLst>
          </p:cNvPr>
          <p:cNvSpPr txBox="1"/>
          <p:nvPr/>
        </p:nvSpPr>
        <p:spPr>
          <a:xfrm>
            <a:off x="2524733" y="1999495"/>
            <a:ext cx="68351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Replace the Thermostat with the Controller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Develop a wiring diagram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Write a sequence of operations (Light, CFM, EFM)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Wire the Light, CFM, EFM to the controller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Write a program to control the temperature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F6E84-C20D-4A52-966C-24BEAA8E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13469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B42EB0-609C-48D5-89AE-18839F840F1B}"/>
              </a:ext>
            </a:extLst>
          </p:cNvPr>
          <p:cNvSpPr/>
          <p:nvPr/>
        </p:nvSpPr>
        <p:spPr>
          <a:xfrm>
            <a:off x="2818218" y="2551876"/>
            <a:ext cx="556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https://www.ccontrols.com/basautomation/bastools.php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360A2-E1FB-414E-9C80-0D0BD2BEC03D}"/>
              </a:ext>
            </a:extLst>
          </p:cNvPr>
          <p:cNvSpPr txBox="1"/>
          <p:nvPr/>
        </p:nvSpPr>
        <p:spPr>
          <a:xfrm>
            <a:off x="415026" y="189977"/>
            <a:ext cx="480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Download Sedona 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780E0-110D-425B-9425-AEACDB1C50E5}"/>
              </a:ext>
            </a:extLst>
          </p:cNvPr>
          <p:cNvSpPr txBox="1"/>
          <p:nvPr/>
        </p:nvSpPr>
        <p:spPr>
          <a:xfrm>
            <a:off x="1633491" y="1686757"/>
            <a:ext cx="488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Sedona be downloaded onto anyone’s tablet?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FF41D-5405-47A0-882E-1D92D870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411330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8162" y="135574"/>
            <a:ext cx="2156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Overview of Controllers</a:t>
            </a:r>
          </a:p>
          <a:p>
            <a:r>
              <a:rPr lang="en-US" sz="3200" dirty="0"/>
              <a:t>SENSORS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2751E-D08B-4244-B77A-980257154E0E}"/>
              </a:ext>
            </a:extLst>
          </p:cNvPr>
          <p:cNvSpPr txBox="1"/>
          <p:nvPr/>
        </p:nvSpPr>
        <p:spPr>
          <a:xfrm>
            <a:off x="1404649" y="1364331"/>
            <a:ext cx="9798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Sensor</a:t>
            </a:r>
            <a:r>
              <a:rPr lang="en-US" sz="2400" dirty="0"/>
              <a:t>:  A device that detects &amp; measures a physical property: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850977-FD1E-4AA0-8D3F-3877C19E0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14358"/>
              </p:ext>
            </p:extLst>
          </p:nvPr>
        </p:nvGraphicFramePr>
        <p:xfrm>
          <a:off x="2554264" y="1875750"/>
          <a:ext cx="6830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224">
                  <a:extLst>
                    <a:ext uri="{9D8B030D-6E8A-4147-A177-3AD203B41FA5}">
                      <a16:colId xmlns:a16="http://schemas.microsoft.com/office/drawing/2014/main" val="3324496877"/>
                    </a:ext>
                  </a:extLst>
                </a:gridCol>
                <a:gridCol w="3415224">
                  <a:extLst>
                    <a:ext uri="{9D8B030D-6E8A-4147-A177-3AD203B41FA5}">
                      <a16:colId xmlns:a16="http://schemas.microsoft.com/office/drawing/2014/main" val="3790963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4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Thermistor/ Thermocouple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Pressure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53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Motion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7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Flow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2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302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Light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49419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930F327-E616-441A-B19A-1E490F53B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600297"/>
            <a:ext cx="1516615" cy="1516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4902C2-5FD6-4B3D-BCB0-FF97720E97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95994" y="1218794"/>
            <a:ext cx="1711426" cy="11398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3393C1-7EF7-4C88-B39A-EAEBEDDDE9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6880" y="4879033"/>
            <a:ext cx="1792425" cy="1344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2FC79E-C0B9-443E-BFA8-8FF16B2829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030172" y="4716120"/>
            <a:ext cx="1383671" cy="13836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FC8204-4C5B-41B9-B58E-2878EC36AF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387536" y="5141921"/>
            <a:ext cx="1580270" cy="1465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721CA2-A98B-406F-8C8B-67B785C7C0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131169" y="3568823"/>
            <a:ext cx="1622866" cy="15730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F7EFE5-6C21-4420-8CAB-D7F5DA5CC3B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62715" y="5336775"/>
            <a:ext cx="1854046" cy="104329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ABDB6-FE17-4FEE-AABE-A753B204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325A7-0D57-47D1-BC8B-E23961E9F3C0}"/>
              </a:ext>
            </a:extLst>
          </p:cNvPr>
          <p:cNvSpPr txBox="1"/>
          <p:nvPr/>
        </p:nvSpPr>
        <p:spPr>
          <a:xfrm>
            <a:off x="110443" y="2994925"/>
            <a:ext cx="228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s://electronics.stackexchange.com/questions/218822/is-my-k-type-thermocouple-defective-or-am-i-using-it-wron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17" tooltip="https://creativecommons.org/licenses/by-sa/3.0/"/>
              </a:rPr>
              <a:t>CC BY-SA</a:t>
            </a:r>
            <a:endParaRPr lang="en-US" sz="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18F3D-F1A1-40FB-A12B-0C7349C86DB9}"/>
              </a:ext>
            </a:extLst>
          </p:cNvPr>
          <p:cNvSpPr txBox="1"/>
          <p:nvPr/>
        </p:nvSpPr>
        <p:spPr>
          <a:xfrm>
            <a:off x="268966" y="6187073"/>
            <a:ext cx="228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s://electronics.stackexchange.com/questions/218822/is-my-k-type-thermocouple-defective-or-am-i-using-it-wron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17" tooltip="https://creativecommons.org/licenses/by-sa/3.0/"/>
              </a:rPr>
              <a:t>CC BY-SA</a:t>
            </a:r>
            <a:endParaRPr lang="en-US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BE12EC-327E-4227-9CD6-371B57FD44D8}"/>
              </a:ext>
            </a:extLst>
          </p:cNvPr>
          <p:cNvSpPr txBox="1"/>
          <p:nvPr/>
        </p:nvSpPr>
        <p:spPr>
          <a:xfrm>
            <a:off x="2774202" y="6356350"/>
            <a:ext cx="228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s://electronics.stackexchange.com/questions/218822/is-my-k-type-thermocouple-defective-or-am-i-using-it-wron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17" tooltip="https://creativecommons.org/licenses/by-sa/3.0/"/>
              </a:rPr>
              <a:t>CC BY-SA</a:t>
            </a: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D587C9-35A4-44EF-A237-57FC364AD840}"/>
              </a:ext>
            </a:extLst>
          </p:cNvPr>
          <p:cNvSpPr txBox="1"/>
          <p:nvPr/>
        </p:nvSpPr>
        <p:spPr>
          <a:xfrm>
            <a:off x="5749954" y="6099791"/>
            <a:ext cx="228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s://electronics.stackexchange.com/questions/218822/is-my-k-type-thermocouple-defective-or-am-i-using-it-wron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17" tooltip="https://creativecommons.org/licenses/by-sa/3.0/"/>
              </a:rPr>
              <a:t>CC BY-SA</a:t>
            </a:r>
            <a:endParaRPr lang="en-US" sz="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57C96-AF9A-4D3A-9374-50354AAA3C7D}"/>
              </a:ext>
            </a:extLst>
          </p:cNvPr>
          <p:cNvSpPr txBox="1"/>
          <p:nvPr/>
        </p:nvSpPr>
        <p:spPr>
          <a:xfrm>
            <a:off x="7360618" y="6552198"/>
            <a:ext cx="228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s://electronics.stackexchange.com/questions/218822/is-my-k-type-thermocouple-defective-or-am-i-using-it-wron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17" tooltip="https://creativecommons.org/licenses/by-sa/3.0/"/>
              </a:rPr>
              <a:t>CC BY-SA</a:t>
            </a:r>
            <a:endParaRPr lang="en-US" sz="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3AA4AA-10CA-4061-ABD6-170803CED95F}"/>
              </a:ext>
            </a:extLst>
          </p:cNvPr>
          <p:cNvSpPr txBox="1"/>
          <p:nvPr/>
        </p:nvSpPr>
        <p:spPr>
          <a:xfrm>
            <a:off x="9906702" y="5172994"/>
            <a:ext cx="228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s://electronics.stackexchange.com/questions/218822/is-my-k-type-thermocouple-defective-or-am-i-using-it-wron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17" tooltip="https://creativecommons.org/licenses/by-sa/3.0/"/>
              </a:rPr>
              <a:t>CC BY-SA</a:t>
            </a:r>
            <a:endParaRPr lang="en-US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C110D1-175A-4F55-9D15-EB49E5C38D84}"/>
              </a:ext>
            </a:extLst>
          </p:cNvPr>
          <p:cNvSpPr txBox="1"/>
          <p:nvPr/>
        </p:nvSpPr>
        <p:spPr>
          <a:xfrm>
            <a:off x="10060970" y="2374244"/>
            <a:ext cx="228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s://electronics.stackexchange.com/questions/218822/is-my-k-type-thermocouple-defective-or-am-i-using-it-wron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17" tooltip="https://creativecommons.org/licenses/by-sa/3.0/"/>
              </a:rPr>
              <a:t>CC BY-SA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1758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B48CAA-D8E8-474E-BBF8-5EF527A8FC4F}"/>
              </a:ext>
            </a:extLst>
          </p:cNvPr>
          <p:cNvSpPr txBox="1"/>
          <p:nvPr/>
        </p:nvSpPr>
        <p:spPr>
          <a:xfrm>
            <a:off x="594804" y="301840"/>
            <a:ext cx="769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CONTROLS RESEARCH ACTIVITY 01: TEMPERATURE SENSORS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B0A6B-855A-4FD0-A4CE-9066CF0F7ECC}"/>
              </a:ext>
            </a:extLst>
          </p:cNvPr>
          <p:cNvSpPr txBox="1"/>
          <p:nvPr/>
        </p:nvSpPr>
        <p:spPr>
          <a:xfrm>
            <a:off x="2201662" y="3065015"/>
            <a:ext cx="55057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Useful References</a:t>
            </a:r>
            <a:r>
              <a:rPr lang="en-US" dirty="0"/>
              <a:t>:</a:t>
            </a:r>
          </a:p>
          <a:p>
            <a:endParaRPr lang="en-US" dirty="0"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Controls Research Activity_01Temp Sensors.docx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Internet searches on temperature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Temperature Sensor Output tables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https://www.bapihvac.com/sensor-specs/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956A2-7CDC-4AF0-8419-DDB414CFA396}"/>
              </a:ext>
            </a:extLst>
          </p:cNvPr>
          <p:cNvSpPr txBox="1"/>
          <p:nvPr/>
        </p:nvSpPr>
        <p:spPr>
          <a:xfrm>
            <a:off x="2512381" y="1953087"/>
            <a:ext cx="6618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Complete the Controls Research Activity 01</a:t>
            </a:r>
          </a:p>
          <a:p>
            <a:pPr lvl="1"/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6DB983-E61A-4FDA-BE94-F3C88965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309726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2138" y="200889"/>
            <a:ext cx="5243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an automated device?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2751E-D08B-4244-B77A-980257154E0E}"/>
              </a:ext>
            </a:extLst>
          </p:cNvPr>
          <p:cNvSpPr txBox="1"/>
          <p:nvPr/>
        </p:nvSpPr>
        <p:spPr>
          <a:xfrm>
            <a:off x="482138" y="1051707"/>
            <a:ext cx="1043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Automated device</a:t>
            </a:r>
            <a:r>
              <a:rPr lang="en-US" sz="2400" dirty="0"/>
              <a:t>:  A device that is adjusted by computer-controlled mechanisms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E6FC-D88B-4961-B8EA-7713676A9116}"/>
              </a:ext>
            </a:extLst>
          </p:cNvPr>
          <p:cNvSpPr txBox="1"/>
          <p:nvPr/>
        </p:nvSpPr>
        <p:spPr>
          <a:xfrm>
            <a:off x="3231724" y="4370513"/>
            <a:ext cx="602346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/>
              <a:t>NOTE</a:t>
            </a:r>
            <a:r>
              <a:rPr lang="en-US" i="1" dirty="0"/>
              <a:t>:  Devices often require an </a:t>
            </a:r>
            <a:r>
              <a:rPr lang="en-US" b="1" i="1" dirty="0"/>
              <a:t>actuator</a:t>
            </a:r>
            <a:r>
              <a:rPr lang="en-US" i="1" dirty="0"/>
              <a:t> (motor, relay, piston) to convert an electrical or pneumatic signal into motion.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FC71B1-0B60-4BA9-BCEA-CCBA26408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0744"/>
              </p:ext>
            </p:extLst>
          </p:nvPr>
        </p:nvGraphicFramePr>
        <p:xfrm>
          <a:off x="2413741" y="1961965"/>
          <a:ext cx="7058732" cy="2233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366">
                  <a:extLst>
                    <a:ext uri="{9D8B030D-6E8A-4147-A177-3AD203B41FA5}">
                      <a16:colId xmlns:a16="http://schemas.microsoft.com/office/drawing/2014/main" val="3324496877"/>
                    </a:ext>
                  </a:extLst>
                </a:gridCol>
                <a:gridCol w="3529366">
                  <a:extLst>
                    <a:ext uri="{9D8B030D-6E8A-4147-A177-3AD203B41FA5}">
                      <a16:colId xmlns:a16="http://schemas.microsoft.com/office/drawing/2014/main" val="3790963324"/>
                    </a:ext>
                  </a:extLst>
                </a:gridCol>
              </a:tblGrid>
              <a:tr h="344626">
                <a:tc>
                  <a:txBody>
                    <a:bodyPr/>
                    <a:lstStyle/>
                    <a:p>
                      <a:r>
                        <a:rPr lang="en-US" dirty="0"/>
                        <a:t>Automated 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Adjusted to Change…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4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Control Valve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 Rate/ Pressure/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 Rate/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533623"/>
                  </a:ext>
                </a:extLst>
              </a:tr>
              <a:tr h="384009">
                <a:tc>
                  <a:txBody>
                    <a:bodyPr/>
                    <a:lstStyle/>
                    <a:p>
                      <a:r>
                        <a:rPr lang="en-US" dirty="0"/>
                        <a:t>Blower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 Rate/ Air Speed/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7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Heating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2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On/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30290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F2740F3-146F-405B-BE12-67546E028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57225" y="1513372"/>
            <a:ext cx="1852637" cy="1358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A8C82-72B3-4BC1-B043-72613091E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67129" y="4172178"/>
            <a:ext cx="1642733" cy="1264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596633-3FDA-4787-A1F8-31DD3EC5B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2138" y="4840515"/>
            <a:ext cx="2286000" cy="660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77466-9442-450F-993A-F52E3436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FE9819-32F0-45CE-B649-62F0E99617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88369" y="1651010"/>
            <a:ext cx="1846348" cy="2461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BCD2EB-116B-43E6-B920-712A579E2E53}"/>
              </a:ext>
            </a:extLst>
          </p:cNvPr>
          <p:cNvSpPr txBox="1"/>
          <p:nvPr/>
        </p:nvSpPr>
        <p:spPr>
          <a:xfrm>
            <a:off x="75094" y="4074794"/>
            <a:ext cx="203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0" tooltip="https://en.wikipedia.org/wiki/Flow_control_valv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1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C542A-3FF7-4FC5-824D-AC057CD9E011}"/>
              </a:ext>
            </a:extLst>
          </p:cNvPr>
          <p:cNvSpPr txBox="1"/>
          <p:nvPr/>
        </p:nvSpPr>
        <p:spPr>
          <a:xfrm>
            <a:off x="398756" y="5460472"/>
            <a:ext cx="236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2" tooltip="https://en.wikipedia.org/wiki/Joule_heat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1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7F16B-8290-4961-A337-83D56F8ECAF2}"/>
              </a:ext>
            </a:extLst>
          </p:cNvPr>
          <p:cNvSpPr txBox="1"/>
          <p:nvPr/>
        </p:nvSpPr>
        <p:spPr>
          <a:xfrm>
            <a:off x="1524000" y="699216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3" tooltip="http://mcff.mtu.edu/acmal/electronmicroscopy/TEM_IT_Diffraction.ht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4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E6326D-5C73-408A-B2A6-3CCD1395A2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040487" y="5124596"/>
            <a:ext cx="2286000" cy="14027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64936F-31A0-4FBA-8CD0-26831B062685}"/>
              </a:ext>
            </a:extLst>
          </p:cNvPr>
          <p:cNvSpPr txBox="1"/>
          <p:nvPr/>
        </p:nvSpPr>
        <p:spPr>
          <a:xfrm>
            <a:off x="7040486" y="6293383"/>
            <a:ext cx="252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6" tooltip="https://en.wikipedia.org/wiki/Push-button"/>
              </a:rPr>
              <a:t>This Ph</a:t>
            </a:r>
            <a:r>
              <a:rPr lang="en-US" sz="800" dirty="0">
                <a:hlinkClick r:id="rId16" tooltip="https://en.wikipedia.org/wiki/Push-button"/>
              </a:rPr>
              <a:t>o</a:t>
            </a:r>
            <a:r>
              <a:rPr lang="en-US" sz="900" dirty="0">
                <a:hlinkClick r:id="rId16" tooltip="https://en.wikipedia.org/wiki/Push-button"/>
              </a:rPr>
              <a:t>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1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6F201-B205-45B2-8D70-2AFABC3329AC}"/>
              </a:ext>
            </a:extLst>
          </p:cNvPr>
          <p:cNvSpPr txBox="1"/>
          <p:nvPr/>
        </p:nvSpPr>
        <p:spPr>
          <a:xfrm>
            <a:off x="9668765" y="2931783"/>
            <a:ext cx="248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7" tooltip="http://en.wikipedia.org/wiki/File:Centrifugal_Pump-mod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1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6F7133-8726-4181-8FA3-403C2AB93EC7}"/>
              </a:ext>
            </a:extLst>
          </p:cNvPr>
          <p:cNvSpPr txBox="1"/>
          <p:nvPr/>
        </p:nvSpPr>
        <p:spPr>
          <a:xfrm>
            <a:off x="9857225" y="5500915"/>
            <a:ext cx="230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8" tooltip="https://en.wikipedia.org/wiki/centrifugal_fan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1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446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2138" y="200889"/>
            <a:ext cx="5469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an Automated Process?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2751E-D08B-4244-B77A-980257154E0E}"/>
              </a:ext>
            </a:extLst>
          </p:cNvPr>
          <p:cNvSpPr txBox="1"/>
          <p:nvPr/>
        </p:nvSpPr>
        <p:spPr>
          <a:xfrm>
            <a:off x="482139" y="1518239"/>
            <a:ext cx="10418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Automated Process</a:t>
            </a:r>
            <a:r>
              <a:rPr lang="en-US" sz="2400" dirty="0"/>
              <a:t>:  A series of automated procedures, including chemical, physical, electrical or mechanical steps, to achieve a desired end.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FC71B1-0B60-4BA9-BCEA-CCBA26408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5215"/>
              </p:ext>
            </p:extLst>
          </p:nvPr>
        </p:nvGraphicFramePr>
        <p:xfrm>
          <a:off x="1370414" y="2371801"/>
          <a:ext cx="8110937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905">
                  <a:extLst>
                    <a:ext uri="{9D8B030D-6E8A-4147-A177-3AD203B41FA5}">
                      <a16:colId xmlns:a16="http://schemas.microsoft.com/office/drawing/2014/main" val="3324496877"/>
                    </a:ext>
                  </a:extLst>
                </a:gridCol>
                <a:gridCol w="5472032">
                  <a:extLst>
                    <a:ext uri="{9D8B030D-6E8A-4147-A177-3AD203B41FA5}">
                      <a16:colId xmlns:a16="http://schemas.microsoft.com/office/drawing/2014/main" val="3790963324"/>
                    </a:ext>
                  </a:extLst>
                </a:gridCol>
              </a:tblGrid>
              <a:tr h="344626">
                <a:tc>
                  <a:txBody>
                    <a:bodyPr/>
                    <a:lstStyle/>
                    <a:p>
                      <a:r>
                        <a:rPr lang="en-US" dirty="0"/>
                        <a:t>Automated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Desired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4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Toy Ball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Discrete manufacturing of toy balls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Chemical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Continuous production of chemicals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53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HVAC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Continuous control of environmental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7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Packaging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Packaging of manufactured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2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3029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94DFBAB-4731-40A5-8A27-09C91031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2138" y="5083607"/>
            <a:ext cx="2360256" cy="1573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287049-0161-4A5E-820B-62ADC38CE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03911" y="4390906"/>
            <a:ext cx="2443942" cy="162929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CBADD3-C1E7-4ED5-B1D2-46C8EE28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62DBD-AC36-467F-995A-EEABB28B08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058205" y="4629096"/>
            <a:ext cx="2209939" cy="1472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0F4595-D158-49AD-B2BD-07455406C7DD}"/>
              </a:ext>
            </a:extLst>
          </p:cNvPr>
          <p:cNvSpPr txBox="1"/>
          <p:nvPr/>
        </p:nvSpPr>
        <p:spPr>
          <a:xfrm>
            <a:off x="8722129" y="6138861"/>
            <a:ext cx="2960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diy.stackexchange.com/questions/61189/hvac-duct-options-in-floor-joist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2D5FD-E171-4233-9198-4D38E3722417}"/>
              </a:ext>
            </a:extLst>
          </p:cNvPr>
          <p:cNvSpPr txBox="1"/>
          <p:nvPr/>
        </p:nvSpPr>
        <p:spPr>
          <a:xfrm>
            <a:off x="4134011" y="6023445"/>
            <a:ext cx="2960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diy.stackexchange.com/questions/61189/hvac-duct-options-in-floor-joist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23433-7921-4CB6-8EB4-BCD049151C8F}"/>
              </a:ext>
            </a:extLst>
          </p:cNvPr>
          <p:cNvSpPr txBox="1"/>
          <p:nvPr/>
        </p:nvSpPr>
        <p:spPr>
          <a:xfrm>
            <a:off x="344883" y="6606059"/>
            <a:ext cx="2960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diy.stackexchange.com/questions/61189/hvac-duct-options-in-floor-joist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3123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2138" y="200889"/>
            <a:ext cx="3148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Process Variables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2751E-D08B-4244-B77A-980257154E0E}"/>
              </a:ext>
            </a:extLst>
          </p:cNvPr>
          <p:cNvSpPr txBox="1"/>
          <p:nvPr/>
        </p:nvSpPr>
        <p:spPr>
          <a:xfrm>
            <a:off x="1536862" y="1035233"/>
            <a:ext cx="1041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Process Variable</a:t>
            </a:r>
            <a:r>
              <a:rPr lang="en-US" sz="2400" dirty="0"/>
              <a:t>:  Measured / monitored physical properties of a process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CB8C0B-AB59-4E2C-965C-E5975811E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88003"/>
              </p:ext>
            </p:extLst>
          </p:nvPr>
        </p:nvGraphicFramePr>
        <p:xfrm>
          <a:off x="8918472" y="1669901"/>
          <a:ext cx="3160941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388">
                  <a:extLst>
                    <a:ext uri="{9D8B030D-6E8A-4147-A177-3AD203B41FA5}">
                      <a16:colId xmlns:a16="http://schemas.microsoft.com/office/drawing/2014/main" val="4098270166"/>
                    </a:ext>
                  </a:extLst>
                </a:gridCol>
                <a:gridCol w="661553">
                  <a:extLst>
                    <a:ext uri="{9D8B030D-6E8A-4147-A177-3AD203B41FA5}">
                      <a16:colId xmlns:a16="http://schemas.microsoft.com/office/drawing/2014/main" val="2098207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Water-Loop</a:t>
                      </a:r>
                      <a:r>
                        <a:rPr lang="en-US" sz="1400" dirty="0"/>
                        <a:t> </a:t>
                      </a:r>
                    </a:p>
                    <a:p>
                      <a:r>
                        <a:rPr lang="en-US" sz="1400" dirty="0"/>
                        <a:t>Process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8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Inlet Water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99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Outlet Water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00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Water Flow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155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Valve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88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305265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9E81D78-AA78-421D-8AC5-66C30C384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54380"/>
              </p:ext>
            </p:extLst>
          </p:nvPr>
        </p:nvGraphicFramePr>
        <p:xfrm>
          <a:off x="92478" y="1669901"/>
          <a:ext cx="3160941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388">
                  <a:extLst>
                    <a:ext uri="{9D8B030D-6E8A-4147-A177-3AD203B41FA5}">
                      <a16:colId xmlns:a16="http://schemas.microsoft.com/office/drawing/2014/main" val="4098270166"/>
                    </a:ext>
                  </a:extLst>
                </a:gridCol>
                <a:gridCol w="661553">
                  <a:extLst>
                    <a:ext uri="{9D8B030D-6E8A-4147-A177-3AD203B41FA5}">
                      <a16:colId xmlns:a16="http://schemas.microsoft.com/office/drawing/2014/main" val="2098207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Air-Loop</a:t>
                      </a:r>
                      <a:r>
                        <a:rPr lang="en-US" sz="1400" dirty="0"/>
                        <a:t> </a:t>
                      </a:r>
                    </a:p>
                    <a:p>
                      <a:r>
                        <a:rPr lang="en-US" sz="1400" dirty="0"/>
                        <a:t>Process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8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Return Air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99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Make-up Air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00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Mixed Air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155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Return Air Flow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SCFM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88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91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Make-up Air Flow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SCFM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44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Supply Air Flow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SCFM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99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30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Blower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1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Damper Opening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26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Pressure Drop Across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31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Damper 1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30122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A2463B7-97F6-45F9-A63E-8404A83F117F}"/>
              </a:ext>
            </a:extLst>
          </p:cNvPr>
          <p:cNvSpPr/>
          <p:nvPr/>
        </p:nvSpPr>
        <p:spPr>
          <a:xfrm>
            <a:off x="5660242" y="2821577"/>
            <a:ext cx="1143000" cy="18204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BE6C1C0C-2B3D-4D74-86B3-8C992967F35F}"/>
              </a:ext>
            </a:extLst>
          </p:cNvPr>
          <p:cNvSpPr/>
          <p:nvPr/>
        </p:nvSpPr>
        <p:spPr>
          <a:xfrm flipH="1">
            <a:off x="3657398" y="4642064"/>
            <a:ext cx="6802315" cy="1143304"/>
          </a:xfrm>
          <a:custGeom>
            <a:avLst/>
            <a:gdLst>
              <a:gd name="connsiteX0" fmla="*/ 720648 w 6802315"/>
              <a:gd name="connsiteY0" fmla="*/ 0 h 1143304"/>
              <a:gd name="connsiteX1" fmla="*/ 720648 w 6802315"/>
              <a:gd name="connsiteY1" fmla="*/ 304 h 1143304"/>
              <a:gd name="connsiteX2" fmla="*/ 6802315 w 6802315"/>
              <a:gd name="connsiteY2" fmla="*/ 304 h 1143304"/>
              <a:gd name="connsiteX3" fmla="*/ 6802315 w 6802315"/>
              <a:gd name="connsiteY3" fmla="*/ 12773 h 1143304"/>
              <a:gd name="connsiteX4" fmla="*/ 6081667 w 6802315"/>
              <a:gd name="connsiteY4" fmla="*/ 584273 h 1143304"/>
              <a:gd name="connsiteX5" fmla="*/ 6786592 w 6802315"/>
              <a:gd name="connsiteY5" fmla="*/ 1143304 h 1143304"/>
              <a:gd name="connsiteX6" fmla="*/ 717398 w 6802315"/>
              <a:gd name="connsiteY6" fmla="*/ 1143304 h 1143304"/>
              <a:gd name="connsiteX7" fmla="*/ 717398 w 6802315"/>
              <a:gd name="connsiteY7" fmla="*/ 1140423 h 1143304"/>
              <a:gd name="connsiteX8" fmla="*/ 0 w 6802315"/>
              <a:gd name="connsiteY8" fmla="*/ 571500 h 1143304"/>
              <a:gd name="connsiteX9" fmla="*/ 717398 w 6802315"/>
              <a:gd name="connsiteY9" fmla="*/ 2577 h 1143304"/>
              <a:gd name="connsiteX10" fmla="*/ 717398 w 6802315"/>
              <a:gd name="connsiteY10" fmla="*/ 304 h 1143304"/>
              <a:gd name="connsiteX11" fmla="*/ 720265 w 6802315"/>
              <a:gd name="connsiteY11" fmla="*/ 304 h 114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02315" h="1143304">
                <a:moveTo>
                  <a:pt x="720648" y="0"/>
                </a:moveTo>
                <a:lnTo>
                  <a:pt x="720648" y="304"/>
                </a:lnTo>
                <a:lnTo>
                  <a:pt x="6802315" y="304"/>
                </a:lnTo>
                <a:lnTo>
                  <a:pt x="6802315" y="12773"/>
                </a:lnTo>
                <a:lnTo>
                  <a:pt x="6081667" y="584273"/>
                </a:lnTo>
                <a:lnTo>
                  <a:pt x="6786592" y="1143304"/>
                </a:lnTo>
                <a:lnTo>
                  <a:pt x="717398" y="1143304"/>
                </a:lnTo>
                <a:lnTo>
                  <a:pt x="717398" y="1140423"/>
                </a:lnTo>
                <a:lnTo>
                  <a:pt x="0" y="571500"/>
                </a:lnTo>
                <a:lnTo>
                  <a:pt x="717398" y="2577"/>
                </a:lnTo>
                <a:lnTo>
                  <a:pt x="717398" y="304"/>
                </a:lnTo>
                <a:lnTo>
                  <a:pt x="720265" y="304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DE4AC2-AC2B-4EC5-88F2-9EB85B9E44FA}"/>
              </a:ext>
            </a:extLst>
          </p:cNvPr>
          <p:cNvSpPr txBox="1"/>
          <p:nvPr/>
        </p:nvSpPr>
        <p:spPr>
          <a:xfrm>
            <a:off x="10478144" y="4890550"/>
            <a:ext cx="1145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Supply Air</a:t>
            </a:r>
          </a:p>
          <a:p>
            <a:pPr algn="ctr"/>
            <a:r>
              <a:rPr lang="en-US" sz="1200" dirty="0"/>
              <a:t>(to </a:t>
            </a:r>
            <a:r>
              <a:rPr lang="en-US" sz="1200" dirty="0" err="1"/>
              <a:t>bldg</a:t>
            </a:r>
            <a:r>
              <a:rPr lang="en-US" sz="1200" dirty="0"/>
              <a:t> rooms)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46B4C3-3DB3-47D1-87A1-6457F874343A}"/>
              </a:ext>
            </a:extLst>
          </p:cNvPr>
          <p:cNvSpPr txBox="1"/>
          <p:nvPr/>
        </p:nvSpPr>
        <p:spPr>
          <a:xfrm>
            <a:off x="5480724" y="5439362"/>
            <a:ext cx="157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Mixed Air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A54561-5517-43E2-8F8C-351708056C70}"/>
              </a:ext>
            </a:extLst>
          </p:cNvPr>
          <p:cNvGrpSpPr/>
          <p:nvPr/>
        </p:nvGrpSpPr>
        <p:grpSpPr>
          <a:xfrm flipH="1" flipV="1">
            <a:off x="4730422" y="4706657"/>
            <a:ext cx="292163" cy="1010486"/>
            <a:chOff x="4599992" y="1855819"/>
            <a:chExt cx="292163" cy="101048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96C424D-CEA7-4A14-A3F4-F5E7C42EDFA4}"/>
                </a:ext>
              </a:extLst>
            </p:cNvPr>
            <p:cNvCxnSpPr/>
            <p:nvPr/>
          </p:nvCxnSpPr>
          <p:spPr>
            <a:xfrm flipH="1">
              <a:off x="4599992" y="18558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CFD6137-1615-4075-B37F-63AB65FC874C}"/>
                </a:ext>
              </a:extLst>
            </p:cNvPr>
            <p:cNvCxnSpPr/>
            <p:nvPr/>
          </p:nvCxnSpPr>
          <p:spPr>
            <a:xfrm flipH="1">
              <a:off x="4602906" y="20082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A65E639-E7CE-4B1A-AD92-498B5D96D329}"/>
                </a:ext>
              </a:extLst>
            </p:cNvPr>
            <p:cNvCxnSpPr/>
            <p:nvPr/>
          </p:nvCxnSpPr>
          <p:spPr>
            <a:xfrm flipH="1">
              <a:off x="4602902" y="21606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83F8020-0C58-4DBC-B3B9-F5E441F23BF5}"/>
                </a:ext>
              </a:extLst>
            </p:cNvPr>
            <p:cNvCxnSpPr/>
            <p:nvPr/>
          </p:nvCxnSpPr>
          <p:spPr>
            <a:xfrm flipH="1">
              <a:off x="4602898" y="23130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8477A08-D84B-4960-A60D-4724DFB60E34}"/>
                </a:ext>
              </a:extLst>
            </p:cNvPr>
            <p:cNvCxnSpPr/>
            <p:nvPr/>
          </p:nvCxnSpPr>
          <p:spPr>
            <a:xfrm flipH="1">
              <a:off x="4602894" y="24654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52F579B-F598-43B8-933E-40E3838D5846}"/>
                </a:ext>
              </a:extLst>
            </p:cNvPr>
            <p:cNvCxnSpPr/>
            <p:nvPr/>
          </p:nvCxnSpPr>
          <p:spPr>
            <a:xfrm flipH="1">
              <a:off x="4602890" y="26178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CF97B7-AC4A-4540-A083-448AC87282A5}"/>
              </a:ext>
            </a:extLst>
          </p:cNvPr>
          <p:cNvGrpSpPr/>
          <p:nvPr/>
        </p:nvGrpSpPr>
        <p:grpSpPr>
          <a:xfrm rot="5400000">
            <a:off x="6094654" y="3713475"/>
            <a:ext cx="292163" cy="1010486"/>
            <a:chOff x="4599992" y="1855819"/>
            <a:chExt cx="292163" cy="101048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6F341EC-85DC-471D-897E-C7CA3BF43F2E}"/>
                </a:ext>
              </a:extLst>
            </p:cNvPr>
            <p:cNvCxnSpPr/>
            <p:nvPr/>
          </p:nvCxnSpPr>
          <p:spPr>
            <a:xfrm flipH="1">
              <a:off x="4599992" y="18558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BBCE2BF-4A70-4F7C-B8E2-6B4A1957B4F6}"/>
                </a:ext>
              </a:extLst>
            </p:cNvPr>
            <p:cNvCxnSpPr/>
            <p:nvPr/>
          </p:nvCxnSpPr>
          <p:spPr>
            <a:xfrm flipH="1">
              <a:off x="4602906" y="20082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385A19-07B8-4707-A184-B97883F0B308}"/>
                </a:ext>
              </a:extLst>
            </p:cNvPr>
            <p:cNvCxnSpPr/>
            <p:nvPr/>
          </p:nvCxnSpPr>
          <p:spPr>
            <a:xfrm flipH="1">
              <a:off x="4602902" y="21606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AA98276-B74C-4B79-AF6F-947B543901D3}"/>
                </a:ext>
              </a:extLst>
            </p:cNvPr>
            <p:cNvCxnSpPr/>
            <p:nvPr/>
          </p:nvCxnSpPr>
          <p:spPr>
            <a:xfrm flipH="1">
              <a:off x="4602898" y="23130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0D3E564-6361-462C-A887-150FFEEAF3EE}"/>
                </a:ext>
              </a:extLst>
            </p:cNvPr>
            <p:cNvCxnSpPr/>
            <p:nvPr/>
          </p:nvCxnSpPr>
          <p:spPr>
            <a:xfrm flipH="1">
              <a:off x="4602894" y="24654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B8F58E0-1362-4A1C-BB92-20CB16008C46}"/>
                </a:ext>
              </a:extLst>
            </p:cNvPr>
            <p:cNvCxnSpPr/>
            <p:nvPr/>
          </p:nvCxnSpPr>
          <p:spPr>
            <a:xfrm flipH="1">
              <a:off x="4602890" y="2617819"/>
              <a:ext cx="289249" cy="248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9E95D2A9-9893-4934-BA46-0C2EFAD36A5D}"/>
              </a:ext>
            </a:extLst>
          </p:cNvPr>
          <p:cNvSpPr/>
          <p:nvPr/>
        </p:nvSpPr>
        <p:spPr>
          <a:xfrm>
            <a:off x="8508810" y="4646369"/>
            <a:ext cx="536841" cy="1143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Heat Exchanger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5FA3982-7627-467B-ADCD-2CD789AEF8A7}"/>
              </a:ext>
            </a:extLst>
          </p:cNvPr>
          <p:cNvSpPr/>
          <p:nvPr/>
        </p:nvSpPr>
        <p:spPr>
          <a:xfrm>
            <a:off x="7262085" y="4649319"/>
            <a:ext cx="335437" cy="1143304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Filter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E86D377-E9AD-4109-B668-8433A95ABA6C}"/>
              </a:ext>
            </a:extLst>
          </p:cNvPr>
          <p:cNvCxnSpPr/>
          <p:nvPr/>
        </p:nvCxnSpPr>
        <p:spPr>
          <a:xfrm>
            <a:off x="6231742" y="3043027"/>
            <a:ext cx="0" cy="75522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D0A19516-C890-4CC6-A9C4-6CF221A9D84E}"/>
              </a:ext>
            </a:extLst>
          </p:cNvPr>
          <p:cNvSpPr/>
          <p:nvPr/>
        </p:nvSpPr>
        <p:spPr>
          <a:xfrm rot="16200000" flipH="1">
            <a:off x="6263401" y="4373074"/>
            <a:ext cx="925334" cy="951196"/>
          </a:xfrm>
          <a:prstGeom prst="arc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1DD351C-EC63-4DA8-BF2B-5F077676ED7A}"/>
              </a:ext>
            </a:extLst>
          </p:cNvPr>
          <p:cNvCxnSpPr/>
          <p:nvPr/>
        </p:nvCxnSpPr>
        <p:spPr>
          <a:xfrm flipV="1">
            <a:off x="4497899" y="5205665"/>
            <a:ext cx="1231446" cy="346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77">
            <a:extLst>
              <a:ext uri="{FF2B5EF4-FFF2-40B4-BE49-F238E27FC236}">
                <a16:creationId xmlns:a16="http://schemas.microsoft.com/office/drawing/2014/main" id="{F9B507B6-4D39-488D-A46F-1A34E45FDD02}"/>
              </a:ext>
            </a:extLst>
          </p:cNvPr>
          <p:cNvSpPr/>
          <p:nvPr/>
        </p:nvSpPr>
        <p:spPr>
          <a:xfrm>
            <a:off x="7705366" y="4955143"/>
            <a:ext cx="660739" cy="645437"/>
          </a:xfrm>
          <a:custGeom>
            <a:avLst/>
            <a:gdLst>
              <a:gd name="connsiteX0" fmla="*/ 533400 w 1212851"/>
              <a:gd name="connsiteY0" fmla="*/ 0 h 1029610"/>
              <a:gd name="connsiteX1" fmla="*/ 566033 w 1212851"/>
              <a:gd name="connsiteY1" fmla="*/ 3175 h 1029610"/>
              <a:gd name="connsiteX2" fmla="*/ 1212851 w 1212851"/>
              <a:gd name="connsiteY2" fmla="*/ 3175 h 1029610"/>
              <a:gd name="connsiteX3" fmla="*/ 1212851 w 1212851"/>
              <a:gd name="connsiteY3" fmla="*/ 563729 h 1029610"/>
              <a:gd name="connsiteX4" fmla="*/ 1061690 w 1212851"/>
              <a:gd name="connsiteY4" fmla="*/ 563729 h 1029610"/>
              <a:gd name="connsiteX5" fmla="*/ 1055963 w 1212851"/>
              <a:gd name="connsiteY5" fmla="*/ 618556 h 1029610"/>
              <a:gd name="connsiteX6" fmla="*/ 533400 w 1212851"/>
              <a:gd name="connsiteY6" fmla="*/ 1029610 h 1029610"/>
              <a:gd name="connsiteX7" fmla="*/ 0 w 1212851"/>
              <a:gd name="connsiteY7" fmla="*/ 514805 h 1029610"/>
              <a:gd name="connsiteX8" fmla="*/ 533400 w 1212851"/>
              <a:gd name="connsiteY8" fmla="*/ 0 h 10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851" h="1029610">
                <a:moveTo>
                  <a:pt x="533400" y="0"/>
                </a:moveTo>
                <a:lnTo>
                  <a:pt x="566033" y="3175"/>
                </a:lnTo>
                <a:lnTo>
                  <a:pt x="1212851" y="3175"/>
                </a:lnTo>
                <a:lnTo>
                  <a:pt x="1212851" y="563729"/>
                </a:lnTo>
                <a:lnTo>
                  <a:pt x="1061690" y="563729"/>
                </a:lnTo>
                <a:lnTo>
                  <a:pt x="1055963" y="618556"/>
                </a:lnTo>
                <a:cubicBezTo>
                  <a:pt x="1006226" y="853144"/>
                  <a:pt x="791165" y="1029610"/>
                  <a:pt x="533400" y="1029610"/>
                </a:cubicBezTo>
                <a:cubicBezTo>
                  <a:pt x="238811" y="1029610"/>
                  <a:pt x="0" y="799124"/>
                  <a:pt x="0" y="514805"/>
                </a:cubicBezTo>
                <a:cubicBezTo>
                  <a:pt x="0" y="230486"/>
                  <a:pt x="238811" y="0"/>
                  <a:pt x="53340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Blower</a:t>
            </a:r>
          </a:p>
          <a:p>
            <a:pPr algn="ctr"/>
            <a:endParaRPr lang="en-US" sz="1200" dirty="0"/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C8446C50-C8BE-4FA6-926F-CCAB97C9E196}"/>
              </a:ext>
            </a:extLst>
          </p:cNvPr>
          <p:cNvCxnSpPr>
            <a:cxnSpLocks/>
          </p:cNvCxnSpPr>
          <p:nvPr/>
        </p:nvCxnSpPr>
        <p:spPr>
          <a:xfrm flipV="1">
            <a:off x="6527851" y="5785368"/>
            <a:ext cx="2069956" cy="538570"/>
          </a:xfrm>
          <a:prstGeom prst="bentConnector2">
            <a:avLst/>
          </a:prstGeom>
          <a:ln w="793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DD80757F-26C2-41F1-9E10-A229242373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53314" y="5826946"/>
            <a:ext cx="2365158" cy="866803"/>
          </a:xfrm>
          <a:prstGeom prst="bentConnector3">
            <a:avLst>
              <a:gd name="adj1" fmla="val 1476"/>
            </a:avLst>
          </a:prstGeom>
          <a:ln w="79375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D50D0F3-70D5-4DDB-BA84-8A2E878F3F3B}"/>
              </a:ext>
            </a:extLst>
          </p:cNvPr>
          <p:cNvCxnSpPr>
            <a:cxnSpLocks/>
          </p:cNvCxnSpPr>
          <p:nvPr/>
        </p:nvCxnSpPr>
        <p:spPr>
          <a:xfrm>
            <a:off x="7651913" y="6223024"/>
            <a:ext cx="5564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B962E89-739C-4795-B362-7CC8ADFF4335}"/>
              </a:ext>
            </a:extLst>
          </p:cNvPr>
          <p:cNvCxnSpPr>
            <a:cxnSpLocks/>
          </p:cNvCxnSpPr>
          <p:nvPr/>
        </p:nvCxnSpPr>
        <p:spPr>
          <a:xfrm flipH="1">
            <a:off x="6631532" y="6589499"/>
            <a:ext cx="5556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3878036-3F98-45BD-9E50-51C8D6F5AD37}"/>
              </a:ext>
            </a:extLst>
          </p:cNvPr>
          <p:cNvGrpSpPr/>
          <p:nvPr/>
        </p:nvGrpSpPr>
        <p:grpSpPr>
          <a:xfrm>
            <a:off x="6751883" y="6000743"/>
            <a:ext cx="363064" cy="412409"/>
            <a:chOff x="8216900" y="1729968"/>
            <a:chExt cx="948264" cy="1076726"/>
          </a:xfrm>
          <a:solidFill>
            <a:schemeClr val="bg2">
              <a:lumMod val="75000"/>
            </a:schemeClr>
          </a:solidFill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A84DA776-0878-40EF-9AE4-5BC128FD47C4}"/>
                </a:ext>
              </a:extLst>
            </p:cNvPr>
            <p:cNvSpPr/>
            <p:nvPr/>
          </p:nvSpPr>
          <p:spPr>
            <a:xfrm rot="5400000">
              <a:off x="8255000" y="2353733"/>
              <a:ext cx="406400" cy="4826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0D10576E-B461-4312-A280-799E2D6348DC}"/>
                </a:ext>
              </a:extLst>
            </p:cNvPr>
            <p:cNvSpPr/>
            <p:nvPr/>
          </p:nvSpPr>
          <p:spPr>
            <a:xfrm rot="16200000">
              <a:off x="8720664" y="2362194"/>
              <a:ext cx="406400" cy="4826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E635C16-1B76-47B0-BBF3-8713DB5E3AD1}"/>
                </a:ext>
              </a:extLst>
            </p:cNvPr>
            <p:cNvSpPr/>
            <p:nvPr/>
          </p:nvSpPr>
          <p:spPr>
            <a:xfrm>
              <a:off x="8511114" y="2413000"/>
              <a:ext cx="371564" cy="33459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7E180A5-0287-417B-81D9-E83C09323769}"/>
                </a:ext>
              </a:extLst>
            </p:cNvPr>
            <p:cNvSpPr/>
            <p:nvPr/>
          </p:nvSpPr>
          <p:spPr>
            <a:xfrm rot="16200000">
              <a:off x="8456057" y="2193224"/>
              <a:ext cx="499533" cy="754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8BC65B25-278E-4B6C-8561-82D5ABA6E6B3}"/>
                </a:ext>
              </a:extLst>
            </p:cNvPr>
            <p:cNvSpPr/>
            <p:nvPr/>
          </p:nvSpPr>
          <p:spPr>
            <a:xfrm>
              <a:off x="8440329" y="1729968"/>
              <a:ext cx="530860" cy="372534"/>
            </a:xfrm>
            <a:custGeom>
              <a:avLst/>
              <a:gdLst>
                <a:gd name="connsiteX0" fmla="*/ 241300 w 482600"/>
                <a:gd name="connsiteY0" fmla="*/ 0 h 372534"/>
                <a:gd name="connsiteX1" fmla="*/ 482600 w 482600"/>
                <a:gd name="connsiteY1" fmla="*/ 355600 h 372534"/>
                <a:gd name="connsiteX2" fmla="*/ 481442 w 482600"/>
                <a:gd name="connsiteY2" fmla="*/ 372534 h 372534"/>
                <a:gd name="connsiteX3" fmla="*/ 1159 w 482600"/>
                <a:gd name="connsiteY3" fmla="*/ 372534 h 372534"/>
                <a:gd name="connsiteX4" fmla="*/ 0 w 482600"/>
                <a:gd name="connsiteY4" fmla="*/ 355600 h 372534"/>
                <a:gd name="connsiteX5" fmla="*/ 241300 w 482600"/>
                <a:gd name="connsiteY5" fmla="*/ 0 h 3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00" h="372534">
                  <a:moveTo>
                    <a:pt x="241300" y="0"/>
                  </a:moveTo>
                  <a:cubicBezTo>
                    <a:pt x="374566" y="0"/>
                    <a:pt x="482600" y="159208"/>
                    <a:pt x="482600" y="355600"/>
                  </a:cubicBezTo>
                  <a:lnTo>
                    <a:pt x="481442" y="372534"/>
                  </a:lnTo>
                  <a:lnTo>
                    <a:pt x="1159" y="372534"/>
                  </a:lnTo>
                  <a:lnTo>
                    <a:pt x="0" y="355600"/>
                  </a:lnTo>
                  <a:cubicBezTo>
                    <a:pt x="0" y="159208"/>
                    <a:pt x="108034" y="0"/>
                    <a:pt x="24130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26C8D3B-B60B-4272-80F3-15AB768F540F}"/>
              </a:ext>
            </a:extLst>
          </p:cNvPr>
          <p:cNvSpPr txBox="1"/>
          <p:nvPr/>
        </p:nvSpPr>
        <p:spPr>
          <a:xfrm>
            <a:off x="5375293" y="2397602"/>
            <a:ext cx="157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Return Air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096FC-574F-416F-A64B-2C3026A0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100760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38" y="124689"/>
            <a:ext cx="47859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/>
          </a:p>
          <a:p>
            <a:r>
              <a:rPr lang="en-US" sz="3200" dirty="0"/>
              <a:t>Controllers &amp; Control Loops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7696" y="1347686"/>
            <a:ext cx="674556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Controller</a:t>
            </a:r>
            <a:r>
              <a:rPr lang="en-US" sz="2000" dirty="0"/>
              <a:t>:  A computer that directs equipment in a process.</a:t>
            </a:r>
          </a:p>
          <a:p>
            <a:r>
              <a:rPr lang="en-US" sz="2000" dirty="0"/>
              <a:t>	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Gathers data from sensors (“Input”)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Makes decisions/ calculations based on data &amp; programming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Sends instructions to devices or actuators (“Output”)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72C88C-2F23-4FFC-B2EF-FCCAF10888CA}"/>
              </a:ext>
            </a:extLst>
          </p:cNvPr>
          <p:cNvSpPr/>
          <p:nvPr/>
        </p:nvSpPr>
        <p:spPr>
          <a:xfrm>
            <a:off x="4914752" y="4253048"/>
            <a:ext cx="1561321" cy="76316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Controller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B52966-C3E0-47BC-85E0-8D890799F7C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353431" y="4634631"/>
            <a:ext cx="1561321" cy="18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A39DF5-CC90-4799-9F24-8DD7C7B015BC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6476073" y="4615888"/>
            <a:ext cx="1828172" cy="18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A68B4F-8B30-4CDD-B03E-1A64C2E10947}"/>
              </a:ext>
            </a:extLst>
          </p:cNvPr>
          <p:cNvSpPr txBox="1"/>
          <p:nvPr/>
        </p:nvSpPr>
        <p:spPr>
          <a:xfrm>
            <a:off x="3824003" y="433296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BF630-2F4F-445B-8811-FDE8B4B233DF}"/>
              </a:ext>
            </a:extLst>
          </p:cNvPr>
          <p:cNvSpPr txBox="1"/>
          <p:nvPr/>
        </p:nvSpPr>
        <p:spPr>
          <a:xfrm>
            <a:off x="6608167" y="4304967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000FD2-6B94-408A-BA0F-A8DCCEE56C99}"/>
              </a:ext>
            </a:extLst>
          </p:cNvPr>
          <p:cNvSpPr/>
          <p:nvPr/>
        </p:nvSpPr>
        <p:spPr>
          <a:xfrm>
            <a:off x="4927191" y="5861025"/>
            <a:ext cx="1561321" cy="76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Process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6BBC49-D5BE-457E-ABDB-528BC68BD36C}"/>
              </a:ext>
            </a:extLst>
          </p:cNvPr>
          <p:cNvCxnSpPr>
            <a:cxnSpLocks/>
          </p:cNvCxnSpPr>
          <p:nvPr/>
        </p:nvCxnSpPr>
        <p:spPr>
          <a:xfrm>
            <a:off x="8307982" y="4615889"/>
            <a:ext cx="35049" cy="16267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A0833B-9649-4AEA-B65A-39BDE36FEA02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6488512" y="6242608"/>
            <a:ext cx="18582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A9AB89-BEF6-49F3-8394-11EDA76D40C8}"/>
              </a:ext>
            </a:extLst>
          </p:cNvPr>
          <p:cNvCxnSpPr>
            <a:cxnSpLocks/>
          </p:cNvCxnSpPr>
          <p:nvPr/>
        </p:nvCxnSpPr>
        <p:spPr>
          <a:xfrm flipV="1">
            <a:off x="3353431" y="4653374"/>
            <a:ext cx="0" cy="1589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35F388B-69A7-4720-A5E1-65DB4164188F}"/>
              </a:ext>
            </a:extLst>
          </p:cNvPr>
          <p:cNvSpPr/>
          <p:nvPr/>
        </p:nvSpPr>
        <p:spPr>
          <a:xfrm>
            <a:off x="7543800" y="5152530"/>
            <a:ext cx="1520890" cy="429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Adjustment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8AE5E41-EA58-4129-A0A8-8838FB415A78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353431" y="6242607"/>
            <a:ext cx="157376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9E0E340-A9FC-498E-8318-184741AEE9D1}"/>
              </a:ext>
            </a:extLst>
          </p:cNvPr>
          <p:cNvSpPr/>
          <p:nvPr/>
        </p:nvSpPr>
        <p:spPr>
          <a:xfrm>
            <a:off x="2613201" y="5109780"/>
            <a:ext cx="1520890" cy="429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C6752-CA65-49ED-8619-7CAB2557F251}"/>
              </a:ext>
            </a:extLst>
          </p:cNvPr>
          <p:cNvSpPr txBox="1"/>
          <p:nvPr/>
        </p:nvSpPr>
        <p:spPr>
          <a:xfrm>
            <a:off x="5010897" y="5182467"/>
            <a:ext cx="13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Control Loop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0B7497-C98D-4DAE-99ED-7271A720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6206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78593BAA-79CB-4865-96D9-F8082D9C1CFD}"/>
              </a:ext>
            </a:extLst>
          </p:cNvPr>
          <p:cNvSpPr/>
          <p:nvPr/>
        </p:nvSpPr>
        <p:spPr>
          <a:xfrm>
            <a:off x="8352013" y="1624427"/>
            <a:ext cx="3601392" cy="4632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82138" y="200889"/>
            <a:ext cx="5867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Electrical Signals in a Control Loop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95C141-9983-431E-9634-DEF511128550}"/>
              </a:ext>
            </a:extLst>
          </p:cNvPr>
          <p:cNvSpPr txBox="1"/>
          <p:nvPr/>
        </p:nvSpPr>
        <p:spPr>
          <a:xfrm>
            <a:off x="9286344" y="2194878"/>
            <a:ext cx="1722523" cy="138499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b="1" u="sng" dirty="0"/>
              <a:t>SENSOR: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Motion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Level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Light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Pressure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Temperature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Flow meter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1CDB30-A801-4BC9-B2A6-9C202A262E1E}"/>
              </a:ext>
            </a:extLst>
          </p:cNvPr>
          <p:cNvSpPr txBox="1"/>
          <p:nvPr/>
        </p:nvSpPr>
        <p:spPr>
          <a:xfrm>
            <a:off x="9791710" y="4584469"/>
            <a:ext cx="1581459" cy="138499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b="1" u="sng" dirty="0"/>
              <a:t>CONTROLLED DEVICE: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Dimmer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Valve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Lock</a:t>
            </a:r>
          </a:p>
          <a:p>
            <a:endParaRPr lang="en-US" sz="12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646E868-FDE3-4F5A-B6F6-C26504F5C787}"/>
              </a:ext>
            </a:extLst>
          </p:cNvPr>
          <p:cNvSpPr/>
          <p:nvPr/>
        </p:nvSpPr>
        <p:spPr>
          <a:xfrm>
            <a:off x="3972360" y="2481943"/>
            <a:ext cx="1561321" cy="162920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Controller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501EDD2-B8C1-4125-B6C4-132D90339324}"/>
              </a:ext>
            </a:extLst>
          </p:cNvPr>
          <p:cNvCxnSpPr>
            <a:cxnSpLocks/>
          </p:cNvCxnSpPr>
          <p:nvPr/>
        </p:nvCxnSpPr>
        <p:spPr>
          <a:xfrm flipH="1" flipV="1">
            <a:off x="5225479" y="4767253"/>
            <a:ext cx="4566234" cy="1049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873EF18-A9C5-457D-A50F-99CF19723161}"/>
              </a:ext>
            </a:extLst>
          </p:cNvPr>
          <p:cNvCxnSpPr>
            <a:cxnSpLocks/>
            <a:stCxn id="59" idx="1"/>
            <a:endCxn id="84" idx="3"/>
          </p:cNvCxnSpPr>
          <p:nvPr/>
        </p:nvCxnSpPr>
        <p:spPr>
          <a:xfrm flipH="1">
            <a:off x="1452428" y="3296544"/>
            <a:ext cx="2519932" cy="10712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91CCC00-161E-428D-9BBE-AE3D806E9C1F}"/>
              </a:ext>
            </a:extLst>
          </p:cNvPr>
          <p:cNvCxnSpPr>
            <a:cxnSpLocks/>
            <a:stCxn id="59" idx="2"/>
            <a:endCxn id="59" idx="2"/>
          </p:cNvCxnSpPr>
          <p:nvPr/>
        </p:nvCxnSpPr>
        <p:spPr>
          <a:xfrm>
            <a:off x="4753021" y="4111144"/>
            <a:ext cx="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1A41E0-7E84-42C1-8873-F0723637AB84}"/>
              </a:ext>
            </a:extLst>
          </p:cNvPr>
          <p:cNvCxnSpPr>
            <a:cxnSpLocks/>
          </p:cNvCxnSpPr>
          <p:nvPr/>
        </p:nvCxnSpPr>
        <p:spPr>
          <a:xfrm>
            <a:off x="4333860" y="4111145"/>
            <a:ext cx="0" cy="1708625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0F79DB7-22D5-4AF1-AE34-0AF98DD5F0B2}"/>
              </a:ext>
            </a:extLst>
          </p:cNvPr>
          <p:cNvCxnSpPr>
            <a:cxnSpLocks/>
          </p:cNvCxnSpPr>
          <p:nvPr/>
        </p:nvCxnSpPr>
        <p:spPr>
          <a:xfrm>
            <a:off x="4333860" y="5819770"/>
            <a:ext cx="547007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4D2712-5895-44D9-9333-A0784036B6CE}"/>
              </a:ext>
            </a:extLst>
          </p:cNvPr>
          <p:cNvCxnSpPr>
            <a:cxnSpLocks/>
          </p:cNvCxnSpPr>
          <p:nvPr/>
        </p:nvCxnSpPr>
        <p:spPr>
          <a:xfrm>
            <a:off x="9862457" y="5402731"/>
            <a:ext cx="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B73310-D7CA-477E-A398-98DEB201CCA5}"/>
              </a:ext>
            </a:extLst>
          </p:cNvPr>
          <p:cNvSpPr txBox="1"/>
          <p:nvPr/>
        </p:nvSpPr>
        <p:spPr>
          <a:xfrm>
            <a:off x="6294703" y="3207432"/>
            <a:ext cx="1368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Input Signal</a:t>
            </a:r>
          </a:p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(sensor reading)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7D9B1C4-981F-4158-86A2-8339C2A8CE46}"/>
              </a:ext>
            </a:extLst>
          </p:cNvPr>
          <p:cNvSpPr txBox="1"/>
          <p:nvPr/>
        </p:nvSpPr>
        <p:spPr>
          <a:xfrm>
            <a:off x="4038481" y="5551303"/>
            <a:ext cx="2560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Input Signal</a:t>
            </a:r>
          </a:p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(current status or position)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087D91A-C504-4697-8876-EE567903795C}"/>
              </a:ext>
            </a:extLst>
          </p:cNvPr>
          <p:cNvSpPr txBox="1"/>
          <p:nvPr/>
        </p:nvSpPr>
        <p:spPr>
          <a:xfrm>
            <a:off x="6382074" y="4713954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Output Signal</a:t>
            </a:r>
          </a:p>
          <a:p>
            <a:pPr algn="ctr"/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1570A41-D0B7-4A61-BA91-3C1585C47108}"/>
              </a:ext>
            </a:extLst>
          </p:cNvPr>
          <p:cNvSpPr txBox="1"/>
          <p:nvPr/>
        </p:nvSpPr>
        <p:spPr>
          <a:xfrm>
            <a:off x="202214" y="2984090"/>
            <a:ext cx="125021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b="1" u="sng" dirty="0"/>
              <a:t>User Interface: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Input screen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CC8FAAB-5124-43DF-B71F-8CCC737E06CC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5533681" y="3267500"/>
            <a:ext cx="3845973" cy="2904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8EDE750-FC8F-4C54-B9D9-6507A98108DF}"/>
              </a:ext>
            </a:extLst>
          </p:cNvPr>
          <p:cNvSpPr txBox="1"/>
          <p:nvPr/>
        </p:nvSpPr>
        <p:spPr>
          <a:xfrm>
            <a:off x="2273213" y="3255256"/>
            <a:ext cx="1045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Input Signal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37C049F-073C-4818-A5C6-6224A2550C18}"/>
              </a:ext>
            </a:extLst>
          </p:cNvPr>
          <p:cNvSpPr txBox="1"/>
          <p:nvPr/>
        </p:nvSpPr>
        <p:spPr>
          <a:xfrm>
            <a:off x="3367063" y="2049474"/>
            <a:ext cx="2771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Error = (Setpoint – Sensor Reading)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A316A84-09B0-4FC5-ADD7-6030718EEDDE}"/>
              </a:ext>
            </a:extLst>
          </p:cNvPr>
          <p:cNvSpPr txBox="1"/>
          <p:nvPr/>
        </p:nvSpPr>
        <p:spPr>
          <a:xfrm>
            <a:off x="8979240" y="1690858"/>
            <a:ext cx="233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CONTROLLED PROCESS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DA033FB-1B0B-4DC4-9EC2-A3413F4FA574}"/>
              </a:ext>
            </a:extLst>
          </p:cNvPr>
          <p:cNvCxnSpPr>
            <a:cxnSpLocks/>
          </p:cNvCxnSpPr>
          <p:nvPr/>
        </p:nvCxnSpPr>
        <p:spPr>
          <a:xfrm flipH="1">
            <a:off x="5225479" y="4111144"/>
            <a:ext cx="1" cy="666603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576D645-3D30-480E-B94A-F0039D0A1FA7}"/>
              </a:ext>
            </a:extLst>
          </p:cNvPr>
          <p:cNvSpPr/>
          <p:nvPr/>
        </p:nvSpPr>
        <p:spPr>
          <a:xfrm>
            <a:off x="6370749" y="4428500"/>
            <a:ext cx="1104806" cy="337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Adjustment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4A876BA-57F6-4506-A720-16A0207535E7}"/>
              </a:ext>
            </a:extLst>
          </p:cNvPr>
          <p:cNvSpPr/>
          <p:nvPr/>
        </p:nvSpPr>
        <p:spPr>
          <a:xfrm>
            <a:off x="6402543" y="2903182"/>
            <a:ext cx="1260676" cy="337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6878D-F0A4-42F6-9A1E-5E4802007D64}"/>
              </a:ext>
            </a:extLst>
          </p:cNvPr>
          <p:cNvSpPr/>
          <p:nvPr/>
        </p:nvSpPr>
        <p:spPr>
          <a:xfrm>
            <a:off x="4727629" y="5433856"/>
            <a:ext cx="1260676" cy="337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85D490-88D8-4A64-A36D-1750B6571324}"/>
              </a:ext>
            </a:extLst>
          </p:cNvPr>
          <p:cNvSpPr/>
          <p:nvPr/>
        </p:nvSpPr>
        <p:spPr>
          <a:xfrm>
            <a:off x="2213450" y="2918440"/>
            <a:ext cx="1260676" cy="337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Setpoint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587982-694A-44D7-8C39-2583F57C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Gina Becker 10/7/19</a:t>
            </a:r>
          </a:p>
        </p:txBody>
      </p:sp>
    </p:spTree>
    <p:extLst>
      <p:ext uri="{BB962C8B-B14F-4D97-AF65-F5344CB8AC3E}">
        <p14:creationId xmlns:p14="http://schemas.microsoft.com/office/powerpoint/2010/main" val="7532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6334</TotalTime>
  <Words>1412</Words>
  <Application>Microsoft Office PowerPoint</Application>
  <PresentationFormat>Widescreen</PresentationFormat>
  <Paragraphs>378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Basic Controls I Control Loops &amp; Controller 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Becker</dc:creator>
  <cp:lastModifiedBy>Gina Becker</cp:lastModifiedBy>
  <cp:revision>270</cp:revision>
  <dcterms:created xsi:type="dcterms:W3CDTF">2019-01-30T18:42:06Z</dcterms:created>
  <dcterms:modified xsi:type="dcterms:W3CDTF">2020-02-27T19:53:38Z</dcterms:modified>
</cp:coreProperties>
</file>