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Economica" panose="020B0604020202020204" charset="0"/>
      <p:regular r:id="rId16"/>
      <p:bold r:id="rId17"/>
      <p:italic r:id="rId18"/>
      <p:boldItalic r:id="rId19"/>
    </p:embeddedFont>
    <p:embeddedFont>
      <p:font typeface="Galdeano" panose="020B0604020202020204" charset="0"/>
      <p:regular r:id="rId20"/>
    </p:embeddedFont>
    <p:embeddedFont>
      <p:font typeface="Karla" panose="020B0604020202020204" charset="0"/>
      <p:regular r:id="rId21"/>
      <p:bold r:id="rId22"/>
      <p:italic r:id="rId23"/>
      <p:boldItalic r:id="rId24"/>
    </p:embeddedFont>
    <p:embeddedFont>
      <p:font typeface="Raleway" panose="020B060402020202020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64" y="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font" Target="fonts/font16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5af2d8438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g5af2d8438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5af2d8438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7" name="Google Shape;207;g5af2d8438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4C52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/>
          <p:nvPr/>
        </p:nvSpPr>
        <p:spPr>
          <a:xfrm flipH="1">
            <a:off x="8000" y="402100"/>
            <a:ext cx="12200100" cy="5995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14" name="Google Shape;14;p2"/>
          <p:cNvSpPr/>
          <p:nvPr/>
        </p:nvSpPr>
        <p:spPr>
          <a:xfrm>
            <a:off x="-7867" y="1013308"/>
            <a:ext cx="12192300" cy="5026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2"/>
            </a:srgbClr>
          </a:solidFill>
          <a:ln>
            <a:noFill/>
          </a:ln>
        </p:spPr>
      </p:sp>
      <p:sp>
        <p:nvSpPr>
          <p:cNvPr id="15" name="Google Shape;15;p2"/>
          <p:cNvSpPr/>
          <p:nvPr/>
        </p:nvSpPr>
        <p:spPr>
          <a:xfrm>
            <a:off x="0" y="1801467"/>
            <a:ext cx="12208200" cy="385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2292033" y="2655767"/>
            <a:ext cx="7608000" cy="15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6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6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6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6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6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6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6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6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6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1"/>
          <p:cNvSpPr txBox="1">
            <a:spLocks noGrp="1"/>
          </p:cNvSpPr>
          <p:nvPr>
            <p:ph type="body" idx="1"/>
          </p:nvPr>
        </p:nvSpPr>
        <p:spPr>
          <a:xfrm>
            <a:off x="1162755" y="2675467"/>
            <a:ext cx="9877500" cy="34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Noto Sans Symbols"/>
              <a:buChar char="∗"/>
              <a:defRPr sz="3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914400" marR="0" lvl="1" indent="-412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900"/>
              <a:buFont typeface="Noto Sans Symbols"/>
              <a:buChar char="∗"/>
              <a:defRPr sz="29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371600" marR="0" lvl="2" indent="-4000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700"/>
              <a:buFont typeface="Noto Sans Symbols"/>
              <a:buChar char="∗"/>
              <a:defRPr sz="27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286000" marR="0" lvl="4" indent="-3619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Noto Sans Symbols"/>
              <a:buChar char="∗"/>
              <a:defRPr sz="21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743200" marR="0" lvl="5" indent="-3492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Noto Sans Symbols"/>
              <a:buChar char="∗"/>
              <a:defRPr sz="19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3200400" marR="0" lvl="6" indent="-3492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Noto Sans Symbols"/>
              <a:buChar char="∗"/>
              <a:defRPr sz="19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657600" marR="0" lvl="7" indent="-3492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Noto Sans Symbols"/>
              <a:buChar char="∗"/>
              <a:defRPr sz="19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4114800" marR="0" lvl="8" indent="-3492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Noto Sans Symbols"/>
              <a:buChar char="∗"/>
              <a:defRPr sz="19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9" name="Google Shape;89;p11"/>
          <p:cNvSpPr txBox="1">
            <a:spLocks noGrp="1"/>
          </p:cNvSpPr>
          <p:nvPr>
            <p:ph type="dt" idx="10"/>
          </p:nvPr>
        </p:nvSpPr>
        <p:spPr>
          <a:xfrm>
            <a:off x="6884895" y="6250164"/>
            <a:ext cx="50487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Galdeano"/>
              <a:buNone/>
              <a:defRPr sz="13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Galdeano"/>
              <a:buNone/>
              <a:defRPr sz="24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Galdeano"/>
              <a:buNone/>
              <a:defRPr sz="24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Galdeano"/>
              <a:buNone/>
              <a:defRPr sz="24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Galdeano"/>
              <a:buNone/>
              <a:defRPr sz="24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Galdeano"/>
              <a:buNone/>
              <a:defRPr sz="24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Galdeano"/>
              <a:buNone/>
              <a:defRPr sz="24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Galdeano"/>
              <a:buNone/>
              <a:defRPr sz="24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Galdeano"/>
              <a:buNone/>
              <a:defRPr sz="24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90" name="Google Shape;90;p11"/>
          <p:cNvSpPr txBox="1">
            <a:spLocks noGrp="1"/>
          </p:cNvSpPr>
          <p:nvPr>
            <p:ph type="ftr" idx="11"/>
          </p:nvPr>
        </p:nvSpPr>
        <p:spPr>
          <a:xfrm>
            <a:off x="258184" y="6250164"/>
            <a:ext cx="50487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Galdeano"/>
              <a:buNone/>
              <a:defRPr sz="13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Galdeano"/>
              <a:buNone/>
              <a:defRPr sz="24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Galdeano"/>
              <a:buNone/>
              <a:defRPr sz="24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Galdeano"/>
              <a:buNone/>
              <a:defRPr sz="24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Galdeano"/>
              <a:buNone/>
              <a:defRPr sz="24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Galdeano"/>
              <a:buNone/>
              <a:defRPr sz="24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Galdeano"/>
              <a:buNone/>
              <a:defRPr sz="24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Galdeano"/>
              <a:buNone/>
              <a:defRPr sz="24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Galdeano"/>
              <a:buNone/>
              <a:defRPr sz="24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91" name="Google Shape;91;p11"/>
          <p:cNvSpPr txBox="1">
            <a:spLocks noGrp="1"/>
          </p:cNvSpPr>
          <p:nvPr>
            <p:ph type="sldNum" idx="12"/>
          </p:nvPr>
        </p:nvSpPr>
        <p:spPr>
          <a:xfrm>
            <a:off x="5321449" y="6250163"/>
            <a:ext cx="154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Galdeano"/>
              <a:buNone/>
              <a:defRPr sz="13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Galdeano"/>
              <a:buNone/>
              <a:defRPr sz="13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Galdeano"/>
              <a:buNone/>
              <a:defRPr sz="13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Galdeano"/>
              <a:buNone/>
              <a:defRPr sz="13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Galdeano"/>
              <a:buNone/>
              <a:defRPr sz="13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Galdeano"/>
              <a:buNone/>
              <a:defRPr sz="13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Galdeano"/>
              <a:buNone/>
              <a:defRPr sz="13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Galdeano"/>
              <a:buNone/>
              <a:defRPr sz="13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Galdeano"/>
              <a:buNone/>
              <a:defRPr sz="13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1"/>
          <p:cNvSpPr txBox="1">
            <a:spLocks noGrp="1"/>
          </p:cNvSpPr>
          <p:nvPr>
            <p:ph type="title"/>
          </p:nvPr>
        </p:nvSpPr>
        <p:spPr>
          <a:xfrm>
            <a:off x="609600" y="338328"/>
            <a:ext cx="10972800" cy="12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Galdeano"/>
              <a:buNone/>
              <a:defRPr sz="59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24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24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24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24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24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24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24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24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1">
  <p:cSld name="TITLE_1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95" name="Google Shape;95;p1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96" name="Google Shape;96;p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-8033" y="0"/>
            <a:ext cx="12223994" cy="6883995"/>
            <a:chOff x="-6025" y="0"/>
            <a:chExt cx="9168225" cy="5163125"/>
          </a:xfrm>
        </p:grpSpPr>
        <p:sp>
          <p:nvSpPr>
            <p:cNvPr id="19" name="Google Shape;19;p3"/>
            <p:cNvSpPr/>
            <p:nvPr/>
          </p:nvSpPr>
          <p:spPr>
            <a:xfrm>
              <a:off x="0" y="0"/>
              <a:ext cx="8553000" cy="1332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20" name="Google Shape;20;p3"/>
            <p:cNvSpPr/>
            <p:nvPr/>
          </p:nvSpPr>
          <p:spPr>
            <a:xfrm>
              <a:off x="2563450" y="0"/>
              <a:ext cx="6580500" cy="1272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21" name="Google Shape;21;p3"/>
            <p:cNvSpPr/>
            <p:nvPr/>
          </p:nvSpPr>
          <p:spPr>
            <a:xfrm>
              <a:off x="-6025" y="2"/>
              <a:ext cx="7298400" cy="1471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22" name="Google Shape;22;p3"/>
            <p:cNvSpPr/>
            <p:nvPr/>
          </p:nvSpPr>
          <p:spPr>
            <a:xfrm>
              <a:off x="3596100" y="4667000"/>
              <a:ext cx="5090700" cy="476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23" name="Google Shape;23;p3"/>
            <p:cNvSpPr/>
            <p:nvPr/>
          </p:nvSpPr>
          <p:spPr>
            <a:xfrm>
              <a:off x="5525000" y="4692625"/>
              <a:ext cx="3637200" cy="470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24" name="Google Shape;24;p3"/>
            <p:cNvSpPr/>
            <p:nvPr/>
          </p:nvSpPr>
          <p:spPr>
            <a:xfrm>
              <a:off x="7521475" y="4023125"/>
              <a:ext cx="1634700" cy="114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1182200" y="531200"/>
            <a:ext cx="9827700" cy="11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1182200" y="2131211"/>
            <a:ext cx="9827700" cy="44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3200"/>
              <a:buFont typeface="Karla"/>
              <a:buChar char="🔸"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3200"/>
              <a:buFont typeface="Karla"/>
              <a:buChar char="🔸"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3200"/>
              <a:buFont typeface="Karla"/>
              <a:buChar char="◇"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oogle Shape;28;p4"/>
          <p:cNvGrpSpPr/>
          <p:nvPr/>
        </p:nvGrpSpPr>
        <p:grpSpPr>
          <a:xfrm>
            <a:off x="-8033" y="0"/>
            <a:ext cx="12223994" cy="6883995"/>
            <a:chOff x="-6025" y="0"/>
            <a:chExt cx="9168225" cy="5163125"/>
          </a:xfrm>
        </p:grpSpPr>
        <p:sp>
          <p:nvSpPr>
            <p:cNvPr id="29" name="Google Shape;29;p4"/>
            <p:cNvSpPr/>
            <p:nvPr/>
          </p:nvSpPr>
          <p:spPr>
            <a:xfrm>
              <a:off x="0" y="0"/>
              <a:ext cx="8553000" cy="1332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0" name="Google Shape;30;p4"/>
            <p:cNvSpPr/>
            <p:nvPr/>
          </p:nvSpPr>
          <p:spPr>
            <a:xfrm>
              <a:off x="2563450" y="0"/>
              <a:ext cx="6580500" cy="1272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31" name="Google Shape;31;p4"/>
            <p:cNvSpPr/>
            <p:nvPr/>
          </p:nvSpPr>
          <p:spPr>
            <a:xfrm>
              <a:off x="-6025" y="2"/>
              <a:ext cx="7298400" cy="1471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32" name="Google Shape;32;p4"/>
            <p:cNvSpPr/>
            <p:nvPr/>
          </p:nvSpPr>
          <p:spPr>
            <a:xfrm>
              <a:off x="3596100" y="4667000"/>
              <a:ext cx="5090700" cy="476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3" name="Google Shape;33;p4"/>
            <p:cNvSpPr/>
            <p:nvPr/>
          </p:nvSpPr>
          <p:spPr>
            <a:xfrm>
              <a:off x="5525000" y="4692625"/>
              <a:ext cx="3637200" cy="470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34" name="Google Shape;34;p4"/>
            <p:cNvSpPr/>
            <p:nvPr/>
          </p:nvSpPr>
          <p:spPr>
            <a:xfrm>
              <a:off x="7521475" y="4023125"/>
              <a:ext cx="1634700" cy="114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1182200" y="531200"/>
            <a:ext cx="9827700" cy="11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1206567" y="1994467"/>
            <a:ext cx="4746900" cy="45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body" idx="2"/>
          </p:nvPr>
        </p:nvSpPr>
        <p:spPr>
          <a:xfrm>
            <a:off x="6238905" y="1994467"/>
            <a:ext cx="4746900" cy="45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/>
          <p:nvPr/>
        </p:nvSpPr>
        <p:spPr>
          <a:xfrm>
            <a:off x="-3140" y="0"/>
            <a:ext cx="6946200" cy="1311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40" name="Google Shape;40;p5"/>
          <p:cNvSpPr/>
          <p:nvPr/>
        </p:nvSpPr>
        <p:spPr>
          <a:xfrm>
            <a:off x="-8033" y="1"/>
            <a:ext cx="5927100" cy="1447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41" name="Google Shape;41;p5"/>
          <p:cNvSpPr/>
          <p:nvPr/>
        </p:nvSpPr>
        <p:spPr>
          <a:xfrm>
            <a:off x="8500633" y="6327661"/>
            <a:ext cx="3398700" cy="534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42" name="Google Shape;42;p5"/>
          <p:cNvSpPr/>
          <p:nvPr/>
        </p:nvSpPr>
        <p:spPr>
          <a:xfrm>
            <a:off x="9788240" y="6356405"/>
            <a:ext cx="2428200" cy="527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43" name="Google Shape;43;p5"/>
          <p:cNvSpPr/>
          <p:nvPr/>
        </p:nvSpPr>
        <p:spPr>
          <a:xfrm>
            <a:off x="11120956" y="5605433"/>
            <a:ext cx="1091400" cy="1278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44" name="Google Shape;44;p5"/>
          <p:cNvSpPr/>
          <p:nvPr/>
        </p:nvSpPr>
        <p:spPr>
          <a:xfrm>
            <a:off x="2078700" y="-8033"/>
            <a:ext cx="5489100" cy="1259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solidFill>
          <a:srgbClr val="ABE33F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/>
          <p:nvPr/>
        </p:nvSpPr>
        <p:spPr>
          <a:xfrm flipH="1">
            <a:off x="8000" y="402100"/>
            <a:ext cx="12200100" cy="5995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47" name="Google Shape;47;p6"/>
          <p:cNvSpPr/>
          <p:nvPr/>
        </p:nvSpPr>
        <p:spPr>
          <a:xfrm>
            <a:off x="-7867" y="1005267"/>
            <a:ext cx="12192300" cy="5026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2"/>
            </a:srgbClr>
          </a:solidFill>
          <a:ln>
            <a:noFill/>
          </a:ln>
        </p:spPr>
      </p:sp>
      <p:sp>
        <p:nvSpPr>
          <p:cNvPr id="48" name="Google Shape;48;p6"/>
          <p:cNvSpPr/>
          <p:nvPr/>
        </p:nvSpPr>
        <p:spPr>
          <a:xfrm>
            <a:off x="0" y="1801467"/>
            <a:ext cx="12208200" cy="385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49" name="Google Shape;49;p6"/>
          <p:cNvSpPr txBox="1">
            <a:spLocks noGrp="1"/>
          </p:cNvSpPr>
          <p:nvPr>
            <p:ph type="ctrTitle"/>
          </p:nvPr>
        </p:nvSpPr>
        <p:spPr>
          <a:xfrm>
            <a:off x="2420700" y="2720733"/>
            <a:ext cx="7350900" cy="15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subTitle" idx="1"/>
          </p:nvPr>
        </p:nvSpPr>
        <p:spPr>
          <a:xfrm>
            <a:off x="2420500" y="4091533"/>
            <a:ext cx="7350900" cy="10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3200"/>
              <a:buFont typeface="Karla"/>
              <a:buNone/>
              <a:defRPr sz="2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3200"/>
              <a:buFont typeface="Karla"/>
              <a:buNone/>
              <a:defRPr sz="2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3200"/>
              <a:buFont typeface="Karla"/>
              <a:buNone/>
              <a:defRPr sz="2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2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2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2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2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2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24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/>
          <p:nvPr/>
        </p:nvSpPr>
        <p:spPr>
          <a:xfrm>
            <a:off x="8032" y="402100"/>
            <a:ext cx="12200100" cy="5995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53" name="Google Shape;53;p7"/>
          <p:cNvSpPr/>
          <p:nvPr/>
        </p:nvSpPr>
        <p:spPr>
          <a:xfrm>
            <a:off x="0" y="2106816"/>
            <a:ext cx="12192000" cy="445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58956"/>
                </a:lnTo>
                <a:lnTo>
                  <a:pt x="104248" y="119999"/>
                </a:lnTo>
                <a:lnTo>
                  <a:pt x="120000" y="91043"/>
                </a:lnTo>
                <a:lnTo>
                  <a:pt x="120000" y="28956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54" name="Google Shape;54;p7"/>
          <p:cNvSpPr/>
          <p:nvPr/>
        </p:nvSpPr>
        <p:spPr>
          <a:xfrm>
            <a:off x="-7867" y="547388"/>
            <a:ext cx="12192300" cy="593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17618"/>
                </a:moveTo>
                <a:lnTo>
                  <a:pt x="28631" y="0"/>
                </a:lnTo>
                <a:lnTo>
                  <a:pt x="0" y="46590"/>
                </a:lnTo>
                <a:lnTo>
                  <a:pt x="0" y="95138"/>
                </a:lnTo>
                <a:lnTo>
                  <a:pt x="79312" y="120000"/>
                </a:lnTo>
                <a:lnTo>
                  <a:pt x="120000" y="91615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55" name="Google Shape;55;p7"/>
          <p:cNvSpPr txBox="1">
            <a:spLocks noGrp="1"/>
          </p:cNvSpPr>
          <p:nvPr>
            <p:ph type="body" idx="1"/>
          </p:nvPr>
        </p:nvSpPr>
        <p:spPr>
          <a:xfrm>
            <a:off x="2445033" y="3085600"/>
            <a:ext cx="7302000" cy="10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457200" marR="0" lvl="0" indent="-431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Karla"/>
              <a:buChar char="🔸"/>
              <a:defRPr sz="32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431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Karla"/>
              <a:buChar char="🔸"/>
              <a:defRPr sz="32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431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Karla"/>
              <a:buChar char="◇"/>
              <a:defRPr sz="32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Karla"/>
              <a:buNone/>
              <a:defRPr sz="32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Karla"/>
              <a:buNone/>
              <a:defRPr sz="32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Karla"/>
              <a:buNone/>
              <a:defRPr sz="32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Karla"/>
              <a:buNone/>
              <a:defRPr sz="32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Karla"/>
              <a:buNone/>
              <a:defRPr sz="32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Karla"/>
              <a:buNone/>
              <a:defRPr sz="32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/>
          <p:nvPr/>
        </p:nvSpPr>
        <p:spPr>
          <a:xfrm>
            <a:off x="4791200" y="1448224"/>
            <a:ext cx="2609700" cy="8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Raleway"/>
              <a:buNone/>
            </a:pPr>
            <a:r>
              <a:rPr lang="en-US" sz="80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7"/>
          <p:cNvSpPr/>
          <p:nvPr/>
        </p:nvSpPr>
        <p:spPr>
          <a:xfrm>
            <a:off x="5573200" y="1389167"/>
            <a:ext cx="1045500" cy="1045500"/>
          </a:xfrm>
          <a:prstGeom prst="diamond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8"/>
          <p:cNvGrpSpPr/>
          <p:nvPr/>
        </p:nvGrpSpPr>
        <p:grpSpPr>
          <a:xfrm>
            <a:off x="-8033" y="0"/>
            <a:ext cx="12223994" cy="6883995"/>
            <a:chOff x="-6025" y="0"/>
            <a:chExt cx="9168225" cy="5163125"/>
          </a:xfrm>
        </p:grpSpPr>
        <p:sp>
          <p:nvSpPr>
            <p:cNvPr id="60" name="Google Shape;60;p8"/>
            <p:cNvSpPr/>
            <p:nvPr/>
          </p:nvSpPr>
          <p:spPr>
            <a:xfrm>
              <a:off x="0" y="0"/>
              <a:ext cx="8553000" cy="1332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1" name="Google Shape;61;p8"/>
            <p:cNvSpPr/>
            <p:nvPr/>
          </p:nvSpPr>
          <p:spPr>
            <a:xfrm>
              <a:off x="2563450" y="0"/>
              <a:ext cx="6580500" cy="1272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62" name="Google Shape;62;p8"/>
            <p:cNvSpPr/>
            <p:nvPr/>
          </p:nvSpPr>
          <p:spPr>
            <a:xfrm>
              <a:off x="-6025" y="2"/>
              <a:ext cx="7298400" cy="1471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63" name="Google Shape;63;p8"/>
            <p:cNvSpPr/>
            <p:nvPr/>
          </p:nvSpPr>
          <p:spPr>
            <a:xfrm>
              <a:off x="3596100" y="4667000"/>
              <a:ext cx="5090700" cy="476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4" name="Google Shape;64;p8"/>
            <p:cNvSpPr/>
            <p:nvPr/>
          </p:nvSpPr>
          <p:spPr>
            <a:xfrm>
              <a:off x="5525000" y="4692625"/>
              <a:ext cx="3637200" cy="470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65" name="Google Shape;65;p8"/>
            <p:cNvSpPr/>
            <p:nvPr/>
          </p:nvSpPr>
          <p:spPr>
            <a:xfrm>
              <a:off x="7521475" y="4023125"/>
              <a:ext cx="1634700" cy="114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66" name="Google Shape;66;p8"/>
          <p:cNvSpPr txBox="1">
            <a:spLocks noGrp="1"/>
          </p:cNvSpPr>
          <p:nvPr>
            <p:ph type="title"/>
          </p:nvPr>
        </p:nvSpPr>
        <p:spPr>
          <a:xfrm>
            <a:off x="1182200" y="531200"/>
            <a:ext cx="9827700" cy="11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67" name="Google Shape;67;p8"/>
          <p:cNvSpPr txBox="1">
            <a:spLocks noGrp="1"/>
          </p:cNvSpPr>
          <p:nvPr>
            <p:ph type="body" idx="1"/>
          </p:nvPr>
        </p:nvSpPr>
        <p:spPr>
          <a:xfrm>
            <a:off x="1161000" y="1994467"/>
            <a:ext cx="3153600" cy="45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900"/>
              <a:buFont typeface="Karla"/>
              <a:buChar char="🔸"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900"/>
              <a:buFont typeface="Karla"/>
              <a:buChar char="🔸"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900"/>
              <a:buFont typeface="Karla"/>
              <a:buChar char="◇"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68" name="Google Shape;68;p8"/>
          <p:cNvSpPr txBox="1">
            <a:spLocks noGrp="1"/>
          </p:cNvSpPr>
          <p:nvPr>
            <p:ph type="body" idx="2"/>
          </p:nvPr>
        </p:nvSpPr>
        <p:spPr>
          <a:xfrm>
            <a:off x="4476348" y="1994467"/>
            <a:ext cx="3153600" cy="45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900"/>
              <a:buFont typeface="Karla"/>
              <a:buChar char="🔸"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900"/>
              <a:buFont typeface="Karla"/>
              <a:buChar char="🔸"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900"/>
              <a:buFont typeface="Karla"/>
              <a:buChar char="◇"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69" name="Google Shape;69;p8"/>
          <p:cNvSpPr txBox="1">
            <a:spLocks noGrp="1"/>
          </p:cNvSpPr>
          <p:nvPr>
            <p:ph type="body" idx="3"/>
          </p:nvPr>
        </p:nvSpPr>
        <p:spPr>
          <a:xfrm>
            <a:off x="7791697" y="1994467"/>
            <a:ext cx="3153600" cy="45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900"/>
              <a:buFont typeface="Karla"/>
              <a:buChar char="🔸"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900"/>
              <a:buFont typeface="Karla"/>
              <a:buChar char="🔸"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900"/>
              <a:buFont typeface="Karla"/>
              <a:buChar char="◇"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oogle Shape;71;p9"/>
          <p:cNvGrpSpPr/>
          <p:nvPr/>
        </p:nvGrpSpPr>
        <p:grpSpPr>
          <a:xfrm>
            <a:off x="-8033" y="0"/>
            <a:ext cx="12223994" cy="6883995"/>
            <a:chOff x="-6025" y="0"/>
            <a:chExt cx="9168225" cy="5163125"/>
          </a:xfrm>
        </p:grpSpPr>
        <p:sp>
          <p:nvSpPr>
            <p:cNvPr id="72" name="Google Shape;72;p9"/>
            <p:cNvSpPr/>
            <p:nvPr/>
          </p:nvSpPr>
          <p:spPr>
            <a:xfrm>
              <a:off x="0" y="0"/>
              <a:ext cx="8553000" cy="1332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73" name="Google Shape;73;p9"/>
            <p:cNvSpPr/>
            <p:nvPr/>
          </p:nvSpPr>
          <p:spPr>
            <a:xfrm>
              <a:off x="2563450" y="0"/>
              <a:ext cx="6580500" cy="1272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74" name="Google Shape;74;p9"/>
            <p:cNvSpPr/>
            <p:nvPr/>
          </p:nvSpPr>
          <p:spPr>
            <a:xfrm>
              <a:off x="-6025" y="2"/>
              <a:ext cx="7298400" cy="1471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75" name="Google Shape;75;p9"/>
            <p:cNvSpPr/>
            <p:nvPr/>
          </p:nvSpPr>
          <p:spPr>
            <a:xfrm>
              <a:off x="3596100" y="4667000"/>
              <a:ext cx="5090700" cy="476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76" name="Google Shape;76;p9"/>
            <p:cNvSpPr/>
            <p:nvPr/>
          </p:nvSpPr>
          <p:spPr>
            <a:xfrm>
              <a:off x="5525000" y="4692625"/>
              <a:ext cx="3637200" cy="470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77" name="Google Shape;77;p9"/>
            <p:cNvSpPr/>
            <p:nvPr/>
          </p:nvSpPr>
          <p:spPr>
            <a:xfrm>
              <a:off x="7521475" y="4023125"/>
              <a:ext cx="1634700" cy="114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78" name="Google Shape;78;p9"/>
          <p:cNvSpPr txBox="1">
            <a:spLocks noGrp="1"/>
          </p:cNvSpPr>
          <p:nvPr>
            <p:ph type="title"/>
          </p:nvPr>
        </p:nvSpPr>
        <p:spPr>
          <a:xfrm>
            <a:off x="1182200" y="531200"/>
            <a:ext cx="9827700" cy="11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0"/>
          <p:cNvSpPr/>
          <p:nvPr/>
        </p:nvSpPr>
        <p:spPr>
          <a:xfrm>
            <a:off x="-3140" y="0"/>
            <a:ext cx="6946200" cy="1311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81" name="Google Shape;81;p10"/>
          <p:cNvSpPr/>
          <p:nvPr/>
        </p:nvSpPr>
        <p:spPr>
          <a:xfrm>
            <a:off x="-8033" y="1"/>
            <a:ext cx="5927100" cy="1447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82" name="Google Shape;82;p10"/>
          <p:cNvSpPr/>
          <p:nvPr/>
        </p:nvSpPr>
        <p:spPr>
          <a:xfrm>
            <a:off x="8500633" y="6327661"/>
            <a:ext cx="3398700" cy="534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83" name="Google Shape;83;p10"/>
          <p:cNvSpPr/>
          <p:nvPr/>
        </p:nvSpPr>
        <p:spPr>
          <a:xfrm>
            <a:off x="9788240" y="6356405"/>
            <a:ext cx="2428200" cy="527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84" name="Google Shape;84;p10"/>
          <p:cNvSpPr/>
          <p:nvPr/>
        </p:nvSpPr>
        <p:spPr>
          <a:xfrm>
            <a:off x="11120956" y="5605433"/>
            <a:ext cx="1091400" cy="1278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85" name="Google Shape;85;p10"/>
          <p:cNvSpPr/>
          <p:nvPr/>
        </p:nvSpPr>
        <p:spPr>
          <a:xfrm>
            <a:off x="2078700" y="-8033"/>
            <a:ext cx="5489100" cy="1259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86" name="Google Shape;86;p10"/>
          <p:cNvSpPr txBox="1">
            <a:spLocks noGrp="1"/>
          </p:cNvSpPr>
          <p:nvPr>
            <p:ph type="body" idx="1"/>
          </p:nvPr>
        </p:nvSpPr>
        <p:spPr>
          <a:xfrm>
            <a:off x="609600" y="5875079"/>
            <a:ext cx="10972800" cy="6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ABE33F"/>
              </a:buClr>
              <a:buSzPts val="3200"/>
              <a:buFont typeface="Karla"/>
              <a:buNone/>
              <a:defRPr sz="19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431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3200"/>
              <a:buFont typeface="Karla"/>
              <a:buChar char="🔸"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3200"/>
              <a:buFont typeface="Karla"/>
              <a:buChar char="◇"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body" idx="1"/>
          </p:nvPr>
        </p:nvSpPr>
        <p:spPr>
          <a:xfrm>
            <a:off x="1182200" y="2131211"/>
            <a:ext cx="9827700" cy="44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ABE33F"/>
              </a:buClr>
              <a:buSzPts val="3200"/>
              <a:buFont typeface="Karla"/>
              <a:buChar char="🔸"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431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3200"/>
              <a:buFont typeface="Karla"/>
              <a:buChar char="🔸"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3200"/>
              <a:buFont typeface="Karla"/>
              <a:buChar char="◇"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C52"/>
              </a:buClr>
              <a:buSzPts val="1900"/>
              <a:buFont typeface="Karla"/>
              <a:buNone/>
              <a:defRPr sz="32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1182200" y="531200"/>
            <a:ext cx="9827700" cy="11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  <a:defRPr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://www.nsf.gov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c.edu/lynchschool" TargetMode="External"/><Relationship Id="rId13" Type="http://schemas.openxmlformats.org/officeDocument/2006/relationships/image" Target="../media/image1.png"/><Relationship Id="rId3" Type="http://schemas.openxmlformats.org/officeDocument/2006/relationships/hyperlink" Target="https://www.massbay.edu/profile/shamsimoussavi" TargetMode="External"/><Relationship Id="rId7" Type="http://schemas.openxmlformats.org/officeDocument/2006/relationships/hyperlink" Target="http://www.bc.edu/" TargetMode="External"/><Relationship Id="rId12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assbay.edu/profile/marinabograd" TargetMode="External"/><Relationship Id="rId11" Type="http://schemas.openxmlformats.org/officeDocument/2006/relationships/hyperlink" Target="http://www.nsf.gov/" TargetMode="External"/><Relationship Id="rId5" Type="http://schemas.openxmlformats.org/officeDocument/2006/relationships/hyperlink" Target="https://www.massbay.edu/profile/susannesteigerescobar" TargetMode="External"/><Relationship Id="rId15" Type="http://schemas.openxmlformats.org/officeDocument/2006/relationships/image" Target="../media/image3.png"/><Relationship Id="rId10" Type="http://schemas.openxmlformats.org/officeDocument/2006/relationships/hyperlink" Target="https://icreat.mentornet.org/login" TargetMode="External"/><Relationship Id="rId4" Type="http://schemas.openxmlformats.org/officeDocument/2006/relationships/hyperlink" Target="https://www.massbay.edu/profile/giuseppesena" TargetMode="External"/><Relationship Id="rId9" Type="http://schemas.openxmlformats.org/officeDocument/2006/relationships/hyperlink" Target="http://mentornet.org/" TargetMode="External"/><Relationship Id="rId1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3"/>
          <p:cNvSpPr txBox="1"/>
          <p:nvPr/>
        </p:nvSpPr>
        <p:spPr>
          <a:xfrm>
            <a:off x="1694950" y="2149202"/>
            <a:ext cx="81228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800"/>
              <a:buFont typeface="Arial"/>
              <a:buNone/>
            </a:pPr>
            <a:r>
              <a:rPr lang="en-US" sz="6000" b="1" i="0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R</a:t>
            </a:r>
            <a:r>
              <a:rPr lang="en-US" sz="6000" b="1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esistors</a:t>
            </a:r>
            <a:r>
              <a:rPr lang="en-US" sz="6000" b="1" i="0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!!!!!!!</a:t>
            </a:r>
            <a:endParaRPr sz="6000" i="0" strike="noStrike" cap="non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2" name="Google Shape;102;p13"/>
          <p:cNvSpPr txBox="1"/>
          <p:nvPr/>
        </p:nvSpPr>
        <p:spPr>
          <a:xfrm>
            <a:off x="2600229" y="2790842"/>
            <a:ext cx="67113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How do we read them???</a:t>
            </a:r>
            <a:endParaRPr sz="1800" b="1" i="0" u="none" strike="noStrike" cap="none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03" name="Google Shape;103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8300" y="6263414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2400" y="152400"/>
            <a:ext cx="1642357" cy="70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3" descr="MassBay 01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948370" y="228600"/>
            <a:ext cx="1821805" cy="63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326100" y="6020950"/>
            <a:ext cx="663875" cy="63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3"/>
          <p:cNvSpPr txBox="1"/>
          <p:nvPr/>
        </p:nvSpPr>
        <p:spPr>
          <a:xfrm>
            <a:off x="1859800" y="6020950"/>
            <a:ext cx="7793100" cy="6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Economica"/>
              <a:buNone/>
            </a:pPr>
            <a:r>
              <a:rPr lang="en-US" sz="110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201</a:t>
            </a:r>
            <a:r>
              <a:rPr lang="en-US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6</a:t>
            </a:r>
            <a:r>
              <a:rPr lang="en-US" sz="110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-2018 Shamsi Moussavi, Giuseppe Sena, Susanne Steiger-Escobar</a:t>
            </a:r>
            <a:r>
              <a:rPr lang="en-US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and</a:t>
            </a:r>
            <a:r>
              <a:rPr lang="en-US" sz="110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Marina Bograd.</a:t>
            </a:r>
            <a:endParaRPr sz="1100" i="0" u="none" strike="noStrike" cap="none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Economica"/>
              <a:buNone/>
            </a:pPr>
            <a:r>
              <a:rPr lang="en-US" sz="110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This material is based upon work supported by the </a:t>
            </a:r>
            <a:r>
              <a:rPr lang="en-US" sz="1100" i="0" u="sng" strike="noStrike" cap="none">
                <a:solidFill>
                  <a:srgbClr val="4A86E8"/>
                </a:solidFill>
                <a:latin typeface="Economica"/>
                <a:ea typeface="Economica"/>
                <a:cs typeface="Economica"/>
                <a:sym typeface="Economica"/>
                <a:hlinkClick r:id="rId7"/>
              </a:rPr>
              <a:t>National Science Foundation</a:t>
            </a:r>
            <a:r>
              <a:rPr lang="en-US" sz="110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under grant no. DUE-1501451</a:t>
            </a:r>
            <a:endParaRPr sz="1100" i="0" u="none" strike="noStrike" cap="none">
              <a:solidFill>
                <a:srgbClr val="FFFFFF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"/>
          <p:cNvSpPr txBox="1"/>
          <p:nvPr/>
        </p:nvSpPr>
        <p:spPr>
          <a:xfrm>
            <a:off x="7907765" y="1484053"/>
            <a:ext cx="3332700" cy="415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you look at a resistor you'll notice 4-5 bands located at the center these indicate the value of the resistor. The bands are read from left to right. The side of the resistor with a band closest to the edge is the left, or start, of the bands.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3" name="Google Shape;113;p14"/>
          <p:cNvPicPr preferRelativeResize="0"/>
          <p:nvPr/>
        </p:nvPicPr>
        <p:blipFill rotWithShape="1">
          <a:blip r:embed="rId3">
            <a:alphaModFix/>
          </a:blip>
          <a:srcRect t="5468" b="5467"/>
          <a:stretch/>
        </p:blipFill>
        <p:spPr>
          <a:xfrm>
            <a:off x="815500" y="1284925"/>
            <a:ext cx="6816700" cy="4553227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4"/>
          <p:cNvSpPr txBox="1"/>
          <p:nvPr/>
        </p:nvSpPr>
        <p:spPr>
          <a:xfrm>
            <a:off x="3717985" y="6011172"/>
            <a:ext cx="628002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You'll also notice the colors – we'll go into what those mean over the next few slides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5" name="Google Shape;115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8300" y="6263414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628600" y="626342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89837" y="627172"/>
            <a:ext cx="6337540" cy="2959679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5"/>
          <p:cNvSpPr txBox="1"/>
          <p:nvPr/>
        </p:nvSpPr>
        <p:spPr>
          <a:xfrm>
            <a:off x="2452776" y="274607"/>
            <a:ext cx="737270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mentioned that resistors typically have 4-5 bands</a:t>
            </a: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 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4" name="Google Shape;124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0085" y="3430614"/>
            <a:ext cx="6524445" cy="3427386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5"/>
          <p:cNvSpPr txBox="1"/>
          <p:nvPr/>
        </p:nvSpPr>
        <p:spPr>
          <a:xfrm>
            <a:off x="7921684" y="1127557"/>
            <a:ext cx="2743200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the case of 4 bands, the first two bands indicate the digits resistance value (in this case a 2-digit value) and the third indicates the multiplier.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15"/>
          <p:cNvSpPr txBox="1"/>
          <p:nvPr/>
        </p:nvSpPr>
        <p:spPr>
          <a:xfrm>
            <a:off x="8035982" y="4487888"/>
            <a:ext cx="2743200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Otherwise, in the case of 5 bands, the first three bands indicate a 3 digit resistance value. The 4th digit, in turn, represents the multiplier.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5"/>
          <p:cNvSpPr txBox="1"/>
          <p:nvPr/>
        </p:nvSpPr>
        <p:spPr>
          <a:xfrm>
            <a:off x="6929884" y="3169507"/>
            <a:ext cx="5158596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both 4 and 5 band resistors, the final band represents its tolerance – also known as its percentage of error</a:t>
            </a: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8" name="Google Shape;128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8300" y="6263414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831175" y="626342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6" descr="A screenshot of a cell phone&#10;&#10;Description generated with high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453" y="224093"/>
            <a:ext cx="7919048" cy="620521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6"/>
          <p:cNvSpPr txBox="1"/>
          <p:nvPr/>
        </p:nvSpPr>
        <p:spPr>
          <a:xfrm>
            <a:off x="8353723" y="1391249"/>
            <a:ext cx="2743200" cy="3139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second to last band on the resistor represents the multiplier, but this could also be referred to as a metric prefix. In this case black represents the base unit, brown deka, red hecto and so on... A chart with the prefixes and values is located on the following slide.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6"/>
          <p:cNvSpPr txBox="1"/>
          <p:nvPr/>
        </p:nvSpPr>
        <p:spPr>
          <a:xfrm>
            <a:off x="2072974" y="6429312"/>
            <a:ext cx="505795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https://neurophysics.ucsd.edu/courses/physics_120/resistorcharts.pdf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7" name="Google Shape;137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8300" y="6263414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44850" y="613960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17" descr="A screenshot of a cell phone&#10;&#10;Description generated with very high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9305" y="734080"/>
            <a:ext cx="11585275" cy="5533614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7"/>
          <p:cNvSpPr txBox="1"/>
          <p:nvPr/>
        </p:nvSpPr>
        <p:spPr>
          <a:xfrm>
            <a:off x="2840965" y="6083060"/>
            <a:ext cx="6006859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http://newhopestreamwood.com/wp-content/uploads/2017/09/metric-prefixes-chart-prefixes-png.png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8300" y="6263414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29400" y="626342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18" descr="A screenshot of a cell phone&#10;&#10;Description generated with high confidence"/>
          <p:cNvPicPr preferRelativeResize="0"/>
          <p:nvPr/>
        </p:nvPicPr>
        <p:blipFill rotWithShape="1">
          <a:blip r:embed="rId3">
            <a:alphaModFix/>
          </a:blip>
          <a:srcRect l="101" r="7107" b="261"/>
          <a:stretch/>
        </p:blipFill>
        <p:spPr>
          <a:xfrm>
            <a:off x="0" y="1059635"/>
            <a:ext cx="5267042" cy="548637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8"/>
          <p:cNvSpPr txBox="1"/>
          <p:nvPr/>
        </p:nvSpPr>
        <p:spPr>
          <a:xfrm>
            <a:off x="5615795" y="303362"/>
            <a:ext cx="603561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the top and bottom of the chart, sample resistors are given. The way this is calculate is such: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3" name="Google Shape;153;p18" descr="A screenshot of a cell phone&#10;&#10;Description generated with high confidence"/>
          <p:cNvPicPr preferRelativeResize="0"/>
          <p:nvPr/>
        </p:nvPicPr>
        <p:blipFill rotWithShape="1">
          <a:blip r:embed="rId3">
            <a:alphaModFix/>
          </a:blip>
          <a:srcRect t="10236" r="620" b="67979"/>
          <a:stretch/>
        </p:blipFill>
        <p:spPr>
          <a:xfrm>
            <a:off x="5112588" y="1059636"/>
            <a:ext cx="6920357" cy="1192841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18"/>
          <p:cNvSpPr txBox="1"/>
          <p:nvPr/>
        </p:nvSpPr>
        <p:spPr>
          <a:xfrm>
            <a:off x="5112588" y="3378811"/>
            <a:ext cx="820659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1" i="0" u="none" strike="noStrike" cap="none">
                <a:solidFill>
                  <a:srgbClr val="FFFFFF"/>
                </a:solidFill>
                <a:highlight>
                  <a:srgbClr val="800000"/>
                </a:highlight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2800" b="1" i="0" u="none" strike="noStrike" cap="none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2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r>
              <a:rPr lang="en-US" sz="2800" b="1" i="0" u="none" strike="noStrike" cap="none">
                <a:solidFill>
                  <a:srgbClr val="FFFFFF"/>
                </a:solidFill>
                <a:highlight>
                  <a:srgbClr val="FF0000"/>
                </a:highlight>
                <a:latin typeface="Calibri"/>
                <a:ea typeface="Calibri"/>
                <a:cs typeface="Calibri"/>
                <a:sym typeface="Calibri"/>
              </a:rPr>
              <a:t>100</a:t>
            </a:r>
            <a:r>
              <a:rPr lang="en-US"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±</a:t>
            </a:r>
            <a:r>
              <a:rPr lang="en-US" sz="2800" b="0" i="0" u="none" strike="noStrike" cap="none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rPr>
              <a:t>         </a:t>
            </a:r>
            <a:r>
              <a:rPr lang="en-US"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=1000</a:t>
            </a:r>
            <a:r>
              <a:rPr lang="en-US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(1000=kilo or k)</a:t>
            </a:r>
            <a:r>
              <a:rPr lang="en-US"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Ω±5% =</a:t>
            </a:r>
            <a:r>
              <a:rPr lang="en-US" sz="2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1.0KΩ±5%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5" name="Google Shape;155;p18" descr="A screenshot of a cell phone&#10;&#10;Description generated with high confidence"/>
          <p:cNvPicPr preferRelativeResize="0"/>
          <p:nvPr/>
        </p:nvPicPr>
        <p:blipFill rotWithShape="1">
          <a:blip r:embed="rId3">
            <a:alphaModFix/>
          </a:blip>
          <a:srcRect l="16762" t="78155" r="11048" b="485"/>
          <a:stretch/>
        </p:blipFill>
        <p:spPr>
          <a:xfrm>
            <a:off x="6032742" y="5527979"/>
            <a:ext cx="5444348" cy="1269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8"/>
          <p:cNvSpPr txBox="1"/>
          <p:nvPr/>
        </p:nvSpPr>
        <p:spPr>
          <a:xfrm>
            <a:off x="6248907" y="4310886"/>
            <a:ext cx="523048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1" i="0" u="none" strike="noStrike" cap="none">
                <a:solidFill>
                  <a:srgbClr val="FFFFFF"/>
                </a:solidFill>
                <a:highlight>
                  <a:srgbClr val="FF0000"/>
                </a:highlight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sz="2800" b="1" i="0" u="none" strike="noStrike" cap="none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Calibri"/>
                <a:cs typeface="Calibri"/>
                <a:sym typeface="Calibri"/>
              </a:rPr>
              <a:t>5</a:t>
            </a:r>
            <a:r>
              <a:rPr lang="en-US" sz="2800" b="1" i="0" u="none" strike="noStrike" cap="none">
                <a:solidFill>
                  <a:srgbClr val="000000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4</a:t>
            </a:r>
            <a:r>
              <a:rPr lang="en-US" sz="2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r>
              <a:rPr lang="en-US" sz="2800" b="1" i="0" u="none" strike="noStrike" cap="none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2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±</a:t>
            </a:r>
            <a:r>
              <a:rPr lang="en-US" sz="2800" b="1" i="0" u="none" strike="noStrike" cap="none">
                <a:solidFill>
                  <a:srgbClr val="FFFFFF"/>
                </a:solidFill>
                <a:highlight>
                  <a:srgbClr val="800000"/>
                </a:highlight>
                <a:latin typeface="Calibri"/>
                <a:ea typeface="Calibri"/>
                <a:cs typeface="Calibri"/>
                <a:sym typeface="Calibri"/>
              </a:rPr>
              <a:t>1%</a:t>
            </a:r>
            <a:r>
              <a:rPr lang="en-US"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=</a:t>
            </a:r>
            <a:r>
              <a:rPr lang="en-US" sz="2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254Ω±1%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18"/>
          <p:cNvSpPr txBox="1"/>
          <p:nvPr/>
        </p:nvSpPr>
        <p:spPr>
          <a:xfrm>
            <a:off x="-77638" y="303362"/>
            <a:ext cx="566180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 how do I calculate it??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8"/>
          <p:cNvSpPr txBox="1"/>
          <p:nvPr/>
        </p:nvSpPr>
        <p:spPr>
          <a:xfrm>
            <a:off x="6345767" y="2252477"/>
            <a:ext cx="474133" cy="584775"/>
          </a:xfrm>
          <a:prstGeom prst="rect">
            <a:avLst/>
          </a:prstGeom>
          <a:solidFill>
            <a:srgbClr val="7F010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rgbClr val="FFFFFF"/>
                </a:solidFill>
                <a:highlight>
                  <a:srgbClr val="800000"/>
                </a:highlight>
                <a:latin typeface="Calibri"/>
                <a:ea typeface="Calibri"/>
                <a:cs typeface="Calibri"/>
                <a:sym typeface="Calibri"/>
              </a:rPr>
              <a:t>1</a:t>
            </a:r>
            <a:endParaRPr sz="3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8"/>
          <p:cNvSpPr txBox="1"/>
          <p:nvPr/>
        </p:nvSpPr>
        <p:spPr>
          <a:xfrm>
            <a:off x="7200900" y="2252476"/>
            <a:ext cx="368300" cy="58477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8"/>
          <p:cNvSpPr txBox="1"/>
          <p:nvPr/>
        </p:nvSpPr>
        <p:spPr>
          <a:xfrm>
            <a:off x="9215884" y="2252476"/>
            <a:ext cx="812906" cy="5847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highlight>
                  <a:srgbClr val="FF0000"/>
                </a:highlight>
                <a:latin typeface="Calibri"/>
                <a:ea typeface="Calibri"/>
                <a:cs typeface="Calibri"/>
                <a:sym typeface="Calibri"/>
              </a:rPr>
              <a:t>100</a:t>
            </a:r>
            <a:endParaRPr sz="3200" b="1" i="0" u="none" strike="noStrike" cap="none">
              <a:solidFill>
                <a:schemeClr val="dk1"/>
              </a:solidFill>
              <a:highlight>
                <a:srgbClr val="FF00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8"/>
          <p:cNvSpPr txBox="1"/>
          <p:nvPr/>
        </p:nvSpPr>
        <p:spPr>
          <a:xfrm>
            <a:off x="10175645" y="2188288"/>
            <a:ext cx="3048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±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8"/>
          <p:cNvSpPr txBox="1"/>
          <p:nvPr/>
        </p:nvSpPr>
        <p:spPr>
          <a:xfrm>
            <a:off x="10731500" y="2252476"/>
            <a:ext cx="745590" cy="5847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5%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8"/>
          <p:cNvSpPr txBox="1"/>
          <p:nvPr/>
        </p:nvSpPr>
        <p:spPr>
          <a:xfrm>
            <a:off x="6465073" y="3374409"/>
            <a:ext cx="676947" cy="5232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5%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8"/>
          <p:cNvSpPr txBox="1"/>
          <p:nvPr/>
        </p:nvSpPr>
        <p:spPr>
          <a:xfrm>
            <a:off x="6032742" y="4991100"/>
            <a:ext cx="432331" cy="5847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highlight>
                  <a:srgbClr val="FF0000"/>
                </a:highlight>
                <a:latin typeface="Calibri"/>
                <a:ea typeface="Calibri"/>
                <a:cs typeface="Calibri"/>
                <a:sym typeface="Calibri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8"/>
          <p:cNvSpPr txBox="1"/>
          <p:nvPr/>
        </p:nvSpPr>
        <p:spPr>
          <a:xfrm>
            <a:off x="6908800" y="4991100"/>
            <a:ext cx="431800" cy="584775"/>
          </a:xfrm>
          <a:prstGeom prst="rect">
            <a:avLst/>
          </a:prstGeom>
          <a:solidFill>
            <a:srgbClr val="00FA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18"/>
          <p:cNvSpPr txBox="1"/>
          <p:nvPr/>
        </p:nvSpPr>
        <p:spPr>
          <a:xfrm>
            <a:off x="7861300" y="4991100"/>
            <a:ext cx="419100" cy="5847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18"/>
          <p:cNvSpPr txBox="1"/>
          <p:nvPr/>
        </p:nvSpPr>
        <p:spPr>
          <a:xfrm>
            <a:off x="8264288" y="2361773"/>
            <a:ext cx="46750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18"/>
          <p:cNvSpPr txBox="1"/>
          <p:nvPr/>
        </p:nvSpPr>
        <p:spPr>
          <a:xfrm>
            <a:off x="8633602" y="5042517"/>
            <a:ext cx="34871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18"/>
          <p:cNvSpPr txBox="1"/>
          <p:nvPr/>
        </p:nvSpPr>
        <p:spPr>
          <a:xfrm>
            <a:off x="9496960" y="4991099"/>
            <a:ext cx="444500" cy="58477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8"/>
          <p:cNvSpPr txBox="1"/>
          <p:nvPr/>
        </p:nvSpPr>
        <p:spPr>
          <a:xfrm>
            <a:off x="10328045" y="4991099"/>
            <a:ext cx="403455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±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18"/>
          <p:cNvSpPr txBox="1"/>
          <p:nvPr/>
        </p:nvSpPr>
        <p:spPr>
          <a:xfrm>
            <a:off x="10932553" y="4991099"/>
            <a:ext cx="718856" cy="584775"/>
          </a:xfrm>
          <a:prstGeom prst="rect">
            <a:avLst/>
          </a:prstGeom>
          <a:solidFill>
            <a:srgbClr val="7F010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rgbClr val="FFFFFF"/>
                </a:solidFill>
                <a:highlight>
                  <a:srgbClr val="800000"/>
                </a:highlight>
                <a:latin typeface="Calibri"/>
                <a:ea typeface="Calibri"/>
                <a:cs typeface="Calibri"/>
                <a:sym typeface="Calibri"/>
              </a:rPr>
              <a:t>1%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18"/>
          <p:cNvSpPr txBox="1"/>
          <p:nvPr/>
        </p:nvSpPr>
        <p:spPr>
          <a:xfrm>
            <a:off x="1213" y="6392700"/>
            <a:ext cx="5504100" cy="1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https://neurophysics.ucsd.edu/courses/physics_120/resistorcharts.pdf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3" name="Google Shape;173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8300" y="6263414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31500" y="6218288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19"/>
          <p:cNvPicPr preferRelativeResize="0"/>
          <p:nvPr/>
        </p:nvPicPr>
        <p:blipFill rotWithShape="1">
          <a:blip r:embed="rId3">
            <a:alphaModFix/>
          </a:blip>
          <a:srcRect l="1161" t="16125" r="2898" b="12200"/>
          <a:stretch/>
        </p:blipFill>
        <p:spPr>
          <a:xfrm flipH="1">
            <a:off x="395425" y="904675"/>
            <a:ext cx="11401150" cy="5211127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19"/>
          <p:cNvSpPr/>
          <p:nvPr/>
        </p:nvSpPr>
        <p:spPr>
          <a:xfrm>
            <a:off x="4226567" y="3337645"/>
            <a:ext cx="662107" cy="31210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19"/>
          <p:cNvSpPr/>
          <p:nvPr/>
        </p:nvSpPr>
        <p:spPr>
          <a:xfrm>
            <a:off x="6095621" y="3812098"/>
            <a:ext cx="647729" cy="326482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19"/>
          <p:cNvSpPr txBox="1"/>
          <p:nvPr/>
        </p:nvSpPr>
        <p:spPr>
          <a:xfrm>
            <a:off x="1762665" y="2805022"/>
            <a:ext cx="27432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This is the start of the resistor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19"/>
          <p:cNvSpPr txBox="1"/>
          <p:nvPr/>
        </p:nvSpPr>
        <p:spPr>
          <a:xfrm>
            <a:off x="6420926" y="4142116"/>
            <a:ext cx="27432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This is the end of the resistor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19"/>
          <p:cNvSpPr txBox="1"/>
          <p:nvPr/>
        </p:nvSpPr>
        <p:spPr>
          <a:xfrm>
            <a:off x="2862526" y="861031"/>
            <a:ext cx="71139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Now try an example from our own kit!!!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Write down the value of this resistor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19"/>
          <p:cNvSpPr txBox="1"/>
          <p:nvPr/>
        </p:nvSpPr>
        <p:spPr>
          <a:xfrm>
            <a:off x="4049481" y="2079317"/>
            <a:ext cx="694200" cy="584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33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19"/>
          <p:cNvSpPr txBox="1"/>
          <p:nvPr/>
        </p:nvSpPr>
        <p:spPr>
          <a:xfrm>
            <a:off x="4839475" y="2079325"/>
            <a:ext cx="406500" cy="584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19"/>
          <p:cNvSpPr txBox="1"/>
          <p:nvPr/>
        </p:nvSpPr>
        <p:spPr>
          <a:xfrm>
            <a:off x="5252688" y="1961525"/>
            <a:ext cx="2880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9"/>
          <p:cNvSpPr txBox="1"/>
          <p:nvPr/>
        </p:nvSpPr>
        <p:spPr>
          <a:xfrm>
            <a:off x="5566250" y="2079401"/>
            <a:ext cx="355200" cy="646200"/>
          </a:xfrm>
          <a:prstGeom prst="rect">
            <a:avLst/>
          </a:prstGeom>
          <a:solidFill>
            <a:schemeClr val="dk1">
              <a:alpha val="98431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19"/>
          <p:cNvSpPr txBox="1"/>
          <p:nvPr/>
        </p:nvSpPr>
        <p:spPr>
          <a:xfrm>
            <a:off x="5953963" y="2003226"/>
            <a:ext cx="453000" cy="5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±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9"/>
          <p:cNvSpPr txBox="1"/>
          <p:nvPr/>
        </p:nvSpPr>
        <p:spPr>
          <a:xfrm>
            <a:off x="6444645" y="2079335"/>
            <a:ext cx="845100" cy="584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1%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19"/>
          <p:cNvSpPr txBox="1"/>
          <p:nvPr/>
        </p:nvSpPr>
        <p:spPr>
          <a:xfrm>
            <a:off x="7327417" y="2079292"/>
            <a:ext cx="22764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=330Ω±1%</a:t>
            </a:r>
            <a:endParaRPr sz="32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2" name="Google Shape;192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8300" y="6263414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44850" y="626342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0"/>
          <p:cNvSpPr txBox="1">
            <a:spLocks noGrp="1"/>
          </p:cNvSpPr>
          <p:nvPr>
            <p:ph type="subTitle" idx="4294967295"/>
          </p:nvPr>
        </p:nvSpPr>
        <p:spPr>
          <a:xfrm>
            <a:off x="4326233" y="2078200"/>
            <a:ext cx="7570500" cy="270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3200"/>
              <a:buFont typeface="Karla"/>
              <a:buNone/>
            </a:pPr>
            <a:r>
              <a:rPr lang="en-US" sz="4800" b="1"/>
              <a:t>Any questions?</a:t>
            </a:r>
            <a:endParaRPr sz="4800" b="1"/>
          </a:p>
        </p:txBody>
      </p:sp>
      <p:grpSp>
        <p:nvGrpSpPr>
          <p:cNvPr id="199" name="Google Shape;199;p20"/>
          <p:cNvGrpSpPr/>
          <p:nvPr/>
        </p:nvGrpSpPr>
        <p:grpSpPr>
          <a:xfrm>
            <a:off x="914392" y="2418970"/>
            <a:ext cx="2242372" cy="1572665"/>
            <a:chOff x="559275" y="1683950"/>
            <a:chExt cx="466500" cy="327175"/>
          </a:xfrm>
        </p:grpSpPr>
        <p:sp>
          <p:nvSpPr>
            <p:cNvPr id="200" name="Google Shape;200;p20"/>
            <p:cNvSpPr/>
            <p:nvPr/>
          </p:nvSpPr>
          <p:spPr>
            <a:xfrm>
              <a:off x="559275" y="1683950"/>
              <a:ext cx="466500" cy="197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514" y="15"/>
                  </a:moveTo>
                  <a:lnTo>
                    <a:pt x="1884" y="758"/>
                  </a:lnTo>
                  <a:lnTo>
                    <a:pt x="1414" y="1122"/>
                  </a:lnTo>
                  <a:lnTo>
                    <a:pt x="945" y="2228"/>
                  </a:lnTo>
                  <a:lnTo>
                    <a:pt x="475" y="3351"/>
                  </a:lnTo>
                  <a:lnTo>
                    <a:pt x="315" y="4457"/>
                  </a:lnTo>
                  <a:lnTo>
                    <a:pt x="0" y="5943"/>
                  </a:lnTo>
                  <a:lnTo>
                    <a:pt x="0" y="7414"/>
                  </a:lnTo>
                  <a:lnTo>
                    <a:pt x="0" y="17786"/>
                  </a:lnTo>
                  <a:lnTo>
                    <a:pt x="60000" y="120000"/>
                  </a:lnTo>
                  <a:lnTo>
                    <a:pt x="119993" y="17786"/>
                  </a:lnTo>
                  <a:lnTo>
                    <a:pt x="119993" y="7414"/>
                  </a:lnTo>
                  <a:lnTo>
                    <a:pt x="119993" y="5943"/>
                  </a:lnTo>
                  <a:lnTo>
                    <a:pt x="119684" y="4457"/>
                  </a:lnTo>
                  <a:lnTo>
                    <a:pt x="119524" y="3351"/>
                  </a:lnTo>
                  <a:lnTo>
                    <a:pt x="119054" y="2228"/>
                  </a:lnTo>
                  <a:lnTo>
                    <a:pt x="118585" y="1122"/>
                  </a:lnTo>
                  <a:lnTo>
                    <a:pt x="118109" y="758"/>
                  </a:lnTo>
                  <a:lnTo>
                    <a:pt x="117485" y="15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endPara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20"/>
            <p:cNvSpPr/>
            <p:nvPr/>
          </p:nvSpPr>
          <p:spPr>
            <a:xfrm>
              <a:off x="559275" y="1727925"/>
              <a:ext cx="466500" cy="283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4822"/>
                  </a:lnTo>
                  <a:lnTo>
                    <a:pt x="0" y="115595"/>
                  </a:lnTo>
                  <a:lnTo>
                    <a:pt x="32983" y="76555"/>
                  </a:lnTo>
                  <a:lnTo>
                    <a:pt x="33614" y="76036"/>
                  </a:lnTo>
                  <a:lnTo>
                    <a:pt x="34244" y="76036"/>
                  </a:lnTo>
                  <a:lnTo>
                    <a:pt x="34713" y="76290"/>
                  </a:lnTo>
                  <a:lnTo>
                    <a:pt x="35183" y="77063"/>
                  </a:lnTo>
                  <a:lnTo>
                    <a:pt x="35498" y="78101"/>
                  </a:lnTo>
                  <a:lnTo>
                    <a:pt x="35498" y="79138"/>
                  </a:lnTo>
                  <a:lnTo>
                    <a:pt x="35183" y="79911"/>
                  </a:lnTo>
                  <a:lnTo>
                    <a:pt x="34868" y="80684"/>
                  </a:lnTo>
                  <a:lnTo>
                    <a:pt x="2045" y="119735"/>
                  </a:lnTo>
                  <a:lnTo>
                    <a:pt x="2668" y="120000"/>
                  </a:lnTo>
                  <a:lnTo>
                    <a:pt x="117324" y="120000"/>
                  </a:lnTo>
                  <a:lnTo>
                    <a:pt x="117954" y="119735"/>
                  </a:lnTo>
                  <a:lnTo>
                    <a:pt x="85131" y="80684"/>
                  </a:lnTo>
                  <a:lnTo>
                    <a:pt x="84816" y="79911"/>
                  </a:lnTo>
                  <a:lnTo>
                    <a:pt x="84501" y="79138"/>
                  </a:lnTo>
                  <a:lnTo>
                    <a:pt x="84501" y="78101"/>
                  </a:lnTo>
                  <a:lnTo>
                    <a:pt x="84816" y="77063"/>
                  </a:lnTo>
                  <a:lnTo>
                    <a:pt x="85286" y="76290"/>
                  </a:lnTo>
                  <a:lnTo>
                    <a:pt x="85755" y="76036"/>
                  </a:lnTo>
                  <a:lnTo>
                    <a:pt x="86385" y="76036"/>
                  </a:lnTo>
                  <a:lnTo>
                    <a:pt x="87016" y="76555"/>
                  </a:lnTo>
                  <a:lnTo>
                    <a:pt x="119993" y="115595"/>
                  </a:lnTo>
                  <a:lnTo>
                    <a:pt x="119993" y="114822"/>
                  </a:lnTo>
                  <a:lnTo>
                    <a:pt x="119993" y="0"/>
                  </a:lnTo>
                  <a:lnTo>
                    <a:pt x="60938" y="70339"/>
                  </a:lnTo>
                  <a:lnTo>
                    <a:pt x="60469" y="70858"/>
                  </a:lnTo>
                  <a:lnTo>
                    <a:pt x="59530" y="70858"/>
                  </a:lnTo>
                  <a:lnTo>
                    <a:pt x="59054" y="703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endPara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2" name="Google Shape;202;p20"/>
          <p:cNvSpPr/>
          <p:nvPr/>
        </p:nvSpPr>
        <p:spPr>
          <a:xfrm>
            <a:off x="2242500" y="3577467"/>
            <a:ext cx="1700100" cy="1546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6929" y="0"/>
                </a:moveTo>
                <a:lnTo>
                  <a:pt x="53858" y="203"/>
                </a:lnTo>
                <a:lnTo>
                  <a:pt x="50780" y="601"/>
                </a:lnTo>
                <a:lnTo>
                  <a:pt x="47894" y="1000"/>
                </a:lnTo>
                <a:lnTo>
                  <a:pt x="45001" y="1594"/>
                </a:lnTo>
                <a:lnTo>
                  <a:pt x="42108" y="2383"/>
                </a:lnTo>
                <a:lnTo>
                  <a:pt x="39400" y="3383"/>
                </a:lnTo>
                <a:lnTo>
                  <a:pt x="36685" y="4376"/>
                </a:lnTo>
                <a:lnTo>
                  <a:pt x="33977" y="5368"/>
                </a:lnTo>
                <a:lnTo>
                  <a:pt x="31446" y="6759"/>
                </a:lnTo>
                <a:lnTo>
                  <a:pt x="28916" y="7947"/>
                </a:lnTo>
                <a:lnTo>
                  <a:pt x="26385" y="9541"/>
                </a:lnTo>
                <a:lnTo>
                  <a:pt x="24039" y="11127"/>
                </a:lnTo>
                <a:lnTo>
                  <a:pt x="21871" y="12714"/>
                </a:lnTo>
                <a:lnTo>
                  <a:pt x="19704" y="14503"/>
                </a:lnTo>
                <a:lnTo>
                  <a:pt x="17536" y="16293"/>
                </a:lnTo>
                <a:lnTo>
                  <a:pt x="15545" y="18278"/>
                </a:lnTo>
                <a:lnTo>
                  <a:pt x="13740" y="20271"/>
                </a:lnTo>
                <a:lnTo>
                  <a:pt x="11927" y="22451"/>
                </a:lnTo>
                <a:lnTo>
                  <a:pt x="10307" y="24639"/>
                </a:lnTo>
                <a:lnTo>
                  <a:pt x="8679" y="26827"/>
                </a:lnTo>
                <a:lnTo>
                  <a:pt x="7229" y="29210"/>
                </a:lnTo>
                <a:lnTo>
                  <a:pt x="5971" y="31594"/>
                </a:lnTo>
                <a:lnTo>
                  <a:pt x="4705" y="34172"/>
                </a:lnTo>
                <a:lnTo>
                  <a:pt x="3618" y="36759"/>
                </a:lnTo>
                <a:lnTo>
                  <a:pt x="2715" y="39338"/>
                </a:lnTo>
                <a:lnTo>
                  <a:pt x="1812" y="41925"/>
                </a:lnTo>
                <a:lnTo>
                  <a:pt x="1272" y="44707"/>
                </a:lnTo>
                <a:lnTo>
                  <a:pt x="725" y="47489"/>
                </a:lnTo>
                <a:lnTo>
                  <a:pt x="362" y="50263"/>
                </a:lnTo>
                <a:lnTo>
                  <a:pt x="7" y="53045"/>
                </a:lnTo>
                <a:lnTo>
                  <a:pt x="7" y="56030"/>
                </a:lnTo>
                <a:lnTo>
                  <a:pt x="7" y="59007"/>
                </a:lnTo>
                <a:lnTo>
                  <a:pt x="362" y="62188"/>
                </a:lnTo>
                <a:lnTo>
                  <a:pt x="725" y="65165"/>
                </a:lnTo>
                <a:lnTo>
                  <a:pt x="1450" y="67947"/>
                </a:lnTo>
                <a:lnTo>
                  <a:pt x="2175" y="70924"/>
                </a:lnTo>
                <a:lnTo>
                  <a:pt x="3078" y="73706"/>
                </a:lnTo>
                <a:lnTo>
                  <a:pt x="4158" y="76488"/>
                </a:lnTo>
                <a:lnTo>
                  <a:pt x="5423" y="79270"/>
                </a:lnTo>
                <a:lnTo>
                  <a:pt x="6688" y="81857"/>
                </a:lnTo>
                <a:lnTo>
                  <a:pt x="8139" y="84240"/>
                </a:lnTo>
                <a:lnTo>
                  <a:pt x="9944" y="86819"/>
                </a:lnTo>
                <a:lnTo>
                  <a:pt x="11572" y="89202"/>
                </a:lnTo>
                <a:lnTo>
                  <a:pt x="13555" y="91390"/>
                </a:lnTo>
                <a:lnTo>
                  <a:pt x="15545" y="93579"/>
                </a:lnTo>
                <a:lnTo>
                  <a:pt x="17713" y="95759"/>
                </a:lnTo>
                <a:lnTo>
                  <a:pt x="19881" y="97752"/>
                </a:lnTo>
                <a:lnTo>
                  <a:pt x="18438" y="100729"/>
                </a:lnTo>
                <a:lnTo>
                  <a:pt x="16810" y="103706"/>
                </a:lnTo>
                <a:lnTo>
                  <a:pt x="15005" y="106887"/>
                </a:lnTo>
                <a:lnTo>
                  <a:pt x="12652" y="109864"/>
                </a:lnTo>
                <a:lnTo>
                  <a:pt x="10122" y="112849"/>
                </a:lnTo>
                <a:lnTo>
                  <a:pt x="8679" y="114240"/>
                </a:lnTo>
                <a:lnTo>
                  <a:pt x="7051" y="115428"/>
                </a:lnTo>
                <a:lnTo>
                  <a:pt x="5423" y="116624"/>
                </a:lnTo>
                <a:lnTo>
                  <a:pt x="3795" y="117811"/>
                </a:lnTo>
                <a:lnTo>
                  <a:pt x="1990" y="118609"/>
                </a:lnTo>
                <a:lnTo>
                  <a:pt x="7" y="119601"/>
                </a:lnTo>
                <a:lnTo>
                  <a:pt x="910" y="119601"/>
                </a:lnTo>
                <a:lnTo>
                  <a:pt x="3618" y="119999"/>
                </a:lnTo>
                <a:lnTo>
                  <a:pt x="10122" y="119999"/>
                </a:lnTo>
                <a:lnTo>
                  <a:pt x="12652" y="119804"/>
                </a:lnTo>
                <a:lnTo>
                  <a:pt x="15545" y="119202"/>
                </a:lnTo>
                <a:lnTo>
                  <a:pt x="18438" y="118609"/>
                </a:lnTo>
                <a:lnTo>
                  <a:pt x="21509" y="117616"/>
                </a:lnTo>
                <a:lnTo>
                  <a:pt x="24580" y="116420"/>
                </a:lnTo>
                <a:lnTo>
                  <a:pt x="27835" y="114834"/>
                </a:lnTo>
                <a:lnTo>
                  <a:pt x="30906" y="112849"/>
                </a:lnTo>
                <a:lnTo>
                  <a:pt x="33977" y="110661"/>
                </a:lnTo>
                <a:lnTo>
                  <a:pt x="36870" y="107684"/>
                </a:lnTo>
                <a:lnTo>
                  <a:pt x="39578" y="108676"/>
                </a:lnTo>
                <a:lnTo>
                  <a:pt x="42293" y="109669"/>
                </a:lnTo>
                <a:lnTo>
                  <a:pt x="45179" y="110263"/>
                </a:lnTo>
                <a:lnTo>
                  <a:pt x="48072" y="110856"/>
                </a:lnTo>
                <a:lnTo>
                  <a:pt x="50965" y="111458"/>
                </a:lnTo>
                <a:lnTo>
                  <a:pt x="53858" y="111857"/>
                </a:lnTo>
                <a:lnTo>
                  <a:pt x="56929" y="112052"/>
                </a:lnTo>
                <a:lnTo>
                  <a:pt x="63070" y="112052"/>
                </a:lnTo>
                <a:lnTo>
                  <a:pt x="66141" y="111857"/>
                </a:lnTo>
                <a:lnTo>
                  <a:pt x="69219" y="111458"/>
                </a:lnTo>
                <a:lnTo>
                  <a:pt x="72105" y="110856"/>
                </a:lnTo>
                <a:lnTo>
                  <a:pt x="74998" y="110263"/>
                </a:lnTo>
                <a:lnTo>
                  <a:pt x="77891" y="109473"/>
                </a:lnTo>
                <a:lnTo>
                  <a:pt x="80599" y="108676"/>
                </a:lnTo>
                <a:lnTo>
                  <a:pt x="83314" y="107684"/>
                </a:lnTo>
                <a:lnTo>
                  <a:pt x="86022" y="106488"/>
                </a:lnTo>
                <a:lnTo>
                  <a:pt x="88553" y="105300"/>
                </a:lnTo>
                <a:lnTo>
                  <a:pt x="91083" y="103909"/>
                </a:lnTo>
                <a:lnTo>
                  <a:pt x="93614" y="102518"/>
                </a:lnTo>
                <a:lnTo>
                  <a:pt x="95960" y="100924"/>
                </a:lnTo>
                <a:lnTo>
                  <a:pt x="98128" y="99338"/>
                </a:lnTo>
                <a:lnTo>
                  <a:pt x="100295" y="97548"/>
                </a:lnTo>
                <a:lnTo>
                  <a:pt x="102463" y="95563"/>
                </a:lnTo>
                <a:lnTo>
                  <a:pt x="104454" y="93774"/>
                </a:lnTo>
                <a:lnTo>
                  <a:pt x="106259" y="91586"/>
                </a:lnTo>
                <a:lnTo>
                  <a:pt x="108072" y="89601"/>
                </a:lnTo>
                <a:lnTo>
                  <a:pt x="109692" y="87421"/>
                </a:lnTo>
                <a:lnTo>
                  <a:pt x="111320" y="85029"/>
                </a:lnTo>
                <a:lnTo>
                  <a:pt x="112770" y="82646"/>
                </a:lnTo>
                <a:lnTo>
                  <a:pt x="114036" y="80263"/>
                </a:lnTo>
                <a:lnTo>
                  <a:pt x="115294" y="77879"/>
                </a:lnTo>
                <a:lnTo>
                  <a:pt x="116381" y="75300"/>
                </a:lnTo>
                <a:lnTo>
                  <a:pt x="117284" y="72714"/>
                </a:lnTo>
                <a:lnTo>
                  <a:pt x="118187" y="69932"/>
                </a:lnTo>
                <a:lnTo>
                  <a:pt x="118734" y="67353"/>
                </a:lnTo>
                <a:lnTo>
                  <a:pt x="119274" y="64571"/>
                </a:lnTo>
                <a:lnTo>
                  <a:pt x="119637" y="61789"/>
                </a:lnTo>
                <a:lnTo>
                  <a:pt x="119992" y="58812"/>
                </a:lnTo>
                <a:lnTo>
                  <a:pt x="119992" y="56030"/>
                </a:lnTo>
                <a:lnTo>
                  <a:pt x="119992" y="53045"/>
                </a:lnTo>
                <a:lnTo>
                  <a:pt x="119637" y="50263"/>
                </a:lnTo>
                <a:lnTo>
                  <a:pt x="119274" y="47489"/>
                </a:lnTo>
                <a:lnTo>
                  <a:pt x="118734" y="44707"/>
                </a:lnTo>
                <a:lnTo>
                  <a:pt x="118187" y="41925"/>
                </a:lnTo>
                <a:lnTo>
                  <a:pt x="117284" y="39338"/>
                </a:lnTo>
                <a:lnTo>
                  <a:pt x="116381" y="36759"/>
                </a:lnTo>
                <a:lnTo>
                  <a:pt x="115294" y="34172"/>
                </a:lnTo>
                <a:lnTo>
                  <a:pt x="114036" y="31594"/>
                </a:lnTo>
                <a:lnTo>
                  <a:pt x="112770" y="29210"/>
                </a:lnTo>
                <a:lnTo>
                  <a:pt x="111320" y="26827"/>
                </a:lnTo>
                <a:lnTo>
                  <a:pt x="109692" y="24639"/>
                </a:lnTo>
                <a:lnTo>
                  <a:pt x="108072" y="22451"/>
                </a:lnTo>
                <a:lnTo>
                  <a:pt x="106259" y="20271"/>
                </a:lnTo>
                <a:lnTo>
                  <a:pt x="104454" y="18278"/>
                </a:lnTo>
                <a:lnTo>
                  <a:pt x="102463" y="16293"/>
                </a:lnTo>
                <a:lnTo>
                  <a:pt x="100295" y="14503"/>
                </a:lnTo>
                <a:lnTo>
                  <a:pt x="98128" y="12714"/>
                </a:lnTo>
                <a:lnTo>
                  <a:pt x="95960" y="11127"/>
                </a:lnTo>
                <a:lnTo>
                  <a:pt x="93614" y="9541"/>
                </a:lnTo>
                <a:lnTo>
                  <a:pt x="91083" y="7947"/>
                </a:lnTo>
                <a:lnTo>
                  <a:pt x="88553" y="6759"/>
                </a:lnTo>
                <a:lnTo>
                  <a:pt x="86022" y="5368"/>
                </a:lnTo>
                <a:lnTo>
                  <a:pt x="83314" y="4376"/>
                </a:lnTo>
                <a:lnTo>
                  <a:pt x="80599" y="3383"/>
                </a:lnTo>
                <a:lnTo>
                  <a:pt x="77891" y="2383"/>
                </a:lnTo>
                <a:lnTo>
                  <a:pt x="74998" y="1594"/>
                </a:lnTo>
                <a:lnTo>
                  <a:pt x="72105" y="1000"/>
                </a:lnTo>
                <a:lnTo>
                  <a:pt x="69219" y="601"/>
                </a:lnTo>
                <a:lnTo>
                  <a:pt x="66141" y="203"/>
                </a:lnTo>
                <a:lnTo>
                  <a:pt x="63070" y="0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3" name="Google Shape;203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21275" y="6175925"/>
            <a:ext cx="1257300" cy="54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8300" y="6263414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1"/>
          <p:cNvSpPr txBox="1">
            <a:spLocks noGrp="1"/>
          </p:cNvSpPr>
          <p:nvPr>
            <p:ph type="title"/>
          </p:nvPr>
        </p:nvSpPr>
        <p:spPr>
          <a:xfrm>
            <a:off x="1115733" y="744867"/>
            <a:ext cx="9843900" cy="7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Raleway"/>
              <a:buNone/>
            </a:pPr>
            <a:r>
              <a:rPr lang="en-US" sz="32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Credits</a:t>
            </a:r>
            <a:endParaRPr sz="32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10" name="Google Shape;210;p21"/>
          <p:cNvSpPr txBox="1">
            <a:spLocks noGrp="1"/>
          </p:cNvSpPr>
          <p:nvPr>
            <p:ph type="body" idx="1"/>
          </p:nvPr>
        </p:nvSpPr>
        <p:spPr>
          <a:xfrm>
            <a:off x="262800" y="2071824"/>
            <a:ext cx="11666400" cy="35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3000"/>
              <a:buFont typeface="Karla"/>
              <a:buChar char="🔸"/>
            </a:pPr>
            <a:r>
              <a:rPr lang="en-US" sz="30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2016-2018 -- </a:t>
            </a:r>
            <a:r>
              <a:rPr lang="en-US" sz="3000" u="sng">
                <a:solidFill>
                  <a:srgbClr val="1155CC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Shamsi Moussavi</a:t>
            </a:r>
            <a:r>
              <a:rPr lang="en-US" sz="30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-US" sz="3000" u="sng">
                <a:solidFill>
                  <a:srgbClr val="1155CC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Giuseppe Sena</a:t>
            </a:r>
            <a:r>
              <a:rPr lang="en-US" sz="30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endParaRPr sz="300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-US" sz="3000" u="sng">
                <a:solidFill>
                  <a:srgbClr val="1155CC"/>
                </a:solidFill>
                <a:latin typeface="Karla"/>
                <a:ea typeface="Karla"/>
                <a:cs typeface="Karla"/>
                <a:sym typeface="Karla"/>
                <a:hlinkClick r:id="rId5"/>
              </a:rPr>
              <a:t>Susanne Steiger-Escobar</a:t>
            </a:r>
            <a:r>
              <a:rPr lang="en-US" sz="30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-US" sz="3000" u="sng">
                <a:solidFill>
                  <a:srgbClr val="1155CC"/>
                </a:solidFill>
                <a:latin typeface="Karla"/>
                <a:ea typeface="Karla"/>
                <a:cs typeface="Karla"/>
                <a:sym typeface="Karla"/>
                <a:hlinkClick r:id="rId6"/>
              </a:rPr>
              <a:t>Marina Bograd</a:t>
            </a:r>
            <a:endParaRPr sz="300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lvl="0" indent="-419100" algn="l" rtl="0">
              <a:spcBef>
                <a:spcPts val="1000"/>
              </a:spcBef>
              <a:spcAft>
                <a:spcPts val="0"/>
              </a:spcAft>
              <a:buClr>
                <a:srgbClr val="ABE33F"/>
              </a:buClr>
              <a:buSzPts val="3000"/>
              <a:buFont typeface="Karla"/>
              <a:buChar char="🔸"/>
            </a:pPr>
            <a:r>
              <a:rPr lang="en-US" sz="3000" u="sng">
                <a:solidFill>
                  <a:srgbClr val="1155CC"/>
                </a:solidFill>
                <a:latin typeface="Karla"/>
                <a:ea typeface="Karla"/>
                <a:cs typeface="Karla"/>
                <a:sym typeface="Karla"/>
                <a:hlinkClick r:id="rId7"/>
              </a:rPr>
              <a:t>Boston College</a:t>
            </a:r>
            <a:r>
              <a:rPr lang="en-US" sz="30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- </a:t>
            </a:r>
            <a:r>
              <a:rPr lang="en-US" sz="3000" u="sng">
                <a:solidFill>
                  <a:srgbClr val="1155CC"/>
                </a:solidFill>
                <a:latin typeface="Karla"/>
                <a:ea typeface="Karla"/>
                <a:cs typeface="Karla"/>
                <a:sym typeface="Karla"/>
                <a:hlinkClick r:id="rId8"/>
              </a:rPr>
              <a:t>Lynch School of Education</a:t>
            </a:r>
            <a:endParaRPr sz="300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lvl="0" indent="-419100" algn="l" rtl="0">
              <a:spcBef>
                <a:spcPts val="1000"/>
              </a:spcBef>
              <a:spcAft>
                <a:spcPts val="0"/>
              </a:spcAft>
              <a:buClr>
                <a:srgbClr val="ABE33F"/>
              </a:buClr>
              <a:buSzPts val="3000"/>
              <a:buFont typeface="Karla"/>
              <a:buChar char="🔸"/>
            </a:pPr>
            <a:r>
              <a:rPr lang="en-US" sz="3000" u="sng">
                <a:solidFill>
                  <a:srgbClr val="1155CC"/>
                </a:solidFill>
                <a:latin typeface="Karla"/>
                <a:ea typeface="Karla"/>
                <a:cs typeface="Karla"/>
                <a:sym typeface="Karla"/>
                <a:hlinkClick r:id="rId9"/>
              </a:rPr>
              <a:t>MentorNet</a:t>
            </a:r>
            <a:r>
              <a:rPr lang="en-US" sz="3000">
                <a:solidFill>
                  <a:srgbClr val="1155CC"/>
                </a:solidFill>
                <a:latin typeface="Karla"/>
                <a:ea typeface="Karla"/>
                <a:cs typeface="Karla"/>
                <a:sym typeface="Karla"/>
              </a:rPr>
              <a:t> - </a:t>
            </a:r>
            <a:r>
              <a:rPr lang="en-US" sz="3000" u="sng">
                <a:solidFill>
                  <a:srgbClr val="1155CC"/>
                </a:solidFill>
                <a:latin typeface="Karla"/>
                <a:ea typeface="Karla"/>
                <a:cs typeface="Karla"/>
                <a:sym typeface="Karla"/>
                <a:hlinkClick r:id="rId10"/>
              </a:rPr>
              <a:t>iCREAT MentorNet Community</a:t>
            </a:r>
            <a:endParaRPr sz="300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3000"/>
              <a:buFont typeface="Karla"/>
              <a:buChar char="🔸"/>
            </a:pPr>
            <a:r>
              <a:rPr lang="en-US" sz="30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This material is based upon work supported by the </a:t>
            </a:r>
            <a:r>
              <a:rPr lang="en-US" sz="3000" u="sng">
                <a:solidFill>
                  <a:srgbClr val="1155CC"/>
                </a:solidFill>
                <a:latin typeface="Karla"/>
                <a:ea typeface="Karla"/>
                <a:cs typeface="Karla"/>
                <a:sym typeface="Karla"/>
                <a:hlinkClick r:id="rId11"/>
              </a:rPr>
              <a:t>National Science Foundation</a:t>
            </a:r>
            <a:r>
              <a:rPr lang="en-US" sz="30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under grant no. DUE-1501451</a:t>
            </a:r>
            <a:endParaRPr sz="300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11" name="Google Shape;211;p21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4311825" y="421926"/>
            <a:ext cx="2994101" cy="129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1"/>
          <p:cNvPicPr preferRelativeResize="0"/>
          <p:nvPr/>
        </p:nvPicPr>
        <p:blipFill rotWithShape="1">
          <a:blip r:embed="rId13">
            <a:alphaModFix/>
          </a:blip>
          <a:srcRect l="2821" r="2821"/>
          <a:stretch/>
        </p:blipFill>
        <p:spPr>
          <a:xfrm>
            <a:off x="130433" y="6378633"/>
            <a:ext cx="952400" cy="35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0959733" y="5969533"/>
            <a:ext cx="866000" cy="82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1" descr="MassBay 01.png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4868217" y="6213525"/>
            <a:ext cx="1498600" cy="52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scal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468</Words>
  <Application>Microsoft Office PowerPoint</Application>
  <PresentationFormat>Widescreen</PresentationFormat>
  <Paragraphs>52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Calibri</vt:lpstr>
      <vt:lpstr>Karla</vt:lpstr>
      <vt:lpstr>Economica</vt:lpstr>
      <vt:lpstr>Raleway</vt:lpstr>
      <vt:lpstr>Noto Sans Symbols</vt:lpstr>
      <vt:lpstr>Galdeano</vt:lpstr>
      <vt:lpstr>Arial</vt:lpstr>
      <vt:lpstr>Escalus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Credits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Shamsi</cp:lastModifiedBy>
  <cp:revision>1</cp:revision>
  <dcterms:modified xsi:type="dcterms:W3CDTF">2020-03-31T02:45:29Z</dcterms:modified>
</cp:coreProperties>
</file>