
<file path=[Content_Types].xml><?xml version="1.0" encoding="utf-8"?>
<Types xmlns="http://schemas.openxmlformats.org/package/2006/content-types">
  <Default Extension="fntdata" ContentType="application/x-fontdata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2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</p:sldIdLst>
  <p:sldSz cx="12188825" cy="6858000"/>
  <p:notesSz cx="6858000" cy="9144000"/>
  <p:embeddedFontLst>
    <p:embeddedFont>
      <p:font typeface="Corbel" panose="020B0503020204020204" pitchFamily="34" charset="0"/>
      <p:regular r:id="rId21"/>
      <p:bold r:id="rId22"/>
      <p:italic r:id="rId23"/>
      <p:boldItalic r:id="rId24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pos="3839">
          <p15:clr>
            <a:srgbClr val="A4A3A4"/>
          </p15:clr>
        </p15:guide>
        <p15:guide id="2" orient="horz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58" d="100"/>
          <a:sy n="58" d="100"/>
        </p:scale>
        <p:origin x="64" y="128"/>
      </p:cViewPr>
      <p:guideLst>
        <p:guide pos="3839"/>
        <p:guide orient="horz"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font" Target="fonts/font1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4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3.fntdata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2.fntdata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382588" y="685800"/>
            <a:ext cx="60928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3" name="Google Shape;83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p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7" name="Google Shape;177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p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5" name="Google Shape;185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p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3" name="Google Shape;193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Google Shape;199;p1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0" name="Google Shape;200;p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Google Shape;207;p1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8" name="Google Shape;208;p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Google Shape;215;p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6" name="Google Shape;216;p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Google Shape;223;p1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4" name="Google Shape;224;p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Google Shape;232;p1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3" name="Google Shape;233;p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Google Shape;240;p1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1" name="Google Shape;241;p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3" name="Google Shape;93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1" name="Google Shape;101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8" name="Google Shape;128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6" name="Google Shape;136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5" name="Google Shape;145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3" name="Google Shape;153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p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1" name="Google Shape;161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p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9" name="Google Shape;169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2"/>
          <p:cNvSpPr txBox="1">
            <a:spLocks noGrp="1"/>
          </p:cNvSpPr>
          <p:nvPr>
            <p:ph type="ctrTitle"/>
          </p:nvPr>
        </p:nvSpPr>
        <p:spPr>
          <a:xfrm>
            <a:off x="1065214" y="1828800"/>
            <a:ext cx="8229600" cy="289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600"/>
              <a:buFont typeface="Corbel"/>
              <a:buNone/>
              <a:defRPr sz="66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7" name="Google Shape;17;p2"/>
          <p:cNvSpPr txBox="1">
            <a:spLocks noGrp="1"/>
          </p:cNvSpPr>
          <p:nvPr>
            <p:ph type="subTitle" idx="1"/>
          </p:nvPr>
        </p:nvSpPr>
        <p:spPr>
          <a:xfrm>
            <a:off x="1065213" y="4800600"/>
            <a:ext cx="8229600" cy="121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marR="0" lvl="1" algn="ctr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marR="0" lvl="2" algn="ctr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marR="0" lvl="3" algn="ctr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marR="0" lvl="4" algn="ctr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marR="0" lvl="5" algn="ctr" rtl="0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marR="0" lvl="6" algn="ctr" rtl="0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marR="0" lvl="7" algn="ctr" rtl="0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marR="0" lvl="8" algn="ctr" rtl="0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11"/>
          <p:cNvSpPr txBox="1">
            <a:spLocks noGrp="1"/>
          </p:cNvSpPr>
          <p:nvPr>
            <p:ph type="title"/>
          </p:nvPr>
        </p:nvSpPr>
        <p:spPr>
          <a:xfrm>
            <a:off x="1522413" y="381000"/>
            <a:ext cx="9144001" cy="137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Corbel"/>
              <a:buNone/>
              <a:defRPr sz="36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71" name="Google Shape;71;p11"/>
          <p:cNvSpPr txBox="1">
            <a:spLocks noGrp="1"/>
          </p:cNvSpPr>
          <p:nvPr>
            <p:ph type="body" idx="1"/>
          </p:nvPr>
        </p:nvSpPr>
        <p:spPr>
          <a:xfrm rot="5400000">
            <a:off x="4032208" y="-604796"/>
            <a:ext cx="4114801" cy="91343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381000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marL="914400" marR="0" lvl="1" indent="-35560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marL="1371600" marR="0" lvl="2" indent="-342900" algn="l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marL="1828800" marR="0" lvl="3" indent="-330200" algn="l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marL="2286000" marR="0" lvl="4" indent="-330200" algn="l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marL="2743200" marR="0" lvl="5" indent="-330200" algn="l" rtl="0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marL="3200400" marR="0" lvl="6" indent="-330200" algn="l" rtl="0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marL="3657600" marR="0" lvl="7" indent="-330200" algn="l" rtl="0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marL="4114800" marR="0" lvl="8" indent="-330200" algn="l" rtl="0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endParaRPr/>
          </a:p>
        </p:txBody>
      </p:sp>
      <p:sp>
        <p:nvSpPr>
          <p:cNvPr id="72" name="Google Shape;72;p11"/>
          <p:cNvSpPr txBox="1">
            <a:spLocks noGrp="1"/>
          </p:cNvSpPr>
          <p:nvPr>
            <p:ph type="ftr" idx="11"/>
          </p:nvPr>
        </p:nvSpPr>
        <p:spPr>
          <a:xfrm>
            <a:off x="1522413" y="6400800"/>
            <a:ext cx="6553199" cy="2762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100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endParaRPr/>
          </a:p>
        </p:txBody>
      </p:sp>
      <p:sp>
        <p:nvSpPr>
          <p:cNvPr id="73" name="Google Shape;73;p11"/>
          <p:cNvSpPr txBox="1">
            <a:spLocks noGrp="1"/>
          </p:cNvSpPr>
          <p:nvPr>
            <p:ph type="dt" idx="10"/>
          </p:nvPr>
        </p:nvSpPr>
        <p:spPr>
          <a:xfrm>
            <a:off x="8226422" y="6400800"/>
            <a:ext cx="1449389" cy="2762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100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endParaRPr/>
          </a:p>
        </p:txBody>
      </p:sp>
      <p:sp>
        <p:nvSpPr>
          <p:cNvPr id="74" name="Google Shape;74;p11"/>
          <p:cNvSpPr txBox="1">
            <a:spLocks noGrp="1"/>
          </p:cNvSpPr>
          <p:nvPr>
            <p:ph type="sldNum" idx="12"/>
          </p:nvPr>
        </p:nvSpPr>
        <p:spPr>
          <a:xfrm>
            <a:off x="9828211" y="6400800"/>
            <a:ext cx="838201" cy="2762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100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marL="0" marR="0" lvl="1" indent="0" algn="r" rtl="0">
              <a:spcBef>
                <a:spcPts val="0"/>
              </a:spcBef>
              <a:buNone/>
              <a:defRPr sz="1100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marL="0" marR="0" lvl="2" indent="0" algn="r" rtl="0">
              <a:spcBef>
                <a:spcPts val="0"/>
              </a:spcBef>
              <a:buNone/>
              <a:defRPr sz="1100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marL="0" marR="0" lvl="3" indent="0" algn="r" rtl="0">
              <a:spcBef>
                <a:spcPts val="0"/>
              </a:spcBef>
              <a:buNone/>
              <a:defRPr sz="1100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marL="0" marR="0" lvl="4" indent="0" algn="r" rtl="0">
              <a:spcBef>
                <a:spcPts val="0"/>
              </a:spcBef>
              <a:buNone/>
              <a:defRPr sz="1100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marL="0" marR="0" lvl="5" indent="0" algn="r" rtl="0">
              <a:spcBef>
                <a:spcPts val="0"/>
              </a:spcBef>
              <a:buNone/>
              <a:defRPr sz="1100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marL="0" marR="0" lvl="6" indent="0" algn="r" rtl="0">
              <a:spcBef>
                <a:spcPts val="0"/>
              </a:spcBef>
              <a:buNone/>
              <a:defRPr sz="1100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marL="0" marR="0" lvl="7" indent="0" algn="r" rtl="0">
              <a:spcBef>
                <a:spcPts val="0"/>
              </a:spcBef>
              <a:buNone/>
              <a:defRPr sz="1100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marL="0" marR="0" lvl="8" indent="0" algn="r" rtl="0">
              <a:spcBef>
                <a:spcPts val="0"/>
              </a:spcBef>
              <a:buNone/>
              <a:defRPr sz="1100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12"/>
          <p:cNvSpPr txBox="1">
            <a:spLocks noGrp="1"/>
          </p:cNvSpPr>
          <p:nvPr>
            <p:ph type="title"/>
          </p:nvPr>
        </p:nvSpPr>
        <p:spPr>
          <a:xfrm rot="5400000">
            <a:off x="7085013" y="2438401"/>
            <a:ext cx="5638800" cy="15240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Corbel"/>
              <a:buNone/>
              <a:defRPr sz="36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77" name="Google Shape;77;p12"/>
          <p:cNvSpPr txBox="1">
            <a:spLocks noGrp="1"/>
          </p:cNvSpPr>
          <p:nvPr>
            <p:ph type="body" idx="1"/>
          </p:nvPr>
        </p:nvSpPr>
        <p:spPr>
          <a:xfrm rot="5400000">
            <a:off x="2398711" y="-495298"/>
            <a:ext cx="5638800" cy="73913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381000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marL="914400" marR="0" lvl="1" indent="-35560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marL="1371600" marR="0" lvl="2" indent="-342900" algn="l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marL="1828800" marR="0" lvl="3" indent="-330200" algn="l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marL="2286000" marR="0" lvl="4" indent="-330200" algn="l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marL="2743200" marR="0" lvl="5" indent="-330200" algn="l" rtl="0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marL="3200400" marR="0" lvl="6" indent="-330200" algn="l" rtl="0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marL="3657600" marR="0" lvl="7" indent="-330200" algn="l" rtl="0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marL="4114800" marR="0" lvl="8" indent="-330200" algn="l" rtl="0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endParaRPr/>
          </a:p>
        </p:txBody>
      </p:sp>
      <p:sp>
        <p:nvSpPr>
          <p:cNvPr id="78" name="Google Shape;78;p12"/>
          <p:cNvSpPr txBox="1">
            <a:spLocks noGrp="1"/>
          </p:cNvSpPr>
          <p:nvPr>
            <p:ph type="ftr" idx="11"/>
          </p:nvPr>
        </p:nvSpPr>
        <p:spPr>
          <a:xfrm>
            <a:off x="1522413" y="6400800"/>
            <a:ext cx="6553199" cy="2762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100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endParaRPr/>
          </a:p>
        </p:txBody>
      </p:sp>
      <p:sp>
        <p:nvSpPr>
          <p:cNvPr id="79" name="Google Shape;79;p12"/>
          <p:cNvSpPr txBox="1">
            <a:spLocks noGrp="1"/>
          </p:cNvSpPr>
          <p:nvPr>
            <p:ph type="dt" idx="10"/>
          </p:nvPr>
        </p:nvSpPr>
        <p:spPr>
          <a:xfrm>
            <a:off x="8226422" y="6400800"/>
            <a:ext cx="1449389" cy="2762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100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endParaRPr/>
          </a:p>
        </p:txBody>
      </p:sp>
      <p:sp>
        <p:nvSpPr>
          <p:cNvPr id="80" name="Google Shape;80;p12"/>
          <p:cNvSpPr txBox="1">
            <a:spLocks noGrp="1"/>
          </p:cNvSpPr>
          <p:nvPr>
            <p:ph type="sldNum" idx="12"/>
          </p:nvPr>
        </p:nvSpPr>
        <p:spPr>
          <a:xfrm>
            <a:off x="9828211" y="6400800"/>
            <a:ext cx="838201" cy="2762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100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marL="0" marR="0" lvl="1" indent="0" algn="r" rtl="0">
              <a:spcBef>
                <a:spcPts val="0"/>
              </a:spcBef>
              <a:buNone/>
              <a:defRPr sz="1100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marL="0" marR="0" lvl="2" indent="0" algn="r" rtl="0">
              <a:spcBef>
                <a:spcPts val="0"/>
              </a:spcBef>
              <a:buNone/>
              <a:defRPr sz="1100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marL="0" marR="0" lvl="3" indent="0" algn="r" rtl="0">
              <a:spcBef>
                <a:spcPts val="0"/>
              </a:spcBef>
              <a:buNone/>
              <a:defRPr sz="1100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marL="0" marR="0" lvl="4" indent="0" algn="r" rtl="0">
              <a:spcBef>
                <a:spcPts val="0"/>
              </a:spcBef>
              <a:buNone/>
              <a:defRPr sz="1100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marL="0" marR="0" lvl="5" indent="0" algn="r" rtl="0">
              <a:spcBef>
                <a:spcPts val="0"/>
              </a:spcBef>
              <a:buNone/>
              <a:defRPr sz="1100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marL="0" marR="0" lvl="6" indent="0" algn="r" rtl="0">
              <a:spcBef>
                <a:spcPts val="0"/>
              </a:spcBef>
              <a:buNone/>
              <a:defRPr sz="1100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marL="0" marR="0" lvl="7" indent="0" algn="r" rtl="0">
              <a:spcBef>
                <a:spcPts val="0"/>
              </a:spcBef>
              <a:buNone/>
              <a:defRPr sz="1100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marL="0" marR="0" lvl="8" indent="0" algn="r" rtl="0">
              <a:spcBef>
                <a:spcPts val="0"/>
              </a:spcBef>
              <a:buNone/>
              <a:defRPr sz="1100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3"/>
          <p:cNvSpPr txBox="1">
            <a:spLocks noGrp="1"/>
          </p:cNvSpPr>
          <p:nvPr>
            <p:ph type="title"/>
          </p:nvPr>
        </p:nvSpPr>
        <p:spPr>
          <a:xfrm>
            <a:off x="1522413" y="381000"/>
            <a:ext cx="9144001" cy="137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Corbel"/>
              <a:buNone/>
              <a:defRPr sz="36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20" name="Google Shape;20;p3"/>
          <p:cNvSpPr txBox="1">
            <a:spLocks noGrp="1"/>
          </p:cNvSpPr>
          <p:nvPr>
            <p:ph type="body" idx="1"/>
          </p:nvPr>
        </p:nvSpPr>
        <p:spPr>
          <a:xfrm>
            <a:off x="1522413" y="1904999"/>
            <a:ext cx="9134391" cy="41148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381000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marL="914400" marR="0" lvl="1" indent="-35560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marL="1371600" marR="0" lvl="2" indent="-342900" algn="l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marL="1828800" marR="0" lvl="3" indent="-330200" algn="l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marL="2286000" marR="0" lvl="4" indent="-330200" algn="l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marL="2743200" marR="0" lvl="5" indent="-330200" algn="l" rtl="0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marL="3200400" marR="0" lvl="6" indent="-330200" algn="l" rtl="0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marL="3657600" marR="0" lvl="7" indent="-330200" algn="l" rtl="0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marL="4114800" marR="0" lvl="8" indent="-330200" algn="l" rtl="0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endParaRPr/>
          </a:p>
        </p:txBody>
      </p:sp>
      <p:sp>
        <p:nvSpPr>
          <p:cNvPr id="21" name="Google Shape;21;p3"/>
          <p:cNvSpPr txBox="1">
            <a:spLocks noGrp="1"/>
          </p:cNvSpPr>
          <p:nvPr>
            <p:ph type="ftr" idx="11"/>
          </p:nvPr>
        </p:nvSpPr>
        <p:spPr>
          <a:xfrm>
            <a:off x="1522413" y="6400800"/>
            <a:ext cx="6553199" cy="2762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1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endParaRPr/>
          </a:p>
        </p:txBody>
      </p:sp>
      <p:sp>
        <p:nvSpPr>
          <p:cNvPr id="22" name="Google Shape;22;p3"/>
          <p:cNvSpPr txBox="1">
            <a:spLocks noGrp="1"/>
          </p:cNvSpPr>
          <p:nvPr>
            <p:ph type="dt" idx="10"/>
          </p:nvPr>
        </p:nvSpPr>
        <p:spPr>
          <a:xfrm>
            <a:off x="8226422" y="6400800"/>
            <a:ext cx="1449389" cy="2762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1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endParaRPr/>
          </a:p>
        </p:txBody>
      </p:sp>
      <p:sp>
        <p:nvSpPr>
          <p:cNvPr id="23" name="Google Shape;23;p3"/>
          <p:cNvSpPr txBox="1">
            <a:spLocks noGrp="1"/>
          </p:cNvSpPr>
          <p:nvPr>
            <p:ph type="sldNum" idx="12"/>
          </p:nvPr>
        </p:nvSpPr>
        <p:spPr>
          <a:xfrm>
            <a:off x="9828211" y="6400800"/>
            <a:ext cx="838201" cy="2762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1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marL="0" marR="0" lvl="1" indent="0" algn="r" rtl="0">
              <a:spcBef>
                <a:spcPts val="0"/>
              </a:spcBef>
              <a:buNone/>
              <a:defRPr sz="11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marL="0" marR="0" lvl="2" indent="0" algn="r" rtl="0">
              <a:spcBef>
                <a:spcPts val="0"/>
              </a:spcBef>
              <a:buNone/>
              <a:defRPr sz="11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marL="0" marR="0" lvl="3" indent="0" algn="r" rtl="0">
              <a:spcBef>
                <a:spcPts val="0"/>
              </a:spcBef>
              <a:buNone/>
              <a:defRPr sz="11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marL="0" marR="0" lvl="4" indent="0" algn="r" rtl="0">
              <a:spcBef>
                <a:spcPts val="0"/>
              </a:spcBef>
              <a:buNone/>
              <a:defRPr sz="11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marL="0" marR="0" lvl="5" indent="0" algn="r" rtl="0">
              <a:spcBef>
                <a:spcPts val="0"/>
              </a:spcBef>
              <a:buNone/>
              <a:defRPr sz="11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marL="0" marR="0" lvl="6" indent="0" algn="r" rtl="0">
              <a:spcBef>
                <a:spcPts val="0"/>
              </a:spcBef>
              <a:buNone/>
              <a:defRPr sz="11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marL="0" marR="0" lvl="7" indent="0" algn="r" rtl="0">
              <a:spcBef>
                <a:spcPts val="0"/>
              </a:spcBef>
              <a:buNone/>
              <a:defRPr sz="11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marL="0" marR="0" lvl="8" indent="0" algn="r" rtl="0">
              <a:spcBef>
                <a:spcPts val="0"/>
              </a:spcBef>
              <a:buNone/>
              <a:defRPr sz="11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4"/>
          <p:cNvSpPr txBox="1">
            <a:spLocks noGrp="1"/>
          </p:cNvSpPr>
          <p:nvPr>
            <p:ph type="title"/>
          </p:nvPr>
        </p:nvSpPr>
        <p:spPr>
          <a:xfrm>
            <a:off x="1059614" y="2514600"/>
            <a:ext cx="8692399" cy="281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Corbel"/>
              <a:buNone/>
              <a:defRPr sz="48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26" name="Google Shape;26;p4"/>
          <p:cNvSpPr txBox="1">
            <a:spLocks noGrp="1"/>
          </p:cNvSpPr>
          <p:nvPr>
            <p:ph type="body" idx="1"/>
          </p:nvPr>
        </p:nvSpPr>
        <p:spPr>
          <a:xfrm>
            <a:off x="1065213" y="5410200"/>
            <a:ext cx="8687333" cy="6096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marL="914400" marR="0" lvl="1" indent="-22860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marL="1371600" marR="0" lvl="2" indent="-228600" algn="l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marL="1828800" marR="0" lvl="3" indent="-228600" algn="l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marL="2286000" marR="0" lvl="4" indent="-228600" algn="l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marL="2743200" marR="0" lvl="5" indent="-228600" algn="l" rtl="0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marL="3200400" marR="0" lvl="6" indent="-228600" algn="l" rtl="0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marL="3657600" marR="0" lvl="7" indent="-228600" algn="l" rtl="0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marL="4114800" marR="0" lvl="8" indent="-228600" algn="l" rtl="0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endParaRPr/>
          </a:p>
        </p:txBody>
      </p:sp>
      <p:sp>
        <p:nvSpPr>
          <p:cNvPr id="27" name="Google Shape;27;p4"/>
          <p:cNvSpPr txBox="1">
            <a:spLocks noGrp="1"/>
          </p:cNvSpPr>
          <p:nvPr>
            <p:ph type="ftr" idx="11"/>
          </p:nvPr>
        </p:nvSpPr>
        <p:spPr>
          <a:xfrm>
            <a:off x="1522413" y="6400800"/>
            <a:ext cx="6553199" cy="2762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100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endParaRPr/>
          </a:p>
        </p:txBody>
      </p:sp>
      <p:sp>
        <p:nvSpPr>
          <p:cNvPr id="28" name="Google Shape;28;p4"/>
          <p:cNvSpPr txBox="1">
            <a:spLocks noGrp="1"/>
          </p:cNvSpPr>
          <p:nvPr>
            <p:ph type="dt" idx="10"/>
          </p:nvPr>
        </p:nvSpPr>
        <p:spPr>
          <a:xfrm>
            <a:off x="8226422" y="6400800"/>
            <a:ext cx="1449389" cy="2762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100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endParaRPr/>
          </a:p>
        </p:txBody>
      </p:sp>
      <p:sp>
        <p:nvSpPr>
          <p:cNvPr id="29" name="Google Shape;29;p4"/>
          <p:cNvSpPr txBox="1">
            <a:spLocks noGrp="1"/>
          </p:cNvSpPr>
          <p:nvPr>
            <p:ph type="sldNum" idx="12"/>
          </p:nvPr>
        </p:nvSpPr>
        <p:spPr>
          <a:xfrm>
            <a:off x="9828211" y="6400800"/>
            <a:ext cx="838201" cy="2762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100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marL="0" marR="0" lvl="1" indent="0" algn="r" rtl="0">
              <a:spcBef>
                <a:spcPts val="0"/>
              </a:spcBef>
              <a:buNone/>
              <a:defRPr sz="1100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marL="0" marR="0" lvl="2" indent="0" algn="r" rtl="0">
              <a:spcBef>
                <a:spcPts val="0"/>
              </a:spcBef>
              <a:buNone/>
              <a:defRPr sz="1100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marL="0" marR="0" lvl="3" indent="0" algn="r" rtl="0">
              <a:spcBef>
                <a:spcPts val="0"/>
              </a:spcBef>
              <a:buNone/>
              <a:defRPr sz="1100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marL="0" marR="0" lvl="4" indent="0" algn="r" rtl="0">
              <a:spcBef>
                <a:spcPts val="0"/>
              </a:spcBef>
              <a:buNone/>
              <a:defRPr sz="1100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marL="0" marR="0" lvl="5" indent="0" algn="r" rtl="0">
              <a:spcBef>
                <a:spcPts val="0"/>
              </a:spcBef>
              <a:buNone/>
              <a:defRPr sz="1100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marL="0" marR="0" lvl="6" indent="0" algn="r" rtl="0">
              <a:spcBef>
                <a:spcPts val="0"/>
              </a:spcBef>
              <a:buNone/>
              <a:defRPr sz="1100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marL="0" marR="0" lvl="7" indent="0" algn="r" rtl="0">
              <a:spcBef>
                <a:spcPts val="0"/>
              </a:spcBef>
              <a:buNone/>
              <a:defRPr sz="1100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marL="0" marR="0" lvl="8" indent="0" algn="r" rtl="0">
              <a:spcBef>
                <a:spcPts val="0"/>
              </a:spcBef>
              <a:buNone/>
              <a:defRPr sz="1100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5"/>
          <p:cNvSpPr txBox="1">
            <a:spLocks noGrp="1"/>
          </p:cNvSpPr>
          <p:nvPr>
            <p:ph type="title"/>
          </p:nvPr>
        </p:nvSpPr>
        <p:spPr>
          <a:xfrm>
            <a:off x="1522413" y="381000"/>
            <a:ext cx="9144001" cy="137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Corbel"/>
              <a:buNone/>
              <a:defRPr sz="36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32" name="Google Shape;32;p5"/>
          <p:cNvSpPr txBox="1">
            <a:spLocks noGrp="1"/>
          </p:cNvSpPr>
          <p:nvPr>
            <p:ph type="body" idx="1"/>
          </p:nvPr>
        </p:nvSpPr>
        <p:spPr>
          <a:xfrm>
            <a:off x="1504781" y="1905001"/>
            <a:ext cx="4419599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381000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marL="914400" marR="0" lvl="1" indent="-35560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marL="1371600" marR="0" lvl="2" indent="-342900" algn="l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marL="1828800" marR="0" lvl="3" indent="-330200" algn="l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marL="2286000" marR="0" lvl="4" indent="-330200" algn="l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marL="2743200" marR="0" lvl="5" indent="-330200" algn="l" rtl="0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marL="3200400" marR="0" lvl="6" indent="-330200" algn="l" rtl="0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marL="3657600" marR="0" lvl="7" indent="-330200" algn="l" rtl="0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marL="4114800" marR="0" lvl="8" indent="-330200" algn="l" rtl="0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endParaRPr/>
          </a:p>
        </p:txBody>
      </p:sp>
      <p:sp>
        <p:nvSpPr>
          <p:cNvPr id="33" name="Google Shape;33;p5"/>
          <p:cNvSpPr txBox="1">
            <a:spLocks noGrp="1"/>
          </p:cNvSpPr>
          <p:nvPr>
            <p:ph type="body" idx="2"/>
          </p:nvPr>
        </p:nvSpPr>
        <p:spPr>
          <a:xfrm>
            <a:off x="6229183" y="1905001"/>
            <a:ext cx="44196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381000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marL="914400" marR="0" lvl="1" indent="-35560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marL="1371600" marR="0" lvl="2" indent="-342900" algn="l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marL="1828800" marR="0" lvl="3" indent="-330200" algn="l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marL="2286000" marR="0" lvl="4" indent="-330200" algn="l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marL="2743200" marR="0" lvl="5" indent="-330200" algn="l" rtl="0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marL="3200400" marR="0" lvl="6" indent="-330200" algn="l" rtl="0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marL="3657600" marR="0" lvl="7" indent="-330200" algn="l" rtl="0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marL="4114800" marR="0" lvl="8" indent="-330200" algn="l" rtl="0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endParaRPr/>
          </a:p>
        </p:txBody>
      </p:sp>
      <p:sp>
        <p:nvSpPr>
          <p:cNvPr id="34" name="Google Shape;34;p5"/>
          <p:cNvSpPr txBox="1">
            <a:spLocks noGrp="1"/>
          </p:cNvSpPr>
          <p:nvPr>
            <p:ph type="ftr" idx="11"/>
          </p:nvPr>
        </p:nvSpPr>
        <p:spPr>
          <a:xfrm>
            <a:off x="1522413" y="6400800"/>
            <a:ext cx="6553199" cy="2762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100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endParaRPr/>
          </a:p>
        </p:txBody>
      </p:sp>
      <p:sp>
        <p:nvSpPr>
          <p:cNvPr id="35" name="Google Shape;35;p5"/>
          <p:cNvSpPr txBox="1">
            <a:spLocks noGrp="1"/>
          </p:cNvSpPr>
          <p:nvPr>
            <p:ph type="dt" idx="10"/>
          </p:nvPr>
        </p:nvSpPr>
        <p:spPr>
          <a:xfrm>
            <a:off x="8226422" y="6400800"/>
            <a:ext cx="1449389" cy="2762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100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endParaRPr/>
          </a:p>
        </p:txBody>
      </p:sp>
      <p:sp>
        <p:nvSpPr>
          <p:cNvPr id="36" name="Google Shape;36;p5"/>
          <p:cNvSpPr txBox="1">
            <a:spLocks noGrp="1"/>
          </p:cNvSpPr>
          <p:nvPr>
            <p:ph type="sldNum" idx="12"/>
          </p:nvPr>
        </p:nvSpPr>
        <p:spPr>
          <a:xfrm>
            <a:off x="9828211" y="6400800"/>
            <a:ext cx="838201" cy="2762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100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marL="0" marR="0" lvl="1" indent="0" algn="r" rtl="0">
              <a:spcBef>
                <a:spcPts val="0"/>
              </a:spcBef>
              <a:buNone/>
              <a:defRPr sz="1100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marL="0" marR="0" lvl="2" indent="0" algn="r" rtl="0">
              <a:spcBef>
                <a:spcPts val="0"/>
              </a:spcBef>
              <a:buNone/>
              <a:defRPr sz="1100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marL="0" marR="0" lvl="3" indent="0" algn="r" rtl="0">
              <a:spcBef>
                <a:spcPts val="0"/>
              </a:spcBef>
              <a:buNone/>
              <a:defRPr sz="1100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marL="0" marR="0" lvl="4" indent="0" algn="r" rtl="0">
              <a:spcBef>
                <a:spcPts val="0"/>
              </a:spcBef>
              <a:buNone/>
              <a:defRPr sz="1100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marL="0" marR="0" lvl="5" indent="0" algn="r" rtl="0">
              <a:spcBef>
                <a:spcPts val="0"/>
              </a:spcBef>
              <a:buNone/>
              <a:defRPr sz="1100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marL="0" marR="0" lvl="6" indent="0" algn="r" rtl="0">
              <a:spcBef>
                <a:spcPts val="0"/>
              </a:spcBef>
              <a:buNone/>
              <a:defRPr sz="1100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marL="0" marR="0" lvl="7" indent="0" algn="r" rtl="0">
              <a:spcBef>
                <a:spcPts val="0"/>
              </a:spcBef>
              <a:buNone/>
              <a:defRPr sz="1100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marL="0" marR="0" lvl="8" indent="0" algn="r" rtl="0">
              <a:spcBef>
                <a:spcPts val="0"/>
              </a:spcBef>
              <a:buNone/>
              <a:defRPr sz="1100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6"/>
          <p:cNvSpPr txBox="1">
            <a:spLocks noGrp="1"/>
          </p:cNvSpPr>
          <p:nvPr>
            <p:ph type="title"/>
          </p:nvPr>
        </p:nvSpPr>
        <p:spPr>
          <a:xfrm>
            <a:off x="1522413" y="381000"/>
            <a:ext cx="9144001" cy="137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Corbel"/>
              <a:buNone/>
              <a:defRPr sz="36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39" name="Google Shape;39;p6"/>
          <p:cNvSpPr txBox="1">
            <a:spLocks noGrp="1"/>
          </p:cNvSpPr>
          <p:nvPr>
            <p:ph type="body" idx="1"/>
          </p:nvPr>
        </p:nvSpPr>
        <p:spPr>
          <a:xfrm>
            <a:off x="1522411" y="1905000"/>
            <a:ext cx="4416552" cy="76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marR="0" lvl="0" indent="-228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marL="914400" marR="0" lvl="1" indent="-22860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Arial"/>
              <a:buNone/>
              <a:defRPr sz="2000" b="1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marL="1371600" marR="0" lvl="2" indent="-228600" algn="l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Arial"/>
              <a:buNone/>
              <a:defRPr sz="1800" b="1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marL="1828800" marR="0" lvl="3" indent="-228600" algn="l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marL="2286000" marR="0" lvl="4" indent="-228600" algn="l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marL="2743200" marR="0" lvl="5" indent="-228600" algn="l" rtl="0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marL="3200400" marR="0" lvl="6" indent="-228600" algn="l" rtl="0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marL="3657600" marR="0" lvl="7" indent="-228600" algn="l" rtl="0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marL="4114800" marR="0" lvl="8" indent="-228600" algn="l" rtl="0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endParaRPr/>
          </a:p>
        </p:txBody>
      </p:sp>
      <p:sp>
        <p:nvSpPr>
          <p:cNvPr id="40" name="Google Shape;40;p6"/>
          <p:cNvSpPr txBox="1">
            <a:spLocks noGrp="1"/>
          </p:cNvSpPr>
          <p:nvPr>
            <p:ph type="body" idx="2"/>
          </p:nvPr>
        </p:nvSpPr>
        <p:spPr>
          <a:xfrm>
            <a:off x="1522411" y="2743201"/>
            <a:ext cx="4416552" cy="3276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381000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marL="914400" marR="0" lvl="1" indent="-35560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marL="1371600" marR="0" lvl="2" indent="-342900" algn="l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marL="1828800" marR="0" lvl="3" indent="-330200" algn="l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marL="2286000" marR="0" lvl="4" indent="-330200" algn="l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marL="2743200" marR="0" lvl="5" indent="-330200" algn="l" rtl="0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marL="3200400" marR="0" lvl="6" indent="-330200" algn="l" rtl="0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marL="3657600" marR="0" lvl="7" indent="-330200" algn="l" rtl="0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marL="4114800" marR="0" lvl="8" indent="-330200" algn="l" rtl="0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endParaRPr/>
          </a:p>
        </p:txBody>
      </p:sp>
      <p:sp>
        <p:nvSpPr>
          <p:cNvPr id="41" name="Google Shape;41;p6"/>
          <p:cNvSpPr txBox="1">
            <a:spLocks noGrp="1"/>
          </p:cNvSpPr>
          <p:nvPr>
            <p:ph type="body" idx="3"/>
          </p:nvPr>
        </p:nvSpPr>
        <p:spPr>
          <a:xfrm>
            <a:off x="6249861" y="1905000"/>
            <a:ext cx="4416552" cy="76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marR="0" lvl="0" indent="-228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marL="914400" marR="0" lvl="1" indent="-22860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Arial"/>
              <a:buNone/>
              <a:defRPr sz="2000" b="1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marL="1371600" marR="0" lvl="2" indent="-228600" algn="l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Arial"/>
              <a:buNone/>
              <a:defRPr sz="1800" b="1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marL="1828800" marR="0" lvl="3" indent="-228600" algn="l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marL="2286000" marR="0" lvl="4" indent="-228600" algn="l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marL="2743200" marR="0" lvl="5" indent="-228600" algn="l" rtl="0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marL="3200400" marR="0" lvl="6" indent="-228600" algn="l" rtl="0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marL="3657600" marR="0" lvl="7" indent="-228600" algn="l" rtl="0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marL="4114800" marR="0" lvl="8" indent="-228600" algn="l" rtl="0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endParaRPr/>
          </a:p>
        </p:txBody>
      </p:sp>
      <p:sp>
        <p:nvSpPr>
          <p:cNvPr id="42" name="Google Shape;42;p6"/>
          <p:cNvSpPr txBox="1">
            <a:spLocks noGrp="1"/>
          </p:cNvSpPr>
          <p:nvPr>
            <p:ph type="body" idx="4"/>
          </p:nvPr>
        </p:nvSpPr>
        <p:spPr>
          <a:xfrm>
            <a:off x="6249861" y="2743201"/>
            <a:ext cx="4416552" cy="3276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381000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marL="914400" marR="0" lvl="1" indent="-35560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marL="1371600" marR="0" lvl="2" indent="-342900" algn="l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marL="1828800" marR="0" lvl="3" indent="-330200" algn="l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marL="2286000" marR="0" lvl="4" indent="-330200" algn="l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marL="2743200" marR="0" lvl="5" indent="-330200" algn="l" rtl="0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marL="3200400" marR="0" lvl="6" indent="-330200" algn="l" rtl="0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marL="3657600" marR="0" lvl="7" indent="-330200" algn="l" rtl="0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marL="4114800" marR="0" lvl="8" indent="-330200" algn="l" rtl="0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endParaRPr/>
          </a:p>
        </p:txBody>
      </p:sp>
      <p:sp>
        <p:nvSpPr>
          <p:cNvPr id="43" name="Google Shape;43;p6"/>
          <p:cNvSpPr txBox="1">
            <a:spLocks noGrp="1"/>
          </p:cNvSpPr>
          <p:nvPr>
            <p:ph type="ftr" idx="11"/>
          </p:nvPr>
        </p:nvSpPr>
        <p:spPr>
          <a:xfrm>
            <a:off x="1522413" y="6400800"/>
            <a:ext cx="6553199" cy="2762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100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endParaRPr/>
          </a:p>
        </p:txBody>
      </p:sp>
      <p:sp>
        <p:nvSpPr>
          <p:cNvPr id="44" name="Google Shape;44;p6"/>
          <p:cNvSpPr txBox="1">
            <a:spLocks noGrp="1"/>
          </p:cNvSpPr>
          <p:nvPr>
            <p:ph type="dt" idx="10"/>
          </p:nvPr>
        </p:nvSpPr>
        <p:spPr>
          <a:xfrm>
            <a:off x="8226422" y="6400800"/>
            <a:ext cx="1449389" cy="2762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100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endParaRPr/>
          </a:p>
        </p:txBody>
      </p:sp>
      <p:sp>
        <p:nvSpPr>
          <p:cNvPr id="45" name="Google Shape;45;p6"/>
          <p:cNvSpPr txBox="1">
            <a:spLocks noGrp="1"/>
          </p:cNvSpPr>
          <p:nvPr>
            <p:ph type="sldNum" idx="12"/>
          </p:nvPr>
        </p:nvSpPr>
        <p:spPr>
          <a:xfrm>
            <a:off x="9828211" y="6400800"/>
            <a:ext cx="838201" cy="2762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100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marL="0" marR="0" lvl="1" indent="0" algn="r" rtl="0">
              <a:spcBef>
                <a:spcPts val="0"/>
              </a:spcBef>
              <a:buNone/>
              <a:defRPr sz="1100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marL="0" marR="0" lvl="2" indent="0" algn="r" rtl="0">
              <a:spcBef>
                <a:spcPts val="0"/>
              </a:spcBef>
              <a:buNone/>
              <a:defRPr sz="1100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marL="0" marR="0" lvl="3" indent="0" algn="r" rtl="0">
              <a:spcBef>
                <a:spcPts val="0"/>
              </a:spcBef>
              <a:buNone/>
              <a:defRPr sz="1100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marL="0" marR="0" lvl="4" indent="0" algn="r" rtl="0">
              <a:spcBef>
                <a:spcPts val="0"/>
              </a:spcBef>
              <a:buNone/>
              <a:defRPr sz="1100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marL="0" marR="0" lvl="5" indent="0" algn="r" rtl="0">
              <a:spcBef>
                <a:spcPts val="0"/>
              </a:spcBef>
              <a:buNone/>
              <a:defRPr sz="1100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marL="0" marR="0" lvl="6" indent="0" algn="r" rtl="0">
              <a:spcBef>
                <a:spcPts val="0"/>
              </a:spcBef>
              <a:buNone/>
              <a:defRPr sz="1100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marL="0" marR="0" lvl="7" indent="0" algn="r" rtl="0">
              <a:spcBef>
                <a:spcPts val="0"/>
              </a:spcBef>
              <a:buNone/>
              <a:defRPr sz="1100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marL="0" marR="0" lvl="8" indent="0" algn="r" rtl="0">
              <a:spcBef>
                <a:spcPts val="0"/>
              </a:spcBef>
              <a:buNone/>
              <a:defRPr sz="1100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7"/>
          <p:cNvSpPr txBox="1">
            <a:spLocks noGrp="1"/>
          </p:cNvSpPr>
          <p:nvPr>
            <p:ph type="title"/>
          </p:nvPr>
        </p:nvSpPr>
        <p:spPr>
          <a:xfrm>
            <a:off x="1522413" y="381000"/>
            <a:ext cx="9144001" cy="137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Corbel"/>
              <a:buNone/>
              <a:defRPr sz="36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48" name="Google Shape;48;p7"/>
          <p:cNvSpPr txBox="1">
            <a:spLocks noGrp="1"/>
          </p:cNvSpPr>
          <p:nvPr>
            <p:ph type="ftr" idx="11"/>
          </p:nvPr>
        </p:nvSpPr>
        <p:spPr>
          <a:xfrm>
            <a:off x="1522413" y="6400800"/>
            <a:ext cx="6553199" cy="2762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100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endParaRPr/>
          </a:p>
        </p:txBody>
      </p:sp>
      <p:sp>
        <p:nvSpPr>
          <p:cNvPr id="49" name="Google Shape;49;p7"/>
          <p:cNvSpPr txBox="1">
            <a:spLocks noGrp="1"/>
          </p:cNvSpPr>
          <p:nvPr>
            <p:ph type="dt" idx="10"/>
          </p:nvPr>
        </p:nvSpPr>
        <p:spPr>
          <a:xfrm>
            <a:off x="8226422" y="6400800"/>
            <a:ext cx="1449389" cy="2762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100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endParaRPr/>
          </a:p>
        </p:txBody>
      </p:sp>
      <p:sp>
        <p:nvSpPr>
          <p:cNvPr id="50" name="Google Shape;50;p7"/>
          <p:cNvSpPr txBox="1">
            <a:spLocks noGrp="1"/>
          </p:cNvSpPr>
          <p:nvPr>
            <p:ph type="sldNum" idx="12"/>
          </p:nvPr>
        </p:nvSpPr>
        <p:spPr>
          <a:xfrm>
            <a:off x="9828211" y="6400800"/>
            <a:ext cx="838201" cy="2762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100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marL="0" marR="0" lvl="1" indent="0" algn="r" rtl="0">
              <a:spcBef>
                <a:spcPts val="0"/>
              </a:spcBef>
              <a:buNone/>
              <a:defRPr sz="1100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marL="0" marR="0" lvl="2" indent="0" algn="r" rtl="0">
              <a:spcBef>
                <a:spcPts val="0"/>
              </a:spcBef>
              <a:buNone/>
              <a:defRPr sz="1100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marL="0" marR="0" lvl="3" indent="0" algn="r" rtl="0">
              <a:spcBef>
                <a:spcPts val="0"/>
              </a:spcBef>
              <a:buNone/>
              <a:defRPr sz="1100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marL="0" marR="0" lvl="4" indent="0" algn="r" rtl="0">
              <a:spcBef>
                <a:spcPts val="0"/>
              </a:spcBef>
              <a:buNone/>
              <a:defRPr sz="1100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marL="0" marR="0" lvl="5" indent="0" algn="r" rtl="0">
              <a:spcBef>
                <a:spcPts val="0"/>
              </a:spcBef>
              <a:buNone/>
              <a:defRPr sz="1100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marL="0" marR="0" lvl="6" indent="0" algn="r" rtl="0">
              <a:spcBef>
                <a:spcPts val="0"/>
              </a:spcBef>
              <a:buNone/>
              <a:defRPr sz="1100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marL="0" marR="0" lvl="7" indent="0" algn="r" rtl="0">
              <a:spcBef>
                <a:spcPts val="0"/>
              </a:spcBef>
              <a:buNone/>
              <a:defRPr sz="1100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marL="0" marR="0" lvl="8" indent="0" algn="r" rtl="0">
              <a:spcBef>
                <a:spcPts val="0"/>
              </a:spcBef>
              <a:buNone/>
              <a:defRPr sz="1100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bg>
      <p:bgPr>
        <a:solidFill>
          <a:schemeClr val="dk2"/>
        </a:solidFill>
        <a:effectLst/>
      </p:bgPr>
    </p:bg>
    <p:spTree>
      <p:nvGrpSpPr>
        <p:cNvPr id="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8"/>
          <p:cNvSpPr txBox="1">
            <a:spLocks noGrp="1"/>
          </p:cNvSpPr>
          <p:nvPr>
            <p:ph type="ftr" idx="11"/>
          </p:nvPr>
        </p:nvSpPr>
        <p:spPr>
          <a:xfrm>
            <a:off x="1522413" y="6400800"/>
            <a:ext cx="6553199" cy="2762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100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endParaRPr/>
          </a:p>
        </p:txBody>
      </p:sp>
      <p:sp>
        <p:nvSpPr>
          <p:cNvPr id="53" name="Google Shape;53;p8"/>
          <p:cNvSpPr txBox="1">
            <a:spLocks noGrp="1"/>
          </p:cNvSpPr>
          <p:nvPr>
            <p:ph type="dt" idx="10"/>
          </p:nvPr>
        </p:nvSpPr>
        <p:spPr>
          <a:xfrm>
            <a:off x="8226422" y="6400800"/>
            <a:ext cx="1449389" cy="2762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100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endParaRPr/>
          </a:p>
        </p:txBody>
      </p:sp>
      <p:sp>
        <p:nvSpPr>
          <p:cNvPr id="54" name="Google Shape;54;p8"/>
          <p:cNvSpPr txBox="1">
            <a:spLocks noGrp="1"/>
          </p:cNvSpPr>
          <p:nvPr>
            <p:ph type="sldNum" idx="12"/>
          </p:nvPr>
        </p:nvSpPr>
        <p:spPr>
          <a:xfrm>
            <a:off x="9828211" y="6400800"/>
            <a:ext cx="838201" cy="2762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100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marL="0" marR="0" lvl="1" indent="0" algn="r" rtl="0">
              <a:spcBef>
                <a:spcPts val="0"/>
              </a:spcBef>
              <a:buNone/>
              <a:defRPr sz="1100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marL="0" marR="0" lvl="2" indent="0" algn="r" rtl="0">
              <a:spcBef>
                <a:spcPts val="0"/>
              </a:spcBef>
              <a:buNone/>
              <a:defRPr sz="1100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marL="0" marR="0" lvl="3" indent="0" algn="r" rtl="0">
              <a:spcBef>
                <a:spcPts val="0"/>
              </a:spcBef>
              <a:buNone/>
              <a:defRPr sz="1100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marL="0" marR="0" lvl="4" indent="0" algn="r" rtl="0">
              <a:spcBef>
                <a:spcPts val="0"/>
              </a:spcBef>
              <a:buNone/>
              <a:defRPr sz="1100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marL="0" marR="0" lvl="5" indent="0" algn="r" rtl="0">
              <a:spcBef>
                <a:spcPts val="0"/>
              </a:spcBef>
              <a:buNone/>
              <a:defRPr sz="1100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marL="0" marR="0" lvl="6" indent="0" algn="r" rtl="0">
              <a:spcBef>
                <a:spcPts val="0"/>
              </a:spcBef>
              <a:buNone/>
              <a:defRPr sz="1100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marL="0" marR="0" lvl="7" indent="0" algn="r" rtl="0">
              <a:spcBef>
                <a:spcPts val="0"/>
              </a:spcBef>
              <a:buNone/>
              <a:defRPr sz="1100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marL="0" marR="0" lvl="8" indent="0" algn="r" rtl="0">
              <a:spcBef>
                <a:spcPts val="0"/>
              </a:spcBef>
              <a:buNone/>
              <a:defRPr sz="1100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9"/>
          <p:cNvSpPr txBox="1">
            <a:spLocks noGrp="1"/>
          </p:cNvSpPr>
          <p:nvPr>
            <p:ph type="title"/>
          </p:nvPr>
        </p:nvSpPr>
        <p:spPr>
          <a:xfrm>
            <a:off x="1055604" y="1905000"/>
            <a:ext cx="3596607" cy="266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Corbel"/>
              <a:buNone/>
              <a:defRPr sz="36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57" name="Google Shape;57;p9"/>
          <p:cNvSpPr txBox="1">
            <a:spLocks noGrp="1"/>
          </p:cNvSpPr>
          <p:nvPr>
            <p:ph type="body" idx="1"/>
          </p:nvPr>
        </p:nvSpPr>
        <p:spPr>
          <a:xfrm>
            <a:off x="1065213" y="4648200"/>
            <a:ext cx="3581399" cy="137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marL="914400" marR="0" lvl="1" indent="-22860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marL="1371600" marR="0" lvl="2" indent="-228600" algn="l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marL="1828800" marR="0" lvl="3" indent="-228600" algn="l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marL="2286000" marR="0" lvl="4" indent="-228600" algn="l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marL="2743200" marR="0" lvl="5" indent="-228600" algn="l" rtl="0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marL="3200400" marR="0" lvl="6" indent="-228600" algn="l" rtl="0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marL="3657600" marR="0" lvl="7" indent="-228600" algn="l" rtl="0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marL="4114800" marR="0" lvl="8" indent="-228600" algn="l" rtl="0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endParaRPr/>
          </a:p>
        </p:txBody>
      </p:sp>
      <p:sp>
        <p:nvSpPr>
          <p:cNvPr id="58" name="Google Shape;58;p9"/>
          <p:cNvSpPr txBox="1">
            <a:spLocks noGrp="1"/>
          </p:cNvSpPr>
          <p:nvPr>
            <p:ph type="body" idx="2"/>
          </p:nvPr>
        </p:nvSpPr>
        <p:spPr>
          <a:xfrm>
            <a:off x="4951414" y="685800"/>
            <a:ext cx="6400800" cy="533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381000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marL="914400" marR="0" lvl="1" indent="-35560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marL="1371600" marR="0" lvl="2" indent="-342900" algn="l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marL="1828800" marR="0" lvl="3" indent="-330200" algn="l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marL="2286000" marR="0" lvl="4" indent="-330200" algn="l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marL="2743200" marR="0" lvl="5" indent="-330200" algn="l" rtl="0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marL="3200400" marR="0" lvl="6" indent="-330200" algn="l" rtl="0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marL="3657600" marR="0" lvl="7" indent="-330200" algn="l" rtl="0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marL="4114800" marR="0" lvl="8" indent="-330200" algn="l" rtl="0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endParaRPr/>
          </a:p>
        </p:txBody>
      </p:sp>
      <p:sp>
        <p:nvSpPr>
          <p:cNvPr id="59" name="Google Shape;59;p9"/>
          <p:cNvSpPr txBox="1">
            <a:spLocks noGrp="1"/>
          </p:cNvSpPr>
          <p:nvPr>
            <p:ph type="ftr" idx="11"/>
          </p:nvPr>
        </p:nvSpPr>
        <p:spPr>
          <a:xfrm>
            <a:off x="1522413" y="6400800"/>
            <a:ext cx="6553199" cy="2762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100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endParaRPr/>
          </a:p>
        </p:txBody>
      </p:sp>
      <p:sp>
        <p:nvSpPr>
          <p:cNvPr id="60" name="Google Shape;60;p9"/>
          <p:cNvSpPr txBox="1">
            <a:spLocks noGrp="1"/>
          </p:cNvSpPr>
          <p:nvPr>
            <p:ph type="dt" idx="10"/>
          </p:nvPr>
        </p:nvSpPr>
        <p:spPr>
          <a:xfrm>
            <a:off x="8226422" y="6400800"/>
            <a:ext cx="1449389" cy="2762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100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endParaRPr/>
          </a:p>
        </p:txBody>
      </p:sp>
      <p:sp>
        <p:nvSpPr>
          <p:cNvPr id="61" name="Google Shape;61;p9"/>
          <p:cNvSpPr txBox="1">
            <a:spLocks noGrp="1"/>
          </p:cNvSpPr>
          <p:nvPr>
            <p:ph type="sldNum" idx="12"/>
          </p:nvPr>
        </p:nvSpPr>
        <p:spPr>
          <a:xfrm>
            <a:off x="9828211" y="6400800"/>
            <a:ext cx="838201" cy="2762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100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marL="0" marR="0" lvl="1" indent="0" algn="r" rtl="0">
              <a:spcBef>
                <a:spcPts val="0"/>
              </a:spcBef>
              <a:buNone/>
              <a:defRPr sz="1100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marL="0" marR="0" lvl="2" indent="0" algn="r" rtl="0">
              <a:spcBef>
                <a:spcPts val="0"/>
              </a:spcBef>
              <a:buNone/>
              <a:defRPr sz="1100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marL="0" marR="0" lvl="3" indent="0" algn="r" rtl="0">
              <a:spcBef>
                <a:spcPts val="0"/>
              </a:spcBef>
              <a:buNone/>
              <a:defRPr sz="1100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marL="0" marR="0" lvl="4" indent="0" algn="r" rtl="0">
              <a:spcBef>
                <a:spcPts val="0"/>
              </a:spcBef>
              <a:buNone/>
              <a:defRPr sz="1100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marL="0" marR="0" lvl="5" indent="0" algn="r" rtl="0">
              <a:spcBef>
                <a:spcPts val="0"/>
              </a:spcBef>
              <a:buNone/>
              <a:defRPr sz="1100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marL="0" marR="0" lvl="6" indent="0" algn="r" rtl="0">
              <a:spcBef>
                <a:spcPts val="0"/>
              </a:spcBef>
              <a:buNone/>
              <a:defRPr sz="1100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marL="0" marR="0" lvl="7" indent="0" algn="r" rtl="0">
              <a:spcBef>
                <a:spcPts val="0"/>
              </a:spcBef>
              <a:buNone/>
              <a:defRPr sz="1100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marL="0" marR="0" lvl="8" indent="0" algn="r" rtl="0">
              <a:spcBef>
                <a:spcPts val="0"/>
              </a:spcBef>
              <a:buNone/>
              <a:defRPr sz="1100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0"/>
          <p:cNvSpPr txBox="1">
            <a:spLocks noGrp="1"/>
          </p:cNvSpPr>
          <p:nvPr>
            <p:ph type="title"/>
          </p:nvPr>
        </p:nvSpPr>
        <p:spPr>
          <a:xfrm>
            <a:off x="1055604" y="1905000"/>
            <a:ext cx="3596607" cy="266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Corbel"/>
              <a:buNone/>
              <a:defRPr sz="36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64" name="Google Shape;64;p10"/>
          <p:cNvSpPr txBox="1">
            <a:spLocks noGrp="1"/>
          </p:cNvSpPr>
          <p:nvPr>
            <p:ph type="body" idx="1"/>
          </p:nvPr>
        </p:nvSpPr>
        <p:spPr>
          <a:xfrm>
            <a:off x="1065213" y="4648200"/>
            <a:ext cx="3581399" cy="137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marL="914400" marR="0" lvl="1" indent="-22860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marL="1371600" marR="0" lvl="2" indent="-228600" algn="l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marL="1828800" marR="0" lvl="3" indent="-228600" algn="l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marL="2286000" marR="0" lvl="4" indent="-228600" algn="l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marL="2743200" marR="0" lvl="5" indent="-228600" algn="l" rtl="0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marL="3200400" marR="0" lvl="6" indent="-228600" algn="l" rtl="0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marL="3657600" marR="0" lvl="7" indent="-228600" algn="l" rtl="0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marL="4114800" marR="0" lvl="8" indent="-228600" algn="l" rtl="0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endParaRPr/>
          </a:p>
        </p:txBody>
      </p:sp>
      <p:sp>
        <p:nvSpPr>
          <p:cNvPr id="65" name="Google Shape;65;p10" descr="An empty placeholder to add an image. Click on the placeholder and select the image that you wish to add."/>
          <p:cNvSpPr>
            <a:spLocks noGrp="1"/>
          </p:cNvSpPr>
          <p:nvPr>
            <p:ph type="pic" idx="2"/>
          </p:nvPr>
        </p:nvSpPr>
        <p:spPr>
          <a:xfrm>
            <a:off x="4951414" y="685800"/>
            <a:ext cx="6400799" cy="5334000"/>
          </a:xfrm>
          <a:prstGeom prst="rect">
            <a:avLst/>
          </a:prstGeom>
          <a:solidFill>
            <a:schemeClr val="dk2"/>
          </a:solidFill>
          <a:ln w="7620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marR="0" lvl="1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marR="0" lvl="2" algn="l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marR="0" lvl="3" algn="l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marR="0" lvl="4" algn="l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marR="0" lvl="5" algn="l" rtl="0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marR="0" lvl="6" algn="l" rtl="0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marR="0" lvl="7" algn="l" rtl="0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marR="0" lvl="8" algn="l" rtl="0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endParaRPr/>
          </a:p>
        </p:txBody>
      </p:sp>
      <p:sp>
        <p:nvSpPr>
          <p:cNvPr id="66" name="Google Shape;66;p10"/>
          <p:cNvSpPr txBox="1">
            <a:spLocks noGrp="1"/>
          </p:cNvSpPr>
          <p:nvPr>
            <p:ph type="ftr" idx="11"/>
          </p:nvPr>
        </p:nvSpPr>
        <p:spPr>
          <a:xfrm>
            <a:off x="1522413" y="6400800"/>
            <a:ext cx="6553199" cy="2762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100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endParaRPr/>
          </a:p>
        </p:txBody>
      </p:sp>
      <p:sp>
        <p:nvSpPr>
          <p:cNvPr id="67" name="Google Shape;67;p10"/>
          <p:cNvSpPr txBox="1">
            <a:spLocks noGrp="1"/>
          </p:cNvSpPr>
          <p:nvPr>
            <p:ph type="dt" idx="10"/>
          </p:nvPr>
        </p:nvSpPr>
        <p:spPr>
          <a:xfrm>
            <a:off x="8226422" y="6400800"/>
            <a:ext cx="1449389" cy="2762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100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endParaRPr/>
          </a:p>
        </p:txBody>
      </p:sp>
      <p:sp>
        <p:nvSpPr>
          <p:cNvPr id="68" name="Google Shape;68;p10"/>
          <p:cNvSpPr txBox="1">
            <a:spLocks noGrp="1"/>
          </p:cNvSpPr>
          <p:nvPr>
            <p:ph type="sldNum" idx="12"/>
          </p:nvPr>
        </p:nvSpPr>
        <p:spPr>
          <a:xfrm>
            <a:off x="9828211" y="6400800"/>
            <a:ext cx="838201" cy="2762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100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marL="0" marR="0" lvl="1" indent="0" algn="r" rtl="0">
              <a:spcBef>
                <a:spcPts val="0"/>
              </a:spcBef>
              <a:buNone/>
              <a:defRPr sz="1100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marL="0" marR="0" lvl="2" indent="0" algn="r" rtl="0">
              <a:spcBef>
                <a:spcPts val="0"/>
              </a:spcBef>
              <a:buNone/>
              <a:defRPr sz="1100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marL="0" marR="0" lvl="3" indent="0" algn="r" rtl="0">
              <a:spcBef>
                <a:spcPts val="0"/>
              </a:spcBef>
              <a:buNone/>
              <a:defRPr sz="1100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marL="0" marR="0" lvl="4" indent="0" algn="r" rtl="0">
              <a:spcBef>
                <a:spcPts val="0"/>
              </a:spcBef>
              <a:buNone/>
              <a:defRPr sz="1100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marL="0" marR="0" lvl="5" indent="0" algn="r" rtl="0">
              <a:spcBef>
                <a:spcPts val="0"/>
              </a:spcBef>
              <a:buNone/>
              <a:defRPr sz="1100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marL="0" marR="0" lvl="6" indent="0" algn="r" rtl="0">
              <a:spcBef>
                <a:spcPts val="0"/>
              </a:spcBef>
              <a:buNone/>
              <a:defRPr sz="1100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marL="0" marR="0" lvl="7" indent="0" algn="r" rtl="0">
              <a:spcBef>
                <a:spcPts val="0"/>
              </a:spcBef>
              <a:buNone/>
              <a:defRPr sz="1100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marL="0" marR="0" lvl="8" indent="0" algn="r" rtl="0">
              <a:spcBef>
                <a:spcPts val="0"/>
              </a:spcBef>
              <a:buNone/>
              <a:defRPr sz="1100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3">
            <a:alphaModFix/>
          </a:blip>
          <a:stretch>
            <a:fillRect/>
          </a:stretch>
        </a:blip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 txBox="1">
            <a:spLocks noGrp="1"/>
          </p:cNvSpPr>
          <p:nvPr>
            <p:ph type="title"/>
          </p:nvPr>
        </p:nvSpPr>
        <p:spPr>
          <a:xfrm>
            <a:off x="1522413" y="381000"/>
            <a:ext cx="9144001" cy="137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Corbel"/>
              <a:buNone/>
              <a:defRPr sz="36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1" name="Google Shape;11;p1"/>
          <p:cNvSpPr txBox="1">
            <a:spLocks noGrp="1"/>
          </p:cNvSpPr>
          <p:nvPr>
            <p:ph type="body" idx="1"/>
          </p:nvPr>
        </p:nvSpPr>
        <p:spPr>
          <a:xfrm>
            <a:off x="1522413" y="1904999"/>
            <a:ext cx="9134391" cy="41148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381000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marL="914400" marR="0" lvl="1" indent="-35560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marL="1371600" marR="0" lvl="2" indent="-342900" algn="l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marL="1828800" marR="0" lvl="3" indent="-330200" algn="l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marL="2286000" marR="0" lvl="4" indent="-330200" algn="l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marL="2743200" marR="0" lvl="5" indent="-330200" algn="l" rtl="0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marL="3200400" marR="0" lvl="6" indent="-330200" algn="l" rtl="0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marL="3657600" marR="0" lvl="7" indent="-330200" algn="l" rtl="0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marL="4114800" marR="0" lvl="8" indent="-330200" algn="l" rtl="0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endParaRPr/>
          </a:p>
        </p:txBody>
      </p:sp>
      <p:sp>
        <p:nvSpPr>
          <p:cNvPr id="12" name="Google Shape;12;p1"/>
          <p:cNvSpPr txBox="1">
            <a:spLocks noGrp="1"/>
          </p:cNvSpPr>
          <p:nvPr>
            <p:ph type="ftr" idx="11"/>
          </p:nvPr>
        </p:nvSpPr>
        <p:spPr>
          <a:xfrm>
            <a:off x="1522413" y="6400800"/>
            <a:ext cx="6553199" cy="2762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1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endParaRPr/>
          </a:p>
        </p:txBody>
      </p:sp>
      <p:sp>
        <p:nvSpPr>
          <p:cNvPr id="13" name="Google Shape;13;p1"/>
          <p:cNvSpPr txBox="1">
            <a:spLocks noGrp="1"/>
          </p:cNvSpPr>
          <p:nvPr>
            <p:ph type="dt" idx="10"/>
          </p:nvPr>
        </p:nvSpPr>
        <p:spPr>
          <a:xfrm>
            <a:off x="8226422" y="6400800"/>
            <a:ext cx="1449389" cy="2762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1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endParaRPr/>
          </a:p>
        </p:txBody>
      </p:sp>
      <p:sp>
        <p:nvSpPr>
          <p:cNvPr id="14" name="Google Shape;14;p1"/>
          <p:cNvSpPr txBox="1">
            <a:spLocks noGrp="1"/>
          </p:cNvSpPr>
          <p:nvPr>
            <p:ph type="sldNum" idx="12"/>
          </p:nvPr>
        </p:nvSpPr>
        <p:spPr>
          <a:xfrm>
            <a:off x="9828211" y="6400800"/>
            <a:ext cx="838201" cy="2762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1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marL="0" marR="0" lvl="1" indent="0" algn="r" rtl="0">
              <a:spcBef>
                <a:spcPts val="0"/>
              </a:spcBef>
              <a:buNone/>
              <a:defRPr sz="11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marL="0" marR="0" lvl="2" indent="0" algn="r" rtl="0">
              <a:spcBef>
                <a:spcPts val="0"/>
              </a:spcBef>
              <a:buNone/>
              <a:defRPr sz="11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marL="0" marR="0" lvl="3" indent="0" algn="r" rtl="0">
              <a:spcBef>
                <a:spcPts val="0"/>
              </a:spcBef>
              <a:buNone/>
              <a:defRPr sz="11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marL="0" marR="0" lvl="4" indent="0" algn="r" rtl="0">
              <a:spcBef>
                <a:spcPts val="0"/>
              </a:spcBef>
              <a:buNone/>
              <a:defRPr sz="11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marL="0" marR="0" lvl="5" indent="0" algn="r" rtl="0">
              <a:spcBef>
                <a:spcPts val="0"/>
              </a:spcBef>
              <a:buNone/>
              <a:defRPr sz="11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marL="0" marR="0" lvl="6" indent="0" algn="r" rtl="0">
              <a:spcBef>
                <a:spcPts val="0"/>
              </a:spcBef>
              <a:buNone/>
              <a:defRPr sz="11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marL="0" marR="0" lvl="7" indent="0" algn="r" rtl="0">
              <a:spcBef>
                <a:spcPts val="0"/>
              </a:spcBef>
              <a:buNone/>
              <a:defRPr sz="11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marL="0" marR="0" lvl="8" indent="0" algn="r" rtl="0">
              <a:spcBef>
                <a:spcPts val="0"/>
              </a:spcBef>
              <a:buNone/>
              <a:defRPr sz="11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 xmlns:p15="http://schemas.microsoft.com/office/powerpoint/2012/main">
        <p15:guide id="1" pos="3839">
          <p15:clr>
            <a:srgbClr val="F26B43"/>
          </p15:clr>
        </p15:guide>
        <p15:guide id="2" orient="horz" pos="216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mynextmove.org/explore/ip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onetonline.org/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3"/>
          <p:cNvSpPr txBox="1">
            <a:spLocks noGrp="1"/>
          </p:cNvSpPr>
          <p:nvPr>
            <p:ph type="ctrTitle"/>
          </p:nvPr>
        </p:nvSpPr>
        <p:spPr>
          <a:xfrm>
            <a:off x="1065214" y="1828800"/>
            <a:ext cx="8229600" cy="289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600"/>
              <a:buFont typeface="Corbel"/>
              <a:buNone/>
            </a:pPr>
            <a:r>
              <a:rPr lang="en-US" sz="66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rPr>
              <a:t>Beginning your career search</a:t>
            </a:r>
            <a:endParaRPr sz="6600" b="0" i="0" u="none" strike="noStrike" cap="none">
              <a:solidFill>
                <a:schemeClr val="lt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86" name="Google Shape;86;p13"/>
          <p:cNvSpPr txBox="1">
            <a:spLocks noGrp="1"/>
          </p:cNvSpPr>
          <p:nvPr>
            <p:ph type="subTitle" idx="1"/>
          </p:nvPr>
        </p:nvSpPr>
        <p:spPr>
          <a:xfrm>
            <a:off x="1065213" y="4800600"/>
            <a:ext cx="8229600" cy="121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Arial"/>
              <a:buNone/>
            </a:pPr>
            <a:r>
              <a:rPr lang="en-US" sz="2000" b="0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rPr>
              <a:t>ASSESSMENT  EXPLORATION  RESEARCH  PLANNING</a:t>
            </a:r>
            <a:endParaRPr sz="2000" b="0" i="0" u="none" strike="noStrike" cap="none">
              <a:solidFill>
                <a:schemeClr val="accent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87" name="Google Shape;87;p13"/>
          <p:cNvPicPr preferRelativeResize="0"/>
          <p:nvPr/>
        </p:nvPicPr>
        <p:blipFill rotWithShape="1">
          <a:blip r:embed="rId3">
            <a:alphaModFix/>
          </a:blip>
          <a:srcRect l="1960" r="1960"/>
          <a:stretch/>
        </p:blipFill>
        <p:spPr>
          <a:xfrm>
            <a:off x="78200" y="6496525"/>
            <a:ext cx="714375" cy="266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88" name="Google Shape;88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1247900" y="6022102"/>
            <a:ext cx="714375" cy="681148"/>
          </a:xfrm>
          <a:prstGeom prst="rect">
            <a:avLst/>
          </a:prstGeom>
          <a:noFill/>
          <a:ln>
            <a:noFill/>
          </a:ln>
        </p:spPr>
      </p:pic>
      <p:pic>
        <p:nvPicPr>
          <p:cNvPr id="89" name="Google Shape;89;p13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220025" y="174150"/>
            <a:ext cx="1934252" cy="835249"/>
          </a:xfrm>
          <a:prstGeom prst="rect">
            <a:avLst/>
          </a:prstGeom>
          <a:noFill/>
          <a:ln>
            <a:noFill/>
          </a:ln>
        </p:spPr>
      </p:pic>
      <p:pic>
        <p:nvPicPr>
          <p:cNvPr id="90" name="Google Shape;90;p13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9048427" y="148863"/>
            <a:ext cx="3000375" cy="8858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p22"/>
          <p:cNvSpPr txBox="1">
            <a:spLocks noGrp="1"/>
          </p:cNvSpPr>
          <p:nvPr>
            <p:ph type="title"/>
          </p:nvPr>
        </p:nvSpPr>
        <p:spPr>
          <a:xfrm>
            <a:off x="1522413" y="990600"/>
            <a:ext cx="9144001" cy="17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240"/>
              <a:buFont typeface="Corbel"/>
              <a:buNone/>
            </a:pPr>
            <a:r>
              <a:rPr lang="en-US" sz="3240" b="0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rPr>
              <a:t>Assessment </a:t>
            </a:r>
            <a:br>
              <a:rPr lang="en-US" sz="3240" b="0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rPr>
            </a:br>
            <a:r>
              <a:rPr lang="en-US" sz="3240" b="0" i="0" u="none" strike="noStrike" cap="none">
                <a:solidFill>
                  <a:srgbClr val="FCD065"/>
                </a:solidFill>
                <a:latin typeface="Corbel"/>
                <a:ea typeface="Corbel"/>
                <a:cs typeface="Corbel"/>
                <a:sym typeface="Corbel"/>
              </a:rPr>
              <a:t>Assignment 1, Part 3: Reflecting on your O*NET Search</a:t>
            </a:r>
            <a:br>
              <a:rPr lang="en-US" sz="3240" b="0" i="0" u="none" strike="noStrike" cap="none">
                <a:solidFill>
                  <a:srgbClr val="FCD065"/>
                </a:solidFill>
                <a:latin typeface="Corbel"/>
                <a:ea typeface="Corbel"/>
                <a:cs typeface="Corbel"/>
                <a:sym typeface="Corbel"/>
              </a:rPr>
            </a:br>
            <a:r>
              <a:rPr lang="en-US" sz="3240" b="0" i="1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rPr>
              <a:t>Many of the jobs that are coming up do not interest me.  Why is that?</a:t>
            </a:r>
            <a:endParaRPr sz="3240" b="0" i="0" u="none" strike="noStrike" cap="none">
              <a:solidFill>
                <a:schemeClr val="lt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180" name="Google Shape;180;p22"/>
          <p:cNvSpPr txBox="1">
            <a:spLocks noGrp="1"/>
          </p:cNvSpPr>
          <p:nvPr>
            <p:ph type="body" idx="1"/>
          </p:nvPr>
        </p:nvSpPr>
        <p:spPr>
          <a:xfrm>
            <a:off x="1522413" y="2819400"/>
            <a:ext cx="9134391" cy="320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Arial"/>
              <a:buNone/>
            </a:pPr>
            <a:r>
              <a:rPr lang="en-US" sz="24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rPr>
              <a:t>All of us are influenced by our families, communities, and expectations from others.  We may wish for a certain level of prestige.  We may wish to secure a position within a major industry in the city or town we grew up in. </a:t>
            </a:r>
            <a:endParaRPr sz="2400" b="0" i="0" u="none" strike="noStrike" cap="none">
              <a:solidFill>
                <a:schemeClr val="lt1"/>
              </a:solidFill>
              <a:latin typeface="Corbel"/>
              <a:ea typeface="Corbel"/>
              <a:cs typeface="Corbel"/>
              <a:sym typeface="Corbel"/>
            </a:endParaRPr>
          </a:p>
          <a:p>
            <a:pPr marL="0" marR="0" lvl="0" indent="0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Arial"/>
              <a:buNone/>
            </a:pPr>
            <a:r>
              <a:rPr lang="en-US" sz="24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rPr>
              <a:t>If you find yourself thinking that a job that shows up on the O-Net Online is not a good option, take time to consider what might influence that thought.  </a:t>
            </a:r>
            <a:endParaRPr sz="2400" b="0" i="0" u="none" strike="noStrike" cap="none">
              <a:solidFill>
                <a:schemeClr val="lt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181" name="Google Shape;181;p2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0863300" y="6269600"/>
            <a:ext cx="1143124" cy="4936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82" name="Google Shape;182;p22"/>
          <p:cNvPicPr preferRelativeResize="0"/>
          <p:nvPr/>
        </p:nvPicPr>
        <p:blipFill rotWithShape="1">
          <a:blip r:embed="rId4">
            <a:alphaModFix/>
          </a:blip>
          <a:srcRect l="1960" r="1960"/>
          <a:stretch/>
        </p:blipFill>
        <p:spPr>
          <a:xfrm>
            <a:off x="78200" y="6496525"/>
            <a:ext cx="714375" cy="266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p23"/>
          <p:cNvSpPr txBox="1">
            <a:spLocks noGrp="1"/>
          </p:cNvSpPr>
          <p:nvPr>
            <p:ph type="title"/>
          </p:nvPr>
        </p:nvSpPr>
        <p:spPr>
          <a:xfrm>
            <a:off x="1522413" y="381000"/>
            <a:ext cx="9144001" cy="137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240"/>
              <a:buFont typeface="Corbel"/>
              <a:buNone/>
            </a:pPr>
            <a:r>
              <a:rPr lang="en-US" sz="3240" b="0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rPr>
              <a:t>Assessment</a:t>
            </a:r>
            <a:br>
              <a:rPr lang="en-US" sz="3240" b="0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rPr>
            </a:br>
            <a:r>
              <a:rPr lang="en-US" sz="3240" b="0" i="0" u="none" strike="noStrike" cap="none">
                <a:solidFill>
                  <a:srgbClr val="FF0000"/>
                </a:solidFill>
                <a:latin typeface="Corbel"/>
                <a:ea typeface="Corbel"/>
                <a:cs typeface="Corbel"/>
                <a:sym typeface="Corbel"/>
              </a:rPr>
              <a:t>Assignment 1, Part 3: Reflecting on Your O*NET Search</a:t>
            </a:r>
            <a:endParaRPr sz="3240" b="0" i="0" u="none" strike="noStrike" cap="none">
              <a:solidFill>
                <a:schemeClr val="lt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188" name="Google Shape;188;p23"/>
          <p:cNvSpPr txBox="1">
            <a:spLocks noGrp="1"/>
          </p:cNvSpPr>
          <p:nvPr>
            <p:ph type="body" idx="1"/>
          </p:nvPr>
        </p:nvSpPr>
        <p:spPr>
          <a:xfrm>
            <a:off x="1522413" y="1904999"/>
            <a:ext cx="9134391" cy="41148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223838" marR="0" lvl="0" indent="-223838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Arial"/>
              <a:buChar char="•"/>
            </a:pPr>
            <a:r>
              <a:rPr lang="en-US" sz="2400" b="0" i="0" u="none" strike="noStrike" cap="none">
                <a:solidFill>
                  <a:srgbClr val="FF0000"/>
                </a:solidFill>
                <a:latin typeface="Corbel"/>
                <a:ea typeface="Corbel"/>
                <a:cs typeface="Corbel"/>
                <a:sym typeface="Corbel"/>
              </a:rPr>
              <a:t>Label this assignment, “Assignment 1, Part 3.”</a:t>
            </a:r>
            <a:endParaRPr/>
          </a:p>
          <a:p>
            <a:pPr marL="457200" marR="0" lvl="0" indent="-457200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Corbel"/>
              <a:buAutoNum type="arabicPeriod" startAt="3"/>
            </a:pPr>
            <a:r>
              <a:rPr lang="en-US" sz="2400" b="0" i="0" u="none" strike="noStrike" cap="none">
                <a:solidFill>
                  <a:srgbClr val="FF0000"/>
                </a:solidFill>
                <a:latin typeface="Corbel"/>
                <a:ea typeface="Corbel"/>
                <a:cs typeface="Corbel"/>
                <a:sym typeface="Corbel"/>
              </a:rPr>
              <a:t>Write a paragraph reflection on your O*NET Search.  Address the following:</a:t>
            </a:r>
            <a:endParaRPr/>
          </a:p>
          <a:p>
            <a:pPr marL="696912" marR="0" lvl="1" indent="-45720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Corbel"/>
              <a:buAutoNum type="alphaLcPeriod"/>
            </a:pPr>
            <a:r>
              <a:rPr lang="en-US" sz="2000" b="0" i="0" u="none" strike="noStrike" cap="none">
                <a:solidFill>
                  <a:srgbClr val="FF0000"/>
                </a:solidFill>
                <a:latin typeface="Corbel"/>
                <a:ea typeface="Corbel"/>
                <a:cs typeface="Corbel"/>
                <a:sym typeface="Corbel"/>
              </a:rPr>
              <a:t>What jobs have your parents held?  How do you think your parents’ careers might influence what jobs interest you?</a:t>
            </a:r>
            <a:endParaRPr sz="2000" b="0" i="0" u="none" strike="noStrike" cap="none">
              <a:solidFill>
                <a:srgbClr val="FF0000"/>
              </a:solidFill>
              <a:latin typeface="Corbel"/>
              <a:ea typeface="Corbel"/>
              <a:cs typeface="Corbel"/>
              <a:sym typeface="Corbel"/>
            </a:endParaRPr>
          </a:p>
          <a:p>
            <a:pPr marL="696912" marR="0" lvl="1" indent="-45720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Corbel"/>
              <a:buAutoNum type="alphaLcPeriod"/>
            </a:pPr>
            <a:r>
              <a:rPr lang="en-US" sz="2000" b="0" i="0" u="none" strike="noStrike" cap="none">
                <a:solidFill>
                  <a:srgbClr val="FF0000"/>
                </a:solidFill>
                <a:latin typeface="Corbel"/>
                <a:ea typeface="Corbel"/>
                <a:cs typeface="Corbel"/>
                <a:sym typeface="Corbel"/>
              </a:rPr>
              <a:t> What do your classmates aspire to do?  How do you think your classmates’ hopes and dreams influence what jobs interest you?</a:t>
            </a:r>
            <a:endParaRPr/>
          </a:p>
          <a:p>
            <a:pPr marL="696912" marR="0" lvl="1" indent="-45720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Corbel"/>
              <a:buAutoNum type="alphaLcPeriod"/>
            </a:pPr>
            <a:r>
              <a:rPr lang="en-US" sz="2000" b="0" i="0" u="none" strike="noStrike" cap="none">
                <a:solidFill>
                  <a:srgbClr val="FF0000"/>
                </a:solidFill>
                <a:latin typeface="Corbel"/>
                <a:ea typeface="Corbel"/>
                <a:cs typeface="Corbel"/>
                <a:sym typeface="Corbel"/>
              </a:rPr>
              <a:t>Are there any positions that feel out of reach?  If so, what do you think contributes to making these roles feel out of reach?</a:t>
            </a:r>
            <a:endParaRPr sz="2000" b="0" i="0" u="none" strike="noStrike" cap="none">
              <a:solidFill>
                <a:srgbClr val="FF0000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189" name="Google Shape;189;p2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0863300" y="6269600"/>
            <a:ext cx="1143124" cy="4936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90" name="Google Shape;190;p23"/>
          <p:cNvPicPr preferRelativeResize="0"/>
          <p:nvPr/>
        </p:nvPicPr>
        <p:blipFill rotWithShape="1">
          <a:blip r:embed="rId4">
            <a:alphaModFix/>
          </a:blip>
          <a:srcRect l="1960" r="1960"/>
          <a:stretch/>
        </p:blipFill>
        <p:spPr>
          <a:xfrm>
            <a:off x="78200" y="6496525"/>
            <a:ext cx="714375" cy="266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5" name="Google Shape;195;p24"/>
          <p:cNvPicPr preferRelativeResize="0">
            <a:picLocks noGrp="1"/>
          </p:cNvPicPr>
          <p:nvPr>
            <p:ph type="body" idx="1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2970212" y="0"/>
            <a:ext cx="6093945" cy="6845557"/>
          </a:xfrm>
          <a:prstGeom prst="rect">
            <a:avLst/>
          </a:prstGeom>
          <a:noFill/>
          <a:ln>
            <a:noFill/>
          </a:ln>
        </p:spPr>
      </p:pic>
      <p:pic>
        <p:nvPicPr>
          <p:cNvPr id="196" name="Google Shape;196;p24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0863300" y="6269600"/>
            <a:ext cx="1143124" cy="4936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97" name="Google Shape;197;p24"/>
          <p:cNvPicPr preferRelativeResize="0"/>
          <p:nvPr/>
        </p:nvPicPr>
        <p:blipFill rotWithShape="1">
          <a:blip r:embed="rId5">
            <a:alphaModFix/>
          </a:blip>
          <a:srcRect l="1960" r="1960"/>
          <a:stretch/>
        </p:blipFill>
        <p:spPr>
          <a:xfrm>
            <a:off x="78200" y="6496525"/>
            <a:ext cx="714375" cy="266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Google Shape;202;p25"/>
          <p:cNvSpPr txBox="1">
            <a:spLocks noGrp="1"/>
          </p:cNvSpPr>
          <p:nvPr>
            <p:ph type="title"/>
          </p:nvPr>
        </p:nvSpPr>
        <p:spPr>
          <a:xfrm>
            <a:off x="1522413" y="381000"/>
            <a:ext cx="9144001" cy="137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Corbel"/>
              <a:buNone/>
            </a:pPr>
            <a:r>
              <a:rPr lang="en-US" sz="3600" b="0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rPr>
              <a:t>Exploration &amp; Research</a:t>
            </a:r>
            <a:br>
              <a:rPr lang="en-US" sz="36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rPr>
            </a:br>
            <a:r>
              <a:rPr lang="en-US" sz="3600" b="0" i="1" u="none" strike="noStrike" cap="non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  <a:t>Beyond the RIASEC</a:t>
            </a:r>
            <a:endParaRPr sz="3600" b="0" i="0" u="none" strike="noStrike" cap="none">
              <a:solidFill>
                <a:srgbClr val="FFFFFF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203" name="Google Shape;203;p25"/>
          <p:cNvSpPr txBox="1">
            <a:spLocks noGrp="1"/>
          </p:cNvSpPr>
          <p:nvPr>
            <p:ph type="body" idx="1"/>
          </p:nvPr>
        </p:nvSpPr>
        <p:spPr>
          <a:xfrm>
            <a:off x="1522413" y="1904999"/>
            <a:ext cx="9134391" cy="44958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Arial"/>
              <a:buNone/>
            </a:pPr>
            <a:r>
              <a:rPr lang="en-US" sz="28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rPr>
              <a:t>After finishing the interests assessment and career stories, consider: what are a few careers that caught your eye?</a:t>
            </a:r>
            <a:endParaRPr sz="2800" b="0" i="0" u="none" strike="noStrike" cap="none">
              <a:solidFill>
                <a:schemeClr val="lt1"/>
              </a:solidFill>
              <a:latin typeface="Corbel"/>
              <a:ea typeface="Corbel"/>
              <a:cs typeface="Corbel"/>
              <a:sym typeface="Corbel"/>
            </a:endParaRPr>
          </a:p>
          <a:p>
            <a:pPr marL="733425" marR="0" lvl="2" indent="-514350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Arial"/>
              <a:buChar char="•"/>
            </a:pPr>
            <a:r>
              <a:rPr lang="en-US" sz="28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rPr>
              <a:t>What do you like about these jobs? </a:t>
            </a:r>
            <a:endParaRPr sz="2800" b="0" i="0" u="none" strike="noStrike" cap="none">
              <a:solidFill>
                <a:schemeClr val="lt1"/>
              </a:solidFill>
              <a:latin typeface="Corbel"/>
              <a:ea typeface="Corbel"/>
              <a:cs typeface="Corbel"/>
              <a:sym typeface="Corbel"/>
            </a:endParaRPr>
          </a:p>
          <a:p>
            <a:pPr marL="733425" marR="0" lvl="2" indent="-514350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Arial"/>
              <a:buChar char="•"/>
            </a:pPr>
            <a:r>
              <a:rPr lang="en-US" sz="28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rPr>
              <a:t>What is one way you might explore each role? (e.g. talking to my teacher’s friend who works in this same field, joining the robotics club at school, pursuing a summer internship).</a:t>
            </a:r>
            <a:endParaRPr/>
          </a:p>
          <a:p>
            <a:pPr marL="223838" marR="0" lvl="0" indent="-71438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Arial"/>
              <a:buNone/>
            </a:pPr>
            <a:endParaRPr sz="2400" b="0" i="0" u="none" strike="noStrike" cap="none">
              <a:solidFill>
                <a:schemeClr val="lt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204" name="Google Shape;204;p2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0863300" y="6269600"/>
            <a:ext cx="1143124" cy="4936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05" name="Google Shape;205;p25"/>
          <p:cNvPicPr preferRelativeResize="0"/>
          <p:nvPr/>
        </p:nvPicPr>
        <p:blipFill rotWithShape="1">
          <a:blip r:embed="rId4">
            <a:alphaModFix/>
          </a:blip>
          <a:srcRect l="1960" r="1960"/>
          <a:stretch/>
        </p:blipFill>
        <p:spPr>
          <a:xfrm>
            <a:off x="78200" y="6496525"/>
            <a:ext cx="714375" cy="266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Google Shape;210;p26"/>
          <p:cNvSpPr txBox="1">
            <a:spLocks noGrp="1"/>
          </p:cNvSpPr>
          <p:nvPr>
            <p:ph type="title"/>
          </p:nvPr>
        </p:nvSpPr>
        <p:spPr>
          <a:xfrm>
            <a:off x="1522413" y="381000"/>
            <a:ext cx="9144001" cy="137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Corbel"/>
              <a:buNone/>
            </a:pPr>
            <a:r>
              <a:rPr lang="en-US" sz="3600" b="0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rPr>
              <a:t>Exploration &amp; Research</a:t>
            </a:r>
            <a:br>
              <a:rPr lang="en-US" sz="36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rPr>
            </a:br>
            <a:endParaRPr sz="3600" b="0" i="0" u="none" strike="noStrike" cap="none">
              <a:solidFill>
                <a:schemeClr val="lt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211" name="Google Shape;211;p26"/>
          <p:cNvSpPr txBox="1">
            <a:spLocks noGrp="1"/>
          </p:cNvSpPr>
          <p:nvPr>
            <p:ph type="body" idx="1"/>
          </p:nvPr>
        </p:nvSpPr>
        <p:spPr>
          <a:xfrm>
            <a:off x="1522413" y="1447801"/>
            <a:ext cx="9134391" cy="495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Arial"/>
              <a:buNone/>
            </a:pPr>
            <a:r>
              <a:rPr lang="en-US" sz="28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rPr>
              <a:t>In addition to finding a job that is a good match for your interests, there are many other factors to consider.  Here are some questions to think about:</a:t>
            </a:r>
            <a:endParaRPr sz="2800" b="0" i="0" u="none" strike="noStrike" cap="none">
              <a:solidFill>
                <a:schemeClr val="lt1"/>
              </a:solidFill>
              <a:latin typeface="Corbel"/>
              <a:ea typeface="Corbel"/>
              <a:cs typeface="Corbel"/>
              <a:sym typeface="Corbel"/>
            </a:endParaRPr>
          </a:p>
          <a:p>
            <a:pPr marL="463550" marR="0" lvl="1" indent="-231775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Arial"/>
              <a:buChar char="•"/>
            </a:pPr>
            <a:r>
              <a:rPr lang="en-US" sz="28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rPr>
              <a:t>Does this job have health care benefits?</a:t>
            </a:r>
            <a:endParaRPr/>
          </a:p>
          <a:p>
            <a:pPr marL="463550" marR="0" lvl="1" indent="-231775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Arial"/>
              <a:buChar char="•"/>
            </a:pPr>
            <a:r>
              <a:rPr lang="en-US" sz="28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rPr>
              <a:t>How much training is needed to do this job?  How many years of school are needed?  Is the cost of education expensive?  Are scholarships available?  How much debt will I need to take on?</a:t>
            </a:r>
            <a:endParaRPr/>
          </a:p>
          <a:p>
            <a:pPr marL="463550" marR="0" lvl="1" indent="-231775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Arial"/>
              <a:buChar char="•"/>
            </a:pPr>
            <a:r>
              <a:rPr lang="en-US" sz="28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rPr>
              <a:t>If I go into this field, what is the likelihood that I will be able to find a job? Is there a high demand for workers or a low demand for workers? Is this projected to change in the next several decades?</a:t>
            </a:r>
            <a:endParaRPr sz="2800" b="0" i="0" u="none" strike="noStrike" cap="none">
              <a:solidFill>
                <a:schemeClr val="lt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212" name="Google Shape;212;p2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0863300" y="6269600"/>
            <a:ext cx="1143124" cy="4936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13" name="Google Shape;213;p26"/>
          <p:cNvPicPr preferRelativeResize="0"/>
          <p:nvPr/>
        </p:nvPicPr>
        <p:blipFill rotWithShape="1">
          <a:blip r:embed="rId4">
            <a:alphaModFix/>
          </a:blip>
          <a:srcRect l="1960" r="1960"/>
          <a:stretch/>
        </p:blipFill>
        <p:spPr>
          <a:xfrm>
            <a:off x="78200" y="6496525"/>
            <a:ext cx="714375" cy="266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p27"/>
          <p:cNvSpPr txBox="1">
            <a:spLocks noGrp="1"/>
          </p:cNvSpPr>
          <p:nvPr>
            <p:ph type="title"/>
          </p:nvPr>
        </p:nvSpPr>
        <p:spPr>
          <a:xfrm>
            <a:off x="1522413" y="381000"/>
            <a:ext cx="9144001" cy="137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Corbel"/>
              <a:buNone/>
            </a:pPr>
            <a:r>
              <a:rPr lang="en-US" sz="3600" b="0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rPr>
              <a:t>Exploration &amp; Research</a:t>
            </a:r>
            <a:br>
              <a:rPr lang="en-US" sz="3600" b="0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rPr>
            </a:br>
            <a:r>
              <a:rPr lang="en-US" sz="3600" b="0" i="0" u="none" strike="noStrike" cap="non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  <a:t>Career Exploration Web-quest</a:t>
            </a:r>
            <a:endParaRPr sz="3600" b="0" i="0" u="none" strike="noStrike" cap="none">
              <a:solidFill>
                <a:srgbClr val="FFFFFF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219" name="Google Shape;219;p27"/>
          <p:cNvSpPr txBox="1">
            <a:spLocks noGrp="1"/>
          </p:cNvSpPr>
          <p:nvPr>
            <p:ph type="body" idx="1"/>
          </p:nvPr>
        </p:nvSpPr>
        <p:spPr>
          <a:xfrm>
            <a:off x="1522413" y="1828801"/>
            <a:ext cx="9134391" cy="4648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Arial"/>
              <a:buNone/>
            </a:pPr>
            <a:r>
              <a:rPr lang="en-US" sz="2800" b="0" i="0" u="none" strike="noStrike" cap="non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  <a:t>Now pick a career that you are especially interested in…Use the O*Net website or other websites of your choice to find out more.  (Refer to the last page of this slideshow for more websites).  Consider the following:</a:t>
            </a:r>
            <a:endParaRPr/>
          </a:p>
          <a:p>
            <a:pPr marL="457200" marR="0" lvl="0" indent="-457200" algn="l" rtl="0">
              <a:lnSpc>
                <a:spcPct val="80000"/>
              </a:lnSpc>
              <a:spcBef>
                <a:spcPts val="180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Corbel"/>
              <a:buAutoNum type="arabicPeriod"/>
            </a:pPr>
            <a:r>
              <a:rPr lang="en-US" sz="2400" b="0" i="0" u="none" strike="noStrike" cap="non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  <a:t>What are the duties/responsibilities of this career? </a:t>
            </a:r>
            <a:endParaRPr sz="2400" b="0" i="0" u="none" strike="noStrike" cap="none">
              <a:solidFill>
                <a:srgbClr val="FFFFFF"/>
              </a:solidFill>
              <a:latin typeface="Corbel"/>
              <a:ea typeface="Corbel"/>
              <a:cs typeface="Corbel"/>
              <a:sym typeface="Corbel"/>
            </a:endParaRPr>
          </a:p>
          <a:p>
            <a:pPr marL="457200" marR="0" lvl="0" indent="-457200" algn="l" rtl="0">
              <a:lnSpc>
                <a:spcPct val="80000"/>
              </a:lnSpc>
              <a:spcBef>
                <a:spcPts val="180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Corbel"/>
              <a:buAutoNum type="arabicPeriod"/>
            </a:pPr>
            <a:r>
              <a:rPr lang="en-US" sz="2400" b="0" i="0" u="none" strike="noStrike" cap="non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  <a:t>What courses should you take if you are interested in this career?</a:t>
            </a:r>
            <a:endParaRPr/>
          </a:p>
          <a:p>
            <a:pPr marL="457200" marR="0" lvl="0" indent="-457200" algn="l" rtl="0">
              <a:lnSpc>
                <a:spcPct val="80000"/>
              </a:lnSpc>
              <a:spcBef>
                <a:spcPts val="180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Corbel"/>
              <a:buAutoNum type="arabicPeriod"/>
            </a:pPr>
            <a:r>
              <a:rPr lang="en-US" sz="2400" b="0" i="0" u="none" strike="noStrike" cap="non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  <a:t>What is the job growth outlook?</a:t>
            </a:r>
            <a:endParaRPr/>
          </a:p>
          <a:p>
            <a:pPr marL="457200" marR="0" lvl="0" indent="-457200" algn="l" rtl="0">
              <a:lnSpc>
                <a:spcPct val="80000"/>
              </a:lnSpc>
              <a:spcBef>
                <a:spcPts val="180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Corbel"/>
              <a:buAutoNum type="arabicPeriod"/>
            </a:pPr>
            <a:r>
              <a:rPr lang="en-US" sz="2400" b="0" i="0" u="none" strike="noStrike" cap="non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  <a:t>What kind of training or college education do you need for this career?</a:t>
            </a:r>
            <a:endParaRPr/>
          </a:p>
          <a:p>
            <a:pPr marL="457200" marR="0" lvl="0" indent="-457200" algn="l" rtl="0">
              <a:lnSpc>
                <a:spcPct val="80000"/>
              </a:lnSpc>
              <a:spcBef>
                <a:spcPts val="180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Corbel"/>
              <a:buAutoNum type="arabicPeriod"/>
            </a:pPr>
            <a:r>
              <a:rPr lang="en-US" sz="2400" b="0" i="0" u="none" strike="noStrike" cap="non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  <a:t>What is the starting pay?</a:t>
            </a:r>
            <a:endParaRPr sz="2400" b="0" i="0" u="none" strike="noStrike" cap="none">
              <a:solidFill>
                <a:srgbClr val="FFFFFF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220" name="Google Shape;220;p2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0863300" y="6269600"/>
            <a:ext cx="1143124" cy="4936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21" name="Google Shape;221;p27"/>
          <p:cNvPicPr preferRelativeResize="0"/>
          <p:nvPr/>
        </p:nvPicPr>
        <p:blipFill rotWithShape="1">
          <a:blip r:embed="rId4">
            <a:alphaModFix/>
          </a:blip>
          <a:srcRect l="1960" r="1960"/>
          <a:stretch/>
        </p:blipFill>
        <p:spPr>
          <a:xfrm>
            <a:off x="78200" y="6496525"/>
            <a:ext cx="714375" cy="266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Google Shape;226;p28"/>
          <p:cNvSpPr txBox="1">
            <a:spLocks noGrp="1"/>
          </p:cNvSpPr>
          <p:nvPr>
            <p:ph type="title"/>
          </p:nvPr>
        </p:nvSpPr>
        <p:spPr>
          <a:xfrm>
            <a:off x="1522413" y="381000"/>
            <a:ext cx="9144001" cy="137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240"/>
              <a:buFont typeface="Corbel"/>
              <a:buNone/>
            </a:pPr>
            <a:r>
              <a:rPr lang="en-US" sz="3240" b="0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rPr>
              <a:t>Planning – Education and Training</a:t>
            </a:r>
            <a:br>
              <a:rPr lang="en-US" sz="3240" b="0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rPr>
            </a:br>
            <a:r>
              <a:rPr lang="en-US" sz="2790" b="0" i="1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rPr>
              <a:t>How much time do I want to spend preparing (school, on-the-job training) for an occupation? </a:t>
            </a:r>
            <a:endParaRPr sz="3240" b="0" i="1" u="none" strike="noStrike" cap="none">
              <a:solidFill>
                <a:schemeClr val="lt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227" name="Google Shape;227;p28"/>
          <p:cNvSpPr txBox="1"/>
          <p:nvPr/>
        </p:nvSpPr>
        <p:spPr>
          <a:xfrm>
            <a:off x="608012" y="2209800"/>
            <a:ext cx="5334000" cy="34163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rPr>
              <a:t>5 or more years:</a:t>
            </a:r>
            <a:endParaRPr/>
          </a:p>
          <a:p>
            <a:pPr marL="742950" marR="0" lvl="1" indent="-28575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</a:pPr>
            <a:r>
              <a:rPr lang="en-US" sz="18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rPr>
              <a:t>5 or more years of school (master’s, doctoral, or professional degree)</a:t>
            </a:r>
            <a:endParaRPr/>
          </a:p>
          <a:p>
            <a:pPr marL="742950" marR="0" lvl="1" indent="-28575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</a:pPr>
            <a:r>
              <a:rPr lang="en-US" sz="18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rPr>
              <a:t>4 years of school (bachelor’s degree) plus one year of work experience or on-the-job training</a:t>
            </a:r>
            <a:endParaRPr/>
          </a:p>
          <a:p>
            <a:pPr marL="742950" marR="0" lvl="1" indent="-28575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</a:pPr>
            <a:r>
              <a:rPr lang="en-US" sz="18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rPr>
              <a:t>5 or more years of previous work experience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rPr>
              <a:t>4 years:</a:t>
            </a:r>
            <a:endParaRPr/>
          </a:p>
          <a:p>
            <a:pPr marL="742950" marR="0" lvl="1" indent="-28575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</a:pPr>
            <a:r>
              <a:rPr lang="en-US" sz="18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rPr>
              <a:t>4 years of school (bachelor’s degree)</a:t>
            </a:r>
            <a:endParaRPr/>
          </a:p>
          <a:p>
            <a:pPr marL="742950" marR="0" lvl="1" indent="-28575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</a:pPr>
            <a:r>
              <a:rPr lang="en-US" sz="18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rPr>
              <a:t>2 years of school (associate degree) plus two years of work experience or on-the-job training</a:t>
            </a:r>
            <a:endParaRPr/>
          </a:p>
          <a:p>
            <a:pPr marL="742950" marR="0" lvl="1" indent="-28575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</a:pPr>
            <a:r>
              <a:rPr lang="en-US" sz="18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rPr>
              <a:t>3 to 4 years of previous work experience </a:t>
            </a:r>
            <a:endParaRPr sz="1800" b="1" i="0" u="none" strike="noStrike" cap="none">
              <a:solidFill>
                <a:schemeClr val="lt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228" name="Google Shape;228;p28"/>
          <p:cNvSpPr/>
          <p:nvPr/>
        </p:nvSpPr>
        <p:spPr>
          <a:xfrm>
            <a:off x="6246812" y="2209800"/>
            <a:ext cx="5588619" cy="36933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rPr>
              <a:t>2 to 3 years:</a:t>
            </a:r>
            <a:endParaRPr/>
          </a:p>
          <a:p>
            <a:pPr marL="742950" marR="0" lvl="1" indent="-28575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</a:pPr>
            <a:r>
              <a:rPr lang="en-US" sz="18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rPr>
              <a:t>2 to 3 years of school (associate degree)</a:t>
            </a:r>
            <a:endParaRPr/>
          </a:p>
          <a:p>
            <a:pPr marL="742950" marR="0" lvl="1" indent="-28575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</a:pPr>
            <a:r>
              <a:rPr lang="en-US" sz="18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rPr>
              <a:t>2 to 3 years of on-the-job training</a:t>
            </a:r>
            <a:endParaRPr/>
          </a:p>
          <a:p>
            <a:pPr marL="742950" marR="0" lvl="1" indent="-28575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</a:pPr>
            <a:r>
              <a:rPr lang="en-US" sz="18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rPr>
              <a:t>3 or 4 years of apprenticeship</a:t>
            </a:r>
            <a:endParaRPr/>
          </a:p>
          <a:p>
            <a:pPr marL="742950" marR="0" lvl="1" indent="-28575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</a:pPr>
            <a:r>
              <a:rPr lang="en-US" sz="18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rPr>
              <a:t>up to 2 years of previous work experience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rPr>
              <a:t>4 months to 1 year:</a:t>
            </a:r>
            <a:endParaRPr/>
          </a:p>
          <a:p>
            <a:pPr marL="742950" marR="0" lvl="1" indent="-28575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</a:pPr>
            <a:r>
              <a:rPr lang="en-US" sz="18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rPr>
              <a:t>4 months to 1 year of school</a:t>
            </a:r>
            <a:endParaRPr/>
          </a:p>
          <a:p>
            <a:pPr marL="742950" marR="0" lvl="1" indent="-28575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</a:pPr>
            <a:r>
              <a:rPr lang="en-US" sz="18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rPr>
              <a:t>Previous work experience is helpful but not required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rPr>
              <a:t>A few hours to 3 months:</a:t>
            </a:r>
            <a:endParaRPr/>
          </a:p>
          <a:p>
            <a:pPr marL="742950" marR="0" lvl="1" indent="-28575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</a:pPr>
            <a:r>
              <a:rPr lang="en-US" sz="18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rPr>
              <a:t>A few hours up to three months of on-the-job training</a:t>
            </a:r>
            <a:endParaRPr/>
          </a:p>
          <a:p>
            <a:pPr marL="742950" marR="0" lvl="1" indent="-28575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</a:pPr>
            <a:r>
              <a:rPr lang="en-US" sz="18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rPr>
              <a:t>No previous work experience required</a:t>
            </a:r>
            <a:endParaRPr/>
          </a:p>
        </p:txBody>
      </p:sp>
      <p:pic>
        <p:nvPicPr>
          <p:cNvPr id="229" name="Google Shape;229;p2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0863300" y="6269600"/>
            <a:ext cx="1143124" cy="4936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30" name="Google Shape;230;p28"/>
          <p:cNvPicPr preferRelativeResize="0"/>
          <p:nvPr/>
        </p:nvPicPr>
        <p:blipFill rotWithShape="1">
          <a:blip r:embed="rId4">
            <a:alphaModFix/>
          </a:blip>
          <a:srcRect l="1960" r="1960"/>
          <a:stretch/>
        </p:blipFill>
        <p:spPr>
          <a:xfrm>
            <a:off x="78200" y="6496525"/>
            <a:ext cx="714375" cy="266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Google Shape;235;p29"/>
          <p:cNvSpPr txBox="1">
            <a:spLocks noGrp="1"/>
          </p:cNvSpPr>
          <p:nvPr>
            <p:ph type="title"/>
          </p:nvPr>
        </p:nvSpPr>
        <p:spPr>
          <a:xfrm>
            <a:off x="1522413" y="380999"/>
            <a:ext cx="9144001" cy="12954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Corbel"/>
              <a:buNone/>
            </a:pPr>
            <a:r>
              <a:rPr lang="en-US" sz="3600" b="0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rPr>
              <a:t>Planning</a:t>
            </a:r>
            <a:br>
              <a:rPr lang="en-US" sz="3600" b="0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rPr>
            </a:br>
            <a:r>
              <a:rPr lang="en-US" sz="3600" b="0" i="0" u="none" strike="noStrike" cap="non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  <a:t>Contextual Supports and Barriers</a:t>
            </a:r>
            <a:endParaRPr sz="3600" b="0" i="0" u="none" strike="noStrike" cap="none">
              <a:solidFill>
                <a:srgbClr val="FFFFFF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236" name="Google Shape;236;p29"/>
          <p:cNvSpPr txBox="1">
            <a:spLocks noGrp="1"/>
          </p:cNvSpPr>
          <p:nvPr>
            <p:ph type="body" idx="1"/>
          </p:nvPr>
        </p:nvSpPr>
        <p:spPr>
          <a:xfrm>
            <a:off x="1522413" y="1904999"/>
            <a:ext cx="9134391" cy="41148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600"/>
              <a:buFont typeface="Arial"/>
              <a:buChar char="•"/>
            </a:pPr>
            <a:r>
              <a:rPr lang="en-US" sz="2600" b="0" i="0" u="none" strike="noStrike" cap="non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  <a:t>Write out your answers to the following questions:</a:t>
            </a:r>
            <a:endParaRPr/>
          </a:p>
          <a:p>
            <a:pPr marL="696912" marR="0" lvl="1" indent="-457200" algn="l" rtl="0">
              <a:lnSpc>
                <a:spcPct val="80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Pts val="2600"/>
              <a:buFont typeface="Arial"/>
              <a:buChar char="•"/>
            </a:pPr>
            <a:r>
              <a:rPr lang="en-US" sz="2600" b="0" i="0" u="none" strike="noStrike" cap="non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  <a:t>What barriers might you encounter on your career journey?</a:t>
            </a:r>
            <a:endParaRPr/>
          </a:p>
          <a:p>
            <a:pPr marL="696912" marR="0" lvl="1" indent="-457200" algn="l" rtl="0">
              <a:lnSpc>
                <a:spcPct val="80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Pts val="2600"/>
              <a:buFont typeface="Arial"/>
              <a:buChar char="•"/>
            </a:pPr>
            <a:r>
              <a:rPr lang="en-US" sz="2600" b="0" i="0" u="none" strike="noStrike" cap="non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  <a:t>What supports and resources do you have in your life that might help you come overcome barriers?</a:t>
            </a:r>
            <a:endParaRPr/>
          </a:p>
          <a:p>
            <a:pPr marL="696912" marR="0" lvl="1" indent="-457200" algn="l" rtl="0">
              <a:lnSpc>
                <a:spcPct val="80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Pts val="2600"/>
              <a:buFont typeface="Arial"/>
              <a:buChar char="•"/>
            </a:pPr>
            <a:r>
              <a:rPr lang="en-US" sz="2600" b="0" i="0" u="none" strike="noStrike" cap="non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  <a:t>What are some strategies for overcoming these barriers?</a:t>
            </a:r>
            <a:endParaRPr/>
          </a:p>
          <a:p>
            <a:pPr marL="696912" marR="0" lvl="1" indent="-330200" algn="l" rtl="0">
              <a:lnSpc>
                <a:spcPct val="80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Corbel"/>
              <a:buNone/>
            </a:pPr>
            <a:endParaRPr sz="2000" b="0" i="1" u="none" strike="noStrike" cap="none">
              <a:solidFill>
                <a:schemeClr val="lt1"/>
              </a:solidFill>
              <a:latin typeface="Corbel"/>
              <a:ea typeface="Corbel"/>
              <a:cs typeface="Corbel"/>
              <a:sym typeface="Corbel"/>
            </a:endParaRPr>
          </a:p>
          <a:p>
            <a:pPr marL="0" marR="0" lvl="0" indent="0" algn="l" rtl="0">
              <a:lnSpc>
                <a:spcPct val="80000"/>
              </a:lnSpc>
              <a:spcBef>
                <a:spcPts val="180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Arial"/>
              <a:buNone/>
            </a:pPr>
            <a:r>
              <a:rPr lang="en-US" sz="2800" b="0" i="1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rPr>
              <a:t>Talk to professors, teachers, mentors, parents, and peers about your interests and see if they have any ideas or know anyone working in your area of interest!!</a:t>
            </a:r>
            <a:endParaRPr sz="2800" b="0" i="0" u="none" strike="noStrike" cap="none">
              <a:solidFill>
                <a:schemeClr val="lt1"/>
              </a:solidFill>
              <a:latin typeface="Corbel"/>
              <a:ea typeface="Corbel"/>
              <a:cs typeface="Corbel"/>
              <a:sym typeface="Corbel"/>
            </a:endParaRPr>
          </a:p>
          <a:p>
            <a:pPr marL="223838" marR="0" lvl="0" indent="-71438" algn="l" rtl="0">
              <a:lnSpc>
                <a:spcPct val="80000"/>
              </a:lnSpc>
              <a:spcBef>
                <a:spcPts val="180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Arial"/>
              <a:buNone/>
            </a:pPr>
            <a:endParaRPr sz="2400" b="0" i="0" u="none" strike="noStrike" cap="none">
              <a:solidFill>
                <a:schemeClr val="lt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237" name="Google Shape;237;p2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0863300" y="6269600"/>
            <a:ext cx="1143124" cy="4936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38" name="Google Shape;238;p29"/>
          <p:cNvPicPr preferRelativeResize="0"/>
          <p:nvPr/>
        </p:nvPicPr>
        <p:blipFill rotWithShape="1">
          <a:blip r:embed="rId4">
            <a:alphaModFix/>
          </a:blip>
          <a:srcRect l="1960" r="1960"/>
          <a:stretch/>
        </p:blipFill>
        <p:spPr>
          <a:xfrm>
            <a:off x="78200" y="6496525"/>
            <a:ext cx="714375" cy="266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" name="Google Shape;243;p30"/>
          <p:cNvSpPr txBox="1">
            <a:spLocks noGrp="1"/>
          </p:cNvSpPr>
          <p:nvPr>
            <p:ph type="title"/>
          </p:nvPr>
        </p:nvSpPr>
        <p:spPr>
          <a:xfrm>
            <a:off x="1522413" y="381000"/>
            <a:ext cx="9144001" cy="76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Corbel"/>
              <a:buNone/>
            </a:pPr>
            <a:r>
              <a:rPr lang="en-US" sz="36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rPr>
              <a:t>Other Helpful Websites</a:t>
            </a:r>
            <a:endParaRPr sz="3600" b="0" i="0" u="none" strike="noStrike" cap="none">
              <a:solidFill>
                <a:schemeClr val="lt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244" name="Google Shape;244;p30"/>
          <p:cNvSpPr txBox="1">
            <a:spLocks noGrp="1"/>
          </p:cNvSpPr>
          <p:nvPr>
            <p:ph type="body" idx="1"/>
          </p:nvPr>
        </p:nvSpPr>
        <p:spPr>
          <a:xfrm>
            <a:off x="1522413" y="1295400"/>
            <a:ext cx="9134391" cy="541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Arial"/>
              <a:buNone/>
            </a:pPr>
            <a:r>
              <a:rPr lang="en-US" sz="24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rPr>
              <a:t>Create an Occupation Profile - get wages, employment trends, skills needed, and more for any occupation:</a:t>
            </a:r>
            <a:endParaRPr/>
          </a:p>
          <a:p>
            <a:pPr marL="682625" marR="0" lvl="2" indent="-219075" algn="l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Arial"/>
              <a:buChar char="•"/>
            </a:pPr>
            <a:r>
              <a:rPr lang="en-US" sz="18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rPr>
              <a:t>https://www.careeronestop.org/ExploreCareers</a:t>
            </a:r>
            <a:endParaRPr sz="1800" b="0" i="0" u="none" strike="noStrike" cap="none">
              <a:solidFill>
                <a:schemeClr val="lt1"/>
              </a:solidFill>
              <a:latin typeface="Corbel"/>
              <a:ea typeface="Corbel"/>
              <a:cs typeface="Corbel"/>
              <a:sym typeface="Corbel"/>
            </a:endParaRPr>
          </a:p>
          <a:p>
            <a:pPr marL="0" marR="0" lvl="0" indent="0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Arial"/>
              <a:buNone/>
            </a:pPr>
            <a:r>
              <a:rPr lang="en-US" sz="24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rPr>
              <a:t>Search job postings to get a sense of what available today, and what employers are seeking:</a:t>
            </a:r>
            <a:endParaRPr/>
          </a:p>
          <a:p>
            <a:pPr marL="682625" marR="0" lvl="2" indent="-219075" algn="l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Arial"/>
              <a:buChar char="•"/>
            </a:pPr>
            <a:r>
              <a:rPr lang="en-US" sz="18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rPr>
              <a:t>www.Indeed.com</a:t>
            </a:r>
            <a:endParaRPr sz="1800" b="0" i="0" u="none" strike="noStrike" cap="none">
              <a:solidFill>
                <a:schemeClr val="lt1"/>
              </a:solidFill>
              <a:latin typeface="Corbel"/>
              <a:ea typeface="Corbel"/>
              <a:cs typeface="Corbel"/>
              <a:sym typeface="Corbel"/>
            </a:endParaRPr>
          </a:p>
          <a:p>
            <a:pPr marL="0" marR="0" lvl="0" indent="0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Arial"/>
              <a:buNone/>
            </a:pPr>
            <a:r>
              <a:rPr lang="en-US" sz="24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rPr>
              <a:t>Explore Salary Information:</a:t>
            </a:r>
            <a:endParaRPr sz="2400" b="0" i="0" u="none" strike="noStrike" cap="none">
              <a:solidFill>
                <a:schemeClr val="lt1"/>
              </a:solidFill>
              <a:latin typeface="Corbel"/>
              <a:ea typeface="Corbel"/>
              <a:cs typeface="Corbel"/>
              <a:sym typeface="Corbel"/>
            </a:endParaRPr>
          </a:p>
          <a:p>
            <a:pPr marL="682625" marR="0" lvl="2" indent="-219075" algn="l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Arial"/>
              <a:buChar char="•"/>
            </a:pPr>
            <a:r>
              <a:rPr lang="en-US" sz="18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rPr>
              <a:t>http://www.salary.com/category/salary/</a:t>
            </a:r>
            <a:endParaRPr sz="1800" b="0" i="0" u="none" strike="noStrike" cap="none">
              <a:solidFill>
                <a:schemeClr val="lt1"/>
              </a:solidFill>
              <a:latin typeface="Corbel"/>
              <a:ea typeface="Corbel"/>
              <a:cs typeface="Corbel"/>
              <a:sym typeface="Corbel"/>
            </a:endParaRPr>
          </a:p>
          <a:p>
            <a:pPr marL="0" marR="0" lvl="0" indent="0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Arial"/>
              <a:buNone/>
            </a:pPr>
            <a:r>
              <a:rPr lang="en-US" sz="24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rPr>
              <a:t>Explore Benefit Information:</a:t>
            </a:r>
            <a:endParaRPr sz="2400" b="0" i="0" u="none" strike="noStrike" cap="none">
              <a:solidFill>
                <a:schemeClr val="lt1"/>
              </a:solidFill>
              <a:latin typeface="Corbel"/>
              <a:ea typeface="Corbel"/>
              <a:cs typeface="Corbel"/>
              <a:sym typeface="Corbel"/>
            </a:endParaRPr>
          </a:p>
          <a:p>
            <a:pPr marL="682625" marR="0" lvl="2" indent="-219075" algn="l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Arial"/>
              <a:buChar char="•"/>
            </a:pPr>
            <a:r>
              <a:rPr lang="en-US" sz="18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rPr>
              <a:t>http://benefitslink.com/subjects.html</a:t>
            </a:r>
            <a:endParaRPr sz="1800" b="0" i="0" u="none" strike="noStrike" cap="none">
              <a:solidFill>
                <a:schemeClr val="lt1"/>
              </a:solidFill>
              <a:latin typeface="Corbel"/>
              <a:ea typeface="Corbel"/>
              <a:cs typeface="Corbel"/>
              <a:sym typeface="Corbel"/>
            </a:endParaRPr>
          </a:p>
          <a:p>
            <a:pPr marL="0" marR="0" lvl="0" indent="0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Arial"/>
              <a:buNone/>
            </a:pPr>
            <a:r>
              <a:rPr lang="en-US" sz="24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rPr>
              <a:t>Look at The Occupational Outlook Handbook to get a feel for what fields are projected to grow:</a:t>
            </a:r>
            <a:endParaRPr sz="2400" b="0" i="0" u="none" strike="noStrike" cap="none">
              <a:solidFill>
                <a:schemeClr val="lt1"/>
              </a:solidFill>
              <a:latin typeface="Corbel"/>
              <a:ea typeface="Corbel"/>
              <a:cs typeface="Corbel"/>
              <a:sym typeface="Corbel"/>
            </a:endParaRPr>
          </a:p>
          <a:p>
            <a:pPr marL="682625" marR="0" lvl="2" indent="-219075" algn="l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Arial"/>
              <a:buChar char="•"/>
            </a:pPr>
            <a:r>
              <a:rPr lang="en-US" sz="18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rPr>
              <a:t>http://www.bls.gov/ooh/</a:t>
            </a:r>
            <a:endParaRPr sz="1800" b="0" i="0" u="none" strike="noStrike" cap="none">
              <a:solidFill>
                <a:schemeClr val="lt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245" name="Google Shape;245;p3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0863300" y="6269600"/>
            <a:ext cx="1143124" cy="4936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46" name="Google Shape;246;p30"/>
          <p:cNvPicPr preferRelativeResize="0"/>
          <p:nvPr/>
        </p:nvPicPr>
        <p:blipFill rotWithShape="1">
          <a:blip r:embed="rId4">
            <a:alphaModFix/>
          </a:blip>
          <a:srcRect l="1960" r="1960"/>
          <a:stretch/>
        </p:blipFill>
        <p:spPr>
          <a:xfrm>
            <a:off x="78200" y="6496525"/>
            <a:ext cx="714375" cy="266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14"/>
          <p:cNvSpPr txBox="1">
            <a:spLocks noGrp="1"/>
          </p:cNvSpPr>
          <p:nvPr>
            <p:ph type="title"/>
          </p:nvPr>
        </p:nvSpPr>
        <p:spPr>
          <a:xfrm>
            <a:off x="1522413" y="381000"/>
            <a:ext cx="9144001" cy="137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Font typeface="Corbel"/>
              <a:buNone/>
            </a:pPr>
            <a:r>
              <a:rPr lang="en-US" sz="4000" b="0" i="1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rPr>
              <a:t>I’m only in or beginning college.  Why do I have to think about this now?</a:t>
            </a:r>
            <a:endParaRPr sz="4000" b="0" i="0" u="none" strike="noStrike" cap="none">
              <a:solidFill>
                <a:schemeClr val="lt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96" name="Google Shape;96;p14"/>
          <p:cNvSpPr txBox="1">
            <a:spLocks noGrp="1"/>
          </p:cNvSpPr>
          <p:nvPr>
            <p:ph type="body" idx="1"/>
          </p:nvPr>
        </p:nvSpPr>
        <p:spPr>
          <a:xfrm>
            <a:off x="1522413" y="1904999"/>
            <a:ext cx="9134391" cy="44958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Arial"/>
              <a:buNone/>
            </a:pPr>
            <a:r>
              <a:rPr lang="en-US" sz="24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rPr>
              <a:t>During these economic times, it can be difficult to find a job.  </a:t>
            </a:r>
            <a:endParaRPr/>
          </a:p>
          <a:p>
            <a:pPr marL="0" marR="0" lvl="0" indent="0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Arial"/>
              <a:buNone/>
            </a:pPr>
            <a:r>
              <a:rPr lang="en-US" sz="24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rPr>
              <a:t>While it is normal to be undecided about your career at this stage, it is important to </a:t>
            </a:r>
            <a:r>
              <a:rPr lang="en-US" sz="2400" b="0" i="1" u="sng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rPr>
              <a:t>start considering what might be a good fit </a:t>
            </a:r>
            <a:r>
              <a:rPr lang="en-US" sz="24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rPr>
              <a:t>for you.</a:t>
            </a:r>
            <a:endParaRPr sz="2400" b="0" i="0" u="none" strike="noStrike" cap="none">
              <a:solidFill>
                <a:schemeClr val="lt1"/>
              </a:solidFill>
              <a:latin typeface="Corbel"/>
              <a:ea typeface="Corbel"/>
              <a:cs typeface="Corbel"/>
              <a:sym typeface="Corbel"/>
            </a:endParaRPr>
          </a:p>
          <a:p>
            <a:pPr marL="0" marR="0" lvl="0" indent="0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Arial"/>
              <a:buNone/>
            </a:pPr>
            <a:r>
              <a:rPr lang="en-US" sz="2400" b="0" i="1" u="sng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rPr>
              <a:t>Reaching out to others</a:t>
            </a:r>
            <a:r>
              <a:rPr lang="en-US" sz="2400" b="0" i="1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rPr>
              <a:t> </a:t>
            </a:r>
            <a:r>
              <a:rPr lang="en-US" sz="24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rPr>
              <a:t>is important.  Knowing people who are working in careers similar to what you might hope to do can be very helpful in terms of learning about what a future career could be like and building a network in order to get help securing a position.</a:t>
            </a:r>
            <a:endParaRPr/>
          </a:p>
          <a:p>
            <a:pPr marL="0" marR="0" lvl="0" indent="0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Arial"/>
              <a:buNone/>
            </a:pPr>
            <a:endParaRPr sz="2400" b="0" i="0" u="none" strike="noStrike" cap="none">
              <a:solidFill>
                <a:schemeClr val="lt1"/>
              </a:solidFill>
              <a:latin typeface="Corbel"/>
              <a:ea typeface="Corbel"/>
              <a:cs typeface="Corbel"/>
              <a:sym typeface="Corbel"/>
            </a:endParaRPr>
          </a:p>
          <a:p>
            <a:pPr marL="0" marR="0" lvl="0" indent="0" algn="ctr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Arial"/>
              <a:buNone/>
            </a:pPr>
            <a:r>
              <a:rPr lang="en-US" sz="24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rPr>
              <a:t> </a:t>
            </a:r>
            <a:endParaRPr/>
          </a:p>
        </p:txBody>
      </p:sp>
      <p:pic>
        <p:nvPicPr>
          <p:cNvPr id="97" name="Google Shape;97;p1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0878125" y="6215725"/>
            <a:ext cx="1143124" cy="493625"/>
          </a:xfrm>
          <a:prstGeom prst="rect">
            <a:avLst/>
          </a:prstGeom>
          <a:noFill/>
          <a:ln>
            <a:noFill/>
          </a:ln>
        </p:spPr>
      </p:pic>
      <p:pic>
        <p:nvPicPr>
          <p:cNvPr id="98" name="Google Shape;98;p14"/>
          <p:cNvPicPr preferRelativeResize="0"/>
          <p:nvPr/>
        </p:nvPicPr>
        <p:blipFill rotWithShape="1">
          <a:blip r:embed="rId4">
            <a:alphaModFix/>
          </a:blip>
          <a:srcRect l="1960" r="1960"/>
          <a:stretch/>
        </p:blipFill>
        <p:spPr>
          <a:xfrm>
            <a:off x="78200" y="6496525"/>
            <a:ext cx="714375" cy="266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15"/>
          <p:cNvSpPr txBox="1">
            <a:spLocks noGrp="1"/>
          </p:cNvSpPr>
          <p:nvPr>
            <p:ph type="title"/>
          </p:nvPr>
        </p:nvSpPr>
        <p:spPr>
          <a:xfrm>
            <a:off x="1522413" y="381000"/>
            <a:ext cx="9144001" cy="137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Corbel"/>
              <a:buNone/>
            </a:pPr>
            <a:r>
              <a:rPr lang="en-US" sz="36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rPr>
              <a:t>Assessment  Exploration  Research  Planning</a:t>
            </a:r>
            <a:endParaRPr sz="3600" b="0" i="0" u="none" strike="noStrike" cap="none">
              <a:solidFill>
                <a:schemeClr val="lt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grpSp>
        <p:nvGrpSpPr>
          <p:cNvPr id="104" name="Google Shape;104;p15"/>
          <p:cNvGrpSpPr/>
          <p:nvPr/>
        </p:nvGrpSpPr>
        <p:grpSpPr>
          <a:xfrm>
            <a:off x="760884" y="2308765"/>
            <a:ext cx="10743255" cy="3960836"/>
            <a:chOff x="472" y="403765"/>
            <a:chExt cx="10743255" cy="3960836"/>
          </a:xfrm>
        </p:grpSpPr>
        <p:sp>
          <p:nvSpPr>
            <p:cNvPr id="105" name="Google Shape;105;p15"/>
            <p:cNvSpPr/>
            <p:nvPr/>
          </p:nvSpPr>
          <p:spPr>
            <a:xfrm>
              <a:off x="472" y="1515892"/>
              <a:ext cx="2144561" cy="1768814"/>
            </a:xfrm>
            <a:prstGeom prst="roundRect">
              <a:avLst>
                <a:gd name="adj" fmla="val 10000"/>
              </a:avLst>
            </a:prstGeom>
            <a:solidFill>
              <a:srgbClr val="BFE9F6">
                <a:alpha val="89803"/>
              </a:srgbClr>
            </a:solidFill>
            <a:ln w="12700" cap="flat" cmpd="sng">
              <a:solidFill>
                <a:schemeClr val="dk2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" name="Google Shape;106;p15"/>
            <p:cNvSpPr txBox="1"/>
            <p:nvPr/>
          </p:nvSpPr>
          <p:spPr>
            <a:xfrm>
              <a:off x="41177" y="1556597"/>
              <a:ext cx="2063151" cy="1308373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28575" tIns="28575" rIns="28575" bIns="28575" anchor="t" anchorCtr="0">
              <a:noAutofit/>
            </a:bodyPr>
            <a:lstStyle/>
            <a:p>
              <a:pPr marL="114300" marR="0" lvl="1" indent="-11430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500"/>
                <a:buFont typeface="Corbel"/>
                <a:buChar char="•"/>
              </a:pPr>
              <a:r>
                <a:rPr lang="en-US" sz="1500" b="0" i="0" u="none" strike="noStrike" cap="none">
                  <a:solidFill>
                    <a:schemeClr val="lt1"/>
                  </a:solidFill>
                  <a:latin typeface="Corbel"/>
                  <a:ea typeface="Corbel"/>
                  <a:cs typeface="Corbel"/>
                  <a:sym typeface="Corbel"/>
                </a:rPr>
                <a:t>Interests</a:t>
              </a:r>
              <a:endParaRPr sz="15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endParaRPr>
            </a:p>
            <a:p>
              <a:pPr marL="114300" marR="0" lvl="1" indent="-114300" algn="l" rtl="0">
                <a:lnSpc>
                  <a:spcPct val="90000"/>
                </a:lnSpc>
                <a:spcBef>
                  <a:spcPts val="225"/>
                </a:spcBef>
                <a:spcAft>
                  <a:spcPts val="0"/>
                </a:spcAft>
                <a:buClr>
                  <a:schemeClr val="lt1"/>
                </a:buClr>
                <a:buSzPts val="1500"/>
                <a:buFont typeface="Corbel"/>
                <a:buChar char="•"/>
              </a:pPr>
              <a:r>
                <a:rPr lang="en-US" sz="1500" b="0" i="0" u="none" strike="noStrike" cap="none">
                  <a:solidFill>
                    <a:schemeClr val="lt1"/>
                  </a:solidFill>
                  <a:latin typeface="Corbel"/>
                  <a:ea typeface="Corbel"/>
                  <a:cs typeface="Corbel"/>
                  <a:sym typeface="Corbel"/>
                </a:rPr>
                <a:t>Skills</a:t>
              </a:r>
              <a:endParaRPr sz="15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endParaRPr>
            </a:p>
            <a:p>
              <a:pPr marL="114300" marR="0" lvl="1" indent="-114300" algn="l" rtl="0">
                <a:lnSpc>
                  <a:spcPct val="90000"/>
                </a:lnSpc>
                <a:spcBef>
                  <a:spcPts val="225"/>
                </a:spcBef>
                <a:spcAft>
                  <a:spcPts val="0"/>
                </a:spcAft>
                <a:buClr>
                  <a:schemeClr val="lt1"/>
                </a:buClr>
                <a:buSzPts val="1500"/>
                <a:buFont typeface="Corbel"/>
                <a:buChar char="•"/>
              </a:pPr>
              <a:r>
                <a:rPr lang="en-US" sz="1500" b="0" i="0" u="none" strike="noStrike" cap="none">
                  <a:solidFill>
                    <a:schemeClr val="lt1"/>
                  </a:solidFill>
                  <a:latin typeface="Corbel"/>
                  <a:ea typeface="Corbel"/>
                  <a:cs typeface="Corbel"/>
                  <a:sym typeface="Corbel"/>
                </a:rPr>
                <a:t>Personality / Preferences</a:t>
              </a:r>
              <a:endParaRPr sz="15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endParaRPr>
            </a:p>
            <a:p>
              <a:pPr marL="114300" marR="0" lvl="1" indent="-114300" algn="l" rtl="0">
                <a:lnSpc>
                  <a:spcPct val="90000"/>
                </a:lnSpc>
                <a:spcBef>
                  <a:spcPts val="225"/>
                </a:spcBef>
                <a:spcAft>
                  <a:spcPts val="0"/>
                </a:spcAft>
                <a:buClr>
                  <a:schemeClr val="lt1"/>
                </a:buClr>
                <a:buSzPts val="1500"/>
                <a:buFont typeface="Corbel"/>
                <a:buChar char="•"/>
              </a:pPr>
              <a:r>
                <a:rPr lang="en-US" sz="1500" b="0" i="0" u="none" strike="noStrike" cap="none">
                  <a:solidFill>
                    <a:schemeClr val="lt1"/>
                  </a:solidFill>
                  <a:latin typeface="Corbel"/>
                  <a:ea typeface="Corbel"/>
                  <a:cs typeface="Corbel"/>
                  <a:sym typeface="Corbel"/>
                </a:rPr>
                <a:t>Values</a:t>
              </a:r>
              <a:endParaRPr sz="15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endParaRPr>
            </a:p>
          </p:txBody>
        </p:sp>
        <p:sp>
          <p:nvSpPr>
            <p:cNvPr id="107" name="Google Shape;107;p15"/>
            <p:cNvSpPr/>
            <p:nvPr/>
          </p:nvSpPr>
          <p:spPr>
            <a:xfrm>
              <a:off x="1212902" y="1930582"/>
              <a:ext cx="2434019" cy="2434019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9164" y="86246"/>
                  </a:moveTo>
                  <a:lnTo>
                    <a:pt x="12880" y="84328"/>
                  </a:lnTo>
                  <a:cubicBezTo>
                    <a:pt x="21067" y="100185"/>
                    <a:pt x="36681" y="110861"/>
                    <a:pt x="54429" y="112736"/>
                  </a:cubicBezTo>
                  <a:cubicBezTo>
                    <a:pt x="72177" y="114611"/>
                    <a:pt x="89677" y="107433"/>
                    <a:pt x="100997" y="93636"/>
                  </a:cubicBezTo>
                  <a:lnTo>
                    <a:pt x="98644" y="92173"/>
                  </a:lnTo>
                  <a:lnTo>
                    <a:pt x="106808" y="89109"/>
                  </a:lnTo>
                  <a:lnTo>
                    <a:pt x="106931" y="97326"/>
                  </a:lnTo>
                  <a:lnTo>
                    <a:pt x="104577" y="95862"/>
                  </a:lnTo>
                  <a:cubicBezTo>
                    <a:pt x="92446" y="110940"/>
                    <a:pt x="73517" y="118864"/>
                    <a:pt x="54263" y="116923"/>
                  </a:cubicBezTo>
                  <a:cubicBezTo>
                    <a:pt x="35009" y="114983"/>
                    <a:pt x="18041" y="103441"/>
                    <a:pt x="9164" y="86246"/>
                  </a:cubicBezTo>
                  <a:close/>
                </a:path>
              </a:pathLst>
            </a:custGeom>
            <a:solidFill>
              <a:srgbClr val="A8A8A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" name="Google Shape;108;p15"/>
            <p:cNvSpPr/>
            <p:nvPr/>
          </p:nvSpPr>
          <p:spPr>
            <a:xfrm>
              <a:off x="477041" y="2905675"/>
              <a:ext cx="1906277" cy="758063"/>
            </a:xfrm>
            <a:prstGeom prst="roundRect">
              <a:avLst>
                <a:gd name="adj" fmla="val 10000"/>
              </a:avLst>
            </a:prstGeom>
            <a:solidFill>
              <a:schemeClr val="dk2"/>
            </a:solidFill>
            <a:ln w="19050" cap="flat" cmpd="sng">
              <a:solidFill>
                <a:srgbClr val="BFE9F6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" name="Google Shape;109;p15"/>
            <p:cNvSpPr txBox="1"/>
            <p:nvPr/>
          </p:nvSpPr>
          <p:spPr>
            <a:xfrm>
              <a:off x="499244" y="2927878"/>
              <a:ext cx="1861871" cy="71365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5700" tIns="30475" rIns="45700" bIns="30475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400" b="0" i="0" u="none" strike="noStrike" cap="none">
                  <a:solidFill>
                    <a:schemeClr val="lt1"/>
                  </a:solidFill>
                  <a:latin typeface="Corbel"/>
                  <a:ea typeface="Corbel"/>
                  <a:cs typeface="Corbel"/>
                  <a:sym typeface="Corbel"/>
                </a:rPr>
                <a:t>1. Assessment</a:t>
              </a:r>
              <a:endParaRPr sz="24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endParaRPr>
            </a:p>
          </p:txBody>
        </p:sp>
        <p:sp>
          <p:nvSpPr>
            <p:cNvPr id="110" name="Google Shape;110;p15"/>
            <p:cNvSpPr/>
            <p:nvPr/>
          </p:nvSpPr>
          <p:spPr>
            <a:xfrm>
              <a:off x="2777710" y="1593915"/>
              <a:ext cx="2144561" cy="1768814"/>
            </a:xfrm>
            <a:prstGeom prst="roundRect">
              <a:avLst>
                <a:gd name="adj" fmla="val 10000"/>
              </a:avLst>
            </a:prstGeom>
            <a:solidFill>
              <a:srgbClr val="BFE9F6">
                <a:alpha val="89803"/>
              </a:srgbClr>
            </a:solidFill>
            <a:ln w="12700" cap="flat" cmpd="sng">
              <a:solidFill>
                <a:schemeClr val="dk2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" name="Google Shape;111;p15"/>
            <p:cNvSpPr txBox="1"/>
            <p:nvPr/>
          </p:nvSpPr>
          <p:spPr>
            <a:xfrm>
              <a:off x="2818415" y="2013651"/>
              <a:ext cx="2063151" cy="1308373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28575" tIns="28575" rIns="28575" bIns="28575" anchor="t" anchorCtr="0">
              <a:noAutofit/>
            </a:bodyPr>
            <a:lstStyle/>
            <a:p>
              <a:pPr marL="114300" marR="0" lvl="1" indent="-11430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500"/>
                <a:buFont typeface="Corbel"/>
                <a:buChar char="•"/>
              </a:pPr>
              <a:r>
                <a:rPr lang="en-US" sz="1500" b="0" i="0" u="none" strike="noStrike" cap="none">
                  <a:solidFill>
                    <a:schemeClr val="lt1"/>
                  </a:solidFill>
                  <a:latin typeface="Corbel"/>
                  <a:ea typeface="Corbel"/>
                  <a:cs typeface="Corbel"/>
                  <a:sym typeface="Corbel"/>
                </a:rPr>
                <a:t>Finding a match</a:t>
              </a:r>
              <a:endParaRPr sz="15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endParaRPr>
            </a:p>
            <a:p>
              <a:pPr marL="114300" marR="0" lvl="1" indent="-114300" algn="l" rtl="0">
                <a:lnSpc>
                  <a:spcPct val="90000"/>
                </a:lnSpc>
                <a:spcBef>
                  <a:spcPts val="225"/>
                </a:spcBef>
                <a:spcAft>
                  <a:spcPts val="0"/>
                </a:spcAft>
                <a:buClr>
                  <a:schemeClr val="lt1"/>
                </a:buClr>
                <a:buSzPts val="1500"/>
                <a:buFont typeface="Corbel"/>
                <a:buChar char="•"/>
              </a:pPr>
              <a:r>
                <a:rPr lang="en-US" sz="1500" b="0" i="0" u="none" strike="noStrike" cap="none">
                  <a:solidFill>
                    <a:schemeClr val="lt1"/>
                  </a:solidFill>
                  <a:latin typeface="Corbel"/>
                  <a:ea typeface="Corbel"/>
                  <a:cs typeface="Corbel"/>
                  <a:sym typeface="Corbel"/>
                </a:rPr>
                <a:t>Websites</a:t>
              </a:r>
              <a:endParaRPr sz="15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endParaRPr>
            </a:p>
            <a:p>
              <a:pPr marL="114300" marR="0" lvl="1" indent="-114300" algn="l" rtl="0">
                <a:lnSpc>
                  <a:spcPct val="90000"/>
                </a:lnSpc>
                <a:spcBef>
                  <a:spcPts val="225"/>
                </a:spcBef>
                <a:spcAft>
                  <a:spcPts val="0"/>
                </a:spcAft>
                <a:buClr>
                  <a:schemeClr val="lt1"/>
                </a:buClr>
                <a:buSzPts val="1500"/>
                <a:buFont typeface="Corbel"/>
                <a:buChar char="•"/>
              </a:pPr>
              <a:r>
                <a:rPr lang="en-US" sz="1500" b="0" i="0" u="none" strike="noStrike" cap="none">
                  <a:solidFill>
                    <a:schemeClr val="lt1"/>
                  </a:solidFill>
                  <a:latin typeface="Corbel"/>
                  <a:ea typeface="Corbel"/>
                  <a:cs typeface="Corbel"/>
                  <a:sym typeface="Corbel"/>
                </a:rPr>
                <a:t>Create an Occupation Profile</a:t>
              </a:r>
              <a:endParaRPr sz="15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endParaRPr>
            </a:p>
            <a:p>
              <a:pPr marL="114300" marR="0" lvl="1" indent="-19050" algn="l" rtl="0">
                <a:lnSpc>
                  <a:spcPct val="90000"/>
                </a:lnSpc>
                <a:spcBef>
                  <a:spcPts val="225"/>
                </a:spcBef>
                <a:spcAft>
                  <a:spcPts val="0"/>
                </a:spcAft>
                <a:buClr>
                  <a:schemeClr val="lt1"/>
                </a:buClr>
                <a:buSzPts val="1500"/>
                <a:buFont typeface="Corbel"/>
                <a:buNone/>
              </a:pPr>
              <a:endParaRPr sz="15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endParaRPr>
            </a:p>
          </p:txBody>
        </p:sp>
        <p:sp>
          <p:nvSpPr>
            <p:cNvPr id="112" name="Google Shape;112;p15"/>
            <p:cNvSpPr/>
            <p:nvPr/>
          </p:nvSpPr>
          <p:spPr>
            <a:xfrm>
              <a:off x="3959857" y="403765"/>
              <a:ext cx="2717256" cy="2717256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9998" y="31604"/>
                  </a:moveTo>
                  <a:lnTo>
                    <a:pt x="9998" y="31604"/>
                  </a:lnTo>
                  <a:cubicBezTo>
                    <a:pt x="19668" y="14575"/>
                    <a:pt x="37341" y="3638"/>
                    <a:pt x="56896" y="2581"/>
                  </a:cubicBezTo>
                  <a:cubicBezTo>
                    <a:pt x="76451" y="1524"/>
                    <a:pt x="95199" y="10492"/>
                    <a:pt x="106650" y="26379"/>
                  </a:cubicBezTo>
                  <a:lnTo>
                    <a:pt x="108811" y="25151"/>
                  </a:lnTo>
                  <a:lnTo>
                    <a:pt x="108374" y="32529"/>
                  </a:lnTo>
                  <a:lnTo>
                    <a:pt x="101211" y="29468"/>
                  </a:lnTo>
                  <a:lnTo>
                    <a:pt x="103371" y="28240"/>
                  </a:lnTo>
                  <a:lnTo>
                    <a:pt x="103371" y="28240"/>
                  </a:lnTo>
                  <a:cubicBezTo>
                    <a:pt x="92598" y="13528"/>
                    <a:pt x="75100" y="5280"/>
                    <a:pt x="56895" y="6333"/>
                  </a:cubicBezTo>
                  <a:cubicBezTo>
                    <a:pt x="38690" y="7387"/>
                    <a:pt x="22260" y="17597"/>
                    <a:pt x="13255" y="33454"/>
                  </a:cubicBezTo>
                  <a:close/>
                </a:path>
              </a:pathLst>
            </a:custGeom>
            <a:solidFill>
              <a:srgbClr val="A8A8A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" name="Google Shape;113;p15"/>
            <p:cNvSpPr/>
            <p:nvPr/>
          </p:nvSpPr>
          <p:spPr>
            <a:xfrm>
              <a:off x="3263844" y="1136860"/>
              <a:ext cx="1906277" cy="758063"/>
            </a:xfrm>
            <a:prstGeom prst="roundRect">
              <a:avLst>
                <a:gd name="adj" fmla="val 10000"/>
              </a:avLst>
            </a:prstGeom>
            <a:solidFill>
              <a:schemeClr val="dk2"/>
            </a:solidFill>
            <a:ln w="19050" cap="flat" cmpd="sng">
              <a:solidFill>
                <a:srgbClr val="BFE9F6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" name="Google Shape;114;p15"/>
            <p:cNvSpPr txBox="1"/>
            <p:nvPr/>
          </p:nvSpPr>
          <p:spPr>
            <a:xfrm>
              <a:off x="3286047" y="1159063"/>
              <a:ext cx="1861871" cy="71365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5700" tIns="30475" rIns="45700" bIns="30475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400" b="0" i="0" u="none" strike="noStrike" cap="none">
                  <a:solidFill>
                    <a:schemeClr val="lt1"/>
                  </a:solidFill>
                  <a:latin typeface="Corbel"/>
                  <a:ea typeface="Corbel"/>
                  <a:cs typeface="Corbel"/>
                  <a:sym typeface="Corbel"/>
                </a:rPr>
                <a:t>2. Exploration</a:t>
              </a:r>
              <a:endParaRPr sz="24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endParaRPr>
            </a:p>
          </p:txBody>
        </p:sp>
        <p:sp>
          <p:nvSpPr>
            <p:cNvPr id="115" name="Google Shape;115;p15"/>
            <p:cNvSpPr/>
            <p:nvPr/>
          </p:nvSpPr>
          <p:spPr>
            <a:xfrm>
              <a:off x="5574078" y="1515892"/>
              <a:ext cx="2144561" cy="1768814"/>
            </a:xfrm>
            <a:prstGeom prst="roundRect">
              <a:avLst>
                <a:gd name="adj" fmla="val 10000"/>
              </a:avLst>
            </a:prstGeom>
            <a:solidFill>
              <a:srgbClr val="BFE9F6">
                <a:alpha val="89803"/>
              </a:srgbClr>
            </a:solidFill>
            <a:ln w="12700" cap="flat" cmpd="sng">
              <a:solidFill>
                <a:schemeClr val="dk2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" name="Google Shape;116;p15"/>
            <p:cNvSpPr txBox="1"/>
            <p:nvPr/>
          </p:nvSpPr>
          <p:spPr>
            <a:xfrm>
              <a:off x="5614783" y="1556597"/>
              <a:ext cx="2063151" cy="1308373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28575" tIns="28575" rIns="28575" bIns="28575" anchor="t" anchorCtr="0">
              <a:noAutofit/>
            </a:bodyPr>
            <a:lstStyle/>
            <a:p>
              <a:pPr marL="114300" marR="0" lvl="1" indent="-11430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500"/>
                <a:buFont typeface="Corbel"/>
                <a:buChar char="•"/>
              </a:pPr>
              <a:r>
                <a:rPr lang="en-US" sz="1500" b="0" i="0" u="none" strike="noStrike" cap="none">
                  <a:solidFill>
                    <a:schemeClr val="lt1"/>
                  </a:solidFill>
                  <a:latin typeface="Corbel"/>
                  <a:ea typeface="Corbel"/>
                  <a:cs typeface="Corbel"/>
                  <a:sym typeface="Corbel"/>
                </a:rPr>
                <a:t>Opportunities?</a:t>
              </a:r>
              <a:endParaRPr sz="15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endParaRPr>
            </a:p>
            <a:p>
              <a:pPr marL="114300" marR="0" lvl="1" indent="-114300" algn="l" rtl="0">
                <a:lnSpc>
                  <a:spcPct val="90000"/>
                </a:lnSpc>
                <a:spcBef>
                  <a:spcPts val="225"/>
                </a:spcBef>
                <a:spcAft>
                  <a:spcPts val="0"/>
                </a:spcAft>
                <a:buClr>
                  <a:schemeClr val="lt1"/>
                </a:buClr>
                <a:buSzPts val="1500"/>
                <a:buFont typeface="Corbel"/>
                <a:buChar char="•"/>
              </a:pPr>
              <a:r>
                <a:rPr lang="en-US" sz="1500" b="0" i="0" u="none" strike="noStrike" cap="none">
                  <a:solidFill>
                    <a:schemeClr val="lt1"/>
                  </a:solidFill>
                  <a:latin typeface="Corbel"/>
                  <a:ea typeface="Corbel"/>
                  <a:cs typeface="Corbel"/>
                  <a:sym typeface="Corbel"/>
                </a:rPr>
                <a:t>Job Outlook?</a:t>
              </a:r>
              <a:endParaRPr sz="15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endParaRPr>
            </a:p>
            <a:p>
              <a:pPr marL="114300" marR="0" lvl="1" indent="-114300" algn="l" rtl="0">
                <a:lnSpc>
                  <a:spcPct val="90000"/>
                </a:lnSpc>
                <a:spcBef>
                  <a:spcPts val="225"/>
                </a:spcBef>
                <a:spcAft>
                  <a:spcPts val="0"/>
                </a:spcAft>
                <a:buClr>
                  <a:schemeClr val="lt1"/>
                </a:buClr>
                <a:buSzPts val="1500"/>
                <a:buFont typeface="Corbel"/>
                <a:buChar char="•"/>
              </a:pPr>
              <a:r>
                <a:rPr lang="en-US" sz="1500" b="0" i="0" u="none" strike="noStrike" cap="none">
                  <a:solidFill>
                    <a:schemeClr val="lt1"/>
                  </a:solidFill>
                  <a:latin typeface="Corbel"/>
                  <a:ea typeface="Corbel"/>
                  <a:cs typeface="Corbel"/>
                  <a:sym typeface="Corbel"/>
                </a:rPr>
                <a:t>Average Salaries?</a:t>
              </a:r>
              <a:endParaRPr sz="15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endParaRPr>
            </a:p>
            <a:p>
              <a:pPr marL="114300" marR="0" lvl="1" indent="-114300" algn="l" rtl="0">
                <a:lnSpc>
                  <a:spcPct val="90000"/>
                </a:lnSpc>
                <a:spcBef>
                  <a:spcPts val="225"/>
                </a:spcBef>
                <a:spcAft>
                  <a:spcPts val="0"/>
                </a:spcAft>
                <a:buClr>
                  <a:schemeClr val="lt1"/>
                </a:buClr>
                <a:buSzPts val="1500"/>
                <a:buFont typeface="Corbel"/>
                <a:buChar char="•"/>
              </a:pPr>
              <a:r>
                <a:rPr lang="en-US" sz="1500" b="0" i="0" u="none" strike="noStrike" cap="none">
                  <a:solidFill>
                    <a:schemeClr val="lt1"/>
                  </a:solidFill>
                  <a:latin typeface="Corbel"/>
                  <a:ea typeface="Corbel"/>
                  <a:cs typeface="Corbel"/>
                  <a:sym typeface="Corbel"/>
                </a:rPr>
                <a:t>Educational Requirements?</a:t>
              </a:r>
              <a:endParaRPr sz="15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endParaRPr>
            </a:p>
          </p:txBody>
        </p:sp>
        <p:sp>
          <p:nvSpPr>
            <p:cNvPr id="117" name="Google Shape;117;p15"/>
            <p:cNvSpPr/>
            <p:nvPr/>
          </p:nvSpPr>
          <p:spPr>
            <a:xfrm>
              <a:off x="6764531" y="1884250"/>
              <a:ext cx="2443229" cy="2443229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10242" y="88257"/>
                  </a:moveTo>
                  <a:lnTo>
                    <a:pt x="13865" y="86200"/>
                  </a:lnTo>
                  <a:cubicBezTo>
                    <a:pt x="22684" y="101731"/>
                    <a:pt x="38727" y="111782"/>
                    <a:pt x="56549" y="112943"/>
                  </a:cubicBezTo>
                  <a:cubicBezTo>
                    <a:pt x="74372" y="114105"/>
                    <a:pt x="91583" y="106221"/>
                    <a:pt x="102344" y="91967"/>
                  </a:cubicBezTo>
                  <a:lnTo>
                    <a:pt x="99943" y="90604"/>
                  </a:lnTo>
                  <a:lnTo>
                    <a:pt x="107947" y="87229"/>
                  </a:lnTo>
                  <a:lnTo>
                    <a:pt x="108397" y="95405"/>
                  </a:lnTo>
                  <a:lnTo>
                    <a:pt x="105996" y="94041"/>
                  </a:lnTo>
                  <a:cubicBezTo>
                    <a:pt x="94479" y="109602"/>
                    <a:pt x="75875" y="118285"/>
                    <a:pt x="56550" y="117118"/>
                  </a:cubicBezTo>
                  <a:cubicBezTo>
                    <a:pt x="37226" y="115951"/>
                    <a:pt x="19802" y="105092"/>
                    <a:pt x="10242" y="88257"/>
                  </a:cubicBezTo>
                  <a:close/>
                </a:path>
              </a:pathLst>
            </a:custGeom>
            <a:solidFill>
              <a:srgbClr val="A8A8A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" name="Google Shape;118;p15"/>
            <p:cNvSpPr/>
            <p:nvPr/>
          </p:nvSpPr>
          <p:spPr>
            <a:xfrm>
              <a:off x="6050647" y="2905675"/>
              <a:ext cx="1906277" cy="758063"/>
            </a:xfrm>
            <a:prstGeom prst="roundRect">
              <a:avLst>
                <a:gd name="adj" fmla="val 10000"/>
              </a:avLst>
            </a:prstGeom>
            <a:solidFill>
              <a:schemeClr val="dk2"/>
            </a:solidFill>
            <a:ln w="19050" cap="flat" cmpd="sng">
              <a:solidFill>
                <a:srgbClr val="BFE9F6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" name="Google Shape;119;p15"/>
            <p:cNvSpPr txBox="1"/>
            <p:nvPr/>
          </p:nvSpPr>
          <p:spPr>
            <a:xfrm>
              <a:off x="6072850" y="2927878"/>
              <a:ext cx="1861871" cy="71365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5700" tIns="30475" rIns="45700" bIns="30475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400" b="0" i="0" u="none" strike="noStrike" cap="none">
                  <a:solidFill>
                    <a:schemeClr val="lt1"/>
                  </a:solidFill>
                  <a:latin typeface="Corbel"/>
                  <a:ea typeface="Corbel"/>
                  <a:cs typeface="Corbel"/>
                  <a:sym typeface="Corbel"/>
                </a:rPr>
                <a:t>3. Research</a:t>
              </a:r>
              <a:endParaRPr sz="24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endParaRPr>
            </a:p>
          </p:txBody>
        </p:sp>
        <p:sp>
          <p:nvSpPr>
            <p:cNvPr id="120" name="Google Shape;120;p15"/>
            <p:cNvSpPr/>
            <p:nvPr/>
          </p:nvSpPr>
          <p:spPr>
            <a:xfrm>
              <a:off x="8360881" y="1515892"/>
              <a:ext cx="2144561" cy="1768814"/>
            </a:xfrm>
            <a:prstGeom prst="roundRect">
              <a:avLst>
                <a:gd name="adj" fmla="val 10000"/>
              </a:avLst>
            </a:prstGeom>
            <a:solidFill>
              <a:srgbClr val="BFE9F6">
                <a:alpha val="89803"/>
              </a:srgbClr>
            </a:solidFill>
            <a:ln w="12700" cap="flat" cmpd="sng">
              <a:solidFill>
                <a:schemeClr val="dk2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" name="Google Shape;121;p15"/>
            <p:cNvSpPr txBox="1"/>
            <p:nvPr/>
          </p:nvSpPr>
          <p:spPr>
            <a:xfrm>
              <a:off x="8401586" y="1935629"/>
              <a:ext cx="2063151" cy="1308373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28575" tIns="28575" rIns="28575" bIns="28575" anchor="t" anchorCtr="0">
              <a:noAutofit/>
            </a:bodyPr>
            <a:lstStyle/>
            <a:p>
              <a:pPr marL="114300" marR="0" lvl="1" indent="-11430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500"/>
                <a:buFont typeface="Corbel"/>
                <a:buChar char="•"/>
              </a:pPr>
              <a:r>
                <a:rPr lang="en-US" sz="1500" b="0" i="0" u="none" strike="noStrike" cap="none">
                  <a:solidFill>
                    <a:schemeClr val="lt1"/>
                  </a:solidFill>
                  <a:latin typeface="Corbel"/>
                  <a:ea typeface="Corbel"/>
                  <a:cs typeface="Corbel"/>
                  <a:sym typeface="Corbel"/>
                </a:rPr>
                <a:t>Education and Training</a:t>
              </a:r>
              <a:endParaRPr sz="15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endParaRPr>
            </a:p>
            <a:p>
              <a:pPr marL="114300" marR="0" lvl="1" indent="-114300" algn="l" rtl="0">
                <a:lnSpc>
                  <a:spcPct val="90000"/>
                </a:lnSpc>
                <a:spcBef>
                  <a:spcPts val="225"/>
                </a:spcBef>
                <a:spcAft>
                  <a:spcPts val="0"/>
                </a:spcAft>
                <a:buClr>
                  <a:schemeClr val="lt1"/>
                </a:buClr>
                <a:buSzPts val="1500"/>
                <a:buFont typeface="Corbel"/>
                <a:buChar char="•"/>
              </a:pPr>
              <a:r>
                <a:rPr lang="en-US" sz="1500" b="0" i="0" u="none" strike="noStrike" cap="none">
                  <a:solidFill>
                    <a:schemeClr val="lt1"/>
                  </a:solidFill>
                  <a:latin typeface="Corbel"/>
                  <a:ea typeface="Corbel"/>
                  <a:cs typeface="Corbel"/>
                  <a:sym typeface="Corbel"/>
                </a:rPr>
                <a:t>Supports and Barriers</a:t>
              </a:r>
              <a:endParaRPr sz="15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endParaRPr>
            </a:p>
            <a:p>
              <a:pPr marL="114300" marR="0" lvl="1" indent="-114300" algn="l" rtl="0">
                <a:lnSpc>
                  <a:spcPct val="90000"/>
                </a:lnSpc>
                <a:spcBef>
                  <a:spcPts val="225"/>
                </a:spcBef>
                <a:spcAft>
                  <a:spcPts val="0"/>
                </a:spcAft>
                <a:buClr>
                  <a:schemeClr val="lt1"/>
                </a:buClr>
                <a:buSzPts val="1500"/>
                <a:buFont typeface="Corbel"/>
                <a:buChar char="•"/>
              </a:pPr>
              <a:r>
                <a:rPr lang="en-US" sz="1500" b="0" i="0" u="none" strike="noStrike" cap="none">
                  <a:solidFill>
                    <a:schemeClr val="lt1"/>
                  </a:solidFill>
                  <a:latin typeface="Corbel"/>
                  <a:ea typeface="Corbel"/>
                  <a:cs typeface="Corbel"/>
                  <a:sym typeface="Corbel"/>
                </a:rPr>
                <a:t>Networking</a:t>
              </a:r>
              <a:endParaRPr sz="15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endParaRPr>
            </a:p>
            <a:p>
              <a:pPr marL="114300" marR="0" lvl="1" indent="-114300" algn="l" rtl="0">
                <a:lnSpc>
                  <a:spcPct val="90000"/>
                </a:lnSpc>
                <a:spcBef>
                  <a:spcPts val="225"/>
                </a:spcBef>
                <a:spcAft>
                  <a:spcPts val="0"/>
                </a:spcAft>
                <a:buClr>
                  <a:schemeClr val="lt1"/>
                </a:buClr>
                <a:buSzPts val="1500"/>
                <a:buFont typeface="Corbel"/>
                <a:buChar char="•"/>
              </a:pPr>
              <a:r>
                <a:rPr lang="en-US" sz="1500" b="0" i="0" u="none" strike="noStrike" cap="none">
                  <a:solidFill>
                    <a:schemeClr val="lt1"/>
                  </a:solidFill>
                  <a:latin typeface="Corbel"/>
                  <a:ea typeface="Corbel"/>
                  <a:cs typeface="Corbel"/>
                  <a:sym typeface="Corbel"/>
                </a:rPr>
                <a:t>Developing a Career Portfolio/Resume</a:t>
              </a:r>
              <a:endParaRPr sz="15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endParaRPr>
            </a:p>
          </p:txBody>
        </p:sp>
        <p:sp>
          <p:nvSpPr>
            <p:cNvPr id="122" name="Google Shape;122;p15"/>
            <p:cNvSpPr/>
            <p:nvPr/>
          </p:nvSpPr>
          <p:spPr>
            <a:xfrm>
              <a:off x="8837450" y="1136860"/>
              <a:ext cx="1906277" cy="758063"/>
            </a:xfrm>
            <a:prstGeom prst="roundRect">
              <a:avLst>
                <a:gd name="adj" fmla="val 10000"/>
              </a:avLst>
            </a:prstGeom>
            <a:solidFill>
              <a:schemeClr val="dk2"/>
            </a:solidFill>
            <a:ln w="19050" cap="flat" cmpd="sng">
              <a:solidFill>
                <a:srgbClr val="BFE9F6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" name="Google Shape;123;p15"/>
            <p:cNvSpPr txBox="1"/>
            <p:nvPr/>
          </p:nvSpPr>
          <p:spPr>
            <a:xfrm>
              <a:off x="8859653" y="1159063"/>
              <a:ext cx="1861871" cy="71365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5700" tIns="30475" rIns="45700" bIns="30475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400" b="0" i="0" u="none" strike="noStrike" cap="none">
                  <a:solidFill>
                    <a:schemeClr val="lt1"/>
                  </a:solidFill>
                  <a:latin typeface="Corbel"/>
                  <a:ea typeface="Corbel"/>
                  <a:cs typeface="Corbel"/>
                  <a:sym typeface="Corbel"/>
                </a:rPr>
                <a:t>4. Planning</a:t>
              </a:r>
              <a:endParaRPr sz="24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endParaRPr>
            </a:p>
          </p:txBody>
        </p:sp>
      </p:grpSp>
      <p:pic>
        <p:nvPicPr>
          <p:cNvPr id="124" name="Google Shape;124;p1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0863300" y="6269600"/>
            <a:ext cx="1143124" cy="4936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25" name="Google Shape;125;p15"/>
          <p:cNvPicPr preferRelativeResize="0"/>
          <p:nvPr/>
        </p:nvPicPr>
        <p:blipFill rotWithShape="1">
          <a:blip r:embed="rId4">
            <a:alphaModFix/>
          </a:blip>
          <a:srcRect l="1960" r="1960"/>
          <a:stretch/>
        </p:blipFill>
        <p:spPr>
          <a:xfrm>
            <a:off x="78200" y="6496525"/>
            <a:ext cx="714375" cy="266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16"/>
          <p:cNvSpPr txBox="1">
            <a:spLocks noGrp="1"/>
          </p:cNvSpPr>
          <p:nvPr>
            <p:ph type="title"/>
          </p:nvPr>
        </p:nvSpPr>
        <p:spPr>
          <a:xfrm>
            <a:off x="1522413" y="381000"/>
            <a:ext cx="9144001" cy="129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000"/>
              <a:buFont typeface="Corbel"/>
              <a:buNone/>
            </a:pPr>
            <a:r>
              <a:rPr lang="en-US" sz="4000" b="0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rPr>
              <a:t>Assessment</a:t>
            </a:r>
            <a:br>
              <a:rPr lang="en-US" sz="36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rPr>
            </a:br>
            <a:r>
              <a:rPr lang="en-US" sz="3600" b="0" i="1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rPr>
              <a:t>What am I interested in?</a:t>
            </a:r>
            <a:endParaRPr sz="3100" b="0" i="0" u="none" strike="noStrike" cap="none">
              <a:solidFill>
                <a:schemeClr val="lt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131" name="Google Shape;131;p16"/>
          <p:cNvSpPr txBox="1">
            <a:spLocks noGrp="1"/>
          </p:cNvSpPr>
          <p:nvPr>
            <p:ph type="body" idx="1"/>
          </p:nvPr>
        </p:nvSpPr>
        <p:spPr>
          <a:xfrm>
            <a:off x="1532023" y="2057400"/>
            <a:ext cx="9134391" cy="396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Arial"/>
              <a:buNone/>
            </a:pPr>
            <a:r>
              <a:rPr lang="en-US" sz="24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rPr>
              <a:t>One way to begin thinking about a future career is to reflect on who you are as a person and what you like to do. </a:t>
            </a:r>
            <a:endParaRPr sz="2400" b="0" i="0" u="none" strike="noStrike" cap="none">
              <a:solidFill>
                <a:schemeClr val="lt1"/>
              </a:solidFill>
              <a:latin typeface="Corbel"/>
              <a:ea typeface="Corbel"/>
              <a:cs typeface="Corbel"/>
              <a:sym typeface="Corbel"/>
            </a:endParaRPr>
          </a:p>
          <a:p>
            <a:pPr marL="0" marR="0" lvl="0" indent="0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Arial"/>
              <a:buNone/>
            </a:pPr>
            <a:r>
              <a:rPr lang="en-US" sz="24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rPr>
              <a:t>John Holland’s RIASEC coding system is a tool to help individuals align their career aspirations with their personalities and interests.</a:t>
            </a:r>
            <a:endParaRPr/>
          </a:p>
          <a:p>
            <a:pPr marL="0" marR="0" lvl="0" indent="0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Arial"/>
              <a:buNone/>
            </a:pPr>
            <a:r>
              <a:rPr lang="en-US" sz="24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rPr>
              <a:t>The RIASEC system is based on the idea that people and work environments can be classified in six different groups.</a:t>
            </a:r>
            <a:endParaRPr sz="2400" b="0" i="0" u="none" strike="noStrike" cap="none">
              <a:solidFill>
                <a:schemeClr val="lt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132" name="Google Shape;132;p1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0863300" y="6269600"/>
            <a:ext cx="1143124" cy="4936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33" name="Google Shape;133;p16"/>
          <p:cNvPicPr preferRelativeResize="0"/>
          <p:nvPr/>
        </p:nvPicPr>
        <p:blipFill rotWithShape="1">
          <a:blip r:embed="rId4">
            <a:alphaModFix/>
          </a:blip>
          <a:srcRect l="1960" r="1960"/>
          <a:stretch/>
        </p:blipFill>
        <p:spPr>
          <a:xfrm>
            <a:off x="78200" y="6496525"/>
            <a:ext cx="714375" cy="266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17"/>
          <p:cNvSpPr txBox="1">
            <a:spLocks noGrp="1"/>
          </p:cNvSpPr>
          <p:nvPr>
            <p:ph type="title"/>
          </p:nvPr>
        </p:nvSpPr>
        <p:spPr>
          <a:xfrm>
            <a:off x="1522413" y="381000"/>
            <a:ext cx="9144001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Corbel"/>
              <a:buNone/>
            </a:pPr>
            <a:r>
              <a:rPr lang="en-US" sz="3600" b="0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rPr>
              <a:t>Assessment</a:t>
            </a:r>
            <a:br>
              <a:rPr lang="en-US" sz="3600" b="0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rPr>
            </a:br>
            <a:r>
              <a:rPr lang="en-US" sz="36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rPr>
              <a:t>John Holland’s RIASEC Types</a:t>
            </a:r>
            <a:endParaRPr sz="3600" b="0" i="0" u="none" strike="noStrike" cap="none">
              <a:solidFill>
                <a:schemeClr val="lt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139" name="Google Shape;139;p17"/>
          <p:cNvPicPr preferRelativeResize="0">
            <a:picLocks noGrp="1"/>
          </p:cNvPicPr>
          <p:nvPr>
            <p:ph type="body" idx="1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4189412" y="1676400"/>
            <a:ext cx="7317027" cy="4925397"/>
          </a:xfrm>
          <a:prstGeom prst="rect">
            <a:avLst/>
          </a:prstGeom>
          <a:noFill/>
          <a:ln>
            <a:noFill/>
          </a:ln>
        </p:spPr>
      </p:pic>
      <p:sp>
        <p:nvSpPr>
          <p:cNvPr id="140" name="Google Shape;140;p17"/>
          <p:cNvSpPr txBox="1"/>
          <p:nvPr/>
        </p:nvSpPr>
        <p:spPr>
          <a:xfrm>
            <a:off x="1293812" y="1981200"/>
            <a:ext cx="2590800" cy="44935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2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rPr>
              <a:t>While you may have some interests in and similarities to many of the six groups, people often find they are attracted mainly to 2 or 3 areas.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200">
              <a:solidFill>
                <a:schemeClr val="lt1"/>
              </a:solidFill>
              <a:latin typeface="Corbel"/>
              <a:ea typeface="Corbel"/>
              <a:cs typeface="Corbel"/>
              <a:sym typeface="Corbe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200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rPr>
              <a:t>These two or three letters are your Holland (or RIASEC) code.</a:t>
            </a:r>
            <a:endParaRPr sz="2200">
              <a:solidFill>
                <a:schemeClr val="lt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141" name="Google Shape;141;p17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0863300" y="6269600"/>
            <a:ext cx="1143124" cy="4936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42" name="Google Shape;142;p17"/>
          <p:cNvPicPr preferRelativeResize="0"/>
          <p:nvPr/>
        </p:nvPicPr>
        <p:blipFill rotWithShape="1">
          <a:blip r:embed="rId5">
            <a:alphaModFix/>
          </a:blip>
          <a:srcRect l="1960" r="1960"/>
          <a:stretch/>
        </p:blipFill>
        <p:spPr>
          <a:xfrm>
            <a:off x="78200" y="6496525"/>
            <a:ext cx="714375" cy="266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p18"/>
          <p:cNvSpPr txBox="1">
            <a:spLocks noGrp="1"/>
          </p:cNvSpPr>
          <p:nvPr>
            <p:ph type="title"/>
          </p:nvPr>
        </p:nvSpPr>
        <p:spPr>
          <a:xfrm>
            <a:off x="1522413" y="381000"/>
            <a:ext cx="9144001" cy="137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Corbel"/>
              <a:buNone/>
            </a:pPr>
            <a:r>
              <a:rPr lang="en-US" sz="3600" b="0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rPr>
              <a:t>Assessment</a:t>
            </a:r>
            <a:br>
              <a:rPr lang="en-US" sz="3600" b="0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rPr>
            </a:br>
            <a:r>
              <a:rPr lang="en-US" sz="3600" b="0" i="0" u="none" strike="noStrike" cap="none">
                <a:solidFill>
                  <a:srgbClr val="FCD065"/>
                </a:solidFill>
                <a:latin typeface="Corbel"/>
                <a:ea typeface="Corbel"/>
                <a:cs typeface="Corbel"/>
                <a:sym typeface="Corbel"/>
              </a:rPr>
              <a:t>Assignment 1, Part 1: The Interest Profiler</a:t>
            </a:r>
            <a:endParaRPr sz="3600" b="0" i="0" u="none" strike="noStrike" cap="none">
              <a:solidFill>
                <a:srgbClr val="FCD065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148" name="Google Shape;148;p18"/>
          <p:cNvSpPr txBox="1">
            <a:spLocks noGrp="1"/>
          </p:cNvSpPr>
          <p:nvPr>
            <p:ph type="body" idx="1"/>
          </p:nvPr>
        </p:nvSpPr>
        <p:spPr>
          <a:xfrm>
            <a:off x="1522413" y="1904999"/>
            <a:ext cx="9134391" cy="41148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200"/>
              <a:buFont typeface="Arial"/>
              <a:buNone/>
            </a:pPr>
            <a:r>
              <a:rPr lang="en-US" sz="32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rPr>
              <a:t>To begin, navigate to:</a:t>
            </a:r>
            <a:endParaRPr sz="3200" b="0" i="0" u="none" strike="noStrike" cap="none">
              <a:solidFill>
                <a:schemeClr val="lt1"/>
              </a:solidFill>
              <a:latin typeface="Corbel"/>
              <a:ea typeface="Corbel"/>
              <a:cs typeface="Corbel"/>
              <a:sym typeface="Corbel"/>
            </a:endParaRPr>
          </a:p>
          <a:p>
            <a:pPr marL="458787" marR="0" lvl="2" indent="0" algn="l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Arial"/>
              <a:buNone/>
            </a:pPr>
            <a:r>
              <a:rPr lang="en-US" sz="2400" b="0" i="0" u="sng" strike="noStrike" cap="none">
                <a:solidFill>
                  <a:schemeClr val="hlink"/>
                </a:solidFill>
                <a:latin typeface="Corbel"/>
                <a:ea typeface="Corbel"/>
                <a:cs typeface="Corbel"/>
                <a:sym typeface="Corbel"/>
                <a:hlinkClick r:id="rId3"/>
              </a:rPr>
              <a:t>https://www.mynextmove.org/explore/ip</a:t>
            </a:r>
            <a:endParaRPr sz="2400" b="0" i="0" u="sng" strike="noStrike" cap="none">
              <a:solidFill>
                <a:schemeClr val="lt1"/>
              </a:solidFill>
              <a:latin typeface="Corbel"/>
              <a:ea typeface="Corbel"/>
              <a:cs typeface="Corbel"/>
              <a:sym typeface="Corbel"/>
            </a:endParaRPr>
          </a:p>
          <a:p>
            <a:pPr marL="458787" marR="0" lvl="2" indent="0" algn="l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Arial"/>
              <a:buNone/>
            </a:pPr>
            <a:endParaRPr sz="2400" b="0" i="0" u="none" strike="noStrike" cap="none">
              <a:solidFill>
                <a:schemeClr val="lt1"/>
              </a:solidFill>
              <a:latin typeface="Corbel"/>
              <a:ea typeface="Corbel"/>
              <a:cs typeface="Corbel"/>
              <a:sym typeface="Corbel"/>
            </a:endParaRPr>
          </a:p>
          <a:p>
            <a:pPr marL="463550" marR="0" lvl="1" indent="-231775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Pts val="3200"/>
              <a:buFont typeface="Arial"/>
              <a:buChar char="•"/>
            </a:pPr>
            <a:r>
              <a:rPr lang="en-US" sz="32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rPr>
              <a:t>Complete the survey</a:t>
            </a:r>
            <a:endParaRPr/>
          </a:p>
          <a:p>
            <a:pPr marL="463550" marR="0" lvl="1" indent="-231775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Pts val="3200"/>
              <a:buFont typeface="Arial"/>
              <a:buChar char="•"/>
            </a:pPr>
            <a:r>
              <a:rPr lang="en-US" sz="32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rPr>
              <a:t>Once the Survey is completed, you will get your personality profile according to the RIASEC</a:t>
            </a:r>
            <a:endParaRPr/>
          </a:p>
          <a:p>
            <a:pPr marL="0" marR="0" lvl="0" indent="0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Arial"/>
              <a:buNone/>
            </a:pPr>
            <a:endParaRPr sz="2400" b="0" i="0" u="none" strike="noStrike" cap="none">
              <a:solidFill>
                <a:schemeClr val="lt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149" name="Google Shape;149;p18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0863300" y="6269600"/>
            <a:ext cx="1143124" cy="4936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50" name="Google Shape;150;p18"/>
          <p:cNvPicPr preferRelativeResize="0"/>
          <p:nvPr/>
        </p:nvPicPr>
        <p:blipFill rotWithShape="1">
          <a:blip r:embed="rId5">
            <a:alphaModFix/>
          </a:blip>
          <a:srcRect l="1960" r="1960"/>
          <a:stretch/>
        </p:blipFill>
        <p:spPr>
          <a:xfrm>
            <a:off x="78200" y="6496525"/>
            <a:ext cx="714375" cy="266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p19"/>
          <p:cNvSpPr txBox="1">
            <a:spLocks noGrp="1"/>
          </p:cNvSpPr>
          <p:nvPr>
            <p:ph type="title"/>
          </p:nvPr>
        </p:nvSpPr>
        <p:spPr>
          <a:xfrm>
            <a:off x="1522413" y="381000"/>
            <a:ext cx="9144001" cy="137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Corbel"/>
              <a:buNone/>
            </a:pPr>
            <a:r>
              <a:rPr lang="en-US" sz="3600" b="0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rPr>
              <a:t>Assessment</a:t>
            </a:r>
            <a:br>
              <a:rPr lang="en-US" sz="3600" b="0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rPr>
            </a:br>
            <a:r>
              <a:rPr lang="en-US" sz="3600" b="0" i="0" u="none" strike="noStrike" cap="none">
                <a:solidFill>
                  <a:srgbClr val="FF0000"/>
                </a:solidFill>
                <a:latin typeface="Corbel"/>
                <a:ea typeface="Corbel"/>
                <a:cs typeface="Corbel"/>
                <a:sym typeface="Corbel"/>
              </a:rPr>
              <a:t>Assignment 1, Part 1: The Interest Profiler</a:t>
            </a:r>
            <a:endParaRPr sz="3600" b="0" i="0" u="none" strike="noStrike" cap="none">
              <a:solidFill>
                <a:schemeClr val="lt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156" name="Google Shape;156;p19"/>
          <p:cNvSpPr txBox="1">
            <a:spLocks noGrp="1"/>
          </p:cNvSpPr>
          <p:nvPr>
            <p:ph type="body" idx="1"/>
          </p:nvPr>
        </p:nvSpPr>
        <p:spPr>
          <a:xfrm>
            <a:off x="1522413" y="1904999"/>
            <a:ext cx="9134391" cy="41148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223838" marR="0" lvl="1" indent="-223838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200"/>
              <a:buFont typeface="Arial"/>
              <a:buChar char="•"/>
            </a:pPr>
            <a:r>
              <a:rPr lang="en-US" sz="3200" b="0" i="0" u="none" strike="noStrike" cap="none">
                <a:solidFill>
                  <a:srgbClr val="FF0000"/>
                </a:solidFill>
                <a:latin typeface="Corbel"/>
                <a:ea typeface="Corbel"/>
                <a:cs typeface="Corbel"/>
                <a:sym typeface="Corbel"/>
              </a:rPr>
              <a:t>Label this assignment, “Assignment 1, Part 1.” </a:t>
            </a:r>
            <a:endParaRPr/>
          </a:p>
          <a:p>
            <a:pPr marL="733425" marR="0" lvl="2" indent="-514350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accent1"/>
              </a:buClr>
              <a:buSzPts val="3000"/>
              <a:buFont typeface="Corbel"/>
              <a:buAutoNum type="arabicPeriod"/>
            </a:pPr>
            <a:r>
              <a:rPr lang="en-US" sz="3000" b="0" i="0" u="none" strike="noStrike" cap="none">
                <a:solidFill>
                  <a:srgbClr val="FF0000"/>
                </a:solidFill>
                <a:latin typeface="Corbel"/>
                <a:ea typeface="Corbel"/>
                <a:cs typeface="Corbel"/>
                <a:sym typeface="Corbel"/>
              </a:rPr>
              <a:t>Write down your RIASEC code.</a:t>
            </a:r>
            <a:endParaRPr sz="3000" b="0" i="0" u="none" strike="noStrike" cap="none">
              <a:solidFill>
                <a:srgbClr val="FF0000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157" name="Google Shape;157;p1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0863300" y="6269600"/>
            <a:ext cx="1143124" cy="4936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58" name="Google Shape;158;p19"/>
          <p:cNvPicPr preferRelativeResize="0"/>
          <p:nvPr/>
        </p:nvPicPr>
        <p:blipFill rotWithShape="1">
          <a:blip r:embed="rId4">
            <a:alphaModFix/>
          </a:blip>
          <a:srcRect l="1960" r="1960"/>
          <a:stretch/>
        </p:blipFill>
        <p:spPr>
          <a:xfrm>
            <a:off x="78200" y="6496525"/>
            <a:ext cx="714375" cy="266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p20"/>
          <p:cNvSpPr txBox="1">
            <a:spLocks noGrp="1"/>
          </p:cNvSpPr>
          <p:nvPr>
            <p:ph type="title"/>
          </p:nvPr>
        </p:nvSpPr>
        <p:spPr>
          <a:xfrm>
            <a:off x="1522413" y="381000"/>
            <a:ext cx="9144001" cy="137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Corbel"/>
              <a:buNone/>
            </a:pPr>
            <a:r>
              <a:rPr lang="en-US" sz="3600" b="0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rPr>
              <a:t>Assessment</a:t>
            </a:r>
            <a:br>
              <a:rPr lang="en-US" sz="3600" b="0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rPr>
            </a:br>
            <a:r>
              <a:rPr lang="en-US" sz="3600" b="0" i="0" u="none" strike="noStrike" cap="none">
                <a:solidFill>
                  <a:srgbClr val="FDD067"/>
                </a:solidFill>
                <a:latin typeface="Corbel"/>
                <a:ea typeface="Corbel"/>
                <a:cs typeface="Corbel"/>
                <a:sym typeface="Corbel"/>
              </a:rPr>
              <a:t>Assignment 1, Part 2: Using O*NET</a:t>
            </a:r>
            <a:endParaRPr sz="3600" b="0" i="0" u="none" strike="noStrike" cap="none">
              <a:solidFill>
                <a:srgbClr val="FDD067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164" name="Google Shape;164;p20"/>
          <p:cNvSpPr txBox="1">
            <a:spLocks noGrp="1"/>
          </p:cNvSpPr>
          <p:nvPr>
            <p:ph type="body" idx="1"/>
          </p:nvPr>
        </p:nvSpPr>
        <p:spPr>
          <a:xfrm>
            <a:off x="1522413" y="1904999"/>
            <a:ext cx="9134391" cy="41148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Arial"/>
              <a:buNone/>
            </a:pPr>
            <a:r>
              <a:rPr lang="en-US" sz="28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rPr>
              <a:t>To see what professions match your RIASEC scores, go to:</a:t>
            </a:r>
            <a:endParaRPr sz="2800" b="0" i="0" u="none" strike="noStrike" cap="none">
              <a:solidFill>
                <a:schemeClr val="lt1"/>
              </a:solidFill>
              <a:latin typeface="Corbel"/>
              <a:ea typeface="Corbel"/>
              <a:cs typeface="Corbel"/>
              <a:sym typeface="Corbel"/>
            </a:endParaRPr>
          </a:p>
          <a:p>
            <a:pPr marL="450850" marR="0" lvl="2" indent="0" algn="l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Arial"/>
              <a:buNone/>
            </a:pPr>
            <a:r>
              <a:rPr lang="en-US" sz="2800" b="0" i="0" u="sng" strike="noStrike" cap="none">
                <a:solidFill>
                  <a:schemeClr val="hlink"/>
                </a:solidFill>
                <a:latin typeface="Corbel"/>
                <a:ea typeface="Corbel"/>
                <a:cs typeface="Corbel"/>
                <a:sym typeface="Corbel"/>
                <a:hlinkClick r:id="rId3"/>
              </a:rPr>
              <a:t>https://www.onetonline.org</a:t>
            </a:r>
            <a:endParaRPr sz="2800" b="0" i="0" u="sng" strike="noStrike" cap="none">
              <a:solidFill>
                <a:schemeClr val="lt1"/>
              </a:solidFill>
              <a:latin typeface="Corbel"/>
              <a:ea typeface="Corbel"/>
              <a:cs typeface="Corbel"/>
              <a:sym typeface="Corbel"/>
            </a:endParaRPr>
          </a:p>
          <a:p>
            <a:pPr marL="450850" marR="0" lvl="2" indent="0" algn="l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Arial"/>
              <a:buNone/>
            </a:pPr>
            <a:endParaRPr sz="2400" b="0" i="0" u="none" strike="noStrike" cap="none">
              <a:solidFill>
                <a:schemeClr val="lt1"/>
              </a:solidFill>
              <a:latin typeface="Corbel"/>
              <a:ea typeface="Corbel"/>
              <a:cs typeface="Corbel"/>
              <a:sym typeface="Corbel"/>
            </a:endParaRPr>
          </a:p>
          <a:p>
            <a:pPr marL="463550" marR="0" lvl="1" indent="-231775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Arial"/>
              <a:buChar char="•"/>
            </a:pPr>
            <a:r>
              <a:rPr lang="en-US" sz="24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rPr>
              <a:t>Click on the link that says “Focus” and scroll to Interests. </a:t>
            </a:r>
            <a:endParaRPr sz="2400" b="0" i="0" u="none" strike="noStrike" cap="none">
              <a:solidFill>
                <a:schemeClr val="lt1"/>
              </a:solidFill>
              <a:latin typeface="Corbel"/>
              <a:ea typeface="Corbel"/>
              <a:cs typeface="Corbel"/>
              <a:sym typeface="Corbel"/>
            </a:endParaRPr>
          </a:p>
          <a:p>
            <a:pPr marL="463550" marR="0" lvl="1" indent="-231775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Arial"/>
              <a:buChar char="•"/>
            </a:pPr>
            <a:r>
              <a:rPr lang="en-US" sz="24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rPr>
              <a:t>Then, click on the RIASEC code that you scored the </a:t>
            </a:r>
            <a:r>
              <a:rPr lang="en-US" sz="2400" b="0" i="1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rPr>
              <a:t>highest</a:t>
            </a:r>
            <a:r>
              <a:rPr lang="en-US" sz="24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rPr>
              <a:t> on when you took the interest profiler.  </a:t>
            </a:r>
            <a:endParaRPr sz="2400" b="0" i="0" u="none" strike="noStrike" cap="none">
              <a:solidFill>
                <a:schemeClr val="lt1"/>
              </a:solidFill>
              <a:latin typeface="Corbel"/>
              <a:ea typeface="Corbel"/>
              <a:cs typeface="Corbel"/>
              <a:sym typeface="Corbel"/>
            </a:endParaRPr>
          </a:p>
          <a:p>
            <a:pPr marL="463550" marR="0" lvl="1" indent="-231775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Arial"/>
              <a:buChar char="•"/>
            </a:pPr>
            <a:r>
              <a:rPr lang="en-US" sz="24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rPr>
              <a:t>You might want to take time to view the jobs that match your second highest and third highest RIASEC scores, as well.</a:t>
            </a:r>
            <a:endParaRPr/>
          </a:p>
        </p:txBody>
      </p:sp>
      <p:pic>
        <p:nvPicPr>
          <p:cNvPr id="165" name="Google Shape;165;p20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0863300" y="6269600"/>
            <a:ext cx="1143124" cy="4936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66" name="Google Shape;166;p20"/>
          <p:cNvPicPr preferRelativeResize="0"/>
          <p:nvPr/>
        </p:nvPicPr>
        <p:blipFill rotWithShape="1">
          <a:blip r:embed="rId5">
            <a:alphaModFix/>
          </a:blip>
          <a:srcRect l="1960" r="1960"/>
          <a:stretch/>
        </p:blipFill>
        <p:spPr>
          <a:xfrm>
            <a:off x="78200" y="6496525"/>
            <a:ext cx="714375" cy="266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p21"/>
          <p:cNvSpPr txBox="1">
            <a:spLocks noGrp="1"/>
          </p:cNvSpPr>
          <p:nvPr>
            <p:ph type="title"/>
          </p:nvPr>
        </p:nvSpPr>
        <p:spPr>
          <a:xfrm>
            <a:off x="1522413" y="381000"/>
            <a:ext cx="9144001" cy="137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Corbel"/>
              <a:buNone/>
            </a:pPr>
            <a:r>
              <a:rPr lang="en-US" sz="3600" b="0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rPr>
              <a:t>Assessment</a:t>
            </a:r>
            <a:br>
              <a:rPr lang="en-US" sz="3600" b="0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rPr>
            </a:br>
            <a:r>
              <a:rPr lang="en-US" sz="3600" b="0" i="0" u="none" strike="noStrike" cap="none">
                <a:solidFill>
                  <a:srgbClr val="FF0000"/>
                </a:solidFill>
                <a:latin typeface="Corbel"/>
                <a:ea typeface="Corbel"/>
                <a:cs typeface="Corbel"/>
                <a:sym typeface="Corbel"/>
              </a:rPr>
              <a:t>Assignment 1, Part 2: Using O*NET</a:t>
            </a:r>
            <a:endParaRPr sz="3600" b="0" i="0" u="none" strike="noStrike" cap="none">
              <a:solidFill>
                <a:schemeClr val="lt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172" name="Google Shape;172;p21"/>
          <p:cNvSpPr txBox="1">
            <a:spLocks noGrp="1"/>
          </p:cNvSpPr>
          <p:nvPr>
            <p:ph type="body" idx="1"/>
          </p:nvPr>
        </p:nvSpPr>
        <p:spPr>
          <a:xfrm>
            <a:off x="1522413" y="1905000"/>
            <a:ext cx="9134391" cy="426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514350" marR="0" lvl="1" indent="-51435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Arial"/>
              <a:buChar char="•"/>
            </a:pPr>
            <a:r>
              <a:rPr lang="en-US" sz="2800" b="0" i="0" u="none" strike="noStrike" cap="none">
                <a:solidFill>
                  <a:srgbClr val="FF0000"/>
                </a:solidFill>
                <a:latin typeface="Corbel"/>
                <a:ea typeface="Corbel"/>
                <a:cs typeface="Corbel"/>
                <a:sym typeface="Corbel"/>
              </a:rPr>
              <a:t>Label this assignment, “Assignment 1, Part 2”.</a:t>
            </a:r>
            <a:endParaRPr/>
          </a:p>
          <a:p>
            <a:pPr marL="514350" marR="0" lvl="1" indent="-514350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Corbel"/>
              <a:buAutoNum type="arabicPeriod" startAt="2"/>
            </a:pPr>
            <a:r>
              <a:rPr lang="en-US" sz="2800" b="0" i="0" u="none" strike="noStrike" cap="none">
                <a:solidFill>
                  <a:srgbClr val="FF0000"/>
                </a:solidFill>
                <a:latin typeface="Corbel"/>
                <a:ea typeface="Corbel"/>
                <a:cs typeface="Corbel"/>
                <a:sym typeface="Corbel"/>
              </a:rPr>
              <a:t>Write down 3 jobs that match your RIASEC</a:t>
            </a:r>
            <a:r>
              <a:rPr lang="en-US" sz="28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rPr>
              <a:t> </a:t>
            </a:r>
            <a:r>
              <a:rPr lang="en-US" sz="2800" b="0" i="0" u="none" strike="noStrike" cap="none">
                <a:solidFill>
                  <a:srgbClr val="FF0000"/>
                </a:solidFill>
                <a:latin typeface="Corbel"/>
                <a:ea typeface="Corbel"/>
                <a:cs typeface="Corbel"/>
                <a:sym typeface="Corbel"/>
              </a:rPr>
              <a:t>code from your search.</a:t>
            </a:r>
            <a:endParaRPr/>
          </a:p>
        </p:txBody>
      </p:sp>
      <p:pic>
        <p:nvPicPr>
          <p:cNvPr id="173" name="Google Shape;173;p2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0863300" y="6269600"/>
            <a:ext cx="1143124" cy="4936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74" name="Google Shape;174;p21"/>
          <p:cNvPicPr preferRelativeResize="0"/>
          <p:nvPr/>
        </p:nvPicPr>
        <p:blipFill rotWithShape="1">
          <a:blip r:embed="rId4">
            <a:alphaModFix/>
          </a:blip>
          <a:srcRect l="1960" r="1960"/>
          <a:stretch/>
        </p:blipFill>
        <p:spPr>
          <a:xfrm>
            <a:off x="78200" y="6496525"/>
            <a:ext cx="714375" cy="266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Digital Blue Tunnel 16x9">
  <a:themeElements>
    <a:clrScheme name="Digital Blue Tunnel">
      <a:dk1>
        <a:srgbClr val="000000"/>
      </a:dk1>
      <a:lt1>
        <a:srgbClr val="FFFFFF"/>
      </a:lt1>
      <a:dk2>
        <a:srgbClr val="001027"/>
      </a:dk2>
      <a:lt2>
        <a:srgbClr val="C1EBF7"/>
      </a:lt2>
      <a:accent1>
        <a:srgbClr val="56C5FF"/>
      </a:accent1>
      <a:accent2>
        <a:srgbClr val="4BB836"/>
      </a:accent2>
      <a:accent3>
        <a:srgbClr val="F8B004"/>
      </a:accent3>
      <a:accent4>
        <a:srgbClr val="972ACD"/>
      </a:accent4>
      <a:accent5>
        <a:srgbClr val="F86E24"/>
      </a:accent5>
      <a:accent6>
        <a:srgbClr val="DB30C7"/>
      </a:accent6>
      <a:hlink>
        <a:srgbClr val="F8B004"/>
      </a:hlink>
      <a:folHlink>
        <a:srgbClr val="969696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Digital Blue Tunnel">
      <a:dk1>
        <a:srgbClr val="000000"/>
      </a:dk1>
      <a:lt1>
        <a:srgbClr val="FFFFFF"/>
      </a:lt1>
      <a:dk2>
        <a:srgbClr val="001027"/>
      </a:dk2>
      <a:lt2>
        <a:srgbClr val="C1EBF7"/>
      </a:lt2>
      <a:accent1>
        <a:srgbClr val="56C5FF"/>
      </a:accent1>
      <a:accent2>
        <a:srgbClr val="4BB836"/>
      </a:accent2>
      <a:accent3>
        <a:srgbClr val="F8B004"/>
      </a:accent3>
      <a:accent4>
        <a:srgbClr val="972ACD"/>
      </a:accent4>
      <a:accent5>
        <a:srgbClr val="F86E24"/>
      </a:accent5>
      <a:accent6>
        <a:srgbClr val="DB30C7"/>
      </a:accent6>
      <a:hlink>
        <a:srgbClr val="F8B004"/>
      </a:hlink>
      <a:folHlink>
        <a:srgbClr val="969696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1411</Words>
  <Application>Microsoft Office PowerPoint</Application>
  <PresentationFormat>Custom</PresentationFormat>
  <Paragraphs>118</Paragraphs>
  <Slides>18</Slides>
  <Notes>18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1" baseType="lpstr">
      <vt:lpstr>Corbel</vt:lpstr>
      <vt:lpstr>Arial</vt:lpstr>
      <vt:lpstr>Digital Blue Tunnel 16x9</vt:lpstr>
      <vt:lpstr>Beginning your career search</vt:lpstr>
      <vt:lpstr>I’m only in or beginning college.  Why do I have to think about this now?</vt:lpstr>
      <vt:lpstr>Assessment  Exploration  Research  Planning</vt:lpstr>
      <vt:lpstr>Assessment What am I interested in?</vt:lpstr>
      <vt:lpstr>Assessment John Holland’s RIASEC Types</vt:lpstr>
      <vt:lpstr>Assessment Assignment 1, Part 1: The Interest Profiler</vt:lpstr>
      <vt:lpstr>Assessment Assignment 1, Part 1: The Interest Profiler</vt:lpstr>
      <vt:lpstr>Assessment Assignment 1, Part 2: Using O*NET</vt:lpstr>
      <vt:lpstr>Assessment Assignment 1, Part 2: Using O*NET</vt:lpstr>
      <vt:lpstr>Assessment  Assignment 1, Part 3: Reflecting on your O*NET Search Many of the jobs that are coming up do not interest me.  Why is that?</vt:lpstr>
      <vt:lpstr>Assessment Assignment 1, Part 3: Reflecting on Your O*NET Search</vt:lpstr>
      <vt:lpstr>PowerPoint Presentation</vt:lpstr>
      <vt:lpstr>Exploration &amp; Research Beyond the RIASEC</vt:lpstr>
      <vt:lpstr>Exploration &amp; Research </vt:lpstr>
      <vt:lpstr>Exploration &amp; Research Career Exploration Web-quest</vt:lpstr>
      <vt:lpstr>Planning – Education and Training How much time do I want to spend preparing (school, on-the-job training) for an occupation? </vt:lpstr>
      <vt:lpstr>Planning Contextual Supports and Barriers</vt:lpstr>
      <vt:lpstr>Other Helpful Websites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Beginning your career search</dc:title>
  <cp:lastModifiedBy>Shamsi</cp:lastModifiedBy>
  <cp:revision>1</cp:revision>
  <dcterms:modified xsi:type="dcterms:W3CDTF">2020-03-31T23:41:02Z</dcterms:modified>
</cp:coreProperties>
</file>