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Economica" panose="020B0604020202020204" charset="0"/>
      <p:regular r:id="rId29"/>
      <p:bold r:id="rId30"/>
      <p:italic r:id="rId31"/>
      <p:boldItalic r:id="rId32"/>
    </p:embeddedFont>
    <p:embeddedFont>
      <p:font typeface="Galdeano" panose="020B0604020202020204" charset="0"/>
      <p:regular r:id="rId33"/>
    </p:embeddedFont>
    <p:embeddedFont>
      <p:font typeface="Georgia" panose="02040502050405020303" pitchFamily="18" charset="0"/>
      <p:regular r:id="rId34"/>
      <p:bold r:id="rId35"/>
      <p:italic r:id="rId36"/>
      <p:boldItalic r:id="rId37"/>
    </p:embeddedFont>
    <p:embeddedFont>
      <p:font typeface="Karla" panose="020B0604020202020204" charset="0"/>
      <p:regular r:id="rId38"/>
      <p:bold r:id="rId39"/>
      <p:italic r:id="rId40"/>
      <p:boldItalic r:id="rId41"/>
    </p:embeddedFont>
    <p:embeddedFont>
      <p:font typeface="Open Sans" panose="020B0604020202020204" charset="0"/>
      <p:regular r:id="rId42"/>
      <p:bold r:id="rId43"/>
      <p:italic r:id="rId44"/>
      <p:boldItalic r:id="rId45"/>
    </p:embeddedFont>
    <p:embeddedFont>
      <p:font typeface="Raleway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font" Target="fonts/font2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5bea71df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g5bea71df5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5bea71df5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g5bea71df5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2" name="Google Shape;42;p6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3" name="Google Shape;43;p6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4" name="Google Shape;44;p6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5" name="Google Shape;45;p6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6" name="Google Shape;46;p6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8" name="Google Shape;58;p8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9" name="Google Shape;59;p8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5" name="Google Shape;65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6" name="Google Shape;66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7" name="Google Shape;67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8" name="Google Shape;68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ze_solving_algorith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youtu.be/Hxdqp3N_ymU?list=PLKfWL8IXgKBte4TfD53pLaHONfSYCX0RH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www.arduino.cc/en/Reference/RandomSeed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Seed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Seed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www.arduino.cc/en/Reference/AnalogRead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Reference/RandomSeed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obot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en.wikipedia.org/wiki/Las_Vegas_algorithm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icromouse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LwICJKV4d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ites.ieee.org/r1studentconference/files/2015/03/2015-R1-Micromouse-Guideline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ites.ieee.org/r1studentconference/files/2015/03/2015-R1-Micromouse-Guidelin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1tSK5V1pd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675650" y="1443625"/>
            <a:ext cx="7867800" cy="23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Coding with Arduino VI:</a:t>
            </a:r>
            <a:endParaRPr sz="4800" b="1" i="0" u="none" strike="noStrike" cap="non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 Basic Strategies for Collision Avoidance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/>
          <p:nvPr/>
        </p:nvSpPr>
        <p:spPr>
          <a:xfrm>
            <a:off x="1904075" y="4728775"/>
            <a:ext cx="52080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2018</a:t>
            </a:r>
            <a:r>
              <a:rPr lang="en" sz="11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2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2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Micromouse: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Maze Solver - Theory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7" name="Google Shape;167;p2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Maze Solving Algorithms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 Control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Stepper Motor Theory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68" name="Google Shape;168;p21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 txBox="1">
            <a:spLocks noGrp="1"/>
          </p:cNvSpPr>
          <p:nvPr>
            <p:ph type="ctrTitle"/>
          </p:nvPr>
        </p:nvSpPr>
        <p:spPr>
          <a:xfrm>
            <a:off x="530050" y="2040550"/>
            <a:ext cx="82437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iCREAT I - Final Project: 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Telepresence Base (Micromouse)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Requirements and Design Considerations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0" name="Google Shape;180;p23"/>
          <p:cNvSpPr txBox="1">
            <a:spLocks noGrp="1"/>
          </p:cNvSpPr>
          <p:nvPr>
            <p:ph type="body" idx="1"/>
          </p:nvPr>
        </p:nvSpPr>
        <p:spPr>
          <a:xfrm>
            <a:off x="4670875" y="1542425"/>
            <a:ext cx="4279200" cy="34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➢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What are design considerations?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➢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What should requirements be?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➢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What else should Simone have considered?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1" name="Google Shape;18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025" y="1498600"/>
            <a:ext cx="3635750" cy="308211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>
            <a:hlinkClick r:id="rId4"/>
          </p:cNvPr>
          <p:cNvSpPr/>
          <p:nvPr/>
        </p:nvSpPr>
        <p:spPr>
          <a:xfrm rot="5400000">
            <a:off x="2058688" y="2958050"/>
            <a:ext cx="656400" cy="5082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483275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iCREAT I - Final Project Overview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0" name="Google Shape;190;p24"/>
          <p:cNvSpPr txBox="1">
            <a:spLocks noGrp="1"/>
          </p:cNvSpPr>
          <p:nvPr>
            <p:ph type="body" idx="1"/>
          </p:nvPr>
        </p:nvSpPr>
        <p:spPr>
          <a:xfrm>
            <a:off x="483275" y="1495850"/>
            <a:ext cx="45774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Students in </a:t>
            </a:r>
            <a:r>
              <a:rPr lang="en" sz="1800" b="1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iCREAT I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will work on the: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Requirements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Design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Programming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Development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of a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small 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autonomous moving 2-wheels robotic base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that will be 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platform used 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for a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 full telepresence</a:t>
            </a: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solution to be developed on </a:t>
            </a:r>
            <a:r>
              <a:rPr lang="en" sz="1800" b="1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iCREAT II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 l="9997" r="3143"/>
          <a:stretch/>
        </p:blipFill>
        <p:spPr>
          <a:xfrm>
            <a:off x="4869125" y="1425575"/>
            <a:ext cx="3663000" cy="301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iCREAT I - Final Project Description (Micromouse) 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9" name="Google Shape;199;p25"/>
          <p:cNvSpPr txBox="1">
            <a:spLocks noGrp="1"/>
          </p:cNvSpPr>
          <p:nvPr>
            <p:ph type="body" idx="1"/>
          </p:nvPr>
        </p:nvSpPr>
        <p:spPr>
          <a:xfrm>
            <a:off x="738600" y="1373025"/>
            <a:ext cx="7878000" cy="35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Design an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autonomous 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(no user interaction allowed) robot based on a typical device used in Micromouse events.</a:t>
            </a:r>
            <a:endParaRPr sz="2400" b="0" i="0" u="none" strike="noStrike" cap="none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The robot’s (Micromouse) job is to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navigate 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an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obstacle course without collision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.</a:t>
            </a:r>
            <a:endParaRPr sz="2400" b="0" i="0" u="none" strike="noStrike" cap="none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robot should be built using existing materials including:</a:t>
            </a:r>
            <a:endParaRPr sz="14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Georgia"/>
              <a:buChar char="🔸"/>
            </a:pP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 </a:t>
            </a: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2-wheels robotic chassis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Georgia"/>
              <a:buChar char="🔸"/>
            </a:pP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An </a:t>
            </a: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Arduino 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microcontroller with a ”</a:t>
            </a: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motor shield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sz="14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Georgia"/>
              <a:buChar char="🔸"/>
            </a:pP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Motors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sensors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and </a:t>
            </a:r>
            <a:r>
              <a:rPr lang="en" sz="14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other electronic components</a:t>
            </a:r>
            <a:r>
              <a:rPr lang="en"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as necessary (provided).  </a:t>
            </a:r>
            <a:endParaRPr sz="1400" b="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The robot will include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at least one unique supportive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or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decorative structure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that fits well within the design of the system.  The structure must be designed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using SolidWorks</a:t>
            </a:r>
            <a:r>
              <a:rPr lang="en" sz="1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software. </a:t>
            </a:r>
            <a:endParaRPr sz="2400" b="0" i="0" u="none" strike="sng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00" name="Google Shape;200;p25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Main Goals </a:t>
            </a:r>
            <a:endParaRPr sz="2400" b="1" i="0" u="none" strike="noStrike" cap="none">
              <a:solidFill>
                <a:srgbClr val="FFFF00"/>
              </a:solidFill>
              <a:highlight>
                <a:srgbClr val="FF0000"/>
              </a:highlight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7" name="Google Shape;207;p26"/>
          <p:cNvSpPr txBox="1">
            <a:spLocks noGrp="1"/>
          </p:cNvSpPr>
          <p:nvPr>
            <p:ph type="body" idx="1"/>
          </p:nvPr>
        </p:nvSpPr>
        <p:spPr>
          <a:xfrm>
            <a:off x="735475" y="1387475"/>
            <a:ext cx="7581600" cy="35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1905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Avoid collisions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with any object in your path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Develop an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efficient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fast algorithm</a:t>
            </a:r>
            <a:endParaRPr sz="180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Build a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durable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well functioning device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with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components easily reached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for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repair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Karla"/>
                <a:ea typeface="Karla"/>
                <a:cs typeface="Karla"/>
                <a:sym typeface="Karla"/>
              </a:rPr>
              <a:t>update</a:t>
            </a:r>
            <a:endParaRPr sz="180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08" name="Google Shape;208;p26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7"/>
          <p:cNvSpPr txBox="1">
            <a:spLocks noGrp="1"/>
          </p:cNvSpPr>
          <p:nvPr>
            <p:ph type="ctrTitle"/>
          </p:nvPr>
        </p:nvSpPr>
        <p:spPr>
          <a:xfrm>
            <a:off x="917800" y="1783050"/>
            <a:ext cx="71904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Important Arduino Functions 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Generating Random Numbers with Arduino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0" name="Google Shape;220;p28"/>
          <p:cNvSpPr txBox="1">
            <a:spLocks noGrp="1"/>
          </p:cNvSpPr>
          <p:nvPr>
            <p:ph type="body" idx="1"/>
          </p:nvPr>
        </p:nvSpPr>
        <p:spPr>
          <a:xfrm>
            <a:off x="315950" y="1131575"/>
            <a:ext cx="8501400" cy="3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We can use these function: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1" indent="-1524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random()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: generates pseudo-random numbers.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1" indent="-1524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randomSeed(seed)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: initializes the pseudo-random number generator, causing it to start at an arbitrary point in its random sequence. 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21" name="Google Shape;221;p28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9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random()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Function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1"/>
          </p:nvPr>
        </p:nvSpPr>
        <p:spPr>
          <a:xfrm>
            <a:off x="45550" y="1547975"/>
            <a:ext cx="4564800" cy="3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190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Description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random function generates pseudo-random numbers.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Syntax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random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random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min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   0  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&lt;=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random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          &lt;=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max-1</a:t>
            </a:r>
            <a:endParaRPr sz="1800" b="0" i="0" u="none" strike="noStrike" cap="none">
              <a:solidFill>
                <a:srgbClr val="0000FF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min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&lt;=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random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min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&lt;=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max-1</a:t>
            </a:r>
            <a:endParaRPr sz="1800" b="0" i="0" u="none" strike="noStrike" cap="none">
              <a:solidFill>
                <a:srgbClr val="0000FF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29" name="Google Shape;229;p29"/>
          <p:cNvSpPr txBox="1">
            <a:spLocks noGrp="1"/>
          </p:cNvSpPr>
          <p:nvPr>
            <p:ph type="body" idx="1"/>
          </p:nvPr>
        </p:nvSpPr>
        <p:spPr>
          <a:xfrm>
            <a:off x="4556825" y="1117750"/>
            <a:ext cx="4401000" cy="36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1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Parameters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min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- lower bound of the random value, inclusive </a:t>
            </a:r>
            <a:r>
              <a:rPr lang="en" sz="1800" b="0" i="1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(optional)</a:t>
            </a:r>
            <a:endParaRPr sz="1800" b="0" i="1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- upper bound of the random value, exclusive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Returns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 random number between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min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max-1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(</a:t>
            </a:r>
            <a:r>
              <a:rPr lang="en" sz="1800" b="0" i="1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long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)a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30" name="Google Shape;230;p29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random()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Function Examples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37" name="Google Shape;23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3825" y="1334575"/>
            <a:ext cx="3798949" cy="337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30950" y="1400825"/>
            <a:ext cx="4382500" cy="3370626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0"/>
          <p:cNvSpPr txBox="1"/>
          <p:nvPr/>
        </p:nvSpPr>
        <p:spPr>
          <a:xfrm>
            <a:off x="812125" y="4916475"/>
            <a:ext cx="3720000" cy="1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https://www.arduino.cc/reference/en/language/functions/random-numbers/random/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30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OUTLINE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711550" y="1318850"/>
            <a:ext cx="7740000" cy="35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Micromouse Competition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Final Project: Telepresence Base (Micromouse)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Generating Random Numbers with an Arduino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Basic Strategies for Collision Avoidance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05" name="Google Shape;105;p13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Arduino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randomSeed(seed)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Function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7" name="Google Shape;247;p31"/>
          <p:cNvSpPr txBox="1">
            <a:spLocks noGrp="1"/>
          </p:cNvSpPr>
          <p:nvPr>
            <p:ph type="body" idx="1"/>
          </p:nvPr>
        </p:nvSpPr>
        <p:spPr>
          <a:xfrm>
            <a:off x="178925" y="1599375"/>
            <a:ext cx="5115600" cy="3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Description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Initializes the pseudo-random number generator.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➢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This sequence, while very long, and random, is always the same.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Syntax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randomSeed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seed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8" name="Google Shape;248;p31"/>
          <p:cNvSpPr txBox="1">
            <a:spLocks noGrp="1"/>
          </p:cNvSpPr>
          <p:nvPr>
            <p:ph type="body" idx="1"/>
          </p:nvPr>
        </p:nvSpPr>
        <p:spPr>
          <a:xfrm>
            <a:off x="5359750" y="1386375"/>
            <a:ext cx="3537900" cy="29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Parameters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long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int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- pass a number to generate the seed.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190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Returns</a:t>
            </a:r>
            <a:endParaRPr sz="1800" b="1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no returns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49" name="Google Shape;249;p31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Arduino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randomSeed(seed)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Function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6" name="Google Shape;256;p32"/>
          <p:cNvSpPr txBox="1">
            <a:spLocks noGrp="1"/>
          </p:cNvSpPr>
          <p:nvPr>
            <p:ph type="body" idx="1"/>
          </p:nvPr>
        </p:nvSpPr>
        <p:spPr>
          <a:xfrm>
            <a:off x="472500" y="1255800"/>
            <a:ext cx="8164500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Use </a:t>
            </a:r>
            <a:r>
              <a:rPr lang="en" sz="24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randomSeed()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to initialize the random number generator with 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fairly random input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such as </a:t>
            </a:r>
            <a:r>
              <a:rPr lang="en" sz="24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analogRead()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on an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unconnected pin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Conversely, it can occasionally be useful to use pseudo-random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sequences that repeat exactly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. This can be accomplished by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calling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randomSeed()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with 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fixed number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before starting the random sequence.</a:t>
            </a: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57" name="Google Shape;257;p32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472500" y="398400"/>
            <a:ext cx="7784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Arduino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randomSeed(seed)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Function Example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64" name="Google Shape;26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75" y="1470400"/>
            <a:ext cx="3221325" cy="31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3"/>
          <p:cNvSpPr txBox="1"/>
          <p:nvPr/>
        </p:nvSpPr>
        <p:spPr>
          <a:xfrm>
            <a:off x="848100" y="4577100"/>
            <a:ext cx="3043200" cy="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https://www.arduino.cc/reference/en/language/functions/random-numbers/randomseed/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" name="Google Shape;266;p33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4"/>
          <p:cNvSpPr txBox="1">
            <a:spLocks noGrp="1"/>
          </p:cNvSpPr>
          <p:nvPr>
            <p:ph type="ctrTitle"/>
          </p:nvPr>
        </p:nvSpPr>
        <p:spPr>
          <a:xfrm>
            <a:off x="1144625" y="2040550"/>
            <a:ext cx="6496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Basic Strategies for 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Collision Avoidance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5"/>
          <p:cNvSpPr txBox="1">
            <a:spLocks noGrp="1"/>
          </p:cNvSpPr>
          <p:nvPr>
            <p:ph type="title"/>
          </p:nvPr>
        </p:nvSpPr>
        <p:spPr>
          <a:xfrm>
            <a:off x="710425" y="398400"/>
            <a:ext cx="7546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/>
              <a:t>Simple Maze 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Algorithms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8" name="Google Shape;278;p35"/>
          <p:cNvSpPr txBox="1">
            <a:spLocks noGrp="1"/>
          </p:cNvSpPr>
          <p:nvPr>
            <p:ph type="body" idx="1"/>
          </p:nvPr>
        </p:nvSpPr>
        <p:spPr>
          <a:xfrm>
            <a:off x="315950" y="1131575"/>
            <a:ext cx="8501400" cy="3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very unintelligent</a:t>
            </a:r>
            <a:r>
              <a:rPr lang="en" sz="1800" b="0" i="0" u="none" strike="noStrike" cap="none">
                <a:solidFill>
                  <a:schemeClr val="hlink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3"/>
              </a:rPr>
              <a:t> 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robot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or perhaps a mouse arrives at a junction</a:t>
            </a:r>
            <a:r>
              <a:rPr lang="en" sz="1800">
                <a:solidFill>
                  <a:schemeClr val="dk1"/>
                </a:solidFill>
              </a:rPr>
              <a:t>.  What to do?</a:t>
            </a: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make a random decision about the next direction to follow or  </a:t>
            </a:r>
            <a:endParaRPr sz="1800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always keep the wall to your right.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Although such methods would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eventually find the right solution</a:t>
            </a:r>
            <a:r>
              <a:rPr lang="en" sz="1800">
                <a:solidFill>
                  <a:schemeClr val="dk1"/>
                </a:solidFill>
              </a:rPr>
              <a:t>, these algorithm can be extremely slow.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pic>
        <p:nvPicPr>
          <p:cNvPr id="279" name="Google Shape;279;p35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6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286" name="Google Shape;286;p36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87" name="Google Shape;287;p36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" name="Google Shape;289;p36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6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7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97" name="Google Shape;297;p3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080400" y="474700"/>
            <a:ext cx="2341424" cy="101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7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7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414575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>
            <a:spLocks noGrp="1"/>
          </p:cNvSpPr>
          <p:nvPr>
            <p:ph type="title"/>
          </p:nvPr>
        </p:nvSpPr>
        <p:spPr>
          <a:xfrm>
            <a:off x="605550" y="398400"/>
            <a:ext cx="8134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 Components used to control the Arduino: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2" name="Google Shape;11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00" y="990300"/>
            <a:ext cx="7967674" cy="366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>
            <a:spLocks noGrp="1"/>
          </p:cNvSpPr>
          <p:nvPr>
            <p:ph type="ctrTitle"/>
          </p:nvPr>
        </p:nvSpPr>
        <p:spPr>
          <a:xfrm>
            <a:off x="1312975" y="2040550"/>
            <a:ext cx="65496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Micromouse Competition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Micromouse Competition: Overview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234425" y="1598400"/>
            <a:ext cx="57378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Micromouse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is 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small robot vehicle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that is able to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navigate 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its way through an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unknown maze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It is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autonomous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battery-operated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and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self-contained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encompassing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computer technology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electronics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robotics 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artificial intelligence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6" name="Google Shape;126;p16"/>
          <p:cNvPicPr preferRelativeResize="0"/>
          <p:nvPr/>
        </p:nvPicPr>
        <p:blipFill rotWithShape="1">
          <a:blip r:embed="rId4">
            <a:alphaModFix/>
          </a:blip>
          <a:srcRect t="8860" b="8868"/>
          <a:stretch/>
        </p:blipFill>
        <p:spPr>
          <a:xfrm>
            <a:off x="5850275" y="1141975"/>
            <a:ext cx="3048900" cy="167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50275" y="2845650"/>
            <a:ext cx="3048900" cy="156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6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Micromouse Competition: Overview (cont.)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1"/>
          </p:nvPr>
        </p:nvSpPr>
        <p:spPr>
          <a:xfrm>
            <a:off x="489725" y="1322950"/>
            <a:ext cx="7968300" cy="3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00FF"/>
                </a:solidFill>
                <a:latin typeface="Karla"/>
                <a:ea typeface="Karla"/>
                <a:cs typeface="Karla"/>
                <a:sym typeface="Karla"/>
              </a:rPr>
              <a:t>Main challenge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: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incorporate adaptive intelligence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which enables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exploration 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of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different maze configurations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and to work out the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optimum route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with the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shortest run time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from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start to destination 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and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back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Reliably navigate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the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maze 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at 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very high speed without crashing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into the maze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walls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See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Micromouse competition in progress</a:t>
            </a: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...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1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Rules for the Micromouse Competition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3" name="Google Shape;143;p18"/>
          <p:cNvSpPr txBox="1">
            <a:spLocks noGrp="1"/>
          </p:cNvSpPr>
          <p:nvPr>
            <p:ph type="body" idx="1"/>
          </p:nvPr>
        </p:nvSpPr>
        <p:spPr>
          <a:xfrm>
            <a:off x="254575" y="1363250"/>
            <a:ext cx="86604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Micromouse shall be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self-contained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(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no remote controls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).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Micromouse shall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not leave any part of its body behind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while negotiating the maze.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Micromouse shall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not jump over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fly over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climb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scratch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cut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burn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mark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damage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, or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destroy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walls of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maze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Micromouse shall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not be larger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either in length or in width,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than 25 centimeters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The dimensions of a Micromouse that changes its geometry during a run shall not be greater than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25cm x 25cm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There are no restrictions on the height of a Micromouse.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Any violation of these rules will constitute immediate disqualification.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400" b="0" i="1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See link for </a:t>
            </a:r>
            <a:r>
              <a:rPr lang="en" sz="1400" b="0" i="1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IEEE 2015 Micromouse Competition Rules</a:t>
            </a:r>
            <a:r>
              <a:rPr lang="en" sz="1400" b="0" i="1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44" name="Google Shape;144;p18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Rules for the Maze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1" name="Google Shape;151;p19"/>
          <p:cNvSpPr txBox="1">
            <a:spLocks noGrp="1"/>
          </p:cNvSpPr>
          <p:nvPr>
            <p:ph type="body" idx="1"/>
          </p:nvPr>
        </p:nvSpPr>
        <p:spPr>
          <a:xfrm>
            <a:off x="254575" y="1363250"/>
            <a:ext cx="85863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Maze is composed of multiples of an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18cm x 18cm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unit square. The maze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comprises 16 x 16 unit squares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outside wall encloses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entire maze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The sides of the maze walls are white, the tops of the walls are red, and the floor is black. The maze is made of wood, finished with non-gloss paint.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start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of 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maze is located at one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of 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four corners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The start square is bounded on three sides by walls. The start line is located between the first and second squares. The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 destination square has only one entrance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Small square zones (posts), each 1.2cm x 1.2cm, at the four corners of each unit square are called lattice points.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AutoNum type="arabicPeriod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Multiple paths to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destination square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 are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allowed 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and are to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be expected</a:t>
            </a:r>
            <a:r>
              <a:rPr lang="en" sz="18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400" b="0" i="1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See link for </a:t>
            </a:r>
            <a:r>
              <a:rPr lang="en" sz="1400" b="0" i="1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IEEE 2015 Micromouse Competition Rules</a:t>
            </a:r>
            <a:r>
              <a:rPr lang="en" sz="1400" b="0" i="1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Maze to Tree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1"/>
          </p:nvPr>
        </p:nvSpPr>
        <p:spPr>
          <a:xfrm>
            <a:off x="468350" y="1990025"/>
            <a:ext cx="7230300" cy="18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Maze is transformed to a tree and back again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Dead ends become the leaves of the tree.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1875" y="44386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1119</Words>
  <Application>Microsoft Office PowerPoint</Application>
  <PresentationFormat>On-screen Show (16:9)</PresentationFormat>
  <Paragraphs>122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Georgia</vt:lpstr>
      <vt:lpstr>Galdeano</vt:lpstr>
      <vt:lpstr>Noto Sans Symbols</vt:lpstr>
      <vt:lpstr>Karla</vt:lpstr>
      <vt:lpstr>Economica</vt:lpstr>
      <vt:lpstr>Raleway</vt:lpstr>
      <vt:lpstr>Open Sans</vt:lpstr>
      <vt:lpstr>Arial</vt:lpstr>
      <vt:lpstr>Escalus template</vt:lpstr>
      <vt:lpstr>Coding with Arduino VI:  Basic Strategies for Collision Avoidance</vt:lpstr>
      <vt:lpstr>OUTLINE</vt:lpstr>
      <vt:lpstr>Electronic Components used to control the Arduino:</vt:lpstr>
      <vt:lpstr>Micromouse Competition</vt:lpstr>
      <vt:lpstr>Micromouse Competition: Overview</vt:lpstr>
      <vt:lpstr>Micromouse Competition: Overview (cont.)</vt:lpstr>
      <vt:lpstr>Rules for the Micromouse Competition</vt:lpstr>
      <vt:lpstr>Rules for the Maze</vt:lpstr>
      <vt:lpstr>Maze to Tree</vt:lpstr>
      <vt:lpstr>Micromouse: Maze Solver - Theory </vt:lpstr>
      <vt:lpstr>iCREAT I - Final Project:  Telepresence Base (Micromouse)</vt:lpstr>
      <vt:lpstr>Requirements and Design Considerations</vt:lpstr>
      <vt:lpstr>iCREAT I - Final Project Overview</vt:lpstr>
      <vt:lpstr>iCREAT I - Final Project Description (Micromouse) </vt:lpstr>
      <vt:lpstr>Main Goals </vt:lpstr>
      <vt:lpstr>Important Arduino Functions </vt:lpstr>
      <vt:lpstr>Generating Random Numbers with Arduino</vt:lpstr>
      <vt:lpstr>Arduino random() Function</vt:lpstr>
      <vt:lpstr>Arduino random() Function Examples</vt:lpstr>
      <vt:lpstr>Arduino randomSeed(seed) Function</vt:lpstr>
      <vt:lpstr>Arduino randomSeed(seed) Function</vt:lpstr>
      <vt:lpstr>Arduino randomSeed(seed) Function Example</vt:lpstr>
      <vt:lpstr>Basic Strategies for  Collision Avoidance</vt:lpstr>
      <vt:lpstr>Simple Maze Algorithms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with Arduino VI:  Basic Strategies for Collision Avoidance</dc:title>
  <cp:lastModifiedBy>Shamsi</cp:lastModifiedBy>
  <cp:revision>1</cp:revision>
  <dcterms:modified xsi:type="dcterms:W3CDTF">2020-03-31T03:38:55Z</dcterms:modified>
</cp:coreProperties>
</file>