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Economica" panose="020B0604020202020204" charset="0"/>
      <p:regular r:id="rId27"/>
      <p:bold r:id="rId28"/>
      <p:italic r:id="rId29"/>
      <p:boldItalic r:id="rId30"/>
    </p:embeddedFont>
    <p:embeddedFont>
      <p:font typeface="Galdeano" panose="020B0604020202020204" charset="0"/>
      <p:regular r:id="rId31"/>
    </p:embeddedFont>
    <p:embeddedFont>
      <p:font typeface="Karla" panose="020B0604020202020204" charset="0"/>
      <p:regular r:id="rId32"/>
      <p:bold r:id="rId33"/>
      <p:italic r:id="rId34"/>
      <p:boldItalic r:id="rId35"/>
    </p:embeddedFont>
    <p:embeddedFont>
      <p:font typeface="Raleway" panose="020B0604020202020204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64" y="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63260c27e3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63260c27e3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5c4da8d87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1" name="Google Shape;261;g5c4da8d87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5c4da8d872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2" name="Google Shape;272;g5c4da8d872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004C5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flipH="1">
            <a:off x="8000" y="402100"/>
            <a:ext cx="12200100" cy="5995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44587"/>
                </a:moveTo>
                <a:lnTo>
                  <a:pt x="0" y="86074"/>
                </a:lnTo>
                <a:lnTo>
                  <a:pt x="31641" y="120000"/>
                </a:lnTo>
                <a:lnTo>
                  <a:pt x="120000" y="93440"/>
                </a:lnTo>
                <a:lnTo>
                  <a:pt x="120000" y="32180"/>
                </a:lnTo>
                <a:lnTo>
                  <a:pt x="89861" y="0"/>
                </a:lnTo>
                <a:close/>
              </a:path>
            </a:pathLst>
          </a:custGeom>
          <a:solidFill>
            <a:srgbClr val="00AE9D">
              <a:alpha val="82750"/>
            </a:srgbClr>
          </a:solidFill>
          <a:ln>
            <a:noFill/>
          </a:ln>
        </p:spPr>
      </p:sp>
      <p:sp>
        <p:nvSpPr>
          <p:cNvPr id="10" name="Google Shape;10;p2"/>
          <p:cNvSpPr/>
          <p:nvPr/>
        </p:nvSpPr>
        <p:spPr>
          <a:xfrm>
            <a:off x="-7867" y="1013308"/>
            <a:ext cx="12192000" cy="5026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19999" y="9880"/>
                </a:moveTo>
                <a:lnTo>
                  <a:pt x="95141" y="0"/>
                </a:lnTo>
                <a:lnTo>
                  <a:pt x="0" y="44103"/>
                </a:lnTo>
                <a:lnTo>
                  <a:pt x="0" y="101453"/>
                </a:lnTo>
                <a:lnTo>
                  <a:pt x="23269" y="120000"/>
                </a:lnTo>
                <a:lnTo>
                  <a:pt x="119999" y="97291"/>
                </a:lnTo>
                <a:close/>
              </a:path>
            </a:pathLst>
          </a:custGeom>
          <a:solidFill>
            <a:srgbClr val="00AE9D">
              <a:alpha val="25880"/>
            </a:srgbClr>
          </a:solidFill>
          <a:ln>
            <a:noFill/>
          </a:ln>
        </p:spPr>
      </p:sp>
      <p:sp>
        <p:nvSpPr>
          <p:cNvPr id="11" name="Google Shape;11;p2"/>
          <p:cNvSpPr/>
          <p:nvPr/>
        </p:nvSpPr>
        <p:spPr>
          <a:xfrm>
            <a:off x="0" y="1801467"/>
            <a:ext cx="12207900" cy="385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78" y="0"/>
                </a:moveTo>
                <a:lnTo>
                  <a:pt x="0" y="88091"/>
                </a:lnTo>
                <a:lnTo>
                  <a:pt x="120000" y="120000"/>
                </a:lnTo>
                <a:lnTo>
                  <a:pt x="120000" y="4636"/>
                </a:lnTo>
                <a:close/>
              </a:path>
            </a:pathLst>
          </a:custGeom>
          <a:solidFill>
            <a:srgbClr val="ABE33F">
              <a:alpha val="80390"/>
            </a:srgbClr>
          </a:solidFill>
          <a:ln>
            <a:noFill/>
          </a:ln>
        </p:spPr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2292033" y="2655767"/>
            <a:ext cx="7608000" cy="15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6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6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6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6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6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6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6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6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64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1"/>
          <p:cNvSpPr txBox="1">
            <a:spLocks noGrp="1"/>
          </p:cNvSpPr>
          <p:nvPr>
            <p:ph type="body" idx="1"/>
          </p:nvPr>
        </p:nvSpPr>
        <p:spPr>
          <a:xfrm>
            <a:off x="1162755" y="2675467"/>
            <a:ext cx="9877500" cy="345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Noto Sans Symbols"/>
              <a:buChar char="∗"/>
              <a:defRPr sz="32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1pPr>
            <a:lvl2pPr marL="914400" marR="0" lvl="1" indent="-412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900"/>
              <a:buFont typeface="Noto Sans Symbols"/>
              <a:buChar char="∗"/>
              <a:defRPr sz="29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2pPr>
            <a:lvl3pPr marL="1371600" marR="0" lvl="2" indent="-4000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700"/>
              <a:buFont typeface="Noto Sans Symbols"/>
              <a:buChar char="∗"/>
              <a:defRPr sz="27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∗"/>
              <a:defRPr sz="24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4pPr>
            <a:lvl5pPr marL="2286000" marR="0" lvl="4" indent="-3619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Noto Sans Symbols"/>
              <a:buChar char="∗"/>
              <a:defRPr sz="21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5pPr>
            <a:lvl6pPr marL="2743200" marR="0" lvl="5" indent="-3492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Noto Sans Symbols"/>
              <a:buChar char="∗"/>
              <a:defRPr sz="19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6pPr>
            <a:lvl7pPr marL="3200400" marR="0" lvl="6" indent="-3492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Noto Sans Symbols"/>
              <a:buChar char="∗"/>
              <a:defRPr sz="19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7pPr>
            <a:lvl8pPr marL="3657600" marR="0" lvl="7" indent="-3492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Noto Sans Symbols"/>
              <a:buChar char="∗"/>
              <a:defRPr sz="19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8pPr>
            <a:lvl9pPr marL="4114800" marR="0" lvl="8" indent="-3492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Noto Sans Symbols"/>
              <a:buChar char="∗"/>
              <a:defRPr sz="19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9pPr>
          </a:lstStyle>
          <a:p>
            <a:endParaRPr/>
          </a:p>
        </p:txBody>
      </p:sp>
      <p:sp>
        <p:nvSpPr>
          <p:cNvPr id="85" name="Google Shape;85;p11"/>
          <p:cNvSpPr txBox="1">
            <a:spLocks noGrp="1"/>
          </p:cNvSpPr>
          <p:nvPr>
            <p:ph type="dt" idx="10"/>
          </p:nvPr>
        </p:nvSpPr>
        <p:spPr>
          <a:xfrm>
            <a:off x="6884895" y="6250164"/>
            <a:ext cx="5048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13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24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24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24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24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24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24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24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24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9pPr>
          </a:lstStyle>
          <a:p>
            <a:endParaRPr/>
          </a:p>
        </p:txBody>
      </p:sp>
      <p:sp>
        <p:nvSpPr>
          <p:cNvPr id="86" name="Google Shape;86;p11"/>
          <p:cNvSpPr txBox="1">
            <a:spLocks noGrp="1"/>
          </p:cNvSpPr>
          <p:nvPr>
            <p:ph type="ftr" idx="11"/>
          </p:nvPr>
        </p:nvSpPr>
        <p:spPr>
          <a:xfrm>
            <a:off x="258184" y="6250164"/>
            <a:ext cx="50487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Galdeano"/>
              <a:buNone/>
              <a:defRPr sz="13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24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24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24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24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24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24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24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Galdeano"/>
              <a:buNone/>
              <a:defRPr sz="2400" b="0" i="0" u="none" strike="noStrike" cap="non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9pPr>
          </a:lstStyle>
          <a:p>
            <a:endParaRPr/>
          </a:p>
        </p:txBody>
      </p:sp>
      <p:sp>
        <p:nvSpPr>
          <p:cNvPr id="87" name="Google Shape;87;p11"/>
          <p:cNvSpPr txBox="1">
            <a:spLocks noGrp="1"/>
          </p:cNvSpPr>
          <p:nvPr>
            <p:ph type="sldNum" idx="12"/>
          </p:nvPr>
        </p:nvSpPr>
        <p:spPr>
          <a:xfrm>
            <a:off x="5321449" y="6250163"/>
            <a:ext cx="1549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Galdeano"/>
              <a:buNone/>
              <a:defRPr sz="13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Galdeano"/>
              <a:buNone/>
              <a:defRPr sz="13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Galdeano"/>
              <a:buNone/>
              <a:defRPr sz="13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Galdeano"/>
              <a:buNone/>
              <a:defRPr sz="13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Galdeano"/>
              <a:buNone/>
              <a:defRPr sz="13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Galdeano"/>
              <a:buNone/>
              <a:defRPr sz="13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Galdeano"/>
              <a:buNone/>
              <a:defRPr sz="13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Galdeano"/>
              <a:buNone/>
              <a:defRPr sz="13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Galdeano"/>
              <a:buNone/>
              <a:defRPr sz="1300" b="0" i="0" u="none" strike="noStrike" cap="non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9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11"/>
          <p:cNvSpPr txBox="1">
            <a:spLocks noGrp="1"/>
          </p:cNvSpPr>
          <p:nvPr>
            <p:ph type="title"/>
          </p:nvPr>
        </p:nvSpPr>
        <p:spPr>
          <a:xfrm>
            <a:off x="609600" y="338328"/>
            <a:ext cx="10972800" cy="125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Galdeano"/>
              <a:buNone/>
              <a:defRPr sz="5900" b="0" i="0" u="none" strike="noStrike" cap="none">
                <a:solidFill>
                  <a:srgbClr val="FFFFFF"/>
                </a:solidFill>
                <a:latin typeface="Galdeano"/>
                <a:ea typeface="Galdeano"/>
                <a:cs typeface="Galdeano"/>
                <a:sym typeface="Galdean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2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2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2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2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2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2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2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2400" b="0" i="0" u="none" strike="noStrike" cap="non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oogle Shape;14;p3"/>
          <p:cNvGrpSpPr/>
          <p:nvPr/>
        </p:nvGrpSpPr>
        <p:grpSpPr>
          <a:xfrm>
            <a:off x="-8033" y="0"/>
            <a:ext cx="12223994" cy="6883995"/>
            <a:chOff x="-6025" y="0"/>
            <a:chExt cx="9168225" cy="5163125"/>
          </a:xfrm>
        </p:grpSpPr>
        <p:sp>
          <p:nvSpPr>
            <p:cNvPr id="15" name="Google Shape;15;p3"/>
            <p:cNvSpPr/>
            <p:nvPr/>
          </p:nvSpPr>
          <p:spPr>
            <a:xfrm>
              <a:off x="0" y="0"/>
              <a:ext cx="8553000" cy="1332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16" name="Google Shape;16;p3"/>
            <p:cNvSpPr/>
            <p:nvPr/>
          </p:nvSpPr>
          <p:spPr>
            <a:xfrm>
              <a:off x="2563450" y="0"/>
              <a:ext cx="6580500" cy="12726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E9D">
                <a:alpha val="82750"/>
              </a:srgbClr>
            </a:solidFill>
            <a:ln>
              <a:noFill/>
            </a:ln>
          </p:spPr>
        </p:sp>
        <p:sp>
          <p:nvSpPr>
            <p:cNvPr id="17" name="Google Shape;17;p3"/>
            <p:cNvSpPr/>
            <p:nvPr/>
          </p:nvSpPr>
          <p:spPr>
            <a:xfrm>
              <a:off x="-6025" y="2"/>
              <a:ext cx="7298400" cy="1471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BE33F">
                <a:alpha val="80390"/>
              </a:srgbClr>
            </a:solidFill>
            <a:ln>
              <a:noFill/>
            </a:ln>
          </p:spPr>
        </p:sp>
        <p:sp>
          <p:nvSpPr>
            <p:cNvPr id="18" name="Google Shape;18;p3"/>
            <p:cNvSpPr/>
            <p:nvPr/>
          </p:nvSpPr>
          <p:spPr>
            <a:xfrm>
              <a:off x="3596100" y="4667000"/>
              <a:ext cx="5090700" cy="476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19" name="Google Shape;19;p3"/>
            <p:cNvSpPr/>
            <p:nvPr/>
          </p:nvSpPr>
          <p:spPr>
            <a:xfrm>
              <a:off x="5525000" y="4692625"/>
              <a:ext cx="3637200" cy="470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AE9D">
                <a:alpha val="82750"/>
              </a:srgbClr>
            </a:solidFill>
            <a:ln>
              <a:noFill/>
            </a:ln>
          </p:spPr>
        </p:sp>
        <p:sp>
          <p:nvSpPr>
            <p:cNvPr id="20" name="Google Shape;20;p3"/>
            <p:cNvSpPr/>
            <p:nvPr/>
          </p:nvSpPr>
          <p:spPr>
            <a:xfrm>
              <a:off x="7521475" y="4023125"/>
              <a:ext cx="1634700" cy="1140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BE33F">
                <a:alpha val="80390"/>
              </a:srgbClr>
            </a:solidFill>
            <a:ln>
              <a:noFill/>
            </a:ln>
          </p:spPr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1182200" y="531200"/>
            <a:ext cx="9827700" cy="11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body" idx="1"/>
          </p:nvPr>
        </p:nvSpPr>
        <p:spPr>
          <a:xfrm>
            <a:off x="1182200" y="2131211"/>
            <a:ext cx="9827700" cy="443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3200"/>
              <a:buFont typeface="Karla"/>
              <a:buChar char="🔸"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3200"/>
              <a:buFont typeface="Karla"/>
              <a:buChar char="🔸"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431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3200"/>
              <a:buFont typeface="Karla"/>
              <a:buChar char="◇"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oogle Shape;24;p4"/>
          <p:cNvGrpSpPr/>
          <p:nvPr/>
        </p:nvGrpSpPr>
        <p:grpSpPr>
          <a:xfrm>
            <a:off x="-8033" y="0"/>
            <a:ext cx="12223994" cy="6883995"/>
            <a:chOff x="-6025" y="0"/>
            <a:chExt cx="9168225" cy="5163125"/>
          </a:xfrm>
        </p:grpSpPr>
        <p:sp>
          <p:nvSpPr>
            <p:cNvPr id="25" name="Google Shape;25;p4"/>
            <p:cNvSpPr/>
            <p:nvPr/>
          </p:nvSpPr>
          <p:spPr>
            <a:xfrm>
              <a:off x="0" y="0"/>
              <a:ext cx="8553000" cy="1332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26" name="Google Shape;26;p4"/>
            <p:cNvSpPr/>
            <p:nvPr/>
          </p:nvSpPr>
          <p:spPr>
            <a:xfrm>
              <a:off x="2563450" y="0"/>
              <a:ext cx="6580500" cy="12726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E9D">
                <a:alpha val="82750"/>
              </a:srgbClr>
            </a:solidFill>
            <a:ln>
              <a:noFill/>
            </a:ln>
          </p:spPr>
        </p:sp>
        <p:sp>
          <p:nvSpPr>
            <p:cNvPr id="27" name="Google Shape;27;p4"/>
            <p:cNvSpPr/>
            <p:nvPr/>
          </p:nvSpPr>
          <p:spPr>
            <a:xfrm>
              <a:off x="-6025" y="2"/>
              <a:ext cx="7298400" cy="1471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BE33F">
                <a:alpha val="80390"/>
              </a:srgbClr>
            </a:solidFill>
            <a:ln>
              <a:noFill/>
            </a:ln>
          </p:spPr>
        </p:sp>
        <p:sp>
          <p:nvSpPr>
            <p:cNvPr id="28" name="Google Shape;28;p4"/>
            <p:cNvSpPr/>
            <p:nvPr/>
          </p:nvSpPr>
          <p:spPr>
            <a:xfrm>
              <a:off x="3596100" y="4667000"/>
              <a:ext cx="5090700" cy="476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29" name="Google Shape;29;p4"/>
            <p:cNvSpPr/>
            <p:nvPr/>
          </p:nvSpPr>
          <p:spPr>
            <a:xfrm>
              <a:off x="5525000" y="4692625"/>
              <a:ext cx="3637200" cy="470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AE9D">
                <a:alpha val="82750"/>
              </a:srgbClr>
            </a:solidFill>
            <a:ln>
              <a:noFill/>
            </a:ln>
          </p:spPr>
        </p:sp>
        <p:sp>
          <p:nvSpPr>
            <p:cNvPr id="30" name="Google Shape;30;p4"/>
            <p:cNvSpPr/>
            <p:nvPr/>
          </p:nvSpPr>
          <p:spPr>
            <a:xfrm>
              <a:off x="7521475" y="4023125"/>
              <a:ext cx="1634700" cy="1140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BE33F">
                <a:alpha val="80390"/>
              </a:srgbClr>
            </a:solidFill>
            <a:ln>
              <a:noFill/>
            </a:ln>
          </p:spPr>
        </p:sp>
      </p:grpSp>
      <p:sp>
        <p:nvSpPr>
          <p:cNvPr id="31" name="Google Shape;31;p4"/>
          <p:cNvSpPr txBox="1">
            <a:spLocks noGrp="1"/>
          </p:cNvSpPr>
          <p:nvPr>
            <p:ph type="title"/>
          </p:nvPr>
        </p:nvSpPr>
        <p:spPr>
          <a:xfrm>
            <a:off x="1182200" y="531200"/>
            <a:ext cx="9827700" cy="11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body" idx="1"/>
          </p:nvPr>
        </p:nvSpPr>
        <p:spPr>
          <a:xfrm>
            <a:off x="1206567" y="1994467"/>
            <a:ext cx="4746900" cy="45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◇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body" idx="2"/>
          </p:nvPr>
        </p:nvSpPr>
        <p:spPr>
          <a:xfrm>
            <a:off x="6238905" y="1994467"/>
            <a:ext cx="4746900" cy="45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◇"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5"/>
          <p:cNvSpPr/>
          <p:nvPr/>
        </p:nvSpPr>
        <p:spPr>
          <a:xfrm>
            <a:off x="-3140" y="0"/>
            <a:ext cx="6945900" cy="131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19999"/>
                </a:lnTo>
                <a:lnTo>
                  <a:pt x="120000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36" name="Google Shape;36;p5"/>
          <p:cNvSpPr/>
          <p:nvPr/>
        </p:nvSpPr>
        <p:spPr>
          <a:xfrm>
            <a:off x="-8033" y="1"/>
            <a:ext cx="5927100" cy="1447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38025"/>
                </a:moveTo>
                <a:lnTo>
                  <a:pt x="99" y="69630"/>
                </a:lnTo>
                <a:lnTo>
                  <a:pt x="91041" y="120000"/>
                </a:lnTo>
                <a:lnTo>
                  <a:pt x="120000" y="0"/>
                </a:lnTo>
                <a:close/>
              </a:path>
            </a:pathLst>
          </a:custGeom>
          <a:solidFill>
            <a:srgbClr val="ABE33F">
              <a:alpha val="80390"/>
            </a:srgbClr>
          </a:solidFill>
          <a:ln>
            <a:noFill/>
          </a:ln>
        </p:spPr>
      </p:sp>
      <p:sp>
        <p:nvSpPr>
          <p:cNvPr id="37" name="Google Shape;37;p5"/>
          <p:cNvSpPr/>
          <p:nvPr/>
        </p:nvSpPr>
        <p:spPr>
          <a:xfrm>
            <a:off x="8500633" y="6327661"/>
            <a:ext cx="3398400" cy="534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120000"/>
                </a:moveTo>
                <a:lnTo>
                  <a:pt x="120000" y="120000"/>
                </a:lnTo>
                <a:lnTo>
                  <a:pt x="92701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38" name="Google Shape;38;p5"/>
          <p:cNvSpPr/>
          <p:nvPr/>
        </p:nvSpPr>
        <p:spPr>
          <a:xfrm>
            <a:off x="9788240" y="6356405"/>
            <a:ext cx="2427900" cy="52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20000" y="0"/>
                </a:move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00AE9D">
              <a:alpha val="82750"/>
            </a:srgbClr>
          </a:solidFill>
          <a:ln>
            <a:noFill/>
          </a:ln>
        </p:spPr>
      </p:sp>
      <p:sp>
        <p:nvSpPr>
          <p:cNvPr id="39" name="Google Shape;39;p5"/>
          <p:cNvSpPr/>
          <p:nvPr/>
        </p:nvSpPr>
        <p:spPr>
          <a:xfrm>
            <a:off x="11120956" y="5605433"/>
            <a:ext cx="1091100" cy="127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20000" y="71112"/>
                </a:moveTo>
                <a:lnTo>
                  <a:pt x="120000" y="0"/>
                </a:lnTo>
                <a:lnTo>
                  <a:pt x="0" y="119999"/>
                </a:lnTo>
                <a:close/>
              </a:path>
            </a:pathLst>
          </a:custGeom>
          <a:solidFill>
            <a:srgbClr val="ABE33F">
              <a:alpha val="80390"/>
            </a:srgbClr>
          </a:solidFill>
          <a:ln>
            <a:noFill/>
          </a:ln>
        </p:spPr>
      </p:sp>
      <p:sp>
        <p:nvSpPr>
          <p:cNvPr id="40" name="Google Shape;40;p5"/>
          <p:cNvSpPr/>
          <p:nvPr/>
        </p:nvSpPr>
        <p:spPr>
          <a:xfrm>
            <a:off x="2078700" y="-8033"/>
            <a:ext cx="5489100" cy="1260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765"/>
                </a:moveTo>
                <a:lnTo>
                  <a:pt x="96488" y="120000"/>
                </a:lnTo>
                <a:lnTo>
                  <a:pt x="120000" y="0"/>
                </a:lnTo>
                <a:lnTo>
                  <a:pt x="116835" y="765"/>
                </a:lnTo>
                <a:close/>
              </a:path>
            </a:pathLst>
          </a:custGeom>
          <a:solidFill>
            <a:srgbClr val="00AE9D">
              <a:alpha val="82750"/>
            </a:srgbClr>
          </a:solidFill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solidFill>
          <a:srgbClr val="ABE33F"/>
        </a:solidFill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/>
          <p:nvPr/>
        </p:nvSpPr>
        <p:spPr>
          <a:xfrm flipH="1">
            <a:off x="8000" y="402100"/>
            <a:ext cx="12200100" cy="5995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44587"/>
                </a:moveTo>
                <a:lnTo>
                  <a:pt x="0" y="86074"/>
                </a:lnTo>
                <a:lnTo>
                  <a:pt x="31641" y="120000"/>
                </a:lnTo>
                <a:lnTo>
                  <a:pt x="120000" y="93440"/>
                </a:lnTo>
                <a:lnTo>
                  <a:pt x="120000" y="32180"/>
                </a:lnTo>
                <a:lnTo>
                  <a:pt x="89861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43" name="Google Shape;43;p6"/>
          <p:cNvSpPr/>
          <p:nvPr/>
        </p:nvSpPr>
        <p:spPr>
          <a:xfrm>
            <a:off x="-7867" y="1005267"/>
            <a:ext cx="12192000" cy="5026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19999" y="9880"/>
                </a:moveTo>
                <a:lnTo>
                  <a:pt x="95141" y="0"/>
                </a:lnTo>
                <a:lnTo>
                  <a:pt x="0" y="44103"/>
                </a:lnTo>
                <a:lnTo>
                  <a:pt x="0" y="101453"/>
                </a:lnTo>
                <a:lnTo>
                  <a:pt x="23269" y="120000"/>
                </a:lnTo>
                <a:lnTo>
                  <a:pt x="119999" y="97291"/>
                </a:lnTo>
                <a:close/>
              </a:path>
            </a:pathLst>
          </a:custGeom>
          <a:solidFill>
            <a:srgbClr val="00AE9D">
              <a:alpha val="25880"/>
            </a:srgbClr>
          </a:solidFill>
          <a:ln>
            <a:noFill/>
          </a:ln>
        </p:spPr>
      </p:sp>
      <p:sp>
        <p:nvSpPr>
          <p:cNvPr id="44" name="Google Shape;44;p6"/>
          <p:cNvSpPr/>
          <p:nvPr/>
        </p:nvSpPr>
        <p:spPr>
          <a:xfrm>
            <a:off x="0" y="1801467"/>
            <a:ext cx="12207900" cy="3852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78" y="0"/>
                </a:moveTo>
                <a:lnTo>
                  <a:pt x="0" y="88091"/>
                </a:lnTo>
                <a:lnTo>
                  <a:pt x="120000" y="120000"/>
                </a:lnTo>
                <a:lnTo>
                  <a:pt x="120000" y="4636"/>
                </a:lnTo>
                <a:close/>
              </a:path>
            </a:pathLst>
          </a:custGeom>
          <a:solidFill>
            <a:srgbClr val="00AE9D">
              <a:alpha val="82750"/>
            </a:srgbClr>
          </a:solidFill>
          <a:ln>
            <a:noFill/>
          </a:ln>
        </p:spPr>
      </p:sp>
      <p:sp>
        <p:nvSpPr>
          <p:cNvPr id="45" name="Google Shape;45;p6"/>
          <p:cNvSpPr txBox="1">
            <a:spLocks noGrp="1"/>
          </p:cNvSpPr>
          <p:nvPr>
            <p:ph type="ctrTitle"/>
          </p:nvPr>
        </p:nvSpPr>
        <p:spPr>
          <a:xfrm>
            <a:off x="2420700" y="2720733"/>
            <a:ext cx="7350900" cy="15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48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48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48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48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48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48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48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48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48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ubTitle" idx="1"/>
          </p:nvPr>
        </p:nvSpPr>
        <p:spPr>
          <a:xfrm>
            <a:off x="2420500" y="4091533"/>
            <a:ext cx="7350900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3200"/>
              <a:buFont typeface="Karla"/>
              <a:buNone/>
              <a:defRPr sz="24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3200"/>
              <a:buFont typeface="Karla"/>
              <a:buNone/>
              <a:defRPr sz="24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3200"/>
              <a:buFont typeface="Karla"/>
              <a:buNone/>
              <a:defRPr sz="24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2400" b="1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8032" y="402100"/>
            <a:ext cx="12200100" cy="5995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44587"/>
                </a:moveTo>
                <a:lnTo>
                  <a:pt x="0" y="86074"/>
                </a:lnTo>
                <a:lnTo>
                  <a:pt x="31641" y="120000"/>
                </a:lnTo>
                <a:lnTo>
                  <a:pt x="120000" y="93440"/>
                </a:lnTo>
                <a:lnTo>
                  <a:pt x="120000" y="32180"/>
                </a:lnTo>
                <a:lnTo>
                  <a:pt x="89861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49" name="Google Shape;49;p7"/>
          <p:cNvSpPr/>
          <p:nvPr/>
        </p:nvSpPr>
        <p:spPr>
          <a:xfrm>
            <a:off x="0" y="2106816"/>
            <a:ext cx="12192000" cy="4455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58956"/>
                </a:lnTo>
                <a:lnTo>
                  <a:pt x="104248" y="119999"/>
                </a:lnTo>
                <a:lnTo>
                  <a:pt x="120000" y="91043"/>
                </a:lnTo>
                <a:lnTo>
                  <a:pt x="120000" y="28956"/>
                </a:lnTo>
                <a:close/>
              </a:path>
            </a:pathLst>
          </a:custGeom>
          <a:solidFill>
            <a:srgbClr val="00AE9D">
              <a:alpha val="82750"/>
            </a:srgbClr>
          </a:solidFill>
          <a:ln>
            <a:noFill/>
          </a:ln>
        </p:spPr>
      </p:sp>
      <p:sp>
        <p:nvSpPr>
          <p:cNvPr id="50" name="Google Shape;50;p7"/>
          <p:cNvSpPr/>
          <p:nvPr/>
        </p:nvSpPr>
        <p:spPr>
          <a:xfrm>
            <a:off x="-7867" y="547388"/>
            <a:ext cx="12192300" cy="5937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20000" y="17618"/>
                </a:moveTo>
                <a:lnTo>
                  <a:pt x="28631" y="0"/>
                </a:lnTo>
                <a:lnTo>
                  <a:pt x="0" y="46590"/>
                </a:lnTo>
                <a:lnTo>
                  <a:pt x="0" y="95138"/>
                </a:lnTo>
                <a:lnTo>
                  <a:pt x="79312" y="120000"/>
                </a:lnTo>
                <a:lnTo>
                  <a:pt x="120000" y="91615"/>
                </a:lnTo>
                <a:close/>
              </a:path>
            </a:pathLst>
          </a:custGeom>
          <a:solidFill>
            <a:srgbClr val="ABE33F">
              <a:alpha val="80390"/>
            </a:srgbClr>
          </a:solidFill>
          <a:ln>
            <a:noFill/>
          </a:ln>
        </p:spPr>
      </p:sp>
      <p:sp>
        <p:nvSpPr>
          <p:cNvPr id="51" name="Google Shape;51;p7"/>
          <p:cNvSpPr txBox="1">
            <a:spLocks noGrp="1"/>
          </p:cNvSpPr>
          <p:nvPr>
            <p:ph type="body" idx="1"/>
          </p:nvPr>
        </p:nvSpPr>
        <p:spPr>
          <a:xfrm>
            <a:off x="2445033" y="3085600"/>
            <a:ext cx="7302000" cy="10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marR="0" lvl="0" indent="-431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Karla"/>
              <a:buChar char="🔸"/>
              <a:defRPr sz="32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431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Karla"/>
              <a:buChar char="🔸"/>
              <a:defRPr sz="32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431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Karla"/>
              <a:buChar char="◇"/>
              <a:defRPr sz="32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Karla"/>
              <a:buNone/>
              <a:defRPr sz="32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Karla"/>
              <a:buNone/>
              <a:defRPr sz="32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Karla"/>
              <a:buNone/>
              <a:defRPr sz="32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Karla"/>
              <a:buNone/>
              <a:defRPr sz="32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Karla"/>
              <a:buNone/>
              <a:defRPr sz="32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Karla"/>
              <a:buNone/>
              <a:defRPr sz="3200" b="1" i="1" u="none" strike="noStrike" cap="non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/>
          <p:nvPr/>
        </p:nvSpPr>
        <p:spPr>
          <a:xfrm>
            <a:off x="4791200" y="1448224"/>
            <a:ext cx="26097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Raleway"/>
              <a:buNone/>
            </a:pPr>
            <a:r>
              <a:rPr lang="en-US" sz="80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“</a:t>
            </a: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7"/>
          <p:cNvSpPr/>
          <p:nvPr/>
        </p:nvSpPr>
        <p:spPr>
          <a:xfrm>
            <a:off x="5573200" y="1389167"/>
            <a:ext cx="1045500" cy="1045500"/>
          </a:xfrm>
          <a:prstGeom prst="diamond">
            <a:avLst/>
          </a:prstGeom>
          <a:noFill/>
          <a:ln w="28575" cap="flat" cmpd="sng">
            <a:solidFill>
              <a:srgbClr val="FFFFFF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oogle Shape;55;p8"/>
          <p:cNvGrpSpPr/>
          <p:nvPr/>
        </p:nvGrpSpPr>
        <p:grpSpPr>
          <a:xfrm>
            <a:off x="-8033" y="0"/>
            <a:ext cx="12223994" cy="6883995"/>
            <a:chOff x="-6025" y="0"/>
            <a:chExt cx="9168225" cy="5163125"/>
          </a:xfrm>
        </p:grpSpPr>
        <p:sp>
          <p:nvSpPr>
            <p:cNvPr id="56" name="Google Shape;56;p8"/>
            <p:cNvSpPr/>
            <p:nvPr/>
          </p:nvSpPr>
          <p:spPr>
            <a:xfrm>
              <a:off x="0" y="0"/>
              <a:ext cx="8553000" cy="1332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57" name="Google Shape;57;p8"/>
            <p:cNvSpPr/>
            <p:nvPr/>
          </p:nvSpPr>
          <p:spPr>
            <a:xfrm>
              <a:off x="2563450" y="0"/>
              <a:ext cx="6580500" cy="12726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E9D">
                <a:alpha val="82750"/>
              </a:srgbClr>
            </a:solidFill>
            <a:ln>
              <a:noFill/>
            </a:ln>
          </p:spPr>
        </p:sp>
        <p:sp>
          <p:nvSpPr>
            <p:cNvPr id="58" name="Google Shape;58;p8"/>
            <p:cNvSpPr/>
            <p:nvPr/>
          </p:nvSpPr>
          <p:spPr>
            <a:xfrm>
              <a:off x="-6025" y="2"/>
              <a:ext cx="7298400" cy="1471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BE33F">
                <a:alpha val="80390"/>
              </a:srgbClr>
            </a:solidFill>
            <a:ln>
              <a:noFill/>
            </a:ln>
          </p:spPr>
        </p:sp>
        <p:sp>
          <p:nvSpPr>
            <p:cNvPr id="59" name="Google Shape;59;p8"/>
            <p:cNvSpPr/>
            <p:nvPr/>
          </p:nvSpPr>
          <p:spPr>
            <a:xfrm>
              <a:off x="3596100" y="4667000"/>
              <a:ext cx="5090700" cy="476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60" name="Google Shape;60;p8"/>
            <p:cNvSpPr/>
            <p:nvPr/>
          </p:nvSpPr>
          <p:spPr>
            <a:xfrm>
              <a:off x="5525000" y="4692625"/>
              <a:ext cx="3637200" cy="470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AE9D">
                <a:alpha val="82750"/>
              </a:srgbClr>
            </a:solidFill>
            <a:ln>
              <a:noFill/>
            </a:ln>
          </p:spPr>
        </p:sp>
        <p:sp>
          <p:nvSpPr>
            <p:cNvPr id="61" name="Google Shape;61;p8"/>
            <p:cNvSpPr/>
            <p:nvPr/>
          </p:nvSpPr>
          <p:spPr>
            <a:xfrm>
              <a:off x="7521475" y="4023125"/>
              <a:ext cx="1634700" cy="1140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BE33F">
                <a:alpha val="80390"/>
              </a:srgbClr>
            </a:solidFill>
            <a:ln>
              <a:noFill/>
            </a:ln>
          </p:spPr>
        </p:sp>
      </p:grpSp>
      <p:sp>
        <p:nvSpPr>
          <p:cNvPr id="62" name="Google Shape;62;p8"/>
          <p:cNvSpPr txBox="1">
            <a:spLocks noGrp="1"/>
          </p:cNvSpPr>
          <p:nvPr>
            <p:ph type="title"/>
          </p:nvPr>
        </p:nvSpPr>
        <p:spPr>
          <a:xfrm>
            <a:off x="1182200" y="531200"/>
            <a:ext cx="9827700" cy="11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63" name="Google Shape;63;p8"/>
          <p:cNvSpPr txBox="1">
            <a:spLocks noGrp="1"/>
          </p:cNvSpPr>
          <p:nvPr>
            <p:ph type="body" idx="1"/>
          </p:nvPr>
        </p:nvSpPr>
        <p:spPr>
          <a:xfrm>
            <a:off x="1161000" y="1994467"/>
            <a:ext cx="3153600" cy="45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900"/>
              <a:buFont typeface="Karla"/>
              <a:buChar char="🔸"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900"/>
              <a:buFont typeface="Karla"/>
              <a:buChar char="🔸"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900"/>
              <a:buFont typeface="Karla"/>
              <a:buChar char="◇"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64" name="Google Shape;64;p8"/>
          <p:cNvSpPr txBox="1">
            <a:spLocks noGrp="1"/>
          </p:cNvSpPr>
          <p:nvPr>
            <p:ph type="body" idx="2"/>
          </p:nvPr>
        </p:nvSpPr>
        <p:spPr>
          <a:xfrm>
            <a:off x="4476348" y="1994467"/>
            <a:ext cx="3153600" cy="45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900"/>
              <a:buFont typeface="Karla"/>
              <a:buChar char="🔸"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900"/>
              <a:buFont typeface="Karla"/>
              <a:buChar char="🔸"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900"/>
              <a:buFont typeface="Karla"/>
              <a:buChar char="◇"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65" name="Google Shape;65;p8"/>
          <p:cNvSpPr txBox="1">
            <a:spLocks noGrp="1"/>
          </p:cNvSpPr>
          <p:nvPr>
            <p:ph type="body" idx="3"/>
          </p:nvPr>
        </p:nvSpPr>
        <p:spPr>
          <a:xfrm>
            <a:off x="7791697" y="1994467"/>
            <a:ext cx="3153600" cy="45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900"/>
              <a:buFont typeface="Karla"/>
              <a:buChar char="🔸"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900"/>
              <a:buFont typeface="Karla"/>
              <a:buChar char="🔸"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349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900"/>
              <a:buFont typeface="Karla"/>
              <a:buChar char="◇"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oogle Shape;67;p9"/>
          <p:cNvGrpSpPr/>
          <p:nvPr/>
        </p:nvGrpSpPr>
        <p:grpSpPr>
          <a:xfrm>
            <a:off x="-8033" y="0"/>
            <a:ext cx="12223994" cy="6883995"/>
            <a:chOff x="-6025" y="0"/>
            <a:chExt cx="9168225" cy="5163125"/>
          </a:xfrm>
        </p:grpSpPr>
        <p:sp>
          <p:nvSpPr>
            <p:cNvPr id="68" name="Google Shape;68;p9"/>
            <p:cNvSpPr/>
            <p:nvPr/>
          </p:nvSpPr>
          <p:spPr>
            <a:xfrm>
              <a:off x="0" y="0"/>
              <a:ext cx="8553000" cy="1332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69" name="Google Shape;69;p9"/>
            <p:cNvSpPr/>
            <p:nvPr/>
          </p:nvSpPr>
          <p:spPr>
            <a:xfrm>
              <a:off x="2563450" y="0"/>
              <a:ext cx="6580500" cy="12726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E9D">
                <a:alpha val="82750"/>
              </a:srgbClr>
            </a:solidFill>
            <a:ln>
              <a:noFill/>
            </a:ln>
          </p:spPr>
        </p:sp>
        <p:sp>
          <p:nvSpPr>
            <p:cNvPr id="70" name="Google Shape;70;p9"/>
            <p:cNvSpPr/>
            <p:nvPr/>
          </p:nvSpPr>
          <p:spPr>
            <a:xfrm>
              <a:off x="-6025" y="2"/>
              <a:ext cx="7298400" cy="1471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BE33F">
                <a:alpha val="80390"/>
              </a:srgbClr>
            </a:solidFill>
            <a:ln>
              <a:noFill/>
            </a:ln>
          </p:spPr>
        </p:sp>
        <p:sp>
          <p:nvSpPr>
            <p:cNvPr id="71" name="Google Shape;71;p9"/>
            <p:cNvSpPr/>
            <p:nvPr/>
          </p:nvSpPr>
          <p:spPr>
            <a:xfrm>
              <a:off x="3596100" y="4667000"/>
              <a:ext cx="5090700" cy="476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72" name="Google Shape;72;p9"/>
            <p:cNvSpPr/>
            <p:nvPr/>
          </p:nvSpPr>
          <p:spPr>
            <a:xfrm>
              <a:off x="5525000" y="4692625"/>
              <a:ext cx="3637200" cy="470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AE9D">
                <a:alpha val="82750"/>
              </a:srgbClr>
            </a:solidFill>
            <a:ln>
              <a:noFill/>
            </a:ln>
          </p:spPr>
        </p:sp>
        <p:sp>
          <p:nvSpPr>
            <p:cNvPr id="73" name="Google Shape;73;p9"/>
            <p:cNvSpPr/>
            <p:nvPr/>
          </p:nvSpPr>
          <p:spPr>
            <a:xfrm>
              <a:off x="7521475" y="4023125"/>
              <a:ext cx="1634700" cy="1140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BE33F">
                <a:alpha val="80390"/>
              </a:srgbClr>
            </a:solidFill>
            <a:ln>
              <a:noFill/>
            </a:ln>
          </p:spPr>
        </p:sp>
      </p:grpSp>
      <p:sp>
        <p:nvSpPr>
          <p:cNvPr id="74" name="Google Shape;74;p9"/>
          <p:cNvSpPr txBox="1">
            <a:spLocks noGrp="1"/>
          </p:cNvSpPr>
          <p:nvPr>
            <p:ph type="title"/>
          </p:nvPr>
        </p:nvSpPr>
        <p:spPr>
          <a:xfrm>
            <a:off x="1182200" y="531200"/>
            <a:ext cx="9827700" cy="11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0"/>
          <p:cNvSpPr/>
          <p:nvPr/>
        </p:nvSpPr>
        <p:spPr>
          <a:xfrm>
            <a:off x="-3140" y="0"/>
            <a:ext cx="6945900" cy="1311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19999"/>
                </a:lnTo>
                <a:lnTo>
                  <a:pt x="120000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77" name="Google Shape;77;p10"/>
          <p:cNvSpPr/>
          <p:nvPr/>
        </p:nvSpPr>
        <p:spPr>
          <a:xfrm>
            <a:off x="-8033" y="1"/>
            <a:ext cx="5927100" cy="1447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38025"/>
                </a:moveTo>
                <a:lnTo>
                  <a:pt x="99" y="69630"/>
                </a:lnTo>
                <a:lnTo>
                  <a:pt x="91041" y="120000"/>
                </a:lnTo>
                <a:lnTo>
                  <a:pt x="120000" y="0"/>
                </a:lnTo>
                <a:close/>
              </a:path>
            </a:pathLst>
          </a:custGeom>
          <a:solidFill>
            <a:srgbClr val="ABE33F">
              <a:alpha val="80390"/>
            </a:srgbClr>
          </a:solidFill>
          <a:ln>
            <a:noFill/>
          </a:ln>
        </p:spPr>
      </p:sp>
      <p:sp>
        <p:nvSpPr>
          <p:cNvPr id="78" name="Google Shape;78;p10"/>
          <p:cNvSpPr/>
          <p:nvPr/>
        </p:nvSpPr>
        <p:spPr>
          <a:xfrm>
            <a:off x="8500633" y="6327661"/>
            <a:ext cx="3398400" cy="534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120000"/>
                </a:moveTo>
                <a:lnTo>
                  <a:pt x="120000" y="120000"/>
                </a:lnTo>
                <a:lnTo>
                  <a:pt x="92701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79" name="Google Shape;79;p10"/>
          <p:cNvSpPr/>
          <p:nvPr/>
        </p:nvSpPr>
        <p:spPr>
          <a:xfrm>
            <a:off x="9788240" y="6356405"/>
            <a:ext cx="2427900" cy="527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20000" y="0"/>
                </a:move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00AE9D">
              <a:alpha val="82750"/>
            </a:srgbClr>
          </a:solidFill>
          <a:ln>
            <a:noFill/>
          </a:ln>
        </p:spPr>
      </p:sp>
      <p:sp>
        <p:nvSpPr>
          <p:cNvPr id="80" name="Google Shape;80;p10"/>
          <p:cNvSpPr/>
          <p:nvPr/>
        </p:nvSpPr>
        <p:spPr>
          <a:xfrm>
            <a:off x="11120956" y="5605433"/>
            <a:ext cx="1091100" cy="127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20000" y="71112"/>
                </a:moveTo>
                <a:lnTo>
                  <a:pt x="120000" y="0"/>
                </a:lnTo>
                <a:lnTo>
                  <a:pt x="0" y="119999"/>
                </a:lnTo>
                <a:close/>
              </a:path>
            </a:pathLst>
          </a:custGeom>
          <a:solidFill>
            <a:srgbClr val="ABE33F">
              <a:alpha val="80390"/>
            </a:srgbClr>
          </a:solidFill>
          <a:ln>
            <a:noFill/>
          </a:ln>
        </p:spPr>
      </p:sp>
      <p:sp>
        <p:nvSpPr>
          <p:cNvPr id="81" name="Google Shape;81;p10"/>
          <p:cNvSpPr/>
          <p:nvPr/>
        </p:nvSpPr>
        <p:spPr>
          <a:xfrm>
            <a:off x="2078700" y="-8033"/>
            <a:ext cx="5489100" cy="1260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765"/>
                </a:moveTo>
                <a:lnTo>
                  <a:pt x="96488" y="120000"/>
                </a:lnTo>
                <a:lnTo>
                  <a:pt x="120000" y="0"/>
                </a:lnTo>
                <a:lnTo>
                  <a:pt x="116835" y="765"/>
                </a:lnTo>
                <a:close/>
              </a:path>
            </a:pathLst>
          </a:custGeom>
          <a:solidFill>
            <a:srgbClr val="00AE9D">
              <a:alpha val="82750"/>
            </a:srgbClr>
          </a:solidFill>
          <a:ln>
            <a:noFill/>
          </a:ln>
        </p:spPr>
      </p:sp>
      <p:sp>
        <p:nvSpPr>
          <p:cNvPr id="82" name="Google Shape;82;p10"/>
          <p:cNvSpPr txBox="1">
            <a:spLocks noGrp="1"/>
          </p:cNvSpPr>
          <p:nvPr>
            <p:ph type="body" idx="1"/>
          </p:nvPr>
        </p:nvSpPr>
        <p:spPr>
          <a:xfrm>
            <a:off x="609600" y="5875079"/>
            <a:ext cx="109728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ABE33F"/>
              </a:buClr>
              <a:buSzPts val="3200"/>
              <a:buFont typeface="Karla"/>
              <a:buNone/>
              <a:defRPr sz="19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4318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3200"/>
              <a:buFont typeface="Karla"/>
              <a:buChar char="🔸"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4318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3200"/>
              <a:buFont typeface="Karla"/>
              <a:buChar char="◇"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1182200" y="2131211"/>
            <a:ext cx="9827700" cy="443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ABE33F"/>
              </a:buClr>
              <a:buSzPts val="3200"/>
              <a:buFont typeface="Karla"/>
              <a:buChar char="🔸"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marL="914400" marR="0" lvl="1" indent="-4318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3200"/>
              <a:buFont typeface="Karla"/>
              <a:buChar char="🔸"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marL="1371600" marR="0" lvl="2" indent="-4318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3200"/>
              <a:buFont typeface="Karla"/>
              <a:buChar char="◇"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4C52"/>
              </a:buClr>
              <a:buSzPts val="1900"/>
              <a:buFont typeface="Karla"/>
              <a:buNone/>
              <a:defRPr sz="3200" b="0" i="0" u="none" strike="noStrike" cap="non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1182200" y="531200"/>
            <a:ext cx="9827700" cy="11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Raleway"/>
              <a:buNone/>
              <a:defRPr sz="3200" b="1" i="0" u="none" strike="noStrike" cap="non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://www.nsf.gov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2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image" Target="../media/image4.png"/><Relationship Id="rId5" Type="http://schemas.openxmlformats.org/officeDocument/2006/relationships/slide" Target="slide7.xml"/><Relationship Id="rId10" Type="http://schemas.openxmlformats.org/officeDocument/2006/relationships/image" Target="../media/image2.png"/><Relationship Id="rId4" Type="http://schemas.openxmlformats.org/officeDocument/2006/relationships/slide" Target="slide6.xml"/><Relationship Id="rId9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c.edu/lynchschool" TargetMode="External"/><Relationship Id="rId13" Type="http://schemas.openxmlformats.org/officeDocument/2006/relationships/image" Target="../media/image2.png"/><Relationship Id="rId3" Type="http://schemas.openxmlformats.org/officeDocument/2006/relationships/hyperlink" Target="https://www.massbay.edu/profile/shamsimoussavi" TargetMode="External"/><Relationship Id="rId7" Type="http://schemas.openxmlformats.org/officeDocument/2006/relationships/hyperlink" Target="http://www.bc.edu/" TargetMode="External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massbay.edu/profile/marinabograd" TargetMode="External"/><Relationship Id="rId11" Type="http://schemas.openxmlformats.org/officeDocument/2006/relationships/hyperlink" Target="http://www.nsf.gov/" TargetMode="External"/><Relationship Id="rId5" Type="http://schemas.openxmlformats.org/officeDocument/2006/relationships/hyperlink" Target="https://www.massbay.edu/profile/susannesteigerescobar" TargetMode="External"/><Relationship Id="rId15" Type="http://schemas.openxmlformats.org/officeDocument/2006/relationships/image" Target="../media/image3.png"/><Relationship Id="rId10" Type="http://schemas.openxmlformats.org/officeDocument/2006/relationships/hyperlink" Target="https://icreat.mentornet.org/login" TargetMode="External"/><Relationship Id="rId4" Type="http://schemas.openxmlformats.org/officeDocument/2006/relationships/hyperlink" Target="https://www.massbay.edu/profile/giuseppesena" TargetMode="External"/><Relationship Id="rId9" Type="http://schemas.openxmlformats.org/officeDocument/2006/relationships/hyperlink" Target="http://mentornet.org/" TargetMode="External"/><Relationship Id="rId1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2"/>
          <p:cNvSpPr txBox="1">
            <a:spLocks noGrp="1"/>
          </p:cNvSpPr>
          <p:nvPr>
            <p:ph type="ctrTitle"/>
          </p:nvPr>
        </p:nvSpPr>
        <p:spPr>
          <a:xfrm>
            <a:off x="1130600" y="2655775"/>
            <a:ext cx="9925800" cy="15465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lt1"/>
                </a:solidFill>
              </a:rPr>
              <a:t>iCREAT I - List of Components</a:t>
            </a:r>
            <a:endParaRPr sz="4800">
              <a:solidFill>
                <a:schemeClr val="lt1"/>
              </a:solidFill>
            </a:endParaRPr>
          </a:p>
        </p:txBody>
      </p:sp>
      <p:pic>
        <p:nvPicPr>
          <p:cNvPr id="94" name="Google Shape;94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56400" y="5755750"/>
            <a:ext cx="931550" cy="88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4925" y="6250726"/>
            <a:ext cx="1115875" cy="39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2" descr="MassBay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98461" y="210125"/>
            <a:ext cx="2112450" cy="64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27500" y="128675"/>
            <a:ext cx="2112449" cy="91254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2"/>
          <p:cNvSpPr txBox="1"/>
          <p:nvPr/>
        </p:nvSpPr>
        <p:spPr>
          <a:xfrm>
            <a:off x="1991825" y="6076056"/>
            <a:ext cx="7737300" cy="55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Economica"/>
              <a:buNone/>
            </a:pPr>
            <a:r>
              <a:rPr lang="en-US" sz="12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rPr>
              <a:t>2016-2018 Shamsi Moussavi, Giuseppe Sena, Susanne Steiger-Escobar </a:t>
            </a:r>
            <a:r>
              <a:rPr lang="en-US" sz="1200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rPr>
              <a:t>and</a:t>
            </a:r>
            <a:r>
              <a:rPr lang="en-US" sz="12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rPr>
              <a:t> Marina Bograd</a:t>
            </a:r>
            <a:r>
              <a:rPr lang="en-US" sz="1200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rPr>
              <a:t>.</a:t>
            </a:r>
            <a:r>
              <a:rPr lang="en-US" sz="12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rPr>
              <a:t> 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Economica"/>
              <a:buNone/>
            </a:pPr>
            <a:r>
              <a:rPr lang="en-US" sz="12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rPr>
              <a:t>This material is based upon work supported by the </a:t>
            </a:r>
            <a:r>
              <a:rPr lang="en-US" sz="1200" b="0" i="0" u="sng" strike="noStrike" cap="none">
                <a:solidFill>
                  <a:srgbClr val="1155CC"/>
                </a:solidFill>
                <a:latin typeface="Economica"/>
                <a:ea typeface="Economica"/>
                <a:cs typeface="Economica"/>
                <a:sym typeface="Economica"/>
                <a:hlinkClick r:id="rId7"/>
              </a:rPr>
              <a:t>National Science Foundation</a:t>
            </a:r>
            <a:r>
              <a:rPr lang="en-US" sz="1200" b="0" i="0" u="none" strike="noStrike" cap="non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rPr>
              <a:t> under grant no. DUE-1501451</a:t>
            </a:r>
            <a:endParaRPr sz="1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Google Shape;179;p21" descr="A picture containing text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 l="2060" t="2177" r="2060"/>
          <a:stretch/>
        </p:blipFill>
        <p:spPr>
          <a:xfrm>
            <a:off x="669982" y="42412"/>
            <a:ext cx="11069882" cy="6758775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1"/>
          <p:cNvSpPr txBox="1"/>
          <p:nvPr/>
        </p:nvSpPr>
        <p:spPr>
          <a:xfrm>
            <a:off x="5967431" y="492520"/>
            <a:ext cx="2743200" cy="2246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  circuit board with long vertical strips located at the end of the board labeled '-' and '+' are connected by long, conductive metal strips. 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shorter middle horizontal strips – known as the terminal strips - located in the middle are connected by a shorter </a:t>
            </a: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horizontal</a:t>
            </a:r>
            <a:r>
              <a:rPr lang="en-US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conductive metal strip.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1"/>
          <p:cNvSpPr txBox="1"/>
          <p:nvPr/>
        </p:nvSpPr>
        <p:spPr>
          <a:xfrm>
            <a:off x="1431986" y="4314645"/>
            <a:ext cx="274320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Used to dampen voltage for example, an LED needs a resistor so it does not burn out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1"/>
          <p:cNvSpPr txBox="1"/>
          <p:nvPr/>
        </p:nvSpPr>
        <p:spPr>
          <a:xfrm>
            <a:off x="6367750" y="5050320"/>
            <a:ext cx="3036982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Light Emitting Diode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Emits light based on voltage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Positive leg "anode" is the longer leg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Negative leg "cathode" is the shorter leg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3" name="Google Shape;183;p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562713"/>
            <a:ext cx="8382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2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48644" y="6105550"/>
            <a:ext cx="1205832" cy="5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616795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2"/>
          <p:cNvSpPr txBox="1"/>
          <p:nvPr/>
        </p:nvSpPr>
        <p:spPr>
          <a:xfrm>
            <a:off x="7680433" y="1413641"/>
            <a:ext cx="2743200" cy="2585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More information on the ultrasonic sensor pins, the data pin will correspond with a digital pin on the  Arduino, the ground pin will attach to the ground pin on the Arduino and the 5V will attach to the 5V on the Arduino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1" name="Google Shape;191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562713"/>
            <a:ext cx="8382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48644" y="6105550"/>
            <a:ext cx="1205832" cy="5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490220" y="-490220"/>
            <a:ext cx="2921000" cy="390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01441" y="-1"/>
            <a:ext cx="3901442" cy="2924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02883" y="-1"/>
            <a:ext cx="3893717" cy="2921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958445" y="3026833"/>
            <a:ext cx="3901442" cy="2926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859887" y="2956560"/>
            <a:ext cx="2921000" cy="390144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3"/>
          <p:cNvSpPr txBox="1"/>
          <p:nvPr/>
        </p:nvSpPr>
        <p:spPr>
          <a:xfrm>
            <a:off x="8823433" y="3450021"/>
            <a:ext cx="2743200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Ultrasonic sensor mount,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This mount enables the sensor to be attached to both the robot structure and to the servo motor(shown on next slide)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3" name="Google Shape;203;p2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0" y="6562713"/>
            <a:ext cx="8382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2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0748644" y="6105550"/>
            <a:ext cx="1205832" cy="5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2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182200" y="2131211"/>
            <a:ext cx="9827700" cy="443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400000">
            <a:off x="6191250" y="857250"/>
            <a:ext cx="6858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4"/>
          <p:cNvSpPr txBox="1"/>
          <p:nvPr/>
        </p:nvSpPr>
        <p:spPr>
          <a:xfrm>
            <a:off x="5289452" y="984738"/>
            <a:ext cx="1631853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Micro Servo and Holder mount</a:t>
            </a:r>
            <a:endParaRPr sz="20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2" name="Google Shape;212;p2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562713"/>
            <a:ext cx="8382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2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748644" y="6105550"/>
            <a:ext cx="1205832" cy="5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513457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57430" y="0"/>
            <a:ext cx="513457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25"/>
          <p:cNvSpPr txBox="1"/>
          <p:nvPr/>
        </p:nvSpPr>
        <p:spPr>
          <a:xfrm>
            <a:off x="5013433" y="822434"/>
            <a:ext cx="1994338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The servo motor attaches to the bottom of the sensor mount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1" name="Google Shape;221;p2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562713"/>
            <a:ext cx="8382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2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748644" y="6105550"/>
            <a:ext cx="1205832" cy="5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400000">
            <a:off x="-642667" y="1446333"/>
            <a:ext cx="5155809" cy="3866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5400000">
            <a:off x="3482687" y="1446333"/>
            <a:ext cx="5155809" cy="3866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5400000">
            <a:off x="7576390" y="1446332"/>
            <a:ext cx="5155810" cy="3866858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26"/>
          <p:cNvSpPr txBox="1"/>
          <p:nvPr/>
        </p:nvSpPr>
        <p:spPr>
          <a:xfrm>
            <a:off x="309490" y="267286"/>
            <a:ext cx="832807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Assembly of Ultrasonic Sensor, Servo and Holders on the Chassis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1" name="Google Shape;231;p2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562713"/>
            <a:ext cx="8382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748644" y="6105550"/>
            <a:ext cx="1205832" cy="5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Google Shape;239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64702" y="2187526"/>
            <a:ext cx="6227298" cy="467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5964702" cy="4473526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27"/>
          <p:cNvSpPr txBox="1"/>
          <p:nvPr/>
        </p:nvSpPr>
        <p:spPr>
          <a:xfrm>
            <a:off x="7357403" y="909097"/>
            <a:ext cx="455793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Motor Shield and Arduino Assembly</a:t>
            </a: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2" name="Google Shape;242;p2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6562713"/>
            <a:ext cx="8382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2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748644" y="6105550"/>
            <a:ext cx="1205832" cy="5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34904" y="0"/>
            <a:ext cx="9172135" cy="6879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562713"/>
            <a:ext cx="8382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48644" y="6105550"/>
            <a:ext cx="1205832" cy="5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1150951" y="-1150952"/>
            <a:ext cx="6858000" cy="9159903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29"/>
          <p:cNvSpPr txBox="1"/>
          <p:nvPr/>
        </p:nvSpPr>
        <p:spPr>
          <a:xfrm>
            <a:off x="9414640" y="1413641"/>
            <a:ext cx="2743200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Chassis base will come assembled, you will attach the sensor/motor mount, battery, your 3D design, breadboard and Arduino to this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7" name="Google Shape;257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562713"/>
            <a:ext cx="8382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24450" y="6105550"/>
            <a:ext cx="1330025" cy="574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0"/>
          <p:cNvSpPr txBox="1">
            <a:spLocks noGrp="1"/>
          </p:cNvSpPr>
          <p:nvPr>
            <p:ph type="subTitle" idx="4294967295"/>
          </p:nvPr>
        </p:nvSpPr>
        <p:spPr>
          <a:xfrm>
            <a:off x="4326233" y="2078200"/>
            <a:ext cx="7570500" cy="270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3200"/>
              <a:buFont typeface="Karla"/>
              <a:buNone/>
            </a:pPr>
            <a:r>
              <a:rPr lang="en-US" sz="4800" b="1"/>
              <a:t>Any questions?</a:t>
            </a:r>
            <a:endParaRPr sz="4800" b="1"/>
          </a:p>
        </p:txBody>
      </p:sp>
      <p:grpSp>
        <p:nvGrpSpPr>
          <p:cNvPr id="264" name="Google Shape;264;p30"/>
          <p:cNvGrpSpPr/>
          <p:nvPr/>
        </p:nvGrpSpPr>
        <p:grpSpPr>
          <a:xfrm>
            <a:off x="914392" y="2418970"/>
            <a:ext cx="2242372" cy="1572665"/>
            <a:chOff x="559275" y="1683950"/>
            <a:chExt cx="466500" cy="327175"/>
          </a:xfrm>
        </p:grpSpPr>
        <p:sp>
          <p:nvSpPr>
            <p:cNvPr id="265" name="Google Shape;265;p30"/>
            <p:cNvSpPr/>
            <p:nvPr/>
          </p:nvSpPr>
          <p:spPr>
            <a:xfrm>
              <a:off x="559275" y="1683950"/>
              <a:ext cx="466500" cy="1977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514" y="15"/>
                  </a:moveTo>
                  <a:lnTo>
                    <a:pt x="1884" y="758"/>
                  </a:lnTo>
                  <a:lnTo>
                    <a:pt x="1414" y="1122"/>
                  </a:lnTo>
                  <a:lnTo>
                    <a:pt x="945" y="2228"/>
                  </a:lnTo>
                  <a:lnTo>
                    <a:pt x="475" y="3351"/>
                  </a:lnTo>
                  <a:lnTo>
                    <a:pt x="315" y="4457"/>
                  </a:lnTo>
                  <a:lnTo>
                    <a:pt x="0" y="5943"/>
                  </a:lnTo>
                  <a:lnTo>
                    <a:pt x="0" y="7414"/>
                  </a:lnTo>
                  <a:lnTo>
                    <a:pt x="0" y="17786"/>
                  </a:lnTo>
                  <a:lnTo>
                    <a:pt x="60000" y="120000"/>
                  </a:lnTo>
                  <a:lnTo>
                    <a:pt x="119993" y="17786"/>
                  </a:lnTo>
                  <a:lnTo>
                    <a:pt x="119993" y="7414"/>
                  </a:lnTo>
                  <a:lnTo>
                    <a:pt x="119993" y="5943"/>
                  </a:lnTo>
                  <a:lnTo>
                    <a:pt x="119684" y="4457"/>
                  </a:lnTo>
                  <a:lnTo>
                    <a:pt x="119524" y="3351"/>
                  </a:lnTo>
                  <a:lnTo>
                    <a:pt x="119054" y="2228"/>
                  </a:lnTo>
                  <a:lnTo>
                    <a:pt x="118585" y="1122"/>
                  </a:lnTo>
                  <a:lnTo>
                    <a:pt x="118109" y="758"/>
                  </a:lnTo>
                  <a:lnTo>
                    <a:pt x="117485" y="15"/>
                  </a:lnTo>
                  <a:close/>
                </a:path>
              </a:pathLst>
            </a:custGeom>
            <a:solidFill>
              <a:srgbClr val="00AE9D">
                <a:alpha val="82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30"/>
            <p:cNvSpPr/>
            <p:nvPr/>
          </p:nvSpPr>
          <p:spPr>
            <a:xfrm>
              <a:off x="559275" y="1727925"/>
              <a:ext cx="466500" cy="2832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114822"/>
                  </a:lnTo>
                  <a:lnTo>
                    <a:pt x="0" y="115595"/>
                  </a:lnTo>
                  <a:lnTo>
                    <a:pt x="32983" y="76555"/>
                  </a:lnTo>
                  <a:lnTo>
                    <a:pt x="33614" y="76036"/>
                  </a:lnTo>
                  <a:lnTo>
                    <a:pt x="34244" y="76036"/>
                  </a:lnTo>
                  <a:lnTo>
                    <a:pt x="34713" y="76290"/>
                  </a:lnTo>
                  <a:lnTo>
                    <a:pt x="35183" y="77063"/>
                  </a:lnTo>
                  <a:lnTo>
                    <a:pt x="35498" y="78101"/>
                  </a:lnTo>
                  <a:lnTo>
                    <a:pt x="35498" y="79138"/>
                  </a:lnTo>
                  <a:lnTo>
                    <a:pt x="35183" y="79911"/>
                  </a:lnTo>
                  <a:lnTo>
                    <a:pt x="34868" y="80684"/>
                  </a:lnTo>
                  <a:lnTo>
                    <a:pt x="2045" y="119735"/>
                  </a:lnTo>
                  <a:lnTo>
                    <a:pt x="2668" y="120000"/>
                  </a:lnTo>
                  <a:lnTo>
                    <a:pt x="117324" y="120000"/>
                  </a:lnTo>
                  <a:lnTo>
                    <a:pt x="117954" y="119735"/>
                  </a:lnTo>
                  <a:lnTo>
                    <a:pt x="85131" y="80684"/>
                  </a:lnTo>
                  <a:lnTo>
                    <a:pt x="84816" y="79911"/>
                  </a:lnTo>
                  <a:lnTo>
                    <a:pt x="84501" y="79138"/>
                  </a:lnTo>
                  <a:lnTo>
                    <a:pt x="84501" y="78101"/>
                  </a:lnTo>
                  <a:lnTo>
                    <a:pt x="84816" y="77063"/>
                  </a:lnTo>
                  <a:lnTo>
                    <a:pt x="85286" y="76290"/>
                  </a:lnTo>
                  <a:lnTo>
                    <a:pt x="85755" y="76036"/>
                  </a:lnTo>
                  <a:lnTo>
                    <a:pt x="86385" y="76036"/>
                  </a:lnTo>
                  <a:lnTo>
                    <a:pt x="87016" y="76555"/>
                  </a:lnTo>
                  <a:lnTo>
                    <a:pt x="119993" y="115595"/>
                  </a:lnTo>
                  <a:lnTo>
                    <a:pt x="119993" y="114822"/>
                  </a:lnTo>
                  <a:lnTo>
                    <a:pt x="119993" y="0"/>
                  </a:lnTo>
                  <a:lnTo>
                    <a:pt x="60938" y="70339"/>
                  </a:lnTo>
                  <a:lnTo>
                    <a:pt x="60469" y="70858"/>
                  </a:lnTo>
                  <a:lnTo>
                    <a:pt x="59530" y="70858"/>
                  </a:lnTo>
                  <a:lnTo>
                    <a:pt x="59054" y="703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E9D">
                <a:alpha val="82750"/>
              </a:srgbClr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Arial"/>
                <a:buNone/>
              </a:pPr>
              <a:endParaRPr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7" name="Google Shape;267;p30"/>
          <p:cNvSpPr/>
          <p:nvPr/>
        </p:nvSpPr>
        <p:spPr>
          <a:xfrm>
            <a:off x="2242500" y="3577467"/>
            <a:ext cx="1700100" cy="1546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56929" y="0"/>
                </a:moveTo>
                <a:lnTo>
                  <a:pt x="53858" y="203"/>
                </a:lnTo>
                <a:lnTo>
                  <a:pt x="50780" y="601"/>
                </a:lnTo>
                <a:lnTo>
                  <a:pt x="47894" y="1000"/>
                </a:lnTo>
                <a:lnTo>
                  <a:pt x="45001" y="1594"/>
                </a:lnTo>
                <a:lnTo>
                  <a:pt x="42108" y="2383"/>
                </a:lnTo>
                <a:lnTo>
                  <a:pt x="39400" y="3383"/>
                </a:lnTo>
                <a:lnTo>
                  <a:pt x="36685" y="4376"/>
                </a:lnTo>
                <a:lnTo>
                  <a:pt x="33977" y="5368"/>
                </a:lnTo>
                <a:lnTo>
                  <a:pt x="31446" y="6759"/>
                </a:lnTo>
                <a:lnTo>
                  <a:pt x="28916" y="7947"/>
                </a:lnTo>
                <a:lnTo>
                  <a:pt x="26385" y="9541"/>
                </a:lnTo>
                <a:lnTo>
                  <a:pt x="24039" y="11127"/>
                </a:lnTo>
                <a:lnTo>
                  <a:pt x="21871" y="12714"/>
                </a:lnTo>
                <a:lnTo>
                  <a:pt x="19704" y="14503"/>
                </a:lnTo>
                <a:lnTo>
                  <a:pt x="17536" y="16293"/>
                </a:lnTo>
                <a:lnTo>
                  <a:pt x="15545" y="18278"/>
                </a:lnTo>
                <a:lnTo>
                  <a:pt x="13740" y="20271"/>
                </a:lnTo>
                <a:lnTo>
                  <a:pt x="11927" y="22451"/>
                </a:lnTo>
                <a:lnTo>
                  <a:pt x="10307" y="24639"/>
                </a:lnTo>
                <a:lnTo>
                  <a:pt x="8679" y="26827"/>
                </a:lnTo>
                <a:lnTo>
                  <a:pt x="7229" y="29210"/>
                </a:lnTo>
                <a:lnTo>
                  <a:pt x="5971" y="31594"/>
                </a:lnTo>
                <a:lnTo>
                  <a:pt x="4705" y="34172"/>
                </a:lnTo>
                <a:lnTo>
                  <a:pt x="3618" y="36759"/>
                </a:lnTo>
                <a:lnTo>
                  <a:pt x="2715" y="39338"/>
                </a:lnTo>
                <a:lnTo>
                  <a:pt x="1812" y="41925"/>
                </a:lnTo>
                <a:lnTo>
                  <a:pt x="1272" y="44707"/>
                </a:lnTo>
                <a:lnTo>
                  <a:pt x="725" y="47489"/>
                </a:lnTo>
                <a:lnTo>
                  <a:pt x="362" y="50263"/>
                </a:lnTo>
                <a:lnTo>
                  <a:pt x="7" y="53045"/>
                </a:lnTo>
                <a:lnTo>
                  <a:pt x="7" y="56030"/>
                </a:lnTo>
                <a:lnTo>
                  <a:pt x="7" y="59007"/>
                </a:lnTo>
                <a:lnTo>
                  <a:pt x="362" y="62188"/>
                </a:lnTo>
                <a:lnTo>
                  <a:pt x="725" y="65165"/>
                </a:lnTo>
                <a:lnTo>
                  <a:pt x="1450" y="67947"/>
                </a:lnTo>
                <a:lnTo>
                  <a:pt x="2175" y="70924"/>
                </a:lnTo>
                <a:lnTo>
                  <a:pt x="3078" y="73706"/>
                </a:lnTo>
                <a:lnTo>
                  <a:pt x="4158" y="76488"/>
                </a:lnTo>
                <a:lnTo>
                  <a:pt x="5423" y="79270"/>
                </a:lnTo>
                <a:lnTo>
                  <a:pt x="6688" y="81857"/>
                </a:lnTo>
                <a:lnTo>
                  <a:pt x="8139" y="84240"/>
                </a:lnTo>
                <a:lnTo>
                  <a:pt x="9944" y="86819"/>
                </a:lnTo>
                <a:lnTo>
                  <a:pt x="11572" y="89202"/>
                </a:lnTo>
                <a:lnTo>
                  <a:pt x="13555" y="91390"/>
                </a:lnTo>
                <a:lnTo>
                  <a:pt x="15545" y="93579"/>
                </a:lnTo>
                <a:lnTo>
                  <a:pt x="17713" y="95759"/>
                </a:lnTo>
                <a:lnTo>
                  <a:pt x="19881" y="97752"/>
                </a:lnTo>
                <a:lnTo>
                  <a:pt x="18438" y="100729"/>
                </a:lnTo>
                <a:lnTo>
                  <a:pt x="16810" y="103706"/>
                </a:lnTo>
                <a:lnTo>
                  <a:pt x="15005" y="106887"/>
                </a:lnTo>
                <a:lnTo>
                  <a:pt x="12652" y="109864"/>
                </a:lnTo>
                <a:lnTo>
                  <a:pt x="10122" y="112849"/>
                </a:lnTo>
                <a:lnTo>
                  <a:pt x="8679" y="114240"/>
                </a:lnTo>
                <a:lnTo>
                  <a:pt x="7051" y="115428"/>
                </a:lnTo>
                <a:lnTo>
                  <a:pt x="5423" y="116624"/>
                </a:lnTo>
                <a:lnTo>
                  <a:pt x="3795" y="117811"/>
                </a:lnTo>
                <a:lnTo>
                  <a:pt x="1990" y="118609"/>
                </a:lnTo>
                <a:lnTo>
                  <a:pt x="7" y="119601"/>
                </a:lnTo>
                <a:lnTo>
                  <a:pt x="910" y="119601"/>
                </a:lnTo>
                <a:lnTo>
                  <a:pt x="3618" y="119999"/>
                </a:lnTo>
                <a:lnTo>
                  <a:pt x="10122" y="119999"/>
                </a:lnTo>
                <a:lnTo>
                  <a:pt x="12652" y="119804"/>
                </a:lnTo>
                <a:lnTo>
                  <a:pt x="15545" y="119202"/>
                </a:lnTo>
                <a:lnTo>
                  <a:pt x="18438" y="118609"/>
                </a:lnTo>
                <a:lnTo>
                  <a:pt x="21509" y="117616"/>
                </a:lnTo>
                <a:lnTo>
                  <a:pt x="24580" y="116420"/>
                </a:lnTo>
                <a:lnTo>
                  <a:pt x="27835" y="114834"/>
                </a:lnTo>
                <a:lnTo>
                  <a:pt x="30906" y="112849"/>
                </a:lnTo>
                <a:lnTo>
                  <a:pt x="33977" y="110661"/>
                </a:lnTo>
                <a:lnTo>
                  <a:pt x="36870" y="107684"/>
                </a:lnTo>
                <a:lnTo>
                  <a:pt x="39578" y="108676"/>
                </a:lnTo>
                <a:lnTo>
                  <a:pt x="42293" y="109669"/>
                </a:lnTo>
                <a:lnTo>
                  <a:pt x="45179" y="110263"/>
                </a:lnTo>
                <a:lnTo>
                  <a:pt x="48072" y="110856"/>
                </a:lnTo>
                <a:lnTo>
                  <a:pt x="50965" y="111458"/>
                </a:lnTo>
                <a:lnTo>
                  <a:pt x="53858" y="111857"/>
                </a:lnTo>
                <a:lnTo>
                  <a:pt x="56929" y="112052"/>
                </a:lnTo>
                <a:lnTo>
                  <a:pt x="63070" y="112052"/>
                </a:lnTo>
                <a:lnTo>
                  <a:pt x="66141" y="111857"/>
                </a:lnTo>
                <a:lnTo>
                  <a:pt x="69219" y="111458"/>
                </a:lnTo>
                <a:lnTo>
                  <a:pt x="72105" y="110856"/>
                </a:lnTo>
                <a:lnTo>
                  <a:pt x="74998" y="110263"/>
                </a:lnTo>
                <a:lnTo>
                  <a:pt x="77891" y="109473"/>
                </a:lnTo>
                <a:lnTo>
                  <a:pt x="80599" y="108676"/>
                </a:lnTo>
                <a:lnTo>
                  <a:pt x="83314" y="107684"/>
                </a:lnTo>
                <a:lnTo>
                  <a:pt x="86022" y="106488"/>
                </a:lnTo>
                <a:lnTo>
                  <a:pt x="88553" y="105300"/>
                </a:lnTo>
                <a:lnTo>
                  <a:pt x="91083" y="103909"/>
                </a:lnTo>
                <a:lnTo>
                  <a:pt x="93614" y="102518"/>
                </a:lnTo>
                <a:lnTo>
                  <a:pt x="95960" y="100924"/>
                </a:lnTo>
                <a:lnTo>
                  <a:pt x="98128" y="99338"/>
                </a:lnTo>
                <a:lnTo>
                  <a:pt x="100295" y="97548"/>
                </a:lnTo>
                <a:lnTo>
                  <a:pt x="102463" y="95563"/>
                </a:lnTo>
                <a:lnTo>
                  <a:pt x="104454" y="93774"/>
                </a:lnTo>
                <a:lnTo>
                  <a:pt x="106259" y="91586"/>
                </a:lnTo>
                <a:lnTo>
                  <a:pt x="108072" y="89601"/>
                </a:lnTo>
                <a:lnTo>
                  <a:pt x="109692" y="87421"/>
                </a:lnTo>
                <a:lnTo>
                  <a:pt x="111320" y="85029"/>
                </a:lnTo>
                <a:lnTo>
                  <a:pt x="112770" y="82646"/>
                </a:lnTo>
                <a:lnTo>
                  <a:pt x="114036" y="80263"/>
                </a:lnTo>
                <a:lnTo>
                  <a:pt x="115294" y="77879"/>
                </a:lnTo>
                <a:lnTo>
                  <a:pt x="116381" y="75300"/>
                </a:lnTo>
                <a:lnTo>
                  <a:pt x="117284" y="72714"/>
                </a:lnTo>
                <a:lnTo>
                  <a:pt x="118187" y="69932"/>
                </a:lnTo>
                <a:lnTo>
                  <a:pt x="118734" y="67353"/>
                </a:lnTo>
                <a:lnTo>
                  <a:pt x="119274" y="64571"/>
                </a:lnTo>
                <a:lnTo>
                  <a:pt x="119637" y="61789"/>
                </a:lnTo>
                <a:lnTo>
                  <a:pt x="119992" y="58812"/>
                </a:lnTo>
                <a:lnTo>
                  <a:pt x="119992" y="56030"/>
                </a:lnTo>
                <a:lnTo>
                  <a:pt x="119992" y="53045"/>
                </a:lnTo>
                <a:lnTo>
                  <a:pt x="119637" y="50263"/>
                </a:lnTo>
                <a:lnTo>
                  <a:pt x="119274" y="47489"/>
                </a:lnTo>
                <a:lnTo>
                  <a:pt x="118734" y="44707"/>
                </a:lnTo>
                <a:lnTo>
                  <a:pt x="118187" y="41925"/>
                </a:lnTo>
                <a:lnTo>
                  <a:pt x="117284" y="39338"/>
                </a:lnTo>
                <a:lnTo>
                  <a:pt x="116381" y="36759"/>
                </a:lnTo>
                <a:lnTo>
                  <a:pt x="115294" y="34172"/>
                </a:lnTo>
                <a:lnTo>
                  <a:pt x="114036" y="31594"/>
                </a:lnTo>
                <a:lnTo>
                  <a:pt x="112770" y="29210"/>
                </a:lnTo>
                <a:lnTo>
                  <a:pt x="111320" y="26827"/>
                </a:lnTo>
                <a:lnTo>
                  <a:pt x="109692" y="24639"/>
                </a:lnTo>
                <a:lnTo>
                  <a:pt x="108072" y="22451"/>
                </a:lnTo>
                <a:lnTo>
                  <a:pt x="106259" y="20271"/>
                </a:lnTo>
                <a:lnTo>
                  <a:pt x="104454" y="18278"/>
                </a:lnTo>
                <a:lnTo>
                  <a:pt x="102463" y="16293"/>
                </a:lnTo>
                <a:lnTo>
                  <a:pt x="100295" y="14503"/>
                </a:lnTo>
                <a:lnTo>
                  <a:pt x="98128" y="12714"/>
                </a:lnTo>
                <a:lnTo>
                  <a:pt x="95960" y="11127"/>
                </a:lnTo>
                <a:lnTo>
                  <a:pt x="93614" y="9541"/>
                </a:lnTo>
                <a:lnTo>
                  <a:pt x="91083" y="7947"/>
                </a:lnTo>
                <a:lnTo>
                  <a:pt x="88553" y="6759"/>
                </a:lnTo>
                <a:lnTo>
                  <a:pt x="86022" y="5368"/>
                </a:lnTo>
                <a:lnTo>
                  <a:pt x="83314" y="4376"/>
                </a:lnTo>
                <a:lnTo>
                  <a:pt x="80599" y="3383"/>
                </a:lnTo>
                <a:lnTo>
                  <a:pt x="77891" y="2383"/>
                </a:lnTo>
                <a:lnTo>
                  <a:pt x="74998" y="1594"/>
                </a:lnTo>
                <a:lnTo>
                  <a:pt x="72105" y="1000"/>
                </a:lnTo>
                <a:lnTo>
                  <a:pt x="69219" y="601"/>
                </a:lnTo>
                <a:lnTo>
                  <a:pt x="66141" y="203"/>
                </a:lnTo>
                <a:lnTo>
                  <a:pt x="63070" y="0"/>
                </a:lnTo>
                <a:close/>
              </a:path>
            </a:pathLst>
          </a:custGeom>
          <a:solidFill>
            <a:srgbClr val="ABE33F">
              <a:alpha val="8039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8" name="Google Shape;268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498604" y="6105550"/>
            <a:ext cx="1455873" cy="62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30"/>
          <p:cNvPicPr preferRelativeResize="0"/>
          <p:nvPr/>
        </p:nvPicPr>
        <p:blipFill rotWithShape="1">
          <a:blip r:embed="rId4">
            <a:alphaModFix/>
          </a:blip>
          <a:srcRect l="2821" r="2821"/>
          <a:stretch/>
        </p:blipFill>
        <p:spPr>
          <a:xfrm>
            <a:off x="130433" y="6378633"/>
            <a:ext cx="952400" cy="35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3"/>
          <p:cNvSpPr txBox="1">
            <a:spLocks noGrp="1"/>
          </p:cNvSpPr>
          <p:nvPr>
            <p:ph type="title"/>
          </p:nvPr>
        </p:nvSpPr>
        <p:spPr>
          <a:xfrm>
            <a:off x="1182200" y="531200"/>
            <a:ext cx="9827700" cy="11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List of Components</a:t>
            </a: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13"/>
          <p:cNvSpPr txBox="1">
            <a:spLocks noGrp="1"/>
          </p:cNvSpPr>
          <p:nvPr>
            <p:ph type="body" idx="1"/>
          </p:nvPr>
        </p:nvSpPr>
        <p:spPr>
          <a:xfrm>
            <a:off x="1182200" y="2131211"/>
            <a:ext cx="9827700" cy="443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 action="ppaction://hlinksldjump"/>
              </a:rPr>
              <a:t>Ultrasonic Sensor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 action="ppaction://hlinksldjump"/>
              </a:rPr>
              <a:t>Motor Shield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 action="ppaction://hlinksldjump"/>
              </a:rPr>
              <a:t>LDR/Photoresistor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 action="ppaction://hlinksldjump"/>
              </a:rPr>
              <a:t>Arduino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 action="ppaction://hlinksldjump"/>
              </a:rPr>
              <a:t>Potentiometer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 action="ppaction://hlinksldjump"/>
              </a:rPr>
              <a:t>USB Cable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 action="ppaction://hlinksldjump"/>
              </a:rPr>
              <a:t>Buzzer/Speaker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 action="ppaction://hlinksldjump"/>
              </a:rPr>
              <a:t>9V Battery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 action="ppaction://hlinksldjump"/>
              </a:rPr>
              <a:t>9V Battery Clip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 action="ppaction://hlinksldjump"/>
              </a:rPr>
              <a:t>3V Coin Battery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13"/>
          <p:cNvSpPr txBox="1"/>
          <p:nvPr/>
        </p:nvSpPr>
        <p:spPr>
          <a:xfrm>
            <a:off x="6453131" y="1317013"/>
            <a:ext cx="4511408" cy="4957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 action="ppaction://hlinksldjump"/>
              </a:rPr>
              <a:t>Coin Battery Holder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 action="ppaction://hlinksldjump"/>
              </a:rPr>
              <a:t>Breadboard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 action="ppaction://hlinksldjump"/>
              </a:rPr>
              <a:t>Mini Breadboard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 action="ppaction://hlinksldjump"/>
              </a:rPr>
              <a:t>Resistors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6" action="ppaction://hlinksldjump"/>
              </a:rPr>
              <a:t>LED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Cables: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None/>
            </a:pPr>
            <a:r>
              <a:rPr lang="en-US" sz="25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       </a:t>
            </a: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7" action="ppaction://hlinksldjump"/>
              </a:rPr>
              <a:t>Male-Female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None/>
            </a:pPr>
            <a:r>
              <a:rPr lang="en-US" sz="25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       </a:t>
            </a: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7" action="ppaction://hlinksldjump"/>
              </a:rPr>
              <a:t>Male-Male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None/>
            </a:pPr>
            <a:r>
              <a:rPr lang="en-US" sz="25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      </a:t>
            </a: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8" action="ppaction://hlinksldjump"/>
              </a:rPr>
              <a:t> </a:t>
            </a: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7" action="ppaction://hlinksldjump"/>
              </a:rPr>
              <a:t>Female-Female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None/>
            </a:pPr>
            <a:r>
              <a:rPr lang="en-US" sz="259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       </a:t>
            </a: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9" action="ppaction://hlinksldjump"/>
              </a:rPr>
              <a:t>Y-Cable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228600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Char char="•"/>
            </a:pPr>
            <a:r>
              <a:rPr lang="en-US" sz="259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9" action="ppaction://hlinksldjump"/>
              </a:rPr>
              <a:t>Micro Servo Motor</a:t>
            </a: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64135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None/>
            </a:pP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64135" algn="l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90"/>
              <a:buFont typeface="Arial"/>
              <a:buNone/>
            </a:pPr>
            <a:endParaRPr sz="259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6" name="Google Shape;106;p13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52400" y="6430350"/>
            <a:ext cx="781355" cy="27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0748644" y="6105550"/>
            <a:ext cx="1205832" cy="5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1"/>
          <p:cNvSpPr txBox="1">
            <a:spLocks noGrp="1"/>
          </p:cNvSpPr>
          <p:nvPr>
            <p:ph type="body" idx="1"/>
          </p:nvPr>
        </p:nvSpPr>
        <p:spPr>
          <a:xfrm>
            <a:off x="267200" y="1815050"/>
            <a:ext cx="11637900" cy="443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609600" marR="0" lvl="0" indent="-508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3200"/>
              <a:buFont typeface="Karla"/>
              <a:buChar char="🔸"/>
            </a:pPr>
            <a:r>
              <a:rPr lang="en-US" i="0" u="none" strike="noStrike" cap="none">
                <a:solidFill>
                  <a:srgbClr val="004C52"/>
                </a:solidFill>
              </a:rPr>
              <a:t>2016-2018 -- </a:t>
            </a:r>
            <a:r>
              <a:rPr lang="en-US" i="0" u="sng" strike="noStrike" cap="none">
                <a:solidFill>
                  <a:schemeClr val="hlink"/>
                </a:solidFill>
                <a:hlinkClick r:id="rId3"/>
              </a:rPr>
              <a:t>Shamsi Moussavi</a:t>
            </a:r>
            <a:r>
              <a:rPr lang="en-US" i="0" u="none" strike="noStrike" cap="none">
                <a:solidFill>
                  <a:srgbClr val="004C52"/>
                </a:solidFill>
              </a:rPr>
              <a:t>, </a:t>
            </a:r>
            <a:r>
              <a:rPr lang="en-US" i="0" u="sng" strike="noStrike" cap="none">
                <a:solidFill>
                  <a:schemeClr val="hlink"/>
                </a:solidFill>
                <a:hlinkClick r:id="rId4"/>
              </a:rPr>
              <a:t>Giuseppe Sena</a:t>
            </a:r>
            <a:r>
              <a:rPr lang="en-US" i="0" u="none" strike="noStrike" cap="none">
                <a:solidFill>
                  <a:srgbClr val="004C52"/>
                </a:solidFill>
              </a:rPr>
              <a:t>, </a:t>
            </a:r>
            <a:endParaRPr i="0" u="none" strike="noStrike" cap="none">
              <a:solidFill>
                <a:srgbClr val="004C52"/>
              </a:solidFill>
            </a:endParaRPr>
          </a:p>
          <a:p>
            <a:pPr marL="0" marR="0" lvl="0" indent="609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3200"/>
              <a:buFont typeface="Karla"/>
              <a:buNone/>
            </a:pPr>
            <a:r>
              <a:rPr lang="en-US" i="0" u="sng" strike="noStrike" cap="none">
                <a:solidFill>
                  <a:schemeClr val="hlink"/>
                </a:solidFill>
                <a:hlinkClick r:id="rId5"/>
              </a:rPr>
              <a:t>Susanne Steiger-Escobar</a:t>
            </a:r>
            <a:r>
              <a:rPr lang="en-US" i="0" u="none" strike="noStrike" cap="none">
                <a:solidFill>
                  <a:srgbClr val="004C52"/>
                </a:solidFill>
              </a:rPr>
              <a:t>, </a:t>
            </a:r>
            <a:r>
              <a:rPr lang="en-US" i="0" u="sng" strike="noStrike" cap="none">
                <a:solidFill>
                  <a:schemeClr val="hlink"/>
                </a:solidFill>
                <a:hlinkClick r:id="rId6"/>
              </a:rPr>
              <a:t>Marina Bograd</a:t>
            </a:r>
            <a:endParaRPr/>
          </a:p>
          <a:p>
            <a:pPr marL="609600" lvl="0" indent="-508000" algn="l" rtl="0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SzPts val="3200"/>
              <a:buChar char="🔸"/>
            </a:pPr>
            <a:r>
              <a:rPr lang="en-US" u="sng">
                <a:solidFill>
                  <a:schemeClr val="hlink"/>
                </a:solidFill>
                <a:hlinkClick r:id="rId7"/>
              </a:rPr>
              <a:t>Boston College</a:t>
            </a:r>
            <a:r>
              <a:rPr lang="en-US"/>
              <a:t> - </a:t>
            </a:r>
            <a:r>
              <a:rPr lang="en-US" u="sng">
                <a:solidFill>
                  <a:schemeClr val="hlink"/>
                </a:solidFill>
                <a:hlinkClick r:id="rId8"/>
              </a:rPr>
              <a:t>Lynch School of Education</a:t>
            </a:r>
            <a:endParaRPr/>
          </a:p>
          <a:p>
            <a:pPr marL="609600" lvl="0" indent="-508000" algn="l" rtl="0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SzPts val="3200"/>
              <a:buChar char="🔸"/>
            </a:pPr>
            <a:r>
              <a:rPr lang="en-US" u="sng">
                <a:solidFill>
                  <a:schemeClr val="hlink"/>
                </a:solidFill>
                <a:hlinkClick r:id="rId9"/>
              </a:rPr>
              <a:t>MentorNet</a:t>
            </a:r>
            <a:r>
              <a:rPr lang="en-US">
                <a:solidFill>
                  <a:srgbClr val="1155CC"/>
                </a:solidFill>
              </a:rPr>
              <a:t> - </a:t>
            </a:r>
            <a:r>
              <a:rPr lang="en-US" u="sng">
                <a:solidFill>
                  <a:schemeClr val="hlink"/>
                </a:solidFill>
                <a:hlinkClick r:id="rId10"/>
              </a:rPr>
              <a:t>iCREAT MentorNet Community</a:t>
            </a:r>
            <a:endParaRPr i="0" u="none" strike="noStrike" cap="none">
              <a:solidFill>
                <a:srgbClr val="004C52"/>
              </a:solidFill>
            </a:endParaRPr>
          </a:p>
          <a:p>
            <a:pPr marL="609600" marR="0" lvl="0" indent="-508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3200"/>
              <a:buFont typeface="Karla"/>
              <a:buChar char="🔸"/>
            </a:pPr>
            <a:r>
              <a:rPr lang="en-US" i="0" u="none" strike="noStrike" cap="none">
                <a:solidFill>
                  <a:srgbClr val="004C52"/>
                </a:solidFill>
              </a:rPr>
              <a:t>This material is based upon work supported by the </a:t>
            </a:r>
            <a:r>
              <a:rPr lang="en-US" i="0" u="sng" strike="noStrike" cap="none">
                <a:solidFill>
                  <a:schemeClr val="hlink"/>
                </a:solidFill>
                <a:hlinkClick r:id="rId11"/>
              </a:rPr>
              <a:t>National Science Foundation</a:t>
            </a:r>
            <a:r>
              <a:rPr lang="en-US" i="0" u="none" strike="noStrike" cap="none">
                <a:solidFill>
                  <a:srgbClr val="004C52"/>
                </a:solidFill>
              </a:rPr>
              <a:t> under grant no.</a:t>
            </a:r>
            <a:r>
              <a:rPr lang="en-US"/>
              <a:t> </a:t>
            </a:r>
            <a:r>
              <a:rPr lang="en-US" i="0" u="none" strike="noStrike" cap="none">
                <a:solidFill>
                  <a:srgbClr val="004C52"/>
                </a:solidFill>
              </a:rPr>
              <a:t>DUE-1501451</a:t>
            </a:r>
            <a:endParaRPr i="0" u="none" strike="noStrike" cap="none">
              <a:solidFill>
                <a:srgbClr val="004C52"/>
              </a:solidFill>
            </a:endParaRPr>
          </a:p>
        </p:txBody>
      </p:sp>
      <p:pic>
        <p:nvPicPr>
          <p:cNvPr id="275" name="Google Shape;275;p31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970425" y="436725"/>
            <a:ext cx="2897424" cy="1251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31"/>
          <p:cNvPicPr preferRelativeResize="0"/>
          <p:nvPr/>
        </p:nvPicPr>
        <p:blipFill rotWithShape="1">
          <a:blip r:embed="rId13">
            <a:alphaModFix/>
          </a:blip>
          <a:srcRect l="2821" r="2821"/>
          <a:stretch/>
        </p:blipFill>
        <p:spPr>
          <a:xfrm>
            <a:off x="130433" y="6378633"/>
            <a:ext cx="952400" cy="35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3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0959733" y="5969533"/>
            <a:ext cx="866000" cy="8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31" descr="MassBay 01.png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665010" y="6294400"/>
            <a:ext cx="1508251" cy="524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14" descr="A close up of a map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014125" y="6442625"/>
            <a:ext cx="962115" cy="33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48644" y="6351750"/>
            <a:ext cx="1205832" cy="5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15" descr="A close up of text on a white background&#10;&#10;Description generated with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5"/>
          <p:cNvSpPr txBox="1"/>
          <p:nvPr/>
        </p:nvSpPr>
        <p:spPr>
          <a:xfrm>
            <a:off x="3815860" y="904631"/>
            <a:ext cx="2743200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-4 pin sensor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-Outer pins for power and ground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releases an ultrasonic sound then triggers when the sound returns, giving distance.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15"/>
          <p:cNvSpPr txBox="1"/>
          <p:nvPr/>
        </p:nvSpPr>
        <p:spPr>
          <a:xfrm>
            <a:off x="4148016" y="4362939"/>
            <a:ext cx="2743200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-Used to easily control up to 4 DC motors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-Can control up to 2 servo motors as well.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-Plugs directly into the top of the Arduino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15"/>
          <p:cNvSpPr txBox="1"/>
          <p:nvPr/>
        </p:nvSpPr>
        <p:spPr>
          <a:xfrm>
            <a:off x="6697783" y="904630"/>
            <a:ext cx="274320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-Inner pins to send and receive a ping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-Used to read distances from the sensor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5"/>
          <p:cNvSpPr txBox="1"/>
          <p:nvPr/>
        </p:nvSpPr>
        <p:spPr>
          <a:xfrm>
            <a:off x="8299940" y="4656013"/>
            <a:ext cx="2743200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-Used with the breadboard 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-Outputs a value for how much light it's receiving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(SEE NEXT SLIDE FOR CLOSEUP)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4" name="Google Shape;124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36550" y="6410338"/>
            <a:ext cx="8382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48644" y="6105550"/>
            <a:ext cx="1205832" cy="5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7998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/>
          <p:nvPr/>
        </p:nvSpPr>
        <p:spPr>
          <a:xfrm>
            <a:off x="6422828" y="3930267"/>
            <a:ext cx="3918332" cy="26776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Light dependent Resistor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Is a resistor that is photosensitive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Will let voltage flow based on the light level it is receiving.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2" name="Google Shape;132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6657" y="6215050"/>
            <a:ext cx="8382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48644" y="6105550"/>
            <a:ext cx="1205832" cy="5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587200" y="1758100"/>
            <a:ext cx="9239100" cy="4432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7"/>
          <p:cNvSpPr txBox="1"/>
          <p:nvPr/>
        </p:nvSpPr>
        <p:spPr>
          <a:xfrm>
            <a:off x="5647540" y="2792423"/>
            <a:ext cx="2743200" cy="64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Is used to power and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Write code to the Arduino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17"/>
          <p:cNvSpPr txBox="1"/>
          <p:nvPr/>
        </p:nvSpPr>
        <p:spPr>
          <a:xfrm>
            <a:off x="8768568" y="405998"/>
            <a:ext cx="2477100" cy="14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- 3 pin resistor on a Knob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the center is constant while the two sides are opposite scaling values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17"/>
          <p:cNvSpPr txBox="1"/>
          <p:nvPr/>
        </p:nvSpPr>
        <p:spPr>
          <a:xfrm>
            <a:off x="7299626" y="4624250"/>
            <a:ext cx="1963200" cy="12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Plays a tone at a specified frequency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Is sensitive to which side is +-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17"/>
          <p:cNvSpPr txBox="1">
            <a:spLocks noGrp="1"/>
          </p:cNvSpPr>
          <p:nvPr>
            <p:ph type="title"/>
          </p:nvPr>
        </p:nvSpPr>
        <p:spPr>
          <a:xfrm>
            <a:off x="0" y="1883200"/>
            <a:ext cx="2587200" cy="376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-Micro controller</a:t>
            </a:r>
            <a:b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will run a single</a:t>
            </a:r>
            <a:b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program on loop.</a:t>
            </a:r>
            <a:b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-Can read and write</a:t>
            </a:r>
            <a:b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information to the</a:t>
            </a:r>
            <a:b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different pins.</a:t>
            </a:r>
            <a:br>
              <a:rPr lang="en-US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Google Shape;143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562713"/>
            <a:ext cx="8382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800194" y="6337300"/>
            <a:ext cx="1205832" cy="5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18" descr="A close up of a piece of paper&#10;&#10;Description generated with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8"/>
          <p:cNvSpPr txBox="1"/>
          <p:nvPr/>
        </p:nvSpPr>
        <p:spPr>
          <a:xfrm>
            <a:off x="1090245" y="5115169"/>
            <a:ext cx="27432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-Used as a power source for the Arduino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-Plugs into the 9V Battery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18"/>
          <p:cNvSpPr txBox="1"/>
          <p:nvPr/>
        </p:nvSpPr>
        <p:spPr>
          <a:xfrm>
            <a:off x="5369168" y="533400"/>
            <a:ext cx="27432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-Small coin battery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-Can be put inside the coin battery holder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18"/>
          <p:cNvSpPr txBox="1"/>
          <p:nvPr/>
        </p:nvSpPr>
        <p:spPr>
          <a:xfrm>
            <a:off x="8720019" y="2174630"/>
            <a:ext cx="274320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-Holds the 3V Battery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-Has positive and negative pins on the back to plug into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18"/>
          <p:cNvSpPr txBox="1"/>
          <p:nvPr/>
        </p:nvSpPr>
        <p:spPr>
          <a:xfrm>
            <a:off x="9149861" y="4040551"/>
            <a:ext cx="2342662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-Rechargeable 9V battery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-Plugs into the 9V Battery Clip to supply power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4" name="Google Shape;154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9000" y="6354438"/>
            <a:ext cx="8382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48644" y="6105550"/>
            <a:ext cx="1205832" cy="5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19" descr="A close up of text on a white background&#10;&#10;Description generated with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674" y="4131"/>
            <a:ext cx="12199343" cy="6849737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19"/>
          <p:cNvSpPr txBox="1"/>
          <p:nvPr/>
        </p:nvSpPr>
        <p:spPr>
          <a:xfrm>
            <a:off x="372736" y="2075761"/>
            <a:ext cx="2743200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Male – Female cable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Is used to either extend other cables, or directly connect a component to the Arduino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19"/>
          <p:cNvSpPr txBox="1"/>
          <p:nvPr/>
        </p:nvSpPr>
        <p:spPr>
          <a:xfrm>
            <a:off x="4724399" y="3195809"/>
            <a:ext cx="2743200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Male – Male cable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is standard cable, used for connecting Arduino to breadboard as well as components to breadboard.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19"/>
          <p:cNvSpPr txBox="1"/>
          <p:nvPr/>
        </p:nvSpPr>
        <p:spPr>
          <a:xfrm>
            <a:off x="9498379" y="2103303"/>
            <a:ext cx="27432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Female – Female cable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Generally used as extension cable.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4" name="Google Shape;164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562713"/>
            <a:ext cx="8382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943919" y="6181550"/>
            <a:ext cx="1205832" cy="5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20" descr="A close up of a piece of paper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7631" y="-237392"/>
            <a:ext cx="10587891" cy="7098322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0"/>
          <p:cNvSpPr txBox="1"/>
          <p:nvPr/>
        </p:nvSpPr>
        <p:spPr>
          <a:xfrm>
            <a:off x="3952630" y="269630"/>
            <a:ext cx="2743200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-Used to connect the two middle pins (ECHO and TRIG) of the ultrasonic sensor to one analog pin on the Arduino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20"/>
          <p:cNvSpPr txBox="1"/>
          <p:nvPr/>
        </p:nvSpPr>
        <p:spPr>
          <a:xfrm>
            <a:off x="8482526" y="2785039"/>
            <a:ext cx="2743200" cy="2585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 pin connector for servo motor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Brown – ground/gnd/-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Red – Power/5V/+ constant 5V supply needed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Orange - Serial/data, connect this to the pin to control the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servo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3" name="Google Shape;173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562713"/>
            <a:ext cx="83820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748644" y="6105550"/>
            <a:ext cx="1205832" cy="52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Escalu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754</Words>
  <Application>Microsoft Office PowerPoint</Application>
  <PresentationFormat>Widescreen</PresentationFormat>
  <Paragraphs>87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Calibri</vt:lpstr>
      <vt:lpstr>Karla</vt:lpstr>
      <vt:lpstr>Economica</vt:lpstr>
      <vt:lpstr>Raleway</vt:lpstr>
      <vt:lpstr>Noto Sans Symbols</vt:lpstr>
      <vt:lpstr>Galdeano</vt:lpstr>
      <vt:lpstr>Arial</vt:lpstr>
      <vt:lpstr>Escalus template</vt:lpstr>
      <vt:lpstr>iCREAT I - List of Components</vt:lpstr>
      <vt:lpstr>List of Components</vt:lpstr>
      <vt:lpstr>PowerPoint Presentation</vt:lpstr>
      <vt:lpstr>PowerPoint Presentation</vt:lpstr>
      <vt:lpstr>PowerPoint Presentation</vt:lpstr>
      <vt:lpstr>-Micro controller will run a single program on loop.  -Can read and write information to the different pins.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iCREAT I - List of Components</dc:title>
  <cp:lastModifiedBy>Shamsi</cp:lastModifiedBy>
  <cp:revision>1</cp:revision>
  <dcterms:modified xsi:type="dcterms:W3CDTF">2020-03-31T01:59:34Z</dcterms:modified>
</cp:coreProperties>
</file>