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Economica" panose="020B0604020202020204" charset="0"/>
      <p:regular r:id="rId13"/>
      <p:bold r:id="rId14"/>
      <p:italic r:id="rId15"/>
      <p:boldItalic r:id="rId16"/>
    </p:embeddedFont>
    <p:embeddedFont>
      <p:font typeface="Galdeano" panose="020B0604020202020204" charset="0"/>
      <p:regular r:id="rId17"/>
    </p:embeddedFont>
    <p:embeddedFont>
      <p:font typeface="Karla" panose="020B0604020202020204" charset="0"/>
      <p:regular r:id="rId18"/>
      <p:bold r:id="rId19"/>
      <p:italic r:id="rId20"/>
      <p:boldItalic r:id="rId21"/>
    </p:embeddedFont>
    <p:embeddedFont>
      <p:font typeface="Raleway" panose="020B060402020202020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6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58ade2dd5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g58ade2dd5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58ade2dd5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g58ade2dd5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6025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10" name="Google Shape;10;p2"/>
          <p:cNvSpPr/>
          <p:nvPr/>
        </p:nvSpPr>
        <p:spPr>
          <a:xfrm>
            <a:off x="-5900" y="759981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5999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>
            <a:spLocks noGrp="1"/>
          </p:cNvSpPr>
          <p:nvPr>
            <p:ph type="body" idx="1"/>
          </p:nvPr>
        </p:nvSpPr>
        <p:spPr>
          <a:xfrm>
            <a:off x="872066" y="2006600"/>
            <a:ext cx="7408332" cy="2588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dt" idx="10"/>
          </p:nvPr>
        </p:nvSpPr>
        <p:spPr>
          <a:xfrm>
            <a:off x="5163671" y="4687623"/>
            <a:ext cx="3786690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ftr" idx="11"/>
          </p:nvPr>
        </p:nvSpPr>
        <p:spPr>
          <a:xfrm>
            <a:off x="193638" y="4687623"/>
            <a:ext cx="3786690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sldNum" idx="12"/>
          </p:nvPr>
        </p:nvSpPr>
        <p:spPr>
          <a:xfrm>
            <a:off x="3991087" y="4687622"/>
            <a:ext cx="1161826" cy="2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1"/>
          <p:cNvSpPr txBox="1">
            <a:spLocks noGrp="1"/>
          </p:cNvSpPr>
          <p:nvPr>
            <p:ph type="title"/>
          </p:nvPr>
        </p:nvSpPr>
        <p:spPr>
          <a:xfrm>
            <a:off x="457200" y="253746"/>
            <a:ext cx="8229600" cy="939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3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15" name="Google Shape;15;p3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6" name="Google Shape;16;p3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17" name="Google Shape;17;p3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18" name="Google Shape;18;p3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9" name="Google Shape;19;p3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20" name="Google Shape;20;p3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25" name="Google Shape;25;p4"/>
          <p:cNvSpPr/>
          <p:nvPr/>
        </p:nvSpPr>
        <p:spPr>
          <a:xfrm>
            <a:off x="-6025" y="1"/>
            <a:ext cx="4445394" cy="108564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26" name="Google Shape;26;p4"/>
          <p:cNvSpPr/>
          <p:nvPr/>
        </p:nvSpPr>
        <p:spPr>
          <a:xfrm>
            <a:off x="6375475" y="4745746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27" name="Google Shape;27;p4"/>
          <p:cNvSpPr/>
          <p:nvPr/>
        </p:nvSpPr>
        <p:spPr>
          <a:xfrm>
            <a:off x="7341180" y="4767304"/>
            <a:ext cx="1821095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28" name="Google Shape;28;p4"/>
          <p:cNvSpPr/>
          <p:nvPr/>
        </p:nvSpPr>
        <p:spPr>
          <a:xfrm>
            <a:off x="8340717" y="4204075"/>
            <a:ext cx="818444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29" name="Google Shape;29;p4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rgbClr val="ABE33F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/>
          <p:nvPr/>
        </p:nvSpPr>
        <p:spPr>
          <a:xfrm flipH="1">
            <a:off x="6025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32" name="Google Shape;32;p5"/>
          <p:cNvSpPr/>
          <p:nvPr/>
        </p:nvSpPr>
        <p:spPr>
          <a:xfrm>
            <a:off x="-5900" y="753950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33" name="Google Shape;33;p5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34" name="Google Shape;34;p5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ubTitle" idx="1"/>
          </p:nvPr>
        </p:nvSpPr>
        <p:spPr>
          <a:xfrm>
            <a:off x="1815375" y="3068650"/>
            <a:ext cx="5513100" cy="78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/>
          <p:nvPr/>
        </p:nvSpPr>
        <p:spPr>
          <a:xfrm>
            <a:off x="6024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38" name="Google Shape;38;p6"/>
          <p:cNvSpPr/>
          <p:nvPr/>
        </p:nvSpPr>
        <p:spPr>
          <a:xfrm>
            <a:off x="0" y="1580112"/>
            <a:ext cx="9144000" cy="334166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58956"/>
                </a:lnTo>
                <a:lnTo>
                  <a:pt x="104248" y="119999"/>
                </a:lnTo>
                <a:lnTo>
                  <a:pt x="120000" y="91043"/>
                </a:lnTo>
                <a:lnTo>
                  <a:pt x="120000" y="2895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39" name="Google Shape;39;p6"/>
          <p:cNvSpPr/>
          <p:nvPr/>
        </p:nvSpPr>
        <p:spPr>
          <a:xfrm>
            <a:off x="-5900" y="410541"/>
            <a:ext cx="9144151" cy="445314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17618"/>
                </a:moveTo>
                <a:lnTo>
                  <a:pt x="28631" y="0"/>
                </a:lnTo>
                <a:lnTo>
                  <a:pt x="0" y="46590"/>
                </a:lnTo>
                <a:lnTo>
                  <a:pt x="0" y="95138"/>
                </a:lnTo>
                <a:lnTo>
                  <a:pt x="79312" y="120000"/>
                </a:lnTo>
                <a:lnTo>
                  <a:pt x="120000" y="91615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40" name="Google Shape;40;p6"/>
          <p:cNvSpPr txBox="1">
            <a:spLocks noGrp="1"/>
          </p:cNvSpPr>
          <p:nvPr>
            <p:ph type="body" idx="1"/>
          </p:nvPr>
        </p:nvSpPr>
        <p:spPr>
          <a:xfrm>
            <a:off x="1833775" y="2314200"/>
            <a:ext cx="5476500" cy="819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/>
          <p:nvPr/>
        </p:nvSpPr>
        <p:spPr>
          <a:xfrm>
            <a:off x="3593400" y="1086168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Raleway"/>
              <a:buNone/>
            </a:pPr>
            <a:r>
              <a:rPr lang="en" sz="60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6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oogle Shape;44;p7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45" name="Google Shape;45;p7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6" name="Google Shape;46;p7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47" name="Google Shape;47;p7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48" name="Google Shape;48;p7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9" name="Google Shape;49;p7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50" name="Google Shape;50;p7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2"/>
          </p:nvPr>
        </p:nvSpPr>
        <p:spPr>
          <a:xfrm>
            <a:off x="4679179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8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56" name="Google Shape;56;p8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7" name="Google Shape;57;p8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58" name="Google Shape;58;p8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59" name="Google Shape;59;p8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0" name="Google Shape;60;p8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61" name="Google Shape;61;p8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62" name="Google Shape;62;p8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body" idx="1"/>
          </p:nvPr>
        </p:nvSpPr>
        <p:spPr>
          <a:xfrm>
            <a:off x="870750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body" idx="2"/>
          </p:nvPr>
        </p:nvSpPr>
        <p:spPr>
          <a:xfrm>
            <a:off x="3357261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body" idx="3"/>
          </p:nvPr>
        </p:nvSpPr>
        <p:spPr>
          <a:xfrm>
            <a:off x="5843773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oogle Shape;67;p9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68" name="Google Shape;68;p9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9" name="Google Shape;69;p9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70" name="Google Shape;70;p9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71" name="Google Shape;71;p9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72" name="Google Shape;72;p9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73" name="Google Shape;73;p9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74" name="Google Shape;74;p9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7" name="Google Shape;77;p10"/>
          <p:cNvSpPr/>
          <p:nvPr/>
        </p:nvSpPr>
        <p:spPr>
          <a:xfrm>
            <a:off x="-6025" y="1"/>
            <a:ext cx="4445394" cy="108564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78" name="Google Shape;78;p10"/>
          <p:cNvSpPr/>
          <p:nvPr/>
        </p:nvSpPr>
        <p:spPr>
          <a:xfrm>
            <a:off x="6375475" y="4745746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9" name="Google Shape;79;p10"/>
          <p:cNvSpPr/>
          <p:nvPr/>
        </p:nvSpPr>
        <p:spPr>
          <a:xfrm>
            <a:off x="7341180" y="4767304"/>
            <a:ext cx="1821095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0" name="Google Shape;80;p10"/>
          <p:cNvSpPr/>
          <p:nvPr/>
        </p:nvSpPr>
        <p:spPr>
          <a:xfrm>
            <a:off x="8340717" y="4204075"/>
            <a:ext cx="818444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81" name="Google Shape;81;p10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2" name="Google Shape;82;p1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www.nsf.gov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c.edu/lynchschool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s://www.massbay.edu/profile/shamsimoussavi" TargetMode="External"/><Relationship Id="rId7" Type="http://schemas.openxmlformats.org/officeDocument/2006/relationships/hyperlink" Target="http://www.bc.edu/" TargetMode="External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assbay.edu/profile/marinabograd" TargetMode="External"/><Relationship Id="rId11" Type="http://schemas.openxmlformats.org/officeDocument/2006/relationships/hyperlink" Target="http://www.nsf.gov/" TargetMode="External"/><Relationship Id="rId5" Type="http://schemas.openxmlformats.org/officeDocument/2006/relationships/hyperlink" Target="https://www.massbay.edu/profile/susannesteigerescobar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s://icreat.mentornet.org/login" TargetMode="External"/><Relationship Id="rId4" Type="http://schemas.openxmlformats.org/officeDocument/2006/relationships/hyperlink" Target="https://www.massbay.edu/profile/giuseppesena" TargetMode="External"/><Relationship Id="rId9" Type="http://schemas.openxmlformats.org/officeDocument/2006/relationships/hyperlink" Target="http://mentornet.org/" TargetMode="External"/><Relationship Id="rId1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qrQmQqpHX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nkercad.co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0.jpg"/><Relationship Id="rId4" Type="http://schemas.openxmlformats.org/officeDocument/2006/relationships/hyperlink" Target="https://www.tinkercad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"/>
          <p:cNvSpPr txBox="1">
            <a:spLocks noGrp="1"/>
          </p:cNvSpPr>
          <p:nvPr>
            <p:ph type="ctrTitle"/>
          </p:nvPr>
        </p:nvSpPr>
        <p:spPr>
          <a:xfrm>
            <a:off x="1146050" y="1597350"/>
            <a:ext cx="7368600" cy="20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/>
              <a:t>Introduction to </a:t>
            </a:r>
            <a:r>
              <a:rPr lang="en"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Arduino and </a:t>
            </a:r>
            <a:r>
              <a:rPr lang="en"/>
              <a:t>Tinkercad</a:t>
            </a:r>
            <a:endParaRPr sz="48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400" b="1" i="0" u="none" strike="noStrike" cap="non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Arduino, Arduino IDE, and </a:t>
            </a:r>
            <a:r>
              <a:rPr lang="en" sz="2400">
                <a:solidFill>
                  <a:srgbClr val="FF0000"/>
                </a:solidFill>
              </a:rPr>
              <a:t>Tinkercad</a:t>
            </a:r>
            <a:endParaRPr sz="48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94" name="Google Shape;94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52400"/>
            <a:ext cx="1257300" cy="5429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2"/>
          <p:cNvSpPr txBox="1"/>
          <p:nvPr/>
        </p:nvSpPr>
        <p:spPr>
          <a:xfrm>
            <a:off x="1694300" y="4666863"/>
            <a:ext cx="59067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2016-2018 Shamsi Moussavi, Giuseppe Sena, Susanne Steiger-Escobar 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and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Marina Bograd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.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This material is based upon work supported by the </a:t>
            </a:r>
            <a:r>
              <a:rPr lang="en" sz="1100" b="0" i="0" u="sng" strike="noStrike" cap="none">
                <a:solidFill>
                  <a:schemeClr val="hlink"/>
                </a:solidFill>
                <a:latin typeface="Economica"/>
                <a:ea typeface="Economica"/>
                <a:cs typeface="Economica"/>
                <a:sym typeface="Economica"/>
                <a:hlinkClick r:id="rId4"/>
              </a:rPr>
              <a:t>National Science Foundation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under grant no. DUE-1501451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p12"/>
          <p:cNvPicPr preferRelativeResize="0"/>
          <p:nvPr/>
        </p:nvPicPr>
        <p:blipFill rotWithShape="1">
          <a:blip r:embed="rId5">
            <a:alphaModFix/>
          </a:blip>
          <a:srcRect l="2821" r="2820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611550" y="4660150"/>
            <a:ext cx="409575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2" descr="MassBay 01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775225" y="22860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1"/>
          <p:cNvSpPr txBox="1">
            <a:spLocks noGrp="1"/>
          </p:cNvSpPr>
          <p:nvPr>
            <p:ph type="body" idx="1"/>
          </p:nvPr>
        </p:nvSpPr>
        <p:spPr>
          <a:xfrm>
            <a:off x="197100" y="1553875"/>
            <a:ext cx="8749800" cy="23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2016-2018 --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Shamsi Moussavi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Giuseppe Sena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5"/>
              </a:rPr>
              <a:t>Susanne Steiger-Escobar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6"/>
              </a:rPr>
              <a:t>Marina Bograd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7"/>
              </a:rPr>
              <a:t>Boston College</a:t>
            </a:r>
            <a:r>
              <a:rPr lang="en"/>
              <a:t> - </a:t>
            </a:r>
            <a:r>
              <a:rPr lang="en" u="sng">
                <a:solidFill>
                  <a:schemeClr val="hlink"/>
                </a:solidFill>
                <a:hlinkClick r:id="rId8"/>
              </a:rPr>
              <a:t>Lynch School of Education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9"/>
              </a:rPr>
              <a:t>MentorNet</a:t>
            </a:r>
            <a:r>
              <a:rPr lang="en">
                <a:solidFill>
                  <a:srgbClr val="1155CC"/>
                </a:solidFill>
              </a:rPr>
              <a:t> - </a:t>
            </a:r>
            <a:r>
              <a:rPr lang="en" u="sng">
                <a:solidFill>
                  <a:schemeClr val="hlink"/>
                </a:solidFill>
                <a:hlinkClick r:id="rId10"/>
              </a:rPr>
              <a:t>iCREAT MentorNet Community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This material is based upon work supported by the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11"/>
              </a:rPr>
              <a:t>National Science Foundation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under grant no. DUE-1501451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89" name="Google Shape;189;p21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376750" y="347575"/>
            <a:ext cx="1894125" cy="817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1"/>
          <p:cNvPicPr preferRelativeResize="0"/>
          <p:nvPr/>
        </p:nvPicPr>
        <p:blipFill rotWithShape="1">
          <a:blip r:embed="rId1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219800" y="4477150"/>
            <a:ext cx="649500" cy="6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1" descr="MassBay 01.png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301375" y="466015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What is the Arduino?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/>
              <a:t>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body" idx="1"/>
          </p:nvPr>
        </p:nvSpPr>
        <p:spPr>
          <a:xfrm>
            <a:off x="886650" y="1747275"/>
            <a:ext cx="4436100" cy="27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An Arduino is a microcontroller that can be programmed to do many kinds of things!  You can learn more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here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.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05" name="Google Shape;105;p13"/>
          <p:cNvPicPr preferRelativeResize="0"/>
          <p:nvPr/>
        </p:nvPicPr>
        <p:blipFill rotWithShape="1">
          <a:blip r:embed="rId4">
            <a:alphaModFix/>
          </a:blip>
          <a:srcRect l="69" r="58"/>
          <a:stretch/>
        </p:blipFill>
        <p:spPr>
          <a:xfrm rot="2279313">
            <a:off x="5695891" y="1657382"/>
            <a:ext cx="2495516" cy="18289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3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057214" y="4660150"/>
            <a:ext cx="904372" cy="390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Programming the Arduino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13" name="Google Shape;113;p14"/>
          <p:cNvSpPr txBox="1">
            <a:spLocks noGrp="1"/>
          </p:cNvSpPr>
          <p:nvPr>
            <p:ph type="body" idx="1"/>
          </p:nvPr>
        </p:nvSpPr>
        <p:spPr>
          <a:xfrm>
            <a:off x="722275" y="1605400"/>
            <a:ext cx="78648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To program the Arduino board we will use the Arduino Integrated Development Environment (IDE)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We will also use the </a:t>
            </a:r>
            <a:r>
              <a:rPr lang="en"/>
              <a:t>Tinkercad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blocks simulation tool to help us code initially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To start the IDE look for Arduino IDE icon on your desktop.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14" name="Google Shape;114;p14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78350" y="2746950"/>
            <a:ext cx="417475" cy="411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4"/>
          <p:cNvPicPr preferRelativeResize="0"/>
          <p:nvPr/>
        </p:nvPicPr>
        <p:blipFill rotWithShape="1">
          <a:blip r:embed="rId5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057214" y="4660150"/>
            <a:ext cx="904372" cy="390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5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Connect your Arduino to your computer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22" name="Google Shape;122;p15"/>
          <p:cNvSpPr txBox="1">
            <a:spLocks noGrp="1"/>
          </p:cNvSpPr>
          <p:nvPr>
            <p:ph type="body" idx="1"/>
          </p:nvPr>
        </p:nvSpPr>
        <p:spPr>
          <a:xfrm>
            <a:off x="65525" y="2025300"/>
            <a:ext cx="4730400" cy="18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Use the USB cable to connect your computer to the Arduino board.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23" name="Google Shape;123;p15"/>
          <p:cNvPicPr preferRelativeResize="0"/>
          <p:nvPr/>
        </p:nvPicPr>
        <p:blipFill rotWithShape="1">
          <a:blip r:embed="rId3">
            <a:alphaModFix/>
          </a:blip>
          <a:srcRect r="5570" b="4988"/>
          <a:stretch/>
        </p:blipFill>
        <p:spPr>
          <a:xfrm>
            <a:off x="4881200" y="1078650"/>
            <a:ext cx="4000501" cy="3508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5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57214" y="4660150"/>
            <a:ext cx="904372" cy="390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6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Starting the Arduino IDE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1" name="Google Shape;131;p16"/>
          <p:cNvPicPr preferRelativeResize="0"/>
          <p:nvPr/>
        </p:nvPicPr>
        <p:blipFill rotWithShape="1">
          <a:blip r:embed="rId3">
            <a:alphaModFix/>
          </a:blip>
          <a:srcRect l="20956" r="45610" b="24425"/>
          <a:stretch/>
        </p:blipFill>
        <p:spPr>
          <a:xfrm>
            <a:off x="5651324" y="0"/>
            <a:ext cx="3346901" cy="472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6"/>
          <p:cNvSpPr txBox="1"/>
          <p:nvPr/>
        </p:nvSpPr>
        <p:spPr>
          <a:xfrm>
            <a:off x="333525" y="1445250"/>
            <a:ext cx="5317800" cy="31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There may be a lot of boards listed, and multiple </a:t>
            </a:r>
            <a:r>
              <a:rPr lang="en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Arduinos</a:t>
            </a:r>
            <a:r>
              <a:rPr lang="en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Make sure to choose the correct board.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you have trouble figuring out what the serial port is for your board, unplug the board, then go back to </a:t>
            </a:r>
            <a:r>
              <a:rPr lang="en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Tools &gt; Port: </a:t>
            </a:r>
            <a:r>
              <a:rPr lang="en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check the list to see what disappears/reappears when you plug in the board.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1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3" name="Google Shape;133;p16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71464" y="4722062"/>
            <a:ext cx="904372" cy="390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86263" y="546113"/>
            <a:ext cx="4657725" cy="4219575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7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Starting </a:t>
            </a:r>
            <a:r>
              <a:rPr lang="en"/>
              <a:t>Tinkercad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1" name="Google Shape;141;p17"/>
          <p:cNvSpPr/>
          <p:nvPr/>
        </p:nvSpPr>
        <p:spPr>
          <a:xfrm>
            <a:off x="6133050" y="982025"/>
            <a:ext cx="1009800" cy="342900"/>
          </a:xfrm>
          <a:prstGeom prst="flowChartConnector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7"/>
          <p:cNvSpPr txBox="1"/>
          <p:nvPr/>
        </p:nvSpPr>
        <p:spPr>
          <a:xfrm>
            <a:off x="0" y="2863325"/>
            <a:ext cx="4730100" cy="19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Go to </a:t>
            </a:r>
            <a:r>
              <a:rPr lang="en" sz="18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https://www.</a:t>
            </a:r>
            <a:r>
              <a:rPr lang="en" sz="1800" u="sng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Tinkercad</a:t>
            </a:r>
            <a:r>
              <a:rPr lang="en" sz="18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.com/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Create an account and sign up 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When you are ready select </a:t>
            </a:r>
            <a:r>
              <a:rPr lang="en" sz="1800" b="0" i="0" u="none" strike="noStrike" cap="none">
                <a:solidFill>
                  <a:srgbClr val="000000"/>
                </a:solidFill>
                <a:highlight>
                  <a:srgbClr val="6FA8DC"/>
                </a:highlight>
                <a:latin typeface="Karla"/>
                <a:ea typeface="Karla"/>
                <a:cs typeface="Karla"/>
                <a:sym typeface="Karla"/>
              </a:rPr>
              <a:t>Circuits</a:t>
            </a:r>
            <a:endParaRPr sz="1800" b="0" i="0" u="none" strike="noStrike" cap="none">
              <a:solidFill>
                <a:srgbClr val="000000"/>
              </a:solidFill>
              <a:highlight>
                <a:srgbClr val="6FA8DC"/>
              </a:highlight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</a:pPr>
            <a:r>
              <a:rPr lang="en" sz="1800" b="0" i="0" u="none" strike="noStrike" cap="none">
                <a:solidFill>
                  <a:srgbClr val="004C52"/>
                </a:solidFill>
                <a:highlight>
                  <a:srgbClr val="93C47D"/>
                </a:highlight>
                <a:latin typeface="Karla"/>
                <a:ea typeface="Karla"/>
                <a:cs typeface="Karla"/>
                <a:sym typeface="Karla"/>
              </a:rPr>
              <a:t>Create new circuit</a:t>
            </a:r>
            <a:endParaRPr sz="1800" b="0" i="0" u="none" strike="noStrike" cap="none">
              <a:solidFill>
                <a:srgbClr val="004C52"/>
              </a:solidFill>
              <a:highlight>
                <a:srgbClr val="93C47D"/>
              </a:highlight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43" name="Google Shape;143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85050" y="1149050"/>
            <a:ext cx="1714275" cy="171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7"/>
          <p:cNvPicPr preferRelativeResize="0"/>
          <p:nvPr/>
        </p:nvPicPr>
        <p:blipFill rotWithShape="1">
          <a:blip r:embed="rId6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057214" y="4660150"/>
            <a:ext cx="904372" cy="390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8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How </a:t>
            </a:r>
            <a:r>
              <a:rPr lang="en"/>
              <a:t>Tinkercad</a:t>
            </a: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 Works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1" name="Google Shape;151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00" y="1408200"/>
            <a:ext cx="6190373" cy="3328949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8"/>
          <p:cNvSpPr txBox="1"/>
          <p:nvPr/>
        </p:nvSpPr>
        <p:spPr>
          <a:xfrm>
            <a:off x="6388175" y="1255200"/>
            <a:ext cx="2573400" cy="3597300"/>
          </a:xfrm>
          <a:prstGeom prst="rect">
            <a:avLst/>
          </a:prstGeom>
          <a:noFill/>
          <a:ln w="19050" cap="flat" cmpd="sng">
            <a:solidFill>
              <a:srgbClr val="ABE3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name will be provided to your circuit automatically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Select the components for your circuit: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Arduino Uno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Breadboard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resistor , etc.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Drag them to the work area one by one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Rotate and move them if necessary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Connect them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3" name="Google Shape;153;p18"/>
          <p:cNvCxnSpPr/>
          <p:nvPr/>
        </p:nvCxnSpPr>
        <p:spPr>
          <a:xfrm rot="10800000">
            <a:off x="1107875" y="1521675"/>
            <a:ext cx="55047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4" name="Google Shape;154;p18"/>
          <p:cNvCxnSpPr/>
          <p:nvPr/>
        </p:nvCxnSpPr>
        <p:spPr>
          <a:xfrm rot="10800000">
            <a:off x="4936550" y="1830125"/>
            <a:ext cx="1605900" cy="2946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5" name="Google Shape;155;p18"/>
          <p:cNvCxnSpPr/>
          <p:nvPr/>
        </p:nvCxnSpPr>
        <p:spPr>
          <a:xfrm rot="10800000">
            <a:off x="4228175" y="2398125"/>
            <a:ext cx="2384400" cy="9327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6" name="Google Shape;156;p18"/>
          <p:cNvCxnSpPr/>
          <p:nvPr/>
        </p:nvCxnSpPr>
        <p:spPr>
          <a:xfrm rot="10800000">
            <a:off x="252300" y="1844200"/>
            <a:ext cx="6325200" cy="19284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157" name="Google Shape;157;p18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57214" y="4660150"/>
            <a:ext cx="904372" cy="390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00" y="978053"/>
            <a:ext cx="6754676" cy="3632046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9"/>
          <p:cNvSpPr txBox="1">
            <a:spLocks noGrp="1"/>
          </p:cNvSpPr>
          <p:nvPr>
            <p:ph type="title"/>
          </p:nvPr>
        </p:nvSpPr>
        <p:spPr>
          <a:xfrm>
            <a:off x="343600" y="398400"/>
            <a:ext cx="79137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Example of coding and simulating with </a:t>
            </a:r>
            <a:r>
              <a:rPr lang="en"/>
              <a:t>Tinkercad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5" name="Google Shape;165;p19"/>
          <p:cNvSpPr txBox="1"/>
          <p:nvPr/>
        </p:nvSpPr>
        <p:spPr>
          <a:xfrm>
            <a:off x="6948825" y="1647875"/>
            <a:ext cx="2124900" cy="261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 the code editor blocks to start coding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Start the simulation and upload and run your code.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Copy the code into the Arduino IDE once all works well.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6" name="Google Shape;166;p19"/>
          <p:cNvCxnSpPr/>
          <p:nvPr/>
        </p:nvCxnSpPr>
        <p:spPr>
          <a:xfrm rot="10800000">
            <a:off x="4768375" y="1423600"/>
            <a:ext cx="2138700" cy="4557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7" name="Google Shape;167;p19"/>
          <p:cNvCxnSpPr/>
          <p:nvPr/>
        </p:nvCxnSpPr>
        <p:spPr>
          <a:xfrm rot="10800000">
            <a:off x="6051775" y="1486725"/>
            <a:ext cx="967500" cy="9816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8" name="Google Shape;168;p19"/>
          <p:cNvSpPr txBox="1"/>
          <p:nvPr/>
        </p:nvSpPr>
        <p:spPr>
          <a:xfrm>
            <a:off x="1930225" y="4321425"/>
            <a:ext cx="5539800" cy="5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Blocks and text code will be synchronized. STOP using blocks once you are familiar with the commands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19"/>
          <p:cNvCxnSpPr/>
          <p:nvPr/>
        </p:nvCxnSpPr>
        <p:spPr>
          <a:xfrm rot="10800000" flipH="1">
            <a:off x="1241175" y="3821650"/>
            <a:ext cx="554100" cy="35100"/>
          </a:xfrm>
          <a:prstGeom prst="straightConnector1">
            <a:avLst/>
          </a:prstGeom>
          <a:noFill/>
          <a:ln w="9525" cap="flat" cmpd="sng">
            <a:solidFill>
              <a:srgbClr val="FF00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0" name="Google Shape;170;p19"/>
          <p:cNvSpPr txBox="1"/>
          <p:nvPr/>
        </p:nvSpPr>
        <p:spPr>
          <a:xfrm>
            <a:off x="1034475" y="3534250"/>
            <a:ext cx="967500" cy="2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Drag blocks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Google Shape;171;p19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41739" y="4610100"/>
            <a:ext cx="904372" cy="390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0"/>
          <p:cNvSpPr txBox="1">
            <a:spLocks noGrp="1"/>
          </p:cNvSpPr>
          <p:nvPr>
            <p:ph type="subTitle" idx="4294967295"/>
          </p:nvPr>
        </p:nvSpPr>
        <p:spPr>
          <a:xfrm>
            <a:off x="3244675" y="1558650"/>
            <a:ext cx="5677800" cy="20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3600" b="1"/>
              <a:t>Any questions?</a:t>
            </a:r>
            <a:endParaRPr sz="3600" b="1"/>
          </a:p>
        </p:txBody>
      </p:sp>
      <p:grpSp>
        <p:nvGrpSpPr>
          <p:cNvPr id="178" name="Google Shape;178;p20"/>
          <p:cNvGrpSpPr/>
          <p:nvPr/>
        </p:nvGrpSpPr>
        <p:grpSpPr>
          <a:xfrm>
            <a:off x="685794" y="1814227"/>
            <a:ext cx="1681779" cy="1179499"/>
            <a:chOff x="559275" y="1683950"/>
            <a:chExt cx="466500" cy="327175"/>
          </a:xfrm>
        </p:grpSpPr>
        <p:sp>
          <p:nvSpPr>
            <p:cNvPr id="179" name="Google Shape;179;p20"/>
            <p:cNvSpPr/>
            <p:nvPr/>
          </p:nvSpPr>
          <p:spPr>
            <a:xfrm>
              <a:off x="559275" y="1683950"/>
              <a:ext cx="466500" cy="197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514" y="15"/>
                  </a:moveTo>
                  <a:lnTo>
                    <a:pt x="1884" y="758"/>
                  </a:lnTo>
                  <a:lnTo>
                    <a:pt x="1414" y="1122"/>
                  </a:lnTo>
                  <a:lnTo>
                    <a:pt x="945" y="2228"/>
                  </a:lnTo>
                  <a:lnTo>
                    <a:pt x="475" y="3351"/>
                  </a:lnTo>
                  <a:lnTo>
                    <a:pt x="315" y="4457"/>
                  </a:lnTo>
                  <a:lnTo>
                    <a:pt x="0" y="5943"/>
                  </a:lnTo>
                  <a:lnTo>
                    <a:pt x="0" y="7414"/>
                  </a:lnTo>
                  <a:lnTo>
                    <a:pt x="0" y="17786"/>
                  </a:lnTo>
                  <a:lnTo>
                    <a:pt x="60000" y="120000"/>
                  </a:lnTo>
                  <a:lnTo>
                    <a:pt x="119993" y="17786"/>
                  </a:lnTo>
                  <a:lnTo>
                    <a:pt x="119993" y="7414"/>
                  </a:lnTo>
                  <a:lnTo>
                    <a:pt x="119993" y="5943"/>
                  </a:lnTo>
                  <a:lnTo>
                    <a:pt x="119684" y="4457"/>
                  </a:lnTo>
                  <a:lnTo>
                    <a:pt x="119524" y="3351"/>
                  </a:lnTo>
                  <a:lnTo>
                    <a:pt x="119054" y="2228"/>
                  </a:lnTo>
                  <a:lnTo>
                    <a:pt x="118585" y="1122"/>
                  </a:lnTo>
                  <a:lnTo>
                    <a:pt x="118109" y="758"/>
                  </a:lnTo>
                  <a:lnTo>
                    <a:pt x="117485" y="15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20"/>
            <p:cNvSpPr/>
            <p:nvPr/>
          </p:nvSpPr>
          <p:spPr>
            <a:xfrm>
              <a:off x="559275" y="1727925"/>
              <a:ext cx="466500" cy="283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4822"/>
                  </a:lnTo>
                  <a:lnTo>
                    <a:pt x="0" y="115595"/>
                  </a:lnTo>
                  <a:lnTo>
                    <a:pt x="32983" y="76555"/>
                  </a:lnTo>
                  <a:lnTo>
                    <a:pt x="33614" y="76036"/>
                  </a:lnTo>
                  <a:lnTo>
                    <a:pt x="34244" y="76036"/>
                  </a:lnTo>
                  <a:lnTo>
                    <a:pt x="34713" y="76290"/>
                  </a:lnTo>
                  <a:lnTo>
                    <a:pt x="35183" y="77063"/>
                  </a:lnTo>
                  <a:lnTo>
                    <a:pt x="35498" y="78101"/>
                  </a:lnTo>
                  <a:lnTo>
                    <a:pt x="35498" y="79138"/>
                  </a:lnTo>
                  <a:lnTo>
                    <a:pt x="35183" y="79911"/>
                  </a:lnTo>
                  <a:lnTo>
                    <a:pt x="34868" y="80684"/>
                  </a:lnTo>
                  <a:lnTo>
                    <a:pt x="2045" y="119735"/>
                  </a:lnTo>
                  <a:lnTo>
                    <a:pt x="2668" y="120000"/>
                  </a:lnTo>
                  <a:lnTo>
                    <a:pt x="117324" y="120000"/>
                  </a:lnTo>
                  <a:lnTo>
                    <a:pt x="117954" y="119735"/>
                  </a:lnTo>
                  <a:lnTo>
                    <a:pt x="85131" y="80684"/>
                  </a:lnTo>
                  <a:lnTo>
                    <a:pt x="84816" y="79911"/>
                  </a:lnTo>
                  <a:lnTo>
                    <a:pt x="84501" y="79138"/>
                  </a:lnTo>
                  <a:lnTo>
                    <a:pt x="84501" y="78101"/>
                  </a:lnTo>
                  <a:lnTo>
                    <a:pt x="84816" y="77063"/>
                  </a:lnTo>
                  <a:lnTo>
                    <a:pt x="85286" y="76290"/>
                  </a:lnTo>
                  <a:lnTo>
                    <a:pt x="85755" y="76036"/>
                  </a:lnTo>
                  <a:lnTo>
                    <a:pt x="86385" y="76036"/>
                  </a:lnTo>
                  <a:lnTo>
                    <a:pt x="87016" y="76555"/>
                  </a:lnTo>
                  <a:lnTo>
                    <a:pt x="119993" y="115595"/>
                  </a:lnTo>
                  <a:lnTo>
                    <a:pt x="119993" y="114822"/>
                  </a:lnTo>
                  <a:lnTo>
                    <a:pt x="119993" y="0"/>
                  </a:lnTo>
                  <a:lnTo>
                    <a:pt x="60938" y="70339"/>
                  </a:lnTo>
                  <a:lnTo>
                    <a:pt x="60469" y="70858"/>
                  </a:lnTo>
                  <a:lnTo>
                    <a:pt x="59530" y="70858"/>
                  </a:lnTo>
                  <a:lnTo>
                    <a:pt x="59054" y="70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1" name="Google Shape;181;p20"/>
          <p:cNvSpPr/>
          <p:nvPr/>
        </p:nvSpPr>
        <p:spPr>
          <a:xfrm>
            <a:off x="1681875" y="2683100"/>
            <a:ext cx="1275000" cy="115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6929" y="0"/>
                </a:moveTo>
                <a:lnTo>
                  <a:pt x="53858" y="203"/>
                </a:lnTo>
                <a:lnTo>
                  <a:pt x="50780" y="601"/>
                </a:lnTo>
                <a:lnTo>
                  <a:pt x="47894" y="1000"/>
                </a:lnTo>
                <a:lnTo>
                  <a:pt x="45001" y="1594"/>
                </a:lnTo>
                <a:lnTo>
                  <a:pt x="42108" y="2383"/>
                </a:lnTo>
                <a:lnTo>
                  <a:pt x="39400" y="3383"/>
                </a:lnTo>
                <a:lnTo>
                  <a:pt x="36685" y="4376"/>
                </a:lnTo>
                <a:lnTo>
                  <a:pt x="33977" y="5368"/>
                </a:lnTo>
                <a:lnTo>
                  <a:pt x="31446" y="6759"/>
                </a:lnTo>
                <a:lnTo>
                  <a:pt x="28916" y="7947"/>
                </a:lnTo>
                <a:lnTo>
                  <a:pt x="26385" y="9541"/>
                </a:lnTo>
                <a:lnTo>
                  <a:pt x="24039" y="11127"/>
                </a:lnTo>
                <a:lnTo>
                  <a:pt x="21871" y="12714"/>
                </a:lnTo>
                <a:lnTo>
                  <a:pt x="19704" y="14503"/>
                </a:lnTo>
                <a:lnTo>
                  <a:pt x="17536" y="16293"/>
                </a:lnTo>
                <a:lnTo>
                  <a:pt x="15545" y="18278"/>
                </a:lnTo>
                <a:lnTo>
                  <a:pt x="13740" y="20271"/>
                </a:lnTo>
                <a:lnTo>
                  <a:pt x="11927" y="22451"/>
                </a:lnTo>
                <a:lnTo>
                  <a:pt x="10307" y="24639"/>
                </a:lnTo>
                <a:lnTo>
                  <a:pt x="8679" y="26827"/>
                </a:lnTo>
                <a:lnTo>
                  <a:pt x="7229" y="29210"/>
                </a:lnTo>
                <a:lnTo>
                  <a:pt x="5971" y="31594"/>
                </a:lnTo>
                <a:lnTo>
                  <a:pt x="4705" y="34172"/>
                </a:lnTo>
                <a:lnTo>
                  <a:pt x="3618" y="36759"/>
                </a:lnTo>
                <a:lnTo>
                  <a:pt x="2715" y="39338"/>
                </a:lnTo>
                <a:lnTo>
                  <a:pt x="1812" y="41925"/>
                </a:lnTo>
                <a:lnTo>
                  <a:pt x="1272" y="44707"/>
                </a:lnTo>
                <a:lnTo>
                  <a:pt x="725" y="47489"/>
                </a:lnTo>
                <a:lnTo>
                  <a:pt x="362" y="50263"/>
                </a:lnTo>
                <a:lnTo>
                  <a:pt x="7" y="53045"/>
                </a:lnTo>
                <a:lnTo>
                  <a:pt x="7" y="56030"/>
                </a:lnTo>
                <a:lnTo>
                  <a:pt x="7" y="59007"/>
                </a:lnTo>
                <a:lnTo>
                  <a:pt x="362" y="62188"/>
                </a:lnTo>
                <a:lnTo>
                  <a:pt x="725" y="65165"/>
                </a:lnTo>
                <a:lnTo>
                  <a:pt x="1450" y="67947"/>
                </a:lnTo>
                <a:lnTo>
                  <a:pt x="2175" y="70924"/>
                </a:lnTo>
                <a:lnTo>
                  <a:pt x="3078" y="73706"/>
                </a:lnTo>
                <a:lnTo>
                  <a:pt x="4158" y="76488"/>
                </a:lnTo>
                <a:lnTo>
                  <a:pt x="5423" y="79270"/>
                </a:lnTo>
                <a:lnTo>
                  <a:pt x="6688" y="81857"/>
                </a:lnTo>
                <a:lnTo>
                  <a:pt x="8139" y="84240"/>
                </a:lnTo>
                <a:lnTo>
                  <a:pt x="9944" y="86819"/>
                </a:lnTo>
                <a:lnTo>
                  <a:pt x="11572" y="89202"/>
                </a:lnTo>
                <a:lnTo>
                  <a:pt x="13555" y="91390"/>
                </a:lnTo>
                <a:lnTo>
                  <a:pt x="15545" y="93579"/>
                </a:lnTo>
                <a:lnTo>
                  <a:pt x="17713" y="95759"/>
                </a:lnTo>
                <a:lnTo>
                  <a:pt x="19881" y="97752"/>
                </a:lnTo>
                <a:lnTo>
                  <a:pt x="18438" y="100729"/>
                </a:lnTo>
                <a:lnTo>
                  <a:pt x="16810" y="103706"/>
                </a:lnTo>
                <a:lnTo>
                  <a:pt x="15005" y="106887"/>
                </a:lnTo>
                <a:lnTo>
                  <a:pt x="12652" y="109864"/>
                </a:lnTo>
                <a:lnTo>
                  <a:pt x="10122" y="112849"/>
                </a:lnTo>
                <a:lnTo>
                  <a:pt x="8679" y="114240"/>
                </a:lnTo>
                <a:lnTo>
                  <a:pt x="7051" y="115428"/>
                </a:lnTo>
                <a:lnTo>
                  <a:pt x="5423" y="116624"/>
                </a:lnTo>
                <a:lnTo>
                  <a:pt x="3795" y="117811"/>
                </a:lnTo>
                <a:lnTo>
                  <a:pt x="1990" y="118609"/>
                </a:lnTo>
                <a:lnTo>
                  <a:pt x="7" y="119601"/>
                </a:lnTo>
                <a:lnTo>
                  <a:pt x="910" y="119601"/>
                </a:lnTo>
                <a:lnTo>
                  <a:pt x="3618" y="119999"/>
                </a:lnTo>
                <a:lnTo>
                  <a:pt x="10122" y="119999"/>
                </a:lnTo>
                <a:lnTo>
                  <a:pt x="12652" y="119804"/>
                </a:lnTo>
                <a:lnTo>
                  <a:pt x="15545" y="119202"/>
                </a:lnTo>
                <a:lnTo>
                  <a:pt x="18438" y="118609"/>
                </a:lnTo>
                <a:lnTo>
                  <a:pt x="21509" y="117616"/>
                </a:lnTo>
                <a:lnTo>
                  <a:pt x="24580" y="116420"/>
                </a:lnTo>
                <a:lnTo>
                  <a:pt x="27835" y="114834"/>
                </a:lnTo>
                <a:lnTo>
                  <a:pt x="30906" y="112849"/>
                </a:lnTo>
                <a:lnTo>
                  <a:pt x="33977" y="110661"/>
                </a:lnTo>
                <a:lnTo>
                  <a:pt x="36870" y="107684"/>
                </a:lnTo>
                <a:lnTo>
                  <a:pt x="39578" y="108676"/>
                </a:lnTo>
                <a:lnTo>
                  <a:pt x="42293" y="109669"/>
                </a:lnTo>
                <a:lnTo>
                  <a:pt x="45179" y="110263"/>
                </a:lnTo>
                <a:lnTo>
                  <a:pt x="48072" y="110856"/>
                </a:lnTo>
                <a:lnTo>
                  <a:pt x="50965" y="111458"/>
                </a:lnTo>
                <a:lnTo>
                  <a:pt x="53858" y="111857"/>
                </a:lnTo>
                <a:lnTo>
                  <a:pt x="56929" y="112052"/>
                </a:lnTo>
                <a:lnTo>
                  <a:pt x="63070" y="112052"/>
                </a:lnTo>
                <a:lnTo>
                  <a:pt x="66141" y="111857"/>
                </a:lnTo>
                <a:lnTo>
                  <a:pt x="69219" y="111458"/>
                </a:lnTo>
                <a:lnTo>
                  <a:pt x="72105" y="110856"/>
                </a:lnTo>
                <a:lnTo>
                  <a:pt x="74998" y="110263"/>
                </a:lnTo>
                <a:lnTo>
                  <a:pt x="77891" y="109473"/>
                </a:lnTo>
                <a:lnTo>
                  <a:pt x="80599" y="108676"/>
                </a:lnTo>
                <a:lnTo>
                  <a:pt x="83314" y="107684"/>
                </a:lnTo>
                <a:lnTo>
                  <a:pt x="86022" y="106488"/>
                </a:lnTo>
                <a:lnTo>
                  <a:pt x="88553" y="105300"/>
                </a:lnTo>
                <a:lnTo>
                  <a:pt x="91083" y="103909"/>
                </a:lnTo>
                <a:lnTo>
                  <a:pt x="93614" y="102518"/>
                </a:lnTo>
                <a:lnTo>
                  <a:pt x="95960" y="100924"/>
                </a:lnTo>
                <a:lnTo>
                  <a:pt x="98128" y="99338"/>
                </a:lnTo>
                <a:lnTo>
                  <a:pt x="100295" y="97548"/>
                </a:lnTo>
                <a:lnTo>
                  <a:pt x="102463" y="95563"/>
                </a:lnTo>
                <a:lnTo>
                  <a:pt x="104454" y="93774"/>
                </a:lnTo>
                <a:lnTo>
                  <a:pt x="106259" y="91586"/>
                </a:lnTo>
                <a:lnTo>
                  <a:pt x="108072" y="89601"/>
                </a:lnTo>
                <a:lnTo>
                  <a:pt x="109692" y="87421"/>
                </a:lnTo>
                <a:lnTo>
                  <a:pt x="111320" y="85029"/>
                </a:lnTo>
                <a:lnTo>
                  <a:pt x="112770" y="82646"/>
                </a:lnTo>
                <a:lnTo>
                  <a:pt x="114036" y="80263"/>
                </a:lnTo>
                <a:lnTo>
                  <a:pt x="115294" y="77879"/>
                </a:lnTo>
                <a:lnTo>
                  <a:pt x="116381" y="75300"/>
                </a:lnTo>
                <a:lnTo>
                  <a:pt x="117284" y="72714"/>
                </a:lnTo>
                <a:lnTo>
                  <a:pt x="118187" y="69932"/>
                </a:lnTo>
                <a:lnTo>
                  <a:pt x="118734" y="67353"/>
                </a:lnTo>
                <a:lnTo>
                  <a:pt x="119274" y="64571"/>
                </a:lnTo>
                <a:lnTo>
                  <a:pt x="119637" y="61789"/>
                </a:lnTo>
                <a:lnTo>
                  <a:pt x="119992" y="58812"/>
                </a:lnTo>
                <a:lnTo>
                  <a:pt x="119992" y="56030"/>
                </a:lnTo>
                <a:lnTo>
                  <a:pt x="119992" y="53045"/>
                </a:lnTo>
                <a:lnTo>
                  <a:pt x="119637" y="50263"/>
                </a:lnTo>
                <a:lnTo>
                  <a:pt x="119274" y="47489"/>
                </a:lnTo>
                <a:lnTo>
                  <a:pt x="118734" y="44707"/>
                </a:lnTo>
                <a:lnTo>
                  <a:pt x="118187" y="41925"/>
                </a:lnTo>
                <a:lnTo>
                  <a:pt x="117284" y="39338"/>
                </a:lnTo>
                <a:lnTo>
                  <a:pt x="116381" y="36759"/>
                </a:lnTo>
                <a:lnTo>
                  <a:pt x="115294" y="34172"/>
                </a:lnTo>
                <a:lnTo>
                  <a:pt x="114036" y="31594"/>
                </a:lnTo>
                <a:lnTo>
                  <a:pt x="112770" y="29210"/>
                </a:lnTo>
                <a:lnTo>
                  <a:pt x="111320" y="26827"/>
                </a:lnTo>
                <a:lnTo>
                  <a:pt x="109692" y="24639"/>
                </a:lnTo>
                <a:lnTo>
                  <a:pt x="108072" y="22451"/>
                </a:lnTo>
                <a:lnTo>
                  <a:pt x="106259" y="20271"/>
                </a:lnTo>
                <a:lnTo>
                  <a:pt x="104454" y="18278"/>
                </a:lnTo>
                <a:lnTo>
                  <a:pt x="102463" y="16293"/>
                </a:lnTo>
                <a:lnTo>
                  <a:pt x="100295" y="14503"/>
                </a:lnTo>
                <a:lnTo>
                  <a:pt x="98128" y="12714"/>
                </a:lnTo>
                <a:lnTo>
                  <a:pt x="95960" y="11127"/>
                </a:lnTo>
                <a:lnTo>
                  <a:pt x="93614" y="9541"/>
                </a:lnTo>
                <a:lnTo>
                  <a:pt x="91083" y="7947"/>
                </a:lnTo>
                <a:lnTo>
                  <a:pt x="88553" y="6759"/>
                </a:lnTo>
                <a:lnTo>
                  <a:pt x="86022" y="5368"/>
                </a:lnTo>
                <a:lnTo>
                  <a:pt x="83314" y="4376"/>
                </a:lnTo>
                <a:lnTo>
                  <a:pt x="80599" y="3383"/>
                </a:lnTo>
                <a:lnTo>
                  <a:pt x="77891" y="2383"/>
                </a:lnTo>
                <a:lnTo>
                  <a:pt x="74998" y="1594"/>
                </a:lnTo>
                <a:lnTo>
                  <a:pt x="72105" y="1000"/>
                </a:lnTo>
                <a:lnTo>
                  <a:pt x="69219" y="601"/>
                </a:lnTo>
                <a:lnTo>
                  <a:pt x="66141" y="203"/>
                </a:lnTo>
                <a:lnTo>
                  <a:pt x="6307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2" name="Google Shape;182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5014" y="4393450"/>
            <a:ext cx="904372" cy="390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0"/>
          <p:cNvPicPr preferRelativeResize="0"/>
          <p:nvPr/>
        </p:nvPicPr>
        <p:blipFill rotWithShape="1">
          <a:blip r:embed="rId4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377</Words>
  <Application>Microsoft Office PowerPoint</Application>
  <PresentationFormat>On-screen Show (16:9)</PresentationFormat>
  <Paragraphs>46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Galdeano</vt:lpstr>
      <vt:lpstr>Karla</vt:lpstr>
      <vt:lpstr>Economica</vt:lpstr>
      <vt:lpstr>Raleway</vt:lpstr>
      <vt:lpstr>Noto Sans Symbols</vt:lpstr>
      <vt:lpstr>Arial</vt:lpstr>
      <vt:lpstr>Escalus template</vt:lpstr>
      <vt:lpstr>Introduction to Arduino and Tinkercad Arduino, Arduino IDE, and Tinkercad</vt:lpstr>
      <vt:lpstr>What is the Arduino? . </vt:lpstr>
      <vt:lpstr>Programming the Arduino</vt:lpstr>
      <vt:lpstr>Connect your Arduino to your computer</vt:lpstr>
      <vt:lpstr>Starting the Arduino IDE</vt:lpstr>
      <vt:lpstr>Starting Tinkercad</vt:lpstr>
      <vt:lpstr>How Tinkercad Works</vt:lpstr>
      <vt:lpstr>Example of coding and simulating with Tinkercad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Arduino and Tinkercad Arduino, Arduino IDE, and Tinkercad</dc:title>
  <cp:lastModifiedBy>Shamsi</cp:lastModifiedBy>
  <cp:revision>1</cp:revision>
  <dcterms:modified xsi:type="dcterms:W3CDTF">2020-03-31T02:07:24Z</dcterms:modified>
</cp:coreProperties>
</file>