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7" r:id="rId1"/>
    <p:sldMasterId id="2147483668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embeddedFontLst>
    <p:embeddedFont>
      <p:font typeface="Economica" panose="020B0604020202020204" charset="0"/>
      <p:regular r:id="rId25"/>
      <p:bold r:id="rId26"/>
      <p:italic r:id="rId27"/>
      <p:boldItalic r:id="rId28"/>
    </p:embeddedFont>
    <p:embeddedFont>
      <p:font typeface="Galdeano" panose="020B0604020202020204" charset="0"/>
      <p:regular r:id="rId29"/>
    </p:embeddedFont>
    <p:embeddedFont>
      <p:font typeface="Georgia" panose="02040502050405020303" pitchFamily="18" charset="0"/>
      <p:regular r:id="rId30"/>
      <p:bold r:id="rId31"/>
      <p:italic r:id="rId32"/>
      <p:boldItalic r:id="rId33"/>
    </p:embeddedFont>
    <p:embeddedFont>
      <p:font typeface="Karla" panose="020B0604020202020204" charset="0"/>
      <p:regular r:id="rId34"/>
      <p:bold r:id="rId35"/>
      <p:italic r:id="rId36"/>
      <p:boldItalic r:id="rId37"/>
    </p:embeddedFont>
    <p:embeddedFont>
      <p:font typeface="Raleway" panose="020B060402020202020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0.fntdata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41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52905d162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52905d162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5" name="Google Shape;34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4" name="Google Shape;36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494c16348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494c16348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5bea04f8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g5bea04f8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5bea04f82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g5bea04f82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Spend 5 -10 minutes getting students to think about: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physical requirements?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functional requirements?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student discussion, explain that what they are compiling is a list of functional and physical requirements for a system.  Next slide.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rgbClr val="E69138"/>
                </a:solidFill>
                <a:latin typeface="Arial"/>
                <a:ea typeface="Arial"/>
                <a:cs typeface="Arial"/>
                <a:sym typeface="Arial"/>
              </a:rPr>
              <a:t>But we can’t ask them to tell us the physical and functional requirements before we have told about these are.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rgbClr val="E69138"/>
                </a:solidFill>
                <a:latin typeface="Arial"/>
                <a:ea typeface="Arial"/>
                <a:cs typeface="Arial"/>
                <a:sym typeface="Arial"/>
              </a:rPr>
              <a:t>I think this slide should be moved to after we have talked about requirements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Spend 5 -10 minutes getting students to think about: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physical requirements?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functional requirements?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student discussion, explain that what they are compiling is a list of functional and physical requirements for a system.  Next slide.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rgbClr val="E69138"/>
                </a:solidFill>
                <a:latin typeface="Arial"/>
                <a:ea typeface="Arial"/>
                <a:cs typeface="Arial"/>
                <a:sym typeface="Arial"/>
              </a:rPr>
              <a:t>But we can’t ask them to tell us the physical and functional requirements before we have told about these are.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1400"/>
              <a:buFont typeface="Arial"/>
              <a:buNone/>
            </a:pPr>
            <a:r>
              <a:rPr lang="en" sz="1100" b="0" i="0" u="none" strike="noStrike" cap="none">
                <a:solidFill>
                  <a:srgbClr val="E69138"/>
                </a:solidFill>
                <a:latin typeface="Arial"/>
                <a:ea typeface="Arial"/>
                <a:cs typeface="Arial"/>
                <a:sym typeface="Arial"/>
              </a:rPr>
              <a:t>I think this slide should be moved to after we have talked about requirements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49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49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490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000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88" name="Google Shape;88;p12"/>
          <p:cNvSpPr/>
          <p:nvPr/>
        </p:nvSpPr>
        <p:spPr>
          <a:xfrm>
            <a:off x="-5900" y="759981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0"/>
            </a:srgbClr>
          </a:solidFill>
          <a:ln>
            <a:noFill/>
          </a:ln>
        </p:spPr>
      </p:sp>
      <p:sp>
        <p:nvSpPr>
          <p:cNvPr id="89" name="Google Shape;89;p12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90" name="Google Shape;90;p1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13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93" name="Google Shape;93;p13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94" name="Google Shape;94;p13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95" name="Google Shape;95;p13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96" name="Google Shape;96;p13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97" name="Google Shape;97;p13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98" name="Google Shape;98;p13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03" name="Google Shape;103;p14"/>
          <p:cNvSpPr/>
          <p:nvPr/>
        </p:nvSpPr>
        <p:spPr>
          <a:xfrm>
            <a:off x="-5900" y="753950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0"/>
            </a:srgbClr>
          </a:solidFill>
          <a:ln>
            <a:noFill/>
          </a:ln>
        </p:spPr>
      </p:sp>
      <p:sp>
        <p:nvSpPr>
          <p:cNvPr id="104" name="Google Shape;104;p14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05" name="Google Shape;105;p14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15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09" name="Google Shape;109;p15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0" name="Google Shape;110;p15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11" name="Google Shape;111;p15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12" name="Google Shape;112;p15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3" name="Google Shape;113;p15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14" name="Google Shape;114;p15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16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20" name="Google Shape;120;p16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1" name="Google Shape;121;p16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22" name="Google Shape;122;p16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23" name="Google Shape;123;p16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4" name="Google Shape;124;p16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25" name="Google Shape;125;p16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26" name="Google Shape;126;p1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29" name="Google Shape;129;p17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0" name="Google Shape;130;p17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32" name="Google Shape;132;p17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3" name="Google Shape;133;p17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/>
          <p:nvPr/>
        </p:nvSpPr>
        <p:spPr>
          <a:xfrm>
            <a:off x="6024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6" name="Google Shape;136;p18"/>
          <p:cNvSpPr/>
          <p:nvPr/>
        </p:nvSpPr>
        <p:spPr>
          <a:xfrm>
            <a:off x="0" y="1580112"/>
            <a:ext cx="9144000" cy="3341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37" name="Google Shape;137;p18"/>
          <p:cNvSpPr/>
          <p:nvPr/>
        </p:nvSpPr>
        <p:spPr>
          <a:xfrm>
            <a:off x="-5900" y="410541"/>
            <a:ext cx="9144300" cy="445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8" name="Google Shape;138;p1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39" name="Google Shape;139;p18"/>
          <p:cNvSpPr txBox="1"/>
          <p:nvPr/>
        </p:nvSpPr>
        <p:spPr>
          <a:xfrm>
            <a:off x="3593400" y="1086168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9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43" name="Google Shape;143;p19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44" name="Google Shape;144;p19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45" name="Google Shape;145;p19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46" name="Google Shape;146;p19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47" name="Google Shape;147;p19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48" name="Google Shape;148;p19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49" name="Google Shape;149;p1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2" name="Google Shape;152;p19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55" name="Google Shape;155;p20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56" name="Google Shape;156;p20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57" name="Google Shape;157;p20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58" name="Google Shape;158;p20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59" name="Google Shape;159;p20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60" name="Google Shape;160;p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3" name="Google Shape;163;p2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4" name="Google Shape;164;p2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5" name="Google Shape;165;p2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1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8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8" cy="3327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25" name="Google Shape;25;p4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26" name="Google Shape;26;p4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27" name="Google Shape;27;p4"/>
            <p:cNvSpPr/>
            <p:nvPr/>
          </p:nvSpPr>
          <p:spPr>
            <a:xfrm>
              <a:off x="-6025" y="1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  <p:sp>
          <p:nvSpPr>
            <p:cNvPr id="28" name="Google Shape;28;p4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29" name="Google Shape;29;p4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30" name="Google Shape;30;p4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</p:grpSp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8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2"/>
          </p:nvPr>
        </p:nvSpPr>
        <p:spPr>
          <a:xfrm>
            <a:off x="335726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-2354" y="0"/>
            <a:ext cx="5209570" cy="98335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7" name="Google Shape;37;p5"/>
          <p:cNvSpPr/>
          <p:nvPr/>
        </p:nvSpPr>
        <p:spPr>
          <a:xfrm>
            <a:off x="-6025" y="0"/>
            <a:ext cx="4445394" cy="108564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000"/>
            </a:srgbClr>
          </a:solidFill>
          <a:ln>
            <a:noFill/>
          </a:ln>
        </p:spPr>
      </p:sp>
      <p:sp>
        <p:nvSpPr>
          <p:cNvPr id="38" name="Google Shape;38;p5"/>
          <p:cNvSpPr/>
          <p:nvPr/>
        </p:nvSpPr>
        <p:spPr>
          <a:xfrm>
            <a:off x="6375475" y="4745746"/>
            <a:ext cx="2548913" cy="40087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9" name="Google Shape;39;p5"/>
          <p:cNvSpPr/>
          <p:nvPr/>
        </p:nvSpPr>
        <p:spPr>
          <a:xfrm>
            <a:off x="7341179" y="4767303"/>
            <a:ext cx="1821094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8340717" y="4204075"/>
            <a:ext cx="818443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000"/>
            </a:srgbClr>
          </a:solidFill>
          <a:ln>
            <a:noFill/>
          </a:ln>
        </p:spPr>
      </p:sp>
      <p:sp>
        <p:nvSpPr>
          <p:cNvPr id="41" name="Google Shape;41;p5"/>
          <p:cNvSpPr/>
          <p:nvPr/>
        </p:nvSpPr>
        <p:spPr>
          <a:xfrm>
            <a:off x="1559025" y="-6025"/>
            <a:ext cx="4116774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4" name="Google Shape;44;p6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5" name="Google Shape;45;p6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46" name="Google Shape;46;p6"/>
            <p:cNvSpPr/>
            <p:nvPr/>
          </p:nvSpPr>
          <p:spPr>
            <a:xfrm>
              <a:off x="-6025" y="1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  <p:sp>
          <p:nvSpPr>
            <p:cNvPr id="47" name="Google Shape;47;p6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8" name="Google Shape;48;p6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49" name="Google Shape;49;p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</p:grpSp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8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8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2"/>
          </p:nvPr>
        </p:nvSpPr>
        <p:spPr>
          <a:xfrm>
            <a:off x="4679178" y="1495850"/>
            <a:ext cx="3560098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/>
          <p:nvPr/>
        </p:nvSpPr>
        <p:spPr>
          <a:xfrm flipH="1">
            <a:off x="6025" y="301575"/>
            <a:ext cx="9150049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5" name="Google Shape;55;p7"/>
          <p:cNvSpPr/>
          <p:nvPr/>
        </p:nvSpPr>
        <p:spPr>
          <a:xfrm>
            <a:off x="-5900" y="753950"/>
            <a:ext cx="9144149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490"/>
            </a:srgbClr>
          </a:solidFill>
          <a:ln>
            <a:noFill/>
          </a:ln>
        </p:spPr>
      </p:sp>
      <p:sp>
        <p:nvSpPr>
          <p:cNvPr id="56" name="Google Shape;56;p7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  <p:sp>
        <p:nvSpPr>
          <p:cNvPr id="57" name="Google Shape;57;p7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6024" y="301575"/>
            <a:ext cx="9150049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61" name="Google Shape;61;p8"/>
          <p:cNvSpPr/>
          <p:nvPr/>
        </p:nvSpPr>
        <p:spPr>
          <a:xfrm>
            <a:off x="0" y="1580112"/>
            <a:ext cx="9144000" cy="3341666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  <p:sp>
        <p:nvSpPr>
          <p:cNvPr id="62" name="Google Shape;62;p8"/>
          <p:cNvSpPr/>
          <p:nvPr/>
        </p:nvSpPr>
        <p:spPr>
          <a:xfrm>
            <a:off x="-5900" y="410541"/>
            <a:ext cx="9144151" cy="44531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000"/>
            </a:srgbClr>
          </a:solidFill>
          <a:ln>
            <a:noFill/>
          </a:ln>
        </p:spPr>
      </p:sp>
      <p:sp>
        <p:nvSpPr>
          <p:cNvPr id="63" name="Google Shape;63;p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/>
          <p:nvPr/>
        </p:nvSpPr>
        <p:spPr>
          <a:xfrm>
            <a:off x="3593400" y="1086167"/>
            <a:ext cx="1957200" cy="653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8" name="Google Shape;68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-6025" y="1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  <p:sp>
          <p:nvSpPr>
            <p:cNvPr id="71" name="Google Shape;71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2" name="Google Shape;72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352"/>
              </a:srgbClr>
            </a:solidFill>
            <a:ln>
              <a:noFill/>
            </a:ln>
          </p:spPr>
        </p:sp>
        <p:sp>
          <p:nvSpPr>
            <p:cNvPr id="73" name="Google Shape;73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000"/>
              </a:srgbClr>
            </a:solidFill>
            <a:ln>
              <a:noFill/>
            </a:ln>
          </p:spPr>
        </p:sp>
      </p:grpSp>
      <p:sp>
        <p:nvSpPr>
          <p:cNvPr id="74" name="Google Shape;74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8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4" y="0"/>
            <a:ext cx="5209570" cy="98335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0"/>
            <a:ext cx="4445394" cy="108564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000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79" y="4767303"/>
            <a:ext cx="1821094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3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000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4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352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8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8" cy="3327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8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s://www.wisc-online.com/GammaPlus/Apps/ViewLearningApp/33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www.youtube.com/watch?v=ZUNoWWw6V10&amp;feature=youtu.b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c2B3fkW1uA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idworks.com/sw/resources/getting-started-3d-parts-design.htm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Uks3N3Kli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://www.youtube.com/watch?v=0vOw41iYwM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>
            <a:spLocks noGrp="1"/>
          </p:cNvSpPr>
          <p:nvPr>
            <p:ph type="ctrTitle"/>
          </p:nvPr>
        </p:nvSpPr>
        <p:spPr>
          <a:xfrm>
            <a:off x="203675" y="1425200"/>
            <a:ext cx="86088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INTRODUCTION TO ENGINEERING DESIGN &amp; 3D MODELING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2" name="Google Shape;172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299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/>
        </p:nvSpPr>
        <p:spPr>
          <a:xfrm>
            <a:off x="1904075" y="4728775"/>
            <a:ext cx="5207999" cy="3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2016-2018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 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22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2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1"/>
          <p:cNvSpPr txBox="1">
            <a:spLocks noGrp="1"/>
          </p:cNvSpPr>
          <p:nvPr>
            <p:ph type="body" idx="1"/>
          </p:nvPr>
        </p:nvSpPr>
        <p:spPr>
          <a:xfrm>
            <a:off x="223950" y="1163074"/>
            <a:ext cx="8033400" cy="376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For Example: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38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Team member #1</a:t>
            </a:r>
            <a:r>
              <a:rPr lang="en" sz="1400">
                <a:solidFill>
                  <a:schemeClr val="dk1"/>
                </a:solidFill>
              </a:rPr>
              <a:t>: will code the servo motor, the ultrasonic sensor and LEDs and will design a functional or decorative component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Team member #2</a:t>
            </a:r>
            <a:r>
              <a:rPr lang="en" sz="1400">
                <a:solidFill>
                  <a:schemeClr val="dk1"/>
                </a:solidFill>
              </a:rPr>
              <a:t>: will code the DC motors and the buzzer and will design a functional or decorative component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Team member #3</a:t>
            </a:r>
            <a:r>
              <a:rPr lang="en" sz="1400">
                <a:solidFill>
                  <a:schemeClr val="dk1"/>
                </a:solidFill>
              </a:rPr>
              <a:t>: will code an additional servo motor, an additional ultrasonic sensor and an LDR and will design a functional or decorative component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pic>
        <p:nvPicPr>
          <p:cNvPr id="275" name="Google Shape;275;p31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IDEA - PROTOTYPE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82" name="Google Shape;282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450" y="1616799"/>
            <a:ext cx="2800900" cy="214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62345" y="1591199"/>
            <a:ext cx="2938403" cy="214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00750" y="1642400"/>
            <a:ext cx="3187449" cy="208972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2"/>
          <p:cNvSpPr txBox="1"/>
          <p:nvPr/>
        </p:nvSpPr>
        <p:spPr>
          <a:xfrm>
            <a:off x="6413225" y="3732125"/>
            <a:ext cx="2574900" cy="5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Functional Prototype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https://easybikerider.wordpress.com/tag/dmy/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2"/>
          <p:cNvSpPr txBox="1"/>
          <p:nvPr/>
        </p:nvSpPr>
        <p:spPr>
          <a:xfrm>
            <a:off x="2898350" y="3732125"/>
            <a:ext cx="2902500" cy="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 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http://blogs.solidworks.com/solidworksblog/wp-content/uploads/sites/2/6a00d83451706569e20191023f69f0970c.jpg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2"/>
          <p:cNvSpPr txBox="1"/>
          <p:nvPr/>
        </p:nvSpPr>
        <p:spPr>
          <a:xfrm>
            <a:off x="0" y="3767825"/>
            <a:ext cx="2902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Idea Sketch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http://www.jefftk.com/p/sketches-of-bicycles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32"/>
          <p:cNvSpPr/>
          <p:nvPr/>
        </p:nvSpPr>
        <p:spPr>
          <a:xfrm>
            <a:off x="1864275" y="4006900"/>
            <a:ext cx="553200" cy="240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32"/>
          <p:cNvSpPr/>
          <p:nvPr/>
        </p:nvSpPr>
        <p:spPr>
          <a:xfrm>
            <a:off x="5800750" y="3968075"/>
            <a:ext cx="553200" cy="240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32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3"/>
          <p:cNvSpPr txBox="1">
            <a:spLocks noGrp="1"/>
          </p:cNvSpPr>
          <p:nvPr>
            <p:ph type="title"/>
          </p:nvPr>
        </p:nvSpPr>
        <p:spPr>
          <a:xfrm>
            <a:off x="886650" y="2460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ORTHOGRAPHIC PROJECTION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97" name="Google Shape;297;p33"/>
          <p:cNvSpPr txBox="1">
            <a:spLocks noGrp="1"/>
          </p:cNvSpPr>
          <p:nvPr>
            <p:ph type="body" idx="1"/>
          </p:nvPr>
        </p:nvSpPr>
        <p:spPr>
          <a:xfrm>
            <a:off x="276900" y="1348325"/>
            <a:ext cx="3671100" cy="33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A way to represent a three dimensional object in two dimensions.  Used in technical drawing to accurately describe an object in three views.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0" i="1" u="none" strike="noStrike" cap="none">
                <a:solidFill>
                  <a:schemeClr val="dk1"/>
                </a:solidFill>
                <a:highlight>
                  <a:srgbClr val="99FFFF"/>
                </a:highlight>
                <a:latin typeface="Karla"/>
                <a:ea typeface="Karla"/>
                <a:cs typeface="Karla"/>
                <a:sym typeface="Karla"/>
              </a:rPr>
              <a:t>Note: when creating orthographic projection sketches, position of each view on the paper is very important.  Each view is located in a specific place on the paper.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98" name="Google Shape;298;p33"/>
          <p:cNvSpPr txBox="1"/>
          <p:nvPr/>
        </p:nvSpPr>
        <p:spPr>
          <a:xfrm>
            <a:off x="4540325" y="3048025"/>
            <a:ext cx="42771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None/>
            </a:pPr>
            <a:r>
              <a:rPr lang="en" b="0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In the United States we use Third Angle Projection</a:t>
            </a:r>
            <a:endParaRPr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33"/>
          <p:cNvPicPr preferRelativeResize="0"/>
          <p:nvPr/>
        </p:nvPicPr>
        <p:blipFill rotWithShape="1">
          <a:blip r:embed="rId3">
            <a:alphaModFix/>
          </a:blip>
          <a:srcRect l="54735" r="3212"/>
          <a:stretch/>
        </p:blipFill>
        <p:spPr>
          <a:xfrm>
            <a:off x="3947988" y="3477325"/>
            <a:ext cx="1538400" cy="88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33"/>
          <p:cNvSpPr txBox="1"/>
          <p:nvPr/>
        </p:nvSpPr>
        <p:spPr>
          <a:xfrm>
            <a:off x="4069750" y="4287775"/>
            <a:ext cx="3671100" cy="7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Watch this </a:t>
            </a:r>
            <a:r>
              <a:rPr lang="en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interractive video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learn more: </a:t>
            </a: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https://www.wisc-online.com/GammaPlus/Apps/ViewLearningApp/336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80750" y="727275"/>
            <a:ext cx="2376075" cy="20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3"/>
          <p:cNvSpPr txBox="1"/>
          <p:nvPr/>
        </p:nvSpPr>
        <p:spPr>
          <a:xfrm>
            <a:off x="5189025" y="2456688"/>
            <a:ext cx="2359500" cy="2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en:User:Iseeaboar, derivative work by BAxelrod, vectorized by User:Biezl [CC BY-SA 3.0  (https://creativecommons.org/licenses/by-sa/3.0) or GFDL (http://www.gnu.org/copyleft/fdl.html)], from Wikimedia Commons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3"/>
          <p:cNvSpPr txBox="1"/>
          <p:nvPr/>
        </p:nvSpPr>
        <p:spPr>
          <a:xfrm>
            <a:off x="5599250" y="3600325"/>
            <a:ext cx="2376000" cy="7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Fvasconcellos (talk · contribs), original drawing by Christophe Dang Ngoc Chan [GFDL (http://www.gnu.org/copyleft/fdl.html) or CC-BY-SA-3.0 (http://creativecommons.org/licenses/by-sa/3.0/)], via Wikimedia Commons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4" name="Google Shape;304;p33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3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MEASURE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1" name="Google Shape;311;p34"/>
          <p:cNvSpPr txBox="1">
            <a:spLocks noGrp="1"/>
          </p:cNvSpPr>
          <p:nvPr>
            <p:ph type="body" idx="1"/>
          </p:nvPr>
        </p:nvSpPr>
        <p:spPr>
          <a:xfrm>
            <a:off x="524000" y="1308800"/>
            <a:ext cx="81429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Measure existing parts to ensure your design will fit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12" name="Google Shape;312;p34"/>
          <p:cNvPicPr preferRelativeResize="0"/>
          <p:nvPr/>
        </p:nvPicPr>
        <p:blipFill rotWithShape="1">
          <a:blip r:embed="rId3">
            <a:alphaModFix/>
          </a:blip>
          <a:srcRect r="1224"/>
          <a:stretch/>
        </p:blipFill>
        <p:spPr>
          <a:xfrm>
            <a:off x="174853" y="2503975"/>
            <a:ext cx="4472876" cy="16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34"/>
          <p:cNvSpPr txBox="1"/>
          <p:nvPr/>
        </p:nvSpPr>
        <p:spPr>
          <a:xfrm>
            <a:off x="2521200" y="4307600"/>
            <a:ext cx="4388400" cy="4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Joaquim Alves Gaspar, modified by ed g2s [GFDL (http://www.gnu.org/copyleft/fdl.html), CC-BY-SA-3.0 (http://creativecommons.org/licenses/by-sa/3.0/) or CC BY 2.5  (https://creativecommons.org/licenses/by/2.5)], from Wikimedia Commons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https://commons.wikimedia.org/wiki/File:Vernier_caliper.svg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34"/>
          <p:cNvSpPr txBox="1"/>
          <p:nvPr/>
        </p:nvSpPr>
        <p:spPr>
          <a:xfrm>
            <a:off x="4833225" y="1751000"/>
            <a:ext cx="34887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Legend: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Outside jaws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used to measure external length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Inside jaws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used to measure internal length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Depth probe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used to measure depth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Main scale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(cm)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Main scale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(inch)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Vernier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(cm)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Vernier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(inch)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Retainer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used to block/release movable part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34"/>
          <p:cNvSpPr txBox="1"/>
          <p:nvPr/>
        </p:nvSpPr>
        <p:spPr>
          <a:xfrm>
            <a:off x="623875" y="1843900"/>
            <a:ext cx="7056600" cy="4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Karla"/>
                <a:ea typeface="Karla"/>
                <a:cs typeface="Karla"/>
                <a:sym typeface="Karla"/>
              </a:rPr>
              <a:t>Watch </a:t>
            </a:r>
            <a:r>
              <a:rPr lang="en" u="sng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this video</a:t>
            </a:r>
            <a:r>
              <a:rPr lang="en">
                <a:latin typeface="Karla"/>
                <a:ea typeface="Karla"/>
                <a:cs typeface="Karla"/>
                <a:sym typeface="Karla"/>
              </a:rPr>
              <a:t> to learn more about using the Vernier Calliper</a:t>
            </a:r>
            <a:endParaRPr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16" name="Google Shape;316;p34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DIMENSIONS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3" name="Google Shape;323;p35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Dimension Lines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Notations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Extension Lines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Leaders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Symbols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24" name="Google Shape;324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5112" y="1598400"/>
            <a:ext cx="3457575" cy="2571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5" name="Google Shape;325;p35"/>
          <p:cNvCxnSpPr/>
          <p:nvPr/>
        </p:nvCxnSpPr>
        <p:spPr>
          <a:xfrm rot="10800000" flipH="1">
            <a:off x="3478225" y="1738825"/>
            <a:ext cx="2471100" cy="18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326" name="Google Shape;326;p35"/>
          <p:cNvCxnSpPr/>
          <p:nvPr/>
        </p:nvCxnSpPr>
        <p:spPr>
          <a:xfrm rot="10800000" flipH="1">
            <a:off x="3326575" y="2559400"/>
            <a:ext cx="2185500" cy="7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327" name="Google Shape;327;p35"/>
          <p:cNvCxnSpPr/>
          <p:nvPr/>
        </p:nvCxnSpPr>
        <p:spPr>
          <a:xfrm>
            <a:off x="2256050" y="3014400"/>
            <a:ext cx="3604200" cy="42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328" name="Google Shape;328;p35"/>
          <p:cNvCxnSpPr/>
          <p:nvPr/>
        </p:nvCxnSpPr>
        <p:spPr>
          <a:xfrm>
            <a:off x="2363100" y="3335550"/>
            <a:ext cx="3636600" cy="74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329" name="Google Shape;329;p35"/>
          <p:cNvCxnSpPr/>
          <p:nvPr/>
        </p:nvCxnSpPr>
        <p:spPr>
          <a:xfrm rot="10800000" flipH="1">
            <a:off x="2541525" y="1836850"/>
            <a:ext cx="3809400" cy="43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330" name="Google Shape;330;p35"/>
          <p:cNvSpPr txBox="1"/>
          <p:nvPr/>
        </p:nvSpPr>
        <p:spPr>
          <a:xfrm>
            <a:off x="5497838" y="4182950"/>
            <a:ext cx="2912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https://ocw.mit.edu/courses/mechanical-engineering/2-007-design-and-manufacturing-i-spring-2009/related-resources/drawing_and_sketching/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1" name="Google Shape;331;p35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ORTHOGRAPHIC PROJECTION PRACTICE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8" name="Google Shape;338;p36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Follow orthographic projection and dimensioning rules to sketch the following model: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39" name="Google Shape;339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4475" y="2590344"/>
            <a:ext cx="2305175" cy="191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5075" y="2476012"/>
            <a:ext cx="2863500" cy="214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36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7"/>
          <p:cNvSpPr txBox="1">
            <a:spLocks noGrp="1"/>
          </p:cNvSpPr>
          <p:nvPr>
            <p:ph type="title"/>
          </p:nvPr>
        </p:nvSpPr>
        <p:spPr>
          <a:xfrm>
            <a:off x="0" y="0"/>
            <a:ext cx="2968800" cy="1517100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ORTHOGRAPHIC PROJECTION PRACTICE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endParaRPr sz="2400" b="1" i="0" u="none" strike="noStrike" cap="non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 SOLUTION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48" name="Google Shape;348;p37"/>
          <p:cNvSpPr txBox="1">
            <a:spLocks noGrp="1"/>
          </p:cNvSpPr>
          <p:nvPr>
            <p:ph type="body" idx="1"/>
          </p:nvPr>
        </p:nvSpPr>
        <p:spPr>
          <a:xfrm>
            <a:off x="106950" y="2314300"/>
            <a:ext cx="2286000" cy="24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Check your sketch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49" name="Google Shape;349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6389" y="0"/>
            <a:ext cx="662762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7"/>
          <p:cNvSpPr/>
          <p:nvPr/>
        </p:nvSpPr>
        <p:spPr>
          <a:xfrm>
            <a:off x="627950" y="3335750"/>
            <a:ext cx="1184700" cy="66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p37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18500" y="45570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8"/>
          <p:cNvSpPr txBox="1">
            <a:spLocks noGrp="1"/>
          </p:cNvSpPr>
          <p:nvPr>
            <p:ph type="body" idx="1"/>
          </p:nvPr>
        </p:nvSpPr>
        <p:spPr>
          <a:xfrm>
            <a:off x="236250" y="1182675"/>
            <a:ext cx="3192600" cy="3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Modeling </a:t>
            </a:r>
            <a:r>
              <a:rPr lang="en"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Parts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Assemblies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 3D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Refer to </a:t>
            </a:r>
            <a:r>
              <a:rPr lang="en" sz="1800" b="0" i="0" strike="noStrike" cap="none">
                <a:latin typeface="Karla"/>
                <a:ea typeface="Karla"/>
                <a:cs typeface="Karla"/>
                <a:sym typeface="Karla"/>
              </a:rPr>
              <a:t>SolidWorks Vocabulary(</a:t>
            </a:r>
            <a:r>
              <a:rPr lang="en" sz="1800" b="1" i="0" strike="noStrike" cap="none"/>
              <a:t>W9 SolidWorks Vocabulary</a:t>
            </a:r>
            <a:r>
              <a:rPr lang="en" sz="1800" b="0" i="0" strike="noStrike" cap="none">
                <a:latin typeface="Karla"/>
                <a:ea typeface="Karla"/>
                <a:cs typeface="Karla"/>
                <a:sym typeface="Karla"/>
              </a:rPr>
              <a:t>)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for definition of commonly used terms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6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Watch this S</a:t>
            </a: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olidWorks First Look Video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to learn about SolidWorks capabilities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6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https://www.youtube.com/watch?v=fc2B3fkW1uA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58" name="Google Shape;358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" y="0"/>
            <a:ext cx="3745379" cy="112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28850" y="1134362"/>
            <a:ext cx="5715099" cy="348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8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9"/>
          <p:cNvSpPr txBox="1">
            <a:spLocks noGrp="1"/>
          </p:cNvSpPr>
          <p:nvPr>
            <p:ph type="title"/>
          </p:nvPr>
        </p:nvSpPr>
        <p:spPr>
          <a:xfrm>
            <a:off x="886650" y="1826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AFTER COMPLETING THIS LESSON YOU CAN NOW WORK 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67" name="Google Shape;367;p39"/>
          <p:cNvSpPr txBox="1">
            <a:spLocks noGrp="1"/>
          </p:cNvSpPr>
          <p:nvPr>
            <p:ph type="body" idx="1"/>
          </p:nvPr>
        </p:nvSpPr>
        <p:spPr>
          <a:xfrm>
            <a:off x="139825" y="1072450"/>
            <a:ext cx="8567700" cy="3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AutoNum type="arabicPeriod"/>
            </a:pPr>
            <a:r>
              <a:rPr lang="en" sz="2400" b="0" i="0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Orthographic Projection Drawing(</a:t>
            </a:r>
            <a:r>
              <a:rPr lang="en" b="1">
                <a:solidFill>
                  <a:srgbClr val="000000"/>
                </a:solidFill>
              </a:rPr>
              <a:t>Module</a:t>
            </a:r>
            <a:r>
              <a:rPr lang="en" sz="2400" b="1" i="0" strike="noStrike" cap="none">
                <a:solidFill>
                  <a:srgbClr val="000000"/>
                </a:solidFill>
              </a:rPr>
              <a:t> 8 Final Project Part Engineering Drawing Assignment</a:t>
            </a:r>
            <a:r>
              <a:rPr lang="en" sz="2400" b="0" i="0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)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of your final project part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AutoNum type="arabicPeriod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Practice using SolidWorks - 2 Lessons (Part and Assembly)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AutoNum type="alphaLcPeriod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Open SolidWorks and click on</a:t>
            </a:r>
            <a:b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</a:b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Tutorials link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AutoNum type="alphaLcPeriod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Follow instructions in Lessons 1 and 2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AutoNum type="alphaLcPeriod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For video instruction go to </a:t>
            </a:r>
            <a:r>
              <a:rPr lang="en" sz="1100" b="0" i="0" u="sng" strike="noStrike" cap="none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http://www.solidworks.com/sw/resources/getting-started-3d-parts-design.htm</a:t>
            </a:r>
            <a:endParaRPr/>
          </a:p>
        </p:txBody>
      </p:sp>
      <p:pic>
        <p:nvPicPr>
          <p:cNvPr id="368" name="Google Shape;368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98850" y="2835000"/>
            <a:ext cx="2545150" cy="146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9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0"/>
          <p:cNvSpPr txBox="1">
            <a:spLocks noGrp="1"/>
          </p:cNvSpPr>
          <p:nvPr>
            <p:ph type="body" idx="1"/>
          </p:nvPr>
        </p:nvSpPr>
        <p:spPr>
          <a:xfrm>
            <a:off x="810450" y="1614300"/>
            <a:ext cx="7370700" cy="33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00"/>
                </a:solidFill>
              </a:rPr>
              <a:t>3.</a:t>
            </a:r>
            <a:r>
              <a:rPr lang="en"/>
              <a:t> Model your final project part in SolidWorks(read: </a:t>
            </a:r>
            <a:r>
              <a:rPr lang="en" b="1">
                <a:solidFill>
                  <a:srgbClr val="000000"/>
                </a:solidFill>
              </a:rPr>
              <a:t>iCREAT I-Module 9-Final Project SolidWorks Model Assignment</a:t>
            </a:r>
            <a:r>
              <a:rPr lang="en">
                <a:solidFill>
                  <a:srgbClr val="004C52"/>
                </a:solidFill>
              </a:rPr>
              <a:t>).</a:t>
            </a:r>
            <a:endParaRPr>
              <a:solidFill>
                <a:srgbClr val="004C52"/>
              </a:solidFill>
            </a:endParaRPr>
          </a:p>
        </p:txBody>
      </p:sp>
      <p:pic>
        <p:nvPicPr>
          <p:cNvPr id="376" name="Google Shape;376;p40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3"/>
          <p:cNvSpPr txBox="1">
            <a:spLocks noGrp="1"/>
          </p:cNvSpPr>
          <p:nvPr>
            <p:ph type="title"/>
          </p:nvPr>
        </p:nvSpPr>
        <p:spPr>
          <a:xfrm>
            <a:off x="886650" y="43995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REQUIREMENTS: DEFINITION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2" name="Google Shape;182;p23"/>
          <p:cNvSpPr txBox="1">
            <a:spLocks noGrp="1"/>
          </p:cNvSpPr>
          <p:nvPr>
            <p:ph type="body" idx="1"/>
          </p:nvPr>
        </p:nvSpPr>
        <p:spPr>
          <a:xfrm>
            <a:off x="119825" y="1484400"/>
            <a:ext cx="69228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 </a:t>
            </a:r>
            <a:r>
              <a:rPr lang="en"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requirement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is an expression of desired appearance and behaviour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Requirements focus on the user’s needs, not on the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solution OR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implementation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designate </a:t>
            </a:r>
            <a:r>
              <a:rPr lang="en" sz="24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what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behaviour, without saying how that behaviour will be realized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83" name="Google Shape;183;p23"/>
          <p:cNvPicPr preferRelativeResize="0"/>
          <p:nvPr/>
        </p:nvPicPr>
        <p:blipFill rotWithShape="1">
          <a:blip r:embed="rId3">
            <a:alphaModFix/>
          </a:blip>
          <a:srcRect l="21448" r="4206"/>
          <a:stretch/>
        </p:blipFill>
        <p:spPr>
          <a:xfrm>
            <a:off x="7042625" y="1603291"/>
            <a:ext cx="1990500" cy="200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3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1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383" name="Google Shape;383;p41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384" name="Google Shape;384;p41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41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6" name="Google Shape;386;p41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7" name="Google Shape;38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1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2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94" name="Google Shape;394;p4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991350" y="403850"/>
            <a:ext cx="2118748" cy="91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42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4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42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244050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TYPES OF REQUIREMENTS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1" name="Google Shape;191;p24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unctionality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P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hysical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D9D9D9"/>
                </a:solidFill>
                <a:latin typeface="Karla"/>
                <a:ea typeface="Karla"/>
                <a:cs typeface="Karla"/>
                <a:sym typeface="Karla"/>
              </a:rPr>
              <a:t>D</a:t>
            </a:r>
            <a:r>
              <a:rPr lang="en" sz="1800" b="0" i="0" u="none" strike="noStrike" cap="none">
                <a:solidFill>
                  <a:srgbClr val="D9D9D9"/>
                </a:solidFill>
                <a:latin typeface="Karla"/>
                <a:ea typeface="Karla"/>
                <a:cs typeface="Karla"/>
                <a:sym typeface="Karla"/>
              </a:rPr>
              <a:t>ata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sability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eliability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erformance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upportability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2273900" y="1952850"/>
            <a:ext cx="811800" cy="3123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Google Shape;193;p24"/>
          <p:cNvPicPr preferRelativeResize="0"/>
          <p:nvPr/>
        </p:nvPicPr>
        <p:blipFill rotWithShape="1">
          <a:blip r:embed="rId3">
            <a:alphaModFix/>
          </a:blip>
          <a:srcRect l="3017" r="5272"/>
          <a:stretch/>
        </p:blipFill>
        <p:spPr>
          <a:xfrm>
            <a:off x="4968225" y="1080425"/>
            <a:ext cx="3478500" cy="284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4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5"/>
          <p:cNvSpPr txBox="1">
            <a:spLocks noGrp="1"/>
          </p:cNvSpPr>
          <p:nvPr>
            <p:ph type="title"/>
          </p:nvPr>
        </p:nvSpPr>
        <p:spPr>
          <a:xfrm>
            <a:off x="287275" y="1306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ENGINEERING DESIGN PROCESS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1" name="Google Shape;201;p25"/>
          <p:cNvSpPr txBox="1">
            <a:spLocks noGrp="1"/>
          </p:cNvSpPr>
          <p:nvPr>
            <p:ph type="body" idx="1"/>
          </p:nvPr>
        </p:nvSpPr>
        <p:spPr>
          <a:xfrm>
            <a:off x="287275" y="1247500"/>
            <a:ext cx="3992100" cy="38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We solve problems by designing solutions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There is a common cycle to the </a:t>
            </a:r>
            <a:r>
              <a:rPr lang="en"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design process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The cycle is </a:t>
            </a:r>
            <a:r>
              <a:rPr lang="en"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iterative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and is repeated as we test and redesign until the most </a:t>
            </a:r>
            <a:r>
              <a:rPr lang="en"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optimal solution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is found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02" name="Google Shape;202;p25"/>
          <p:cNvSpPr txBox="1"/>
          <p:nvPr/>
        </p:nvSpPr>
        <p:spPr>
          <a:xfrm>
            <a:off x="4279375" y="3713700"/>
            <a:ext cx="4870800" cy="10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Watch the following videos </a:t>
            </a:r>
            <a:r>
              <a:rPr lang="en" sz="12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for more information on the Engineering Design Process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Karla"/>
              <a:buChar char="●"/>
            </a:pPr>
            <a:r>
              <a:rPr lang="en" sz="12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lang="en" sz="1200" b="0" i="0" u="sng" strike="noStrike" cap="none">
                <a:solidFill>
                  <a:schemeClr val="hlink"/>
                </a:solidFill>
                <a:highlight>
                  <a:srgbClr val="F4F4F4"/>
                </a:highlight>
                <a:latin typeface="Karla"/>
                <a:ea typeface="Karla"/>
                <a:cs typeface="Karla"/>
                <a:sym typeface="Karla"/>
                <a:hlinkClick r:id="rId3"/>
              </a:rPr>
              <a:t>http://www.youtube.com/watch?v=jUks3N3KliA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8C09"/>
              </a:buClr>
              <a:buSzPts val="1200"/>
              <a:buFont typeface="Karla"/>
              <a:buChar char="●"/>
            </a:pPr>
            <a:r>
              <a:rPr lang="en" sz="1200" b="0" i="0" u="sng" strike="noStrike" cap="none">
                <a:solidFill>
                  <a:schemeClr val="hlink"/>
                </a:solidFill>
                <a:highlight>
                  <a:srgbClr val="F4F4F4"/>
                </a:highlight>
                <a:latin typeface="Karla"/>
                <a:ea typeface="Karla"/>
                <a:cs typeface="Karla"/>
                <a:sym typeface="Karla"/>
                <a:hlinkClick r:id="rId4"/>
              </a:rPr>
              <a:t>http://www.youtube.com/watch?v=0vOw41iYwMs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5"/>
          <p:cNvSpPr/>
          <p:nvPr/>
        </p:nvSpPr>
        <p:spPr>
          <a:xfrm>
            <a:off x="6141200" y="463025"/>
            <a:ext cx="1408800" cy="512400"/>
          </a:xfrm>
          <a:prstGeom prst="flowChartAlternate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reflection stA="30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>
            <a:off x="6218600" y="422800"/>
            <a:ext cx="13314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1.ASK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-Identify the problem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5"/>
          <p:cNvSpPr/>
          <p:nvPr/>
        </p:nvSpPr>
        <p:spPr>
          <a:xfrm>
            <a:off x="6141200" y="1301000"/>
            <a:ext cx="1408800" cy="512400"/>
          </a:xfrm>
          <a:prstGeom prst="flowChartAlternate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reflection stA="30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5"/>
          <p:cNvSpPr/>
          <p:nvPr/>
        </p:nvSpPr>
        <p:spPr>
          <a:xfrm>
            <a:off x="6141200" y="2126400"/>
            <a:ext cx="1408800" cy="512400"/>
          </a:xfrm>
          <a:prstGeom prst="flowChartAlternate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reflection stA="30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5"/>
          <p:cNvSpPr/>
          <p:nvPr/>
        </p:nvSpPr>
        <p:spPr>
          <a:xfrm>
            <a:off x="6141200" y="2951800"/>
            <a:ext cx="1408800" cy="512400"/>
          </a:xfrm>
          <a:prstGeom prst="flowChartAlternate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reflection stA="30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5"/>
          <p:cNvSpPr/>
          <p:nvPr/>
        </p:nvSpPr>
        <p:spPr>
          <a:xfrm>
            <a:off x="4246213" y="2439400"/>
            <a:ext cx="1408800" cy="512400"/>
          </a:xfrm>
          <a:prstGeom prst="flowChartAlternate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reflection stA="30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5"/>
          <p:cNvSpPr txBox="1"/>
          <p:nvPr/>
        </p:nvSpPr>
        <p:spPr>
          <a:xfrm>
            <a:off x="6198500" y="1274600"/>
            <a:ext cx="12942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2.IMAGINE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-brainstorm solutions and  ideas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5"/>
          <p:cNvSpPr txBox="1"/>
          <p:nvPr/>
        </p:nvSpPr>
        <p:spPr>
          <a:xfrm>
            <a:off x="6181650" y="2170650"/>
            <a:ext cx="13314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3.PLAN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-Choose couple of the best ideas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5"/>
          <p:cNvSpPr txBox="1"/>
          <p:nvPr/>
        </p:nvSpPr>
        <p:spPr>
          <a:xfrm>
            <a:off x="6201850" y="2993075"/>
            <a:ext cx="13314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4.CREAT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-Build a working prototype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5"/>
          <p:cNvSpPr/>
          <p:nvPr/>
        </p:nvSpPr>
        <p:spPr>
          <a:xfrm>
            <a:off x="4216588" y="1537463"/>
            <a:ext cx="1408800" cy="512400"/>
          </a:xfrm>
          <a:prstGeom prst="flowChartAlternate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reflection stA="30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5"/>
          <p:cNvSpPr txBox="1"/>
          <p:nvPr/>
        </p:nvSpPr>
        <p:spPr>
          <a:xfrm>
            <a:off x="4300850" y="2460525"/>
            <a:ext cx="12942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5.TEST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-Evaluate the solution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4246925" y="1557200"/>
            <a:ext cx="13314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6.IMPROVE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-Make improvements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-Repeat steps 1-6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7657975" y="639125"/>
            <a:ext cx="559500" cy="857400"/>
          </a:xfrm>
          <a:prstGeom prst="curvedLeftArrow">
            <a:avLst>
              <a:gd name="adj1" fmla="val 25000"/>
              <a:gd name="adj2" fmla="val 50000"/>
              <a:gd name="adj3" fmla="val 2110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7657975" y="1603125"/>
            <a:ext cx="559500" cy="857400"/>
          </a:xfrm>
          <a:prstGeom prst="curvedLeftArrow">
            <a:avLst>
              <a:gd name="adj1" fmla="val 25000"/>
              <a:gd name="adj2" fmla="val 50000"/>
              <a:gd name="adj3" fmla="val 2110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7657975" y="2567125"/>
            <a:ext cx="559500" cy="857400"/>
          </a:xfrm>
          <a:prstGeom prst="curvedLeftArrow">
            <a:avLst>
              <a:gd name="adj1" fmla="val 25000"/>
              <a:gd name="adj2" fmla="val 50000"/>
              <a:gd name="adj3" fmla="val 2110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/>
          <p:nvPr/>
        </p:nvSpPr>
        <p:spPr>
          <a:xfrm rot="-5400000">
            <a:off x="5335949" y="2611750"/>
            <a:ext cx="296100" cy="11259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4786350" y="2107150"/>
            <a:ext cx="134700" cy="2961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5"/>
          <p:cNvSpPr/>
          <p:nvPr/>
        </p:nvSpPr>
        <p:spPr>
          <a:xfrm>
            <a:off x="4786225" y="546025"/>
            <a:ext cx="1294200" cy="903300"/>
          </a:xfrm>
          <a:prstGeom prst="bentArrow">
            <a:avLst>
              <a:gd name="adj1" fmla="val 14925"/>
              <a:gd name="adj2" fmla="val 25000"/>
              <a:gd name="adj3" fmla="val 26116"/>
              <a:gd name="adj4" fmla="val 87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Google Shape;221;p25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REQUIREMENT CONSIDERATIONS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8" name="Google Shape;228;p26"/>
          <p:cNvSpPr txBox="1">
            <a:spLocks noGrp="1"/>
          </p:cNvSpPr>
          <p:nvPr>
            <p:ph type="body" idx="1"/>
          </p:nvPr>
        </p:nvSpPr>
        <p:spPr>
          <a:xfrm>
            <a:off x="5892150" y="1495850"/>
            <a:ext cx="27594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Other: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Cost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User requirements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Aesthetics (How it looks)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Size and Shape </a:t>
            </a:r>
            <a:r>
              <a:rPr lang="en" sz="12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(Geometry)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Environmental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Manufacturability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Regulatory 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Ease of repair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Reliability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Lifespan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Disposability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29" name="Google Shape;229;p26"/>
          <p:cNvSpPr txBox="1">
            <a:spLocks noGrp="1"/>
          </p:cNvSpPr>
          <p:nvPr>
            <p:ph type="body" idx="2"/>
          </p:nvPr>
        </p:nvSpPr>
        <p:spPr>
          <a:xfrm>
            <a:off x="457249" y="1495850"/>
            <a:ext cx="245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Physical: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Weight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Material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Color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Transparency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Reflectance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Surface texture (polished, rough)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Elasticity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Hardness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Magnetic properties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4625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Electrical properties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30" name="Google Shape;230;p26"/>
          <p:cNvSpPr txBox="1">
            <a:spLocks noGrp="1"/>
          </p:cNvSpPr>
          <p:nvPr>
            <p:ph type="body" idx="3"/>
          </p:nvPr>
        </p:nvSpPr>
        <p:spPr>
          <a:xfrm>
            <a:off x="2848750" y="1495850"/>
            <a:ext cx="28986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Performance: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Accuracy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Strength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Reproducibility, repeatability (Does it always do the same thing given the same input?)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Speed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Permeability (Do things leak through it?)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Flammability (ability to set on fire)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</a:pPr>
            <a:r>
              <a:rPr lang="en"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Insulation value</a:t>
            </a: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</a:pPr>
            <a:endParaRPr sz="1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31" name="Google Shape;231;p26"/>
          <p:cNvSpPr txBox="1"/>
          <p:nvPr/>
        </p:nvSpPr>
        <p:spPr>
          <a:xfrm>
            <a:off x="66925" y="4441750"/>
            <a:ext cx="9144000" cy="2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http://www.sciencebuddies.org/engineering-design-process/design-requirements-examples.shtml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26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7"/>
          <p:cNvSpPr txBox="1">
            <a:spLocks noGrp="1"/>
          </p:cNvSpPr>
          <p:nvPr>
            <p:ph type="title"/>
          </p:nvPr>
        </p:nvSpPr>
        <p:spPr>
          <a:xfrm>
            <a:off x="1304625" y="335550"/>
            <a:ext cx="7419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DISCUSSION  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9" name="Google Shape;239;p27"/>
          <p:cNvSpPr txBox="1">
            <a:spLocks noGrp="1"/>
          </p:cNvSpPr>
          <p:nvPr>
            <p:ph type="body" idx="1"/>
          </p:nvPr>
        </p:nvSpPr>
        <p:spPr>
          <a:xfrm>
            <a:off x="580350" y="1399325"/>
            <a:ext cx="8229600" cy="3327300"/>
          </a:xfrm>
          <a:prstGeom prst="rect">
            <a:avLst/>
          </a:prstGeom>
          <a:noFill/>
          <a:ln w="9525" cap="flat" cmpd="sng">
            <a:solidFill>
              <a:schemeClr val="dk1">
                <a:alpha val="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Based on the project description, what are the physical requirements?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40" name="Google Shape;240;p27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8"/>
          <p:cNvSpPr txBox="1">
            <a:spLocks noGrp="1"/>
          </p:cNvSpPr>
          <p:nvPr>
            <p:ph type="title"/>
          </p:nvPr>
        </p:nvSpPr>
        <p:spPr>
          <a:xfrm>
            <a:off x="1304625" y="335550"/>
            <a:ext cx="7419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PARTS - &gt; </a:t>
            </a: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FASTENERS -&gt; 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ASSEMBLIES 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7" name="Google Shape;247;p28"/>
          <p:cNvPicPr preferRelativeResize="0"/>
          <p:nvPr/>
        </p:nvPicPr>
        <p:blipFill rotWithShape="1">
          <a:blip r:embed="rId3">
            <a:alphaModFix/>
          </a:blip>
          <a:srcRect t="3432" b="23812"/>
          <a:stretch/>
        </p:blipFill>
        <p:spPr>
          <a:xfrm>
            <a:off x="5400175" y="1558175"/>
            <a:ext cx="3000300" cy="190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8"/>
          <p:cNvPicPr preferRelativeResize="0"/>
          <p:nvPr/>
        </p:nvPicPr>
        <p:blipFill rotWithShape="1">
          <a:blip r:embed="rId4">
            <a:alphaModFix/>
          </a:blip>
          <a:srcRect l="4816" r="4816"/>
          <a:stretch/>
        </p:blipFill>
        <p:spPr>
          <a:xfrm>
            <a:off x="615675" y="1524012"/>
            <a:ext cx="2434500" cy="2163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8"/>
          <p:cNvSpPr/>
          <p:nvPr/>
        </p:nvSpPr>
        <p:spPr>
          <a:xfrm>
            <a:off x="3763700" y="2452425"/>
            <a:ext cx="1248900" cy="55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28"/>
          <p:cNvPicPr preferRelativeResize="0"/>
          <p:nvPr/>
        </p:nvPicPr>
        <p:blipFill rotWithShape="1">
          <a:blip r:embed="rId5">
            <a:alphaModFix/>
          </a:blip>
          <a:srcRect t="15479" b="14091"/>
          <a:stretch/>
        </p:blipFill>
        <p:spPr>
          <a:xfrm>
            <a:off x="3517650" y="3586300"/>
            <a:ext cx="1740900" cy="1274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1" name="Google Shape;251;p28"/>
          <p:cNvCxnSpPr/>
          <p:nvPr/>
        </p:nvCxnSpPr>
        <p:spPr>
          <a:xfrm rot="10800000">
            <a:off x="4388137" y="3050100"/>
            <a:ext cx="0" cy="603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triangle" w="lg" len="lg"/>
          </a:ln>
        </p:spPr>
      </p:cxnSp>
      <p:pic>
        <p:nvPicPr>
          <p:cNvPr id="252" name="Google Shape;252;p28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9"/>
          <p:cNvSpPr txBox="1">
            <a:spLocks noGrp="1"/>
          </p:cNvSpPr>
          <p:nvPr>
            <p:ph type="title"/>
          </p:nvPr>
        </p:nvSpPr>
        <p:spPr>
          <a:xfrm>
            <a:off x="258600" y="194000"/>
            <a:ext cx="8626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iCREAT I - 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FINAL PROJECT DESCRIPTION </a:t>
            </a:r>
            <a:b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(TELEPRESENCE BASE)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9" name="Google Shape;259;p29"/>
          <p:cNvSpPr txBox="1">
            <a:spLocks noGrp="1"/>
          </p:cNvSpPr>
          <p:nvPr>
            <p:ph type="body" idx="1"/>
          </p:nvPr>
        </p:nvSpPr>
        <p:spPr>
          <a:xfrm>
            <a:off x="347650" y="1051400"/>
            <a:ext cx="8164200" cy="3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➢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Design an autonomous (no user interaction allowed) robot based on a typical device used in Micromouse events.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➢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robot’s (Micromouse) job is to </a:t>
            </a: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navigate an obstacle course without collision.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➢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robot should be built using </a:t>
            </a: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existing materials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including: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○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 2-wheels robotic chassis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○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 Arduino microcontroller with a ”motor shield“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○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Motors, sensors, and other electronic components as necessary (provided).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➢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robot will include at least one </a:t>
            </a: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unique supportive or decorative structure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that fits well within the design of the system. The structure must be designed using SolidWorks software.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60" name="Google Shape;260;p29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3051" y="4622333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>
            <a:spLocks noGrp="1"/>
          </p:cNvSpPr>
          <p:nvPr>
            <p:ph type="title"/>
          </p:nvPr>
        </p:nvSpPr>
        <p:spPr>
          <a:xfrm>
            <a:off x="258600" y="194000"/>
            <a:ext cx="8626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Project Grading Requirements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7" name="Google Shape;267;p30"/>
          <p:cNvSpPr txBox="1">
            <a:spLocks noGrp="1"/>
          </p:cNvSpPr>
          <p:nvPr>
            <p:ph type="body" idx="1"/>
          </p:nvPr>
        </p:nvSpPr>
        <p:spPr>
          <a:xfrm>
            <a:off x="317850" y="993875"/>
            <a:ext cx="8626800" cy="39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i="0" u="none" strike="noStrike" cap="none">
                <a:solidFill>
                  <a:schemeClr val="dk1"/>
                </a:solidFill>
              </a:rPr>
              <a:t>Teams must split the coding and design work very clearly for grading purposes.  Each team will only use one chassis.  Please make sure your project  meets the following specifications.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i="0" u="none" strike="noStrike" cap="none">
                <a:solidFill>
                  <a:schemeClr val="dk1"/>
                </a:solidFill>
              </a:rPr>
              <a:t>Your robot must use: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rabi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Functional or decorative 3D printed components (each member of the team designs one part)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rabi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An ultrasonic sensor to avoid obstacles (Ex. team member 1 responsible)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rabi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A servo motor to sweep or other functionality (Ex. team member 1 responsible)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rabi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2 DC motors for the wheels and a motor shield (Ex. team member 2 responsible)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rabi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Integrate any of the following components (at least one component per each members of the team)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lphaL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At least 2 LEDs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lphaL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A buzzer.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AutoNum type="alphaLcPeriod"/>
            </a:pPr>
            <a:r>
              <a:rPr lang="en" sz="1400" i="0" u="none" strike="noStrike" cap="none">
                <a:solidFill>
                  <a:schemeClr val="dk1"/>
                </a:solidFill>
              </a:rPr>
              <a:t>An LDR.</a:t>
            </a:r>
            <a:endParaRPr sz="1400" i="0" u="none" strike="noStrike" cap="none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i="0" u="none" strike="noStrike" cap="none">
                <a:solidFill>
                  <a:schemeClr val="dk1"/>
                </a:solidFill>
              </a:rPr>
              <a:t> </a:t>
            </a:r>
            <a:endParaRPr sz="1400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268" name="Google Shape;268;p30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9300" y="4478950"/>
            <a:ext cx="1143124" cy="4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1458</Words>
  <Application>Microsoft Office PowerPoint</Application>
  <PresentationFormat>On-screen Show (16:9)</PresentationFormat>
  <Paragraphs>177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Raleway</vt:lpstr>
      <vt:lpstr>Noto Sans Symbols</vt:lpstr>
      <vt:lpstr>Georgia</vt:lpstr>
      <vt:lpstr>Galdeano</vt:lpstr>
      <vt:lpstr>Karla</vt:lpstr>
      <vt:lpstr>Economica</vt:lpstr>
      <vt:lpstr>Arial</vt:lpstr>
      <vt:lpstr>Escalus template</vt:lpstr>
      <vt:lpstr>Escalus template</vt:lpstr>
      <vt:lpstr>INTRODUCTION TO ENGINEERING DESIGN &amp; 3D MODELING</vt:lpstr>
      <vt:lpstr>REQUIREMENTS: DEFINITION</vt:lpstr>
      <vt:lpstr>TYPES OF REQUIREMENTS</vt:lpstr>
      <vt:lpstr>ENGINEERING DESIGN PROCESS</vt:lpstr>
      <vt:lpstr>REQUIREMENT CONSIDERATIONS</vt:lpstr>
      <vt:lpstr>DISCUSSION  </vt:lpstr>
      <vt:lpstr>PARTS - &gt; FASTENERS -&gt; ASSEMBLIES </vt:lpstr>
      <vt:lpstr>iCREAT I - FINAL PROJECT DESCRIPTION  (TELEPRESENCE BASE)</vt:lpstr>
      <vt:lpstr>Project Grading Requirements</vt:lpstr>
      <vt:lpstr>PowerPoint Presentation</vt:lpstr>
      <vt:lpstr>IDEA - PROTOTYPE</vt:lpstr>
      <vt:lpstr>ORTHOGRAPHIC PROJECTION</vt:lpstr>
      <vt:lpstr>MEASURE</vt:lpstr>
      <vt:lpstr>DIMENSIONS</vt:lpstr>
      <vt:lpstr>ORTHOGRAPHIC PROJECTION PRACTICE</vt:lpstr>
      <vt:lpstr>ORTHOGRAPHIC PROJECTION PRACTICE   SOLUTION</vt:lpstr>
      <vt:lpstr>PowerPoint Presentation</vt:lpstr>
      <vt:lpstr>AFTER COMPLETING THIS LESSON YOU CAN NOW WORK 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ENGINEERING DESIGN &amp; 3D MODELING</dc:title>
  <cp:lastModifiedBy>Shamsi</cp:lastModifiedBy>
  <cp:revision>1</cp:revision>
  <dcterms:modified xsi:type="dcterms:W3CDTF">2020-03-31T23:39:51Z</dcterms:modified>
</cp:coreProperties>
</file>