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  <p:sldMasterId id="2147483669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Economica" panose="020B0604020202020204" charset="0"/>
      <p:regular r:id="rId22"/>
      <p:bold r:id="rId23"/>
      <p:italic r:id="rId24"/>
      <p:boldItalic r:id="rId25"/>
    </p:embeddedFont>
    <p:embeddedFont>
      <p:font typeface="Galdeano" panose="020B0604020202020204" charset="0"/>
      <p:regular r:id="rId26"/>
    </p:embeddedFont>
    <p:embeddedFont>
      <p:font typeface="Helvetica Neue" panose="020B0604020202020204" charset="0"/>
      <p:regular r:id="rId27"/>
      <p:bold r:id="rId28"/>
      <p:italic r:id="rId29"/>
      <p:boldItalic r:id="rId30"/>
    </p:embeddedFont>
    <p:embeddedFont>
      <p:font typeface="Karla" panose="020B0604020202020204" charset="0"/>
      <p:regular r:id="rId31"/>
      <p:bold r:id="rId32"/>
      <p:italic r:id="rId33"/>
      <p:boldItalic r:id="rId34"/>
    </p:embeddedFont>
    <p:embeddedFont>
      <p:font typeface="Raleway" panose="020B060402020202020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099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099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64" y="685800"/>
            <a:ext cx="6093900" cy="3427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7700" cy="41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5ad6c6766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g5ad6c6766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5ad6c6766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g5ad6c6766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64" y="685800"/>
            <a:ext cx="6093900" cy="3427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7700" cy="41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5999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332" cy="2588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826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342116" h="53320" extrusionOk="0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94" name="Google Shape;94;p13"/>
          <p:cNvSpPr/>
          <p:nvPr/>
        </p:nvSpPr>
        <p:spPr>
          <a:xfrm>
            <a:off x="-6025" y="2"/>
            <a:ext cx="4445395" cy="1085644"/>
          </a:xfrm>
          <a:custGeom>
            <a:avLst/>
            <a:gdLst/>
            <a:ahLst/>
            <a:cxnLst/>
            <a:rect l="l" t="t" r="r" b="b"/>
            <a:pathLst>
              <a:path w="291932" h="58628" extrusionOk="0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95" name="Google Shape;95;p13"/>
          <p:cNvSpPr/>
          <p:nvPr/>
        </p:nvSpPr>
        <p:spPr>
          <a:xfrm>
            <a:off x="6375475" y="4745747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203628" h="19060" extrusionOk="0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96" name="Google Shape;96;p13"/>
          <p:cNvSpPr/>
          <p:nvPr/>
        </p:nvSpPr>
        <p:spPr>
          <a:xfrm>
            <a:off x="7341180" y="4767304"/>
            <a:ext cx="1821096" cy="395811"/>
          </a:xfrm>
          <a:custGeom>
            <a:avLst/>
            <a:gdLst/>
            <a:ahLst/>
            <a:cxnLst/>
            <a:rect l="l" t="t" r="r" b="b"/>
            <a:pathLst>
              <a:path w="145484" h="18819" extrusionOk="0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97" name="Google Shape;97;p13"/>
          <p:cNvSpPr/>
          <p:nvPr/>
        </p:nvSpPr>
        <p:spPr>
          <a:xfrm>
            <a:off x="8340717" y="4204075"/>
            <a:ext cx="818444" cy="959061"/>
          </a:xfrm>
          <a:custGeom>
            <a:avLst/>
            <a:gdLst/>
            <a:ahLst/>
            <a:cxnLst/>
            <a:rect l="l" t="t" r="r" b="b"/>
            <a:pathLst>
              <a:path w="65384" h="45599" extrusionOk="0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98" name="Google Shape;98;p13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64671" h="37795" extrusionOk="0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4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01" name="Google Shape;101;p14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2" name="Google Shape;102;p14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03" name="Google Shape;103;p14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104" name="Google Shape;104;p14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5" name="Google Shape;105;p14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06" name="Google Shape;106;p14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107" name="Google Shape;107;p1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/>
          <p:nvPr/>
        </p:nvSpPr>
        <p:spPr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111" name="Google Shape;111;p15"/>
          <p:cNvSpPr/>
          <p:nvPr/>
        </p:nvSpPr>
        <p:spPr>
          <a:xfrm>
            <a:off x="-5900" y="759982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274"/>
            </a:srgbClr>
          </a:solidFill>
          <a:ln>
            <a:noFill/>
          </a:ln>
        </p:spPr>
      </p:sp>
      <p:sp>
        <p:nvSpPr>
          <p:cNvPr id="112" name="Google Shape;112;p15"/>
          <p:cNvSpPr/>
          <p:nvPr/>
        </p:nvSpPr>
        <p:spPr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113" name="Google Shape;113;p15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ABE33F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/>
          <p:nvPr/>
        </p:nvSpPr>
        <p:spPr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16" name="Google Shape;116;p16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274"/>
            </a:srgbClr>
          </a:solidFill>
          <a:ln>
            <a:noFill/>
          </a:ln>
        </p:spPr>
      </p:sp>
      <p:sp>
        <p:nvSpPr>
          <p:cNvPr id="117" name="Google Shape;117;p16"/>
          <p:cNvSpPr/>
          <p:nvPr/>
        </p:nvSpPr>
        <p:spPr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118" name="Google Shape;118;p16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/>
          <p:nvPr/>
        </p:nvSpPr>
        <p:spPr>
          <a:xfrm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22" name="Google Shape;122;p17"/>
          <p:cNvSpPr/>
          <p:nvPr/>
        </p:nvSpPr>
        <p:spPr>
          <a:xfrm>
            <a:off x="0" y="1580113"/>
            <a:ext cx="9144000" cy="3341668"/>
          </a:xfrm>
          <a:custGeom>
            <a:avLst/>
            <a:gdLst/>
            <a:ahLst/>
            <a:cxnLst/>
            <a:rect l="l" t="t" r="r" b="b"/>
            <a:pathLst>
              <a:path w="365760" h="110982" extrusionOk="0">
                <a:moveTo>
                  <a:pt x="0" y="0"/>
                </a:moveTo>
                <a:lnTo>
                  <a:pt x="0" y="54526"/>
                </a:lnTo>
                <a:lnTo>
                  <a:pt x="317748" y="110982"/>
                </a:lnTo>
                <a:lnTo>
                  <a:pt x="365760" y="84202"/>
                </a:lnTo>
                <a:lnTo>
                  <a:pt x="365760" y="26780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123" name="Google Shape;123;p17"/>
          <p:cNvSpPr/>
          <p:nvPr/>
        </p:nvSpPr>
        <p:spPr>
          <a:xfrm>
            <a:off x="-5900" y="410541"/>
            <a:ext cx="9144152" cy="4453149"/>
          </a:xfrm>
          <a:custGeom>
            <a:avLst/>
            <a:gdLst/>
            <a:ahLst/>
            <a:cxnLst/>
            <a:rect l="l" t="t" r="r" b="b"/>
            <a:pathLst>
              <a:path w="365036" h="147896" extrusionOk="0">
                <a:moveTo>
                  <a:pt x="365036" y="21714"/>
                </a:moveTo>
                <a:lnTo>
                  <a:pt x="87097" y="0"/>
                </a:lnTo>
                <a:lnTo>
                  <a:pt x="0" y="57421"/>
                </a:lnTo>
                <a:lnTo>
                  <a:pt x="0" y="117255"/>
                </a:lnTo>
                <a:lnTo>
                  <a:pt x="241266" y="147896"/>
                </a:lnTo>
                <a:lnTo>
                  <a:pt x="365036" y="112913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124" name="Google Shape;124;p17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●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○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■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●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○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■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25" name="Google Shape;125;p17"/>
          <p:cNvSpPr txBox="1"/>
          <p:nvPr/>
        </p:nvSpPr>
        <p:spPr>
          <a:xfrm>
            <a:off x="3593400" y="1086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60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6" name="Google Shape;126;p17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1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29" name="Google Shape;129;p1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30" name="Google Shape;130;p18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31" name="Google Shape;131;p18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132" name="Google Shape;132;p18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33" name="Google Shape;133;p18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34" name="Google Shape;134;p18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135" name="Google Shape;135;p1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36" name="Google Shape;136;p18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2"/>
          </p:nvPr>
        </p:nvSpPr>
        <p:spPr>
          <a:xfrm>
            <a:off x="4679180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1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40" name="Google Shape;140;p1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41" name="Google Shape;141;p1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42" name="Google Shape;142;p19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143" name="Google Shape;143;p19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44" name="Google Shape;144;p19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45" name="Google Shape;145;p19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146" name="Google Shape;146;p1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47" name="Google Shape;147;p19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48" name="Google Shape;148;p19"/>
          <p:cNvSpPr txBox="1">
            <a:spLocks noGrp="1"/>
          </p:cNvSpPr>
          <p:nvPr>
            <p:ph type="body" idx="2"/>
          </p:nvPr>
        </p:nvSpPr>
        <p:spPr>
          <a:xfrm>
            <a:off x="3357262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49" name="Google Shape;149;p19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oogle Shape;151;p20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2" name="Google Shape;152;p20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3" name="Google Shape;153;p20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54" name="Google Shape;154;p20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155" name="Google Shape;155;p20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6" name="Google Shape;156;p20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57" name="Google Shape;157;p20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158" name="Google Shape;158;p2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342116" h="53320" extrusionOk="0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1" name="Google Shape;161;p21"/>
          <p:cNvSpPr/>
          <p:nvPr/>
        </p:nvSpPr>
        <p:spPr>
          <a:xfrm>
            <a:off x="-6025" y="2"/>
            <a:ext cx="4445395" cy="1085644"/>
          </a:xfrm>
          <a:custGeom>
            <a:avLst/>
            <a:gdLst/>
            <a:ahLst/>
            <a:cxnLst/>
            <a:rect l="l" t="t" r="r" b="b"/>
            <a:pathLst>
              <a:path w="291932" h="58628" extrusionOk="0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162" name="Google Shape;162;p21"/>
          <p:cNvSpPr/>
          <p:nvPr/>
        </p:nvSpPr>
        <p:spPr>
          <a:xfrm>
            <a:off x="6375475" y="4745747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203628" h="19060" extrusionOk="0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3" name="Google Shape;163;p21"/>
          <p:cNvSpPr/>
          <p:nvPr/>
        </p:nvSpPr>
        <p:spPr>
          <a:xfrm>
            <a:off x="7341180" y="4767304"/>
            <a:ext cx="1821096" cy="395811"/>
          </a:xfrm>
          <a:custGeom>
            <a:avLst/>
            <a:gdLst/>
            <a:ahLst/>
            <a:cxnLst/>
            <a:rect l="l" t="t" r="r" b="b"/>
            <a:pathLst>
              <a:path w="145484" h="18819" extrusionOk="0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164" name="Google Shape;164;p21"/>
          <p:cNvSpPr/>
          <p:nvPr/>
        </p:nvSpPr>
        <p:spPr>
          <a:xfrm>
            <a:off x="8340717" y="4204075"/>
            <a:ext cx="818444" cy="959061"/>
          </a:xfrm>
          <a:custGeom>
            <a:avLst/>
            <a:gdLst/>
            <a:ahLst/>
            <a:cxnLst/>
            <a:rect l="l" t="t" r="r" b="b"/>
            <a:pathLst>
              <a:path w="65384" h="45599" extrusionOk="0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165" name="Google Shape;165;p21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64671" h="37795" extrusionOk="0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166" name="Google Shape;166;p2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>
            <a:spLocks noGrp="1"/>
          </p:cNvSpPr>
          <p:nvPr>
            <p:ph type="body" idx="1"/>
          </p:nvPr>
        </p:nvSpPr>
        <p:spPr>
          <a:xfrm>
            <a:off x="872067" y="2006600"/>
            <a:ext cx="74082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dt" idx="10"/>
          </p:nvPr>
        </p:nvSpPr>
        <p:spPr>
          <a:xfrm>
            <a:off x="5163672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1" name="Google Shape;171;p22"/>
          <p:cNvSpPr txBox="1">
            <a:spLocks noGrp="1"/>
          </p:cNvSpPr>
          <p:nvPr>
            <p:ph type="sldNum" idx="12"/>
          </p:nvPr>
        </p:nvSpPr>
        <p:spPr>
          <a:xfrm>
            <a:off x="3991088" y="4687622"/>
            <a:ext cx="1161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2" name="Google Shape;172;p22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7" name="Google Shape;27;p4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28" name="Google Shape;28;p4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29" name="Google Shape;29;p4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2" name="Google Shape;32;p5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33" name="Google Shape;33;p5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34" name="Google Shape;34;p5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/>
          <p:nvPr/>
        </p:nvSpPr>
        <p:spPr>
          <a:xfrm>
            <a:off x="6024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8" name="Google Shape;38;p6"/>
          <p:cNvSpPr/>
          <p:nvPr/>
        </p:nvSpPr>
        <p:spPr>
          <a:xfrm>
            <a:off x="0" y="1580112"/>
            <a:ext cx="9144000" cy="334166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39" name="Google Shape;39;p6"/>
          <p:cNvSpPr/>
          <p:nvPr/>
        </p:nvSpPr>
        <p:spPr>
          <a:xfrm>
            <a:off x="-5900" y="410541"/>
            <a:ext cx="9144151" cy="445314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/>
          <p:nvPr/>
        </p:nvSpPr>
        <p:spPr>
          <a:xfrm>
            <a:off x="3593400" y="10861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6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7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5" name="Google Shape;45;p7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6" name="Google Shape;46;p7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47" name="Google Shape;47;p7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48" name="Google Shape;48;p7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9" name="Google Shape;49;p7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0" name="Google Shape;50;p7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56" name="Google Shape;56;p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7" name="Google Shape;57;p8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8" name="Google Shape;58;p8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59" name="Google Shape;59;p8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0" name="Google Shape;60;p8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1" name="Google Shape;61;p8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62" name="Google Shape;62;p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8" name="Google Shape;68;p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9" name="Google Shape;69;p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0" name="Google Shape;70;p9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71" name="Google Shape;71;p9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72" name="Google Shape;72;p9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3" name="Google Shape;73;p9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74" name="Google Shape;74;p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7" name="Google Shape;77;p10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nsf.gov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hyperlink" Target="https://youtu.be/1_LMAgO14z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11" Type="http://schemas.openxmlformats.org/officeDocument/2006/relationships/image" Target="../media/image1.png"/><Relationship Id="rId5" Type="http://schemas.openxmlformats.org/officeDocument/2006/relationships/image" Target="../media/image8.jpg"/><Relationship Id="rId10" Type="http://schemas.openxmlformats.org/officeDocument/2006/relationships/image" Target="../media/image2.png"/><Relationship Id="rId4" Type="http://schemas.openxmlformats.org/officeDocument/2006/relationships/image" Target="../media/image7.jpg"/><Relationship Id="rId9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hyperlink" Target="https://www.tinkercad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>
            <a:spLocks noGrp="1"/>
          </p:cNvSpPr>
          <p:nvPr>
            <p:ph type="ctrTitle"/>
          </p:nvPr>
        </p:nvSpPr>
        <p:spPr>
          <a:xfrm>
            <a:off x="1146050" y="1597350"/>
            <a:ext cx="7076100" cy="20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Coding with Arduino </a:t>
            </a:r>
            <a:r>
              <a:rPr lang="en"/>
              <a:t>I</a:t>
            </a:r>
            <a:r>
              <a:rPr lang="en"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: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 b="1" i="0" u="none" strike="noStrike" cap="non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Arduino, Arduino IDE, and TinkerCAD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8" name="Google Shape;17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3"/>
          <p:cNvSpPr txBox="1"/>
          <p:nvPr/>
        </p:nvSpPr>
        <p:spPr>
          <a:xfrm>
            <a:off x="1711375" y="4728775"/>
            <a:ext cx="57891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6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-2018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b="0" i="0" u="sng" strike="noStrike" cap="none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23"/>
          <p:cNvPicPr preferRelativeResize="0"/>
          <p:nvPr/>
        </p:nvPicPr>
        <p:blipFill rotWithShape="1">
          <a:blip r:embed="rId5">
            <a:alphaModFix/>
          </a:blip>
          <a:srcRect l="2821" r="282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11550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3" descr="MassBay 0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18100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2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endParaRPr sz="2400" b="0" i="0" u="none" strike="noStrike" cap="none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286" name="Google Shape;286;p32"/>
          <p:cNvSpPr txBox="1">
            <a:spLocks noGrp="1"/>
          </p:cNvSpPr>
          <p:nvPr>
            <p:ph type="title"/>
          </p:nvPr>
        </p:nvSpPr>
        <p:spPr>
          <a:xfrm>
            <a:off x="349325" y="22237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</a:pPr>
            <a:r>
              <a:rPr lang="en"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rPr>
              <a:t>Understanding Sound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87" name="Google Shape;287;p32"/>
          <p:cNvPicPr preferRelativeResize="0"/>
          <p:nvPr/>
        </p:nvPicPr>
        <p:blipFill rotWithShape="1">
          <a:blip r:embed="rId3">
            <a:alphaModFix/>
          </a:blip>
          <a:srcRect b="12209"/>
          <a:stretch/>
        </p:blipFill>
        <p:spPr>
          <a:xfrm>
            <a:off x="387275" y="1343775"/>
            <a:ext cx="8187300" cy="351027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2"/>
          <p:cNvSpPr txBox="1">
            <a:spLocks noGrp="1"/>
          </p:cNvSpPr>
          <p:nvPr>
            <p:ph type="dt" idx="10"/>
          </p:nvPr>
        </p:nvSpPr>
        <p:spPr>
          <a:xfrm>
            <a:off x="2720150" y="4625175"/>
            <a:ext cx="2804400" cy="3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Based on materials from NCWIT.org/etextiles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pic>
        <p:nvPicPr>
          <p:cNvPr id="289" name="Google Shape;289;p32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3"/>
          <p:cNvSpPr txBox="1">
            <a:spLocks noGrp="1"/>
          </p:cNvSpPr>
          <p:nvPr>
            <p:ph type="title"/>
          </p:nvPr>
        </p:nvSpPr>
        <p:spPr>
          <a:xfrm>
            <a:off x="886650" y="2687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</a:pPr>
            <a:r>
              <a:rPr lang="en"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rPr>
              <a:t>The Tone Procedure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96" name="Google Shape;296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7125" y="1288075"/>
            <a:ext cx="7720500" cy="317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3"/>
          <p:cNvSpPr txBox="1">
            <a:spLocks noGrp="1"/>
          </p:cNvSpPr>
          <p:nvPr>
            <p:ph type="dt" idx="10"/>
          </p:nvPr>
        </p:nvSpPr>
        <p:spPr>
          <a:xfrm>
            <a:off x="4706225" y="4466575"/>
            <a:ext cx="3118200" cy="2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latin typeface="Arial"/>
                <a:ea typeface="Arial"/>
                <a:cs typeface="Arial"/>
                <a:sym typeface="Arial"/>
              </a:rPr>
              <a:t>Based on materials from NCWIT.org/etextiles</a:t>
            </a:r>
            <a:endParaRPr sz="1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298" name="Google Shape;298;p33"/>
          <p:cNvSpPr txBox="1"/>
          <p:nvPr/>
        </p:nvSpPr>
        <p:spPr>
          <a:xfrm>
            <a:off x="812125" y="4628550"/>
            <a:ext cx="5839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For more info watch:  </a:t>
            </a:r>
            <a:r>
              <a:rPr lang="en" sz="12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Using the Arduino tone() function with a piezo speaker</a:t>
            </a:r>
            <a:endParaRPr sz="1200" b="0" i="0" u="none" strike="noStrike" cap="none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99" name="Google Shape;299;p33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6050" y="2611925"/>
            <a:ext cx="4900780" cy="239322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34"/>
          <p:cNvSpPr txBox="1"/>
          <p:nvPr/>
        </p:nvSpPr>
        <p:spPr>
          <a:xfrm>
            <a:off x="0" y="68568"/>
            <a:ext cx="9144000" cy="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lang="en" sz="36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Notes and Frequencies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" name="Google Shape;307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" y="685800"/>
            <a:ext cx="7871100" cy="188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4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34"/>
          <p:cNvSpPr txBox="1">
            <a:spLocks noGrp="1"/>
          </p:cNvSpPr>
          <p:nvPr>
            <p:ph type="dt" idx="10"/>
          </p:nvPr>
        </p:nvSpPr>
        <p:spPr>
          <a:xfrm>
            <a:off x="3037671" y="478037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Based on materials from NCWIT.org/etextiles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aldeano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0" name="Google Shape;310;p34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5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317" name="Google Shape;317;p35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318" name="Google Shape;318;p35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35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0" name="Google Shape;320;p35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1" name="Google Shape;32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35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6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328" name="Google Shape;328;p3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824350" y="446125"/>
            <a:ext cx="2330275" cy="1006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6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36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557800" y="466015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Programming the Arduino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8" name="Google Shape;188;p24"/>
          <p:cNvSpPr txBox="1">
            <a:spLocks noGrp="1"/>
          </p:cNvSpPr>
          <p:nvPr>
            <p:ph type="body" idx="1"/>
          </p:nvPr>
        </p:nvSpPr>
        <p:spPr>
          <a:xfrm>
            <a:off x="722275" y="1598400"/>
            <a:ext cx="7864800" cy="33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To program the Arduino board we will use the Arduino Integrated Development Environment (IDE)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We will also use TinkerCAD, a simulation tool, to design our circuits and initially use its blocks programming language to help us code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Find TinkerCAD - Circuits at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Start the Arduino IDE by clicking Arduino IDE icon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      on your desktop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89" name="Google Shape;189;p2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13575" y="3469750"/>
            <a:ext cx="1367250" cy="4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4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Components we will control with the Arduino: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7" name="Google Shape;197;p25"/>
          <p:cNvPicPr preferRelativeResize="0"/>
          <p:nvPr/>
        </p:nvPicPr>
        <p:blipFill rotWithShape="1">
          <a:blip r:embed="rId3">
            <a:alphaModFix/>
          </a:blip>
          <a:srcRect l="4920" r="12516"/>
          <a:stretch/>
        </p:blipFill>
        <p:spPr>
          <a:xfrm>
            <a:off x="696600" y="1027950"/>
            <a:ext cx="1173900" cy="1393784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5"/>
          <p:cNvSpPr txBox="1"/>
          <p:nvPr/>
        </p:nvSpPr>
        <p:spPr>
          <a:xfrm>
            <a:off x="5578225" y="1997150"/>
            <a:ext cx="4407600" cy="5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9" name="Google Shape;199;p25"/>
          <p:cNvPicPr preferRelativeResize="0"/>
          <p:nvPr/>
        </p:nvPicPr>
        <p:blipFill rotWithShape="1">
          <a:blip r:embed="rId4">
            <a:alphaModFix/>
          </a:blip>
          <a:srcRect l="6652" r="7169"/>
          <a:stretch/>
        </p:blipFill>
        <p:spPr>
          <a:xfrm>
            <a:off x="2328886" y="1255794"/>
            <a:ext cx="1798201" cy="93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 rotWithShape="1">
          <a:blip r:embed="rId5">
            <a:alphaModFix/>
          </a:blip>
          <a:srcRect t="9489" b="11164"/>
          <a:stretch/>
        </p:blipFill>
        <p:spPr>
          <a:xfrm>
            <a:off x="4317600" y="1038450"/>
            <a:ext cx="1507500" cy="137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 rotWithShape="1">
          <a:blip r:embed="rId6">
            <a:alphaModFix/>
          </a:blip>
          <a:srcRect l="2443" r="2444"/>
          <a:stretch/>
        </p:blipFill>
        <p:spPr>
          <a:xfrm>
            <a:off x="6370537" y="991350"/>
            <a:ext cx="1914601" cy="1466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5"/>
          <p:cNvPicPr preferRelativeResize="0"/>
          <p:nvPr/>
        </p:nvPicPr>
        <p:blipFill rotWithShape="1">
          <a:blip r:embed="rId7">
            <a:alphaModFix/>
          </a:blip>
          <a:srcRect t="19694" b="19687"/>
          <a:stretch/>
        </p:blipFill>
        <p:spPr>
          <a:xfrm>
            <a:off x="4026900" y="3425187"/>
            <a:ext cx="1798200" cy="81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5"/>
          <p:cNvPicPr preferRelativeResize="0"/>
          <p:nvPr/>
        </p:nvPicPr>
        <p:blipFill rotWithShape="1">
          <a:blip r:embed="rId8">
            <a:alphaModFix/>
          </a:blip>
          <a:srcRect l="-1190" r="1188"/>
          <a:stretch/>
        </p:blipFill>
        <p:spPr>
          <a:xfrm>
            <a:off x="6133650" y="2775775"/>
            <a:ext cx="2062800" cy="1540801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5"/>
          <p:cNvSpPr txBox="1"/>
          <p:nvPr/>
        </p:nvSpPr>
        <p:spPr>
          <a:xfrm>
            <a:off x="6882925" y="1283200"/>
            <a:ext cx="889800" cy="2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Buzzer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25"/>
          <p:cNvPicPr preferRelativeResize="0"/>
          <p:nvPr/>
        </p:nvPicPr>
        <p:blipFill rotWithShape="1">
          <a:blip r:embed="rId9">
            <a:alphaModFix/>
          </a:blip>
          <a:srcRect t="-100" b="100"/>
          <a:stretch/>
        </p:blipFill>
        <p:spPr>
          <a:xfrm>
            <a:off x="303900" y="3182975"/>
            <a:ext cx="3210600" cy="150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5"/>
          <p:cNvSpPr txBox="1"/>
          <p:nvPr/>
        </p:nvSpPr>
        <p:spPr>
          <a:xfrm>
            <a:off x="2641038" y="1438400"/>
            <a:ext cx="1173900" cy="3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Push button</a:t>
            </a: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5"/>
          <p:cNvSpPr txBox="1"/>
          <p:nvPr/>
        </p:nvSpPr>
        <p:spPr>
          <a:xfrm>
            <a:off x="4516500" y="3187700"/>
            <a:ext cx="819000" cy="2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Resistor</a:t>
            </a: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5"/>
          <p:cNvSpPr txBox="1"/>
          <p:nvPr/>
        </p:nvSpPr>
        <p:spPr>
          <a:xfrm>
            <a:off x="886650" y="2697563"/>
            <a:ext cx="52470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6AA84F"/>
                </a:solidFill>
                <a:latin typeface="Raleway"/>
                <a:ea typeface="Raleway"/>
                <a:cs typeface="Raleway"/>
                <a:sym typeface="Raleway"/>
              </a:rPr>
              <a:t>Other components we will need:</a:t>
            </a:r>
            <a:endParaRPr sz="2400" b="1">
              <a:solidFill>
                <a:srgbClr val="6AA84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9" name="Google Shape;209;p25"/>
          <p:cNvPicPr preferRelativeResize="0"/>
          <p:nvPr/>
        </p:nvPicPr>
        <p:blipFill rotWithShape="1">
          <a:blip r:embed="rId10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5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26"/>
          <p:cNvPicPr preferRelativeResize="0"/>
          <p:nvPr/>
        </p:nvPicPr>
        <p:blipFill rotWithShape="1">
          <a:blip r:embed="rId3">
            <a:alphaModFix/>
          </a:blip>
          <a:srcRect l="69" r="58"/>
          <a:stretch/>
        </p:blipFill>
        <p:spPr>
          <a:xfrm>
            <a:off x="1156000" y="1109350"/>
            <a:ext cx="4237386" cy="3105275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6"/>
          <p:cNvSpPr txBox="1">
            <a:spLocks noGrp="1"/>
          </p:cNvSpPr>
          <p:nvPr>
            <p:ph type="title"/>
          </p:nvPr>
        </p:nvSpPr>
        <p:spPr>
          <a:xfrm>
            <a:off x="657725" y="4685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Important Pins in the Arduino Microcontroller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7" name="Google Shape;217;p26"/>
          <p:cNvSpPr txBox="1"/>
          <p:nvPr/>
        </p:nvSpPr>
        <p:spPr>
          <a:xfrm>
            <a:off x="1047400" y="400500"/>
            <a:ext cx="24540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Internal LED on Pin 13.  Use it to test components!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8" name="Google Shape;218;p26"/>
          <p:cNvCxnSpPr/>
          <p:nvPr/>
        </p:nvCxnSpPr>
        <p:spPr>
          <a:xfrm>
            <a:off x="2561125" y="907075"/>
            <a:ext cx="433500" cy="8604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219" name="Google Shape;219;p26"/>
          <p:cNvSpPr/>
          <p:nvPr/>
        </p:nvSpPr>
        <p:spPr>
          <a:xfrm rot="5400000">
            <a:off x="4672800" y="3693175"/>
            <a:ext cx="160500" cy="857100"/>
          </a:xfrm>
          <a:prstGeom prst="rightBrace">
            <a:avLst>
              <a:gd name="adj1" fmla="val 8333"/>
              <a:gd name="adj2" fmla="val 47541"/>
            </a:avLst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6"/>
          <p:cNvSpPr txBox="1"/>
          <p:nvPr/>
        </p:nvSpPr>
        <p:spPr>
          <a:xfrm>
            <a:off x="3156075" y="608475"/>
            <a:ext cx="5277900" cy="6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674EA7"/>
                </a:solidFill>
                <a:latin typeface="Arial"/>
                <a:ea typeface="Arial"/>
                <a:cs typeface="Arial"/>
                <a:sym typeface="Arial"/>
              </a:rPr>
              <a:t>Use these </a:t>
            </a:r>
            <a:r>
              <a:rPr lang="en" sz="1200" b="0" i="0" u="none" strike="noStrike" cap="none">
                <a:solidFill>
                  <a:srgbClr val="674EA7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digital </a:t>
            </a:r>
            <a:r>
              <a:rPr lang="en" sz="1200" b="0" i="0" u="none" strike="noStrike" cap="none">
                <a:solidFill>
                  <a:srgbClr val="674EA7"/>
                </a:solidFill>
                <a:latin typeface="Arial"/>
                <a:ea typeface="Arial"/>
                <a:cs typeface="Arial"/>
                <a:sym typeface="Arial"/>
              </a:rPr>
              <a:t>pins for your LEDs and push button. You can send or read a HIGH or LOW value only. </a:t>
            </a:r>
            <a:r>
              <a:rPr lang="en" sz="1200" b="0" i="0" u="none" strike="noStrike" cap="none">
                <a:solidFill>
                  <a:srgbClr val="674EA7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DIGITAL</a:t>
            </a:r>
            <a:r>
              <a:rPr lang="en" sz="1200" b="0" i="0" u="none" strike="noStrike" cap="none">
                <a:solidFill>
                  <a:srgbClr val="674EA7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6"/>
          <p:cNvSpPr/>
          <p:nvPr/>
        </p:nvSpPr>
        <p:spPr>
          <a:xfrm rot="-5400000">
            <a:off x="4026125" y="128275"/>
            <a:ext cx="180600" cy="20973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6"/>
          <p:cNvSpPr txBox="1"/>
          <p:nvPr/>
        </p:nvSpPr>
        <p:spPr>
          <a:xfrm>
            <a:off x="3591125" y="4192475"/>
            <a:ext cx="41769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Use these </a:t>
            </a:r>
            <a:r>
              <a:rPr lang="en" sz="1200" b="1" i="0" u="none" strike="noStrike" cap="none">
                <a:solidFill>
                  <a:srgbClr val="38761D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analog </a:t>
            </a:r>
            <a:r>
              <a:rPr lang="en" sz="1200" b="1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pins for your LDR or temperature sensors, potentiometer. You will read values between 0 and 1023. </a:t>
            </a:r>
            <a:r>
              <a:rPr lang="en" sz="1200" b="1" i="0" u="none" strike="noStrike" cap="none">
                <a:solidFill>
                  <a:srgbClr val="38761D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ANALOG</a:t>
            </a:r>
            <a:r>
              <a:rPr lang="en" sz="1200" b="1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6"/>
          <p:cNvSpPr txBox="1"/>
          <p:nvPr/>
        </p:nvSpPr>
        <p:spPr>
          <a:xfrm>
            <a:off x="130925" y="4226825"/>
            <a:ext cx="3460200" cy="6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F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Make sure your circuits are closed!  Do not forget to connect components to GROUND!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26"/>
          <p:cNvCxnSpPr/>
          <p:nvPr/>
        </p:nvCxnSpPr>
        <p:spPr>
          <a:xfrm rot="10800000" flipH="1">
            <a:off x="2772150" y="3995050"/>
            <a:ext cx="982800" cy="324600"/>
          </a:xfrm>
          <a:prstGeom prst="straightConnector1">
            <a:avLst/>
          </a:prstGeom>
          <a:noFill/>
          <a:ln w="28575" cap="flat" cmpd="sng">
            <a:solidFill>
              <a:srgbClr val="FF00FF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225" name="Google Shape;225;p26"/>
          <p:cNvSpPr txBox="1"/>
          <p:nvPr/>
        </p:nvSpPr>
        <p:spPr>
          <a:xfrm>
            <a:off x="5735000" y="1591500"/>
            <a:ext cx="3145200" cy="16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PWM is a common technique for supplying variable power levels to slow electrical devices.  </a:t>
            </a:r>
            <a:r>
              <a:rPr lang="en">
                <a:latin typeface="Karla"/>
                <a:ea typeface="Karla"/>
                <a:cs typeface="Karla"/>
                <a:sym typeface="Karla"/>
              </a:rPr>
              <a:t>The Arduino has 6 PWM pins.  These are the digital I/O pins with a ~ (3, 5, 6, 9, 10 and 11).</a:t>
            </a:r>
            <a:endParaRPr>
              <a:latin typeface="Karla"/>
              <a:ea typeface="Karla"/>
              <a:cs typeface="Karla"/>
              <a:sym typeface="Karl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Karla"/>
                <a:ea typeface="Karla"/>
                <a:cs typeface="Karla"/>
                <a:sym typeface="Karla"/>
              </a:rPr>
              <a:t>Use PWM pins with servo motors.</a:t>
            </a:r>
            <a:endParaRPr b="1">
              <a:latin typeface="Karla"/>
              <a:ea typeface="Karla"/>
              <a:cs typeface="Karla"/>
              <a:sym typeface="Karl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26" name="Google Shape;226;p26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Terminology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33" name="Google Shape;233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6650" y="1518550"/>
            <a:ext cx="6810524" cy="3313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7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Using TINKERCAD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41" name="Google Shape;241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86263" y="546113"/>
            <a:ext cx="4657725" cy="421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28"/>
          <p:cNvSpPr txBox="1">
            <a:spLocks noGrp="1"/>
          </p:cNvSpPr>
          <p:nvPr>
            <p:ph type="body" idx="1"/>
          </p:nvPr>
        </p:nvSpPr>
        <p:spPr>
          <a:xfrm>
            <a:off x="234475" y="1255800"/>
            <a:ext cx="4730100" cy="3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Go to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https://www.tinkercad.com/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, and sign in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Select </a:t>
            </a:r>
            <a:r>
              <a:rPr lang="en" sz="2400" b="0" i="0" u="none" strike="noStrike" cap="none">
                <a:solidFill>
                  <a:srgbClr val="000000"/>
                </a:solidFill>
                <a:highlight>
                  <a:srgbClr val="6FA8DC"/>
                </a:highlight>
                <a:latin typeface="Karla"/>
                <a:ea typeface="Karla"/>
                <a:cs typeface="Karla"/>
                <a:sym typeface="Karla"/>
              </a:rPr>
              <a:t>Circuits</a:t>
            </a:r>
            <a:endParaRPr sz="2400" b="0" i="0" u="none" strike="noStrike" cap="none">
              <a:solidFill>
                <a:srgbClr val="000000"/>
              </a:solidFill>
              <a:highlight>
                <a:srgbClr val="6FA8DC"/>
              </a:highlight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highlight>
                  <a:srgbClr val="93C47D"/>
                </a:highlight>
                <a:latin typeface="Karla"/>
                <a:ea typeface="Karla"/>
                <a:cs typeface="Karla"/>
                <a:sym typeface="Karla"/>
              </a:rPr>
              <a:t>Create new circuit</a:t>
            </a:r>
            <a:endParaRPr sz="2400" b="0" i="0" u="none" strike="noStrike" cap="none">
              <a:solidFill>
                <a:srgbClr val="004C52"/>
              </a:solidFill>
              <a:highlight>
                <a:srgbClr val="93C47D"/>
              </a:highlight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43" name="Google Shape;243;p28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11850" y="4654813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425" y="976929"/>
            <a:ext cx="8097491" cy="3049626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9"/>
          <p:cNvSpPr txBox="1"/>
          <p:nvPr/>
        </p:nvSpPr>
        <p:spPr>
          <a:xfrm>
            <a:off x="0" y="68569"/>
            <a:ext cx="9144000" cy="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lang="en" sz="36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Making an LED Blink </a:t>
            </a:r>
            <a:r>
              <a:rPr lang="en" sz="3000" b="0" i="0" u="none" strike="noStrike" cap="none">
                <a:solidFill>
                  <a:srgbClr val="FFFFFF"/>
                </a:solidFill>
                <a:highlight>
                  <a:schemeClr val="accent4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(Review) </a:t>
            </a:r>
            <a:r>
              <a:rPr lang="en" sz="36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6040800" y="2187019"/>
            <a:ext cx="2082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6040800" y="2678756"/>
            <a:ext cx="2956500" cy="4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9"/>
          <p:cNvSpPr txBox="1"/>
          <p:nvPr/>
        </p:nvSpPr>
        <p:spPr>
          <a:xfrm>
            <a:off x="6040800" y="3492890"/>
            <a:ext cx="2082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9"/>
          <p:cNvSpPr txBox="1"/>
          <p:nvPr/>
        </p:nvSpPr>
        <p:spPr>
          <a:xfrm>
            <a:off x="3716650" y="3867800"/>
            <a:ext cx="2956500" cy="12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Turn pin 13 ON.</a:t>
            </a:r>
            <a:endParaRPr sz="1800" b="0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Stop program for 1 second.</a:t>
            </a:r>
            <a:endParaRPr sz="1800" b="0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Turn pin 13 OFF.</a:t>
            </a:r>
            <a:endParaRPr sz="1800" b="0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ldeano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Stop program for 1 second.</a:t>
            </a:r>
            <a:endParaRPr sz="1800" b="0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cxnSp>
        <p:nvCxnSpPr>
          <p:cNvPr id="255" name="Google Shape;255;p29"/>
          <p:cNvCxnSpPr/>
          <p:nvPr/>
        </p:nvCxnSpPr>
        <p:spPr>
          <a:xfrm rot="10800000" flipH="1">
            <a:off x="5090475" y="2321175"/>
            <a:ext cx="729600" cy="17541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6" name="Google Shape;256;p29"/>
          <p:cNvCxnSpPr/>
          <p:nvPr/>
        </p:nvCxnSpPr>
        <p:spPr>
          <a:xfrm rot="10800000" flipH="1">
            <a:off x="3806975" y="2398175"/>
            <a:ext cx="393300" cy="17061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7" name="Google Shape;257;p29"/>
          <p:cNvCxnSpPr/>
          <p:nvPr/>
        </p:nvCxnSpPr>
        <p:spPr>
          <a:xfrm rot="10800000">
            <a:off x="5939475" y="2636650"/>
            <a:ext cx="333900" cy="1681500"/>
          </a:xfrm>
          <a:prstGeom prst="straightConnector1">
            <a:avLst/>
          </a:prstGeom>
          <a:noFill/>
          <a:ln w="2857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8" name="Google Shape;258;p29"/>
          <p:cNvCxnSpPr/>
          <p:nvPr/>
        </p:nvCxnSpPr>
        <p:spPr>
          <a:xfrm rot="10800000">
            <a:off x="3337925" y="3155650"/>
            <a:ext cx="490800" cy="1238700"/>
          </a:xfrm>
          <a:prstGeom prst="straightConnector1">
            <a:avLst/>
          </a:prstGeom>
          <a:noFill/>
          <a:ln w="2857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259" name="Google Shape;259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3423" y="4104277"/>
            <a:ext cx="1071177" cy="35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9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Using Variables to Simplify your Code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67" name="Google Shape;267;p30"/>
          <p:cNvSpPr txBox="1">
            <a:spLocks noGrp="1"/>
          </p:cNvSpPr>
          <p:nvPr>
            <p:ph type="body" idx="1"/>
          </p:nvPr>
        </p:nvSpPr>
        <p:spPr>
          <a:xfrm>
            <a:off x="385675" y="1346350"/>
            <a:ext cx="8298900" cy="35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Use the blocks to get started and switch to text as soon as possible!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To use several LEDs, you must use multiple pins. 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Your sketch will become long and repetitive.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Use variables!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200" b="0" i="0" u="none" strike="noStrike" cap="none">
                <a:solidFill>
                  <a:srgbClr val="222222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" sz="1200" b="1" i="0" u="none" strike="noStrike" cap="none">
                <a:solidFill>
                  <a:srgbClr val="222222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variable</a:t>
            </a:r>
            <a:r>
              <a:rPr lang="en" sz="1200" b="0" i="0" u="none" strike="noStrike" cap="none">
                <a:solidFill>
                  <a:srgbClr val="222222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is a way of naming and storing a value for later use by our program.  </a:t>
            </a:r>
            <a:br>
              <a:rPr lang="en" sz="1200" b="0" i="0" u="none" strike="noStrike" cap="none">
                <a:solidFill>
                  <a:srgbClr val="222222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en" sz="1200" b="0" i="0" u="none" strike="noStrike" cap="none">
                <a:solidFill>
                  <a:srgbClr val="222222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It has a name, a value, and a type.</a:t>
            </a:r>
            <a:r>
              <a:rPr lang="en" sz="12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Define good variable names for the pins you’ll use.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Changing pin numbers or adding new ones will be much easier.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68" name="Google Shape;268;p30"/>
          <p:cNvPicPr preferRelativeResize="0"/>
          <p:nvPr/>
        </p:nvPicPr>
        <p:blipFill rotWithShape="1">
          <a:blip r:embed="rId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Example of code with variables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5" name="Google Shape;275;p3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76" name="Google Shape;27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8868" y="1077675"/>
            <a:ext cx="4157333" cy="37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1"/>
          <p:cNvSpPr txBox="1"/>
          <p:nvPr/>
        </p:nvSpPr>
        <p:spPr>
          <a:xfrm>
            <a:off x="4820550" y="1245950"/>
            <a:ext cx="3653100" cy="33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❖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Variable </a:t>
            </a:r>
            <a:r>
              <a:rPr lang="en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ledA 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used for </a:t>
            </a:r>
            <a:r>
              <a:rPr lang="en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pin 9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❖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Since the pins are whole numbers, we use the type </a:t>
            </a:r>
            <a:r>
              <a:rPr lang="en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❖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If you decide to use pin 5 instead of pin 9, you only need to change the value of ledA.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❖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If you decide to use 3 LEDs, you will need to define one additional pin variable and cut and paste the rest to specify what to do with the new pin.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31"/>
          <p:cNvCxnSpPr/>
          <p:nvPr/>
        </p:nvCxnSpPr>
        <p:spPr>
          <a:xfrm flipH="1">
            <a:off x="1416175" y="2074475"/>
            <a:ext cx="3901500" cy="2757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279" name="Google Shape;279;p31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68175" y="4486650"/>
            <a:ext cx="1197675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583</Words>
  <Application>Microsoft Office PowerPoint</Application>
  <PresentationFormat>On-screen Show (16:9)</PresentationFormat>
  <Paragraphs>63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Raleway</vt:lpstr>
      <vt:lpstr>Calibri</vt:lpstr>
      <vt:lpstr>Noto Sans Symbols</vt:lpstr>
      <vt:lpstr>Galdeano</vt:lpstr>
      <vt:lpstr>Helvetica Neue</vt:lpstr>
      <vt:lpstr>Arial</vt:lpstr>
      <vt:lpstr>Karla</vt:lpstr>
      <vt:lpstr>Economica</vt:lpstr>
      <vt:lpstr>Escalus template</vt:lpstr>
      <vt:lpstr>Escalus template</vt:lpstr>
      <vt:lpstr>Coding with Arduino I: Arduino, Arduino IDE, and TinkerCAD</vt:lpstr>
      <vt:lpstr>Programming the Arduino</vt:lpstr>
      <vt:lpstr>Components we will control with the Arduino:</vt:lpstr>
      <vt:lpstr>Important Pins in the Arduino Microcontroller</vt:lpstr>
      <vt:lpstr>Terminology</vt:lpstr>
      <vt:lpstr>Using TINKERCAD  </vt:lpstr>
      <vt:lpstr>PowerPoint Presentation</vt:lpstr>
      <vt:lpstr>Using Variables to Simplify your Code</vt:lpstr>
      <vt:lpstr>Example of code with variables</vt:lpstr>
      <vt:lpstr>Understanding Sound</vt:lpstr>
      <vt:lpstr>The Tone Procedure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with Arduino I: Arduino, Arduino IDE, and TinkerCAD</dc:title>
  <cp:lastModifiedBy>Shamsi</cp:lastModifiedBy>
  <cp:revision>1</cp:revision>
  <dcterms:modified xsi:type="dcterms:W3CDTF">2020-03-31T02:47:08Z</dcterms:modified>
</cp:coreProperties>
</file>