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embeddedFontLst>
    <p:embeddedFont>
      <p:font typeface="Economica" panose="020B0604020202020204" charset="0"/>
      <p:regular r:id="rId14"/>
      <p:bold r:id="rId15"/>
      <p:italic r:id="rId16"/>
      <p:boldItalic r:id="rId17"/>
    </p:embeddedFont>
    <p:embeddedFont>
      <p:font typeface="Galdeano" panose="020B0604020202020204" charset="0"/>
      <p:regular r:id="rId18"/>
    </p:embeddedFont>
    <p:embeddedFont>
      <p:font typeface="Karla" panose="020B0604020202020204" charset="0"/>
      <p:regular r:id="rId19"/>
      <p:bold r:id="rId20"/>
      <p:italic r:id="rId21"/>
      <p:boldItalic r:id="rId22"/>
    </p:embeddedFont>
    <p:embeddedFont>
      <p:font typeface="Open Sans" panose="020B0604020202020204" charset="0"/>
      <p:regular r:id="rId23"/>
      <p:bold r:id="rId24"/>
      <p:italic r:id="rId25"/>
      <p:boldItalic r:id="rId26"/>
    </p:embeddedFont>
    <p:embeddedFont>
      <p:font typeface="Raleway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5af21b1a0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g5af21b1a0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5af21b1a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g5af21b1a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2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7" y="2006600"/>
            <a:ext cx="7408333" cy="2588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8" y="4687622"/>
            <a:ext cx="116182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94" name="Google Shape;94;p13"/>
          <p:cNvSpPr/>
          <p:nvPr/>
        </p:nvSpPr>
        <p:spPr>
          <a:xfrm>
            <a:off x="-5900" y="759981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95" name="Google Shape;95;p13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99" name="Google Shape;99;p14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0" name="Google Shape;100;p14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01" name="Google Shape;101;p14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02" name="Google Shape;102;p14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03" name="Google Shape;103;p14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04" name="Google Shape;104;p14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/>
          <p:nvPr/>
        </p:nvSpPr>
        <p:spPr>
          <a:xfrm flipH="1">
            <a:off x="6075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09" name="Google Shape;109;p15"/>
          <p:cNvSpPr/>
          <p:nvPr/>
        </p:nvSpPr>
        <p:spPr>
          <a:xfrm>
            <a:off x="-5900" y="753950"/>
            <a:ext cx="914400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0"/>
            </a:srgbClr>
          </a:solidFill>
          <a:ln>
            <a:noFill/>
          </a:ln>
        </p:spPr>
      </p:sp>
      <p:sp>
        <p:nvSpPr>
          <p:cNvPr id="110" name="Google Shape;110;p15"/>
          <p:cNvSpPr/>
          <p:nvPr/>
        </p:nvSpPr>
        <p:spPr>
          <a:xfrm>
            <a:off x="0" y="1351100"/>
            <a:ext cx="9156000" cy="288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11" name="Google Shape;111;p15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6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15" name="Google Shape;115;p16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6" name="Google Shape;116;p16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17" name="Google Shape;117;p16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18" name="Google Shape;118;p16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19" name="Google Shape;119;p16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0" name="Google Shape;120;p16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17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26" name="Google Shape;126;p17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7" name="Google Shape;127;p17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28" name="Google Shape;128;p17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29" name="Google Shape;129;p17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30" name="Google Shape;130;p17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31" name="Google Shape;131;p17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32" name="Google Shape;132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5" name="Google Shape;135;p18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6" name="Google Shape;136;p18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37" name="Google Shape;137;p18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38" name="Google Shape;138;p18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39" name="Google Shape;139;p18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/>
          <p:nvPr/>
        </p:nvSpPr>
        <p:spPr>
          <a:xfrm>
            <a:off x="6024" y="301575"/>
            <a:ext cx="9150000" cy="4496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42" name="Google Shape;142;p19"/>
          <p:cNvSpPr/>
          <p:nvPr/>
        </p:nvSpPr>
        <p:spPr>
          <a:xfrm>
            <a:off x="0" y="1580112"/>
            <a:ext cx="9144000" cy="3341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43" name="Google Shape;143;p19"/>
          <p:cNvSpPr/>
          <p:nvPr/>
        </p:nvSpPr>
        <p:spPr>
          <a:xfrm>
            <a:off x="-5900" y="410541"/>
            <a:ext cx="9144300" cy="445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44" name="Google Shape;144;p19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3593400" y="1086168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20"/>
          <p:cNvGrpSpPr/>
          <p:nvPr/>
        </p:nvGrpSpPr>
        <p:grpSpPr>
          <a:xfrm>
            <a:off x="-6025" y="0"/>
            <a:ext cx="9168225" cy="5163125"/>
            <a:chOff x="-6025" y="0"/>
            <a:chExt cx="9168225" cy="5163125"/>
          </a:xfrm>
        </p:grpSpPr>
        <p:sp>
          <p:nvSpPr>
            <p:cNvPr id="149" name="Google Shape;149;p20"/>
            <p:cNvSpPr/>
            <p:nvPr/>
          </p:nvSpPr>
          <p:spPr>
            <a:xfrm>
              <a:off x="0" y="0"/>
              <a:ext cx="8553000" cy="1332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0" name="Google Shape;150;p20"/>
            <p:cNvSpPr/>
            <p:nvPr/>
          </p:nvSpPr>
          <p:spPr>
            <a:xfrm>
              <a:off x="2563450" y="0"/>
              <a:ext cx="6580500" cy="1272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51" name="Google Shape;151;p20"/>
            <p:cNvSpPr/>
            <p:nvPr/>
          </p:nvSpPr>
          <p:spPr>
            <a:xfrm>
              <a:off x="-6025" y="2"/>
              <a:ext cx="7298400" cy="1471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  <p:sp>
          <p:nvSpPr>
            <p:cNvPr id="152" name="Google Shape;152;p20"/>
            <p:cNvSpPr/>
            <p:nvPr/>
          </p:nvSpPr>
          <p:spPr>
            <a:xfrm>
              <a:off x="3596100" y="4667000"/>
              <a:ext cx="5090700" cy="476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53" name="Google Shape;153;p20"/>
            <p:cNvSpPr/>
            <p:nvPr/>
          </p:nvSpPr>
          <p:spPr>
            <a:xfrm>
              <a:off x="5525000" y="4692625"/>
              <a:ext cx="3637200" cy="470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</p:sp>
        <p:sp>
          <p:nvSpPr>
            <p:cNvPr id="154" name="Google Shape;154;p20"/>
            <p:cNvSpPr/>
            <p:nvPr/>
          </p:nvSpPr>
          <p:spPr>
            <a:xfrm>
              <a:off x="7521475" y="4023125"/>
              <a:ext cx="1634700" cy="114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0"/>
              </a:srgbClr>
            </a:solidFill>
            <a:ln>
              <a:noFill/>
            </a:ln>
          </p:spPr>
        </p:sp>
      </p:grp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-2355" y="0"/>
            <a:ext cx="5209500" cy="98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1" name="Google Shape;161;p21"/>
          <p:cNvSpPr/>
          <p:nvPr/>
        </p:nvSpPr>
        <p:spPr>
          <a:xfrm>
            <a:off x="-6025" y="1"/>
            <a:ext cx="4445400" cy="108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62" name="Google Shape;162;p21"/>
          <p:cNvSpPr/>
          <p:nvPr/>
        </p:nvSpPr>
        <p:spPr>
          <a:xfrm>
            <a:off x="6375475" y="4745746"/>
            <a:ext cx="2548800" cy="400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3" name="Google Shape;163;p21"/>
          <p:cNvSpPr/>
          <p:nvPr/>
        </p:nvSpPr>
        <p:spPr>
          <a:xfrm>
            <a:off x="7341180" y="4767304"/>
            <a:ext cx="1821000" cy="395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64" name="Google Shape;164;p21"/>
          <p:cNvSpPr/>
          <p:nvPr/>
        </p:nvSpPr>
        <p:spPr>
          <a:xfrm>
            <a:off x="8340717" y="4204075"/>
            <a:ext cx="818400" cy="959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</p:sp>
      <p:sp>
        <p:nvSpPr>
          <p:cNvPr id="165" name="Google Shape;165;p21"/>
          <p:cNvSpPr/>
          <p:nvPr/>
        </p:nvSpPr>
        <p:spPr>
          <a:xfrm>
            <a:off x="1559025" y="-6025"/>
            <a:ext cx="4116900" cy="94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50"/>
            </a:srgbClr>
          </a:solidFill>
          <a:ln>
            <a:noFill/>
          </a:ln>
        </p:spPr>
      </p:sp>
      <p:sp>
        <p:nvSpPr>
          <p:cNvPr id="166" name="Google Shape;166;p2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ABE33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274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1" name="Google Shape;31;p5"/>
          <p:cNvSpPr/>
          <p:nvPr/>
        </p:nvSpPr>
        <p:spPr>
          <a:xfrm>
            <a:off x="0" y="1580113"/>
            <a:ext cx="9144000" cy="3341668"/>
          </a:xfrm>
          <a:custGeom>
            <a:avLst/>
            <a:gdLst/>
            <a:ahLst/>
            <a:cxnLst/>
            <a:rect l="l" t="t" r="r" b="b"/>
            <a:pathLst>
              <a:path w="365760" h="110982" extrusionOk="0">
                <a:moveTo>
                  <a:pt x="0" y="0"/>
                </a:moveTo>
                <a:lnTo>
                  <a:pt x="0" y="54526"/>
                </a:lnTo>
                <a:lnTo>
                  <a:pt x="317748" y="110982"/>
                </a:lnTo>
                <a:lnTo>
                  <a:pt x="365760" y="84202"/>
                </a:lnTo>
                <a:lnTo>
                  <a:pt x="365760" y="26780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32" name="Google Shape;32;p5"/>
          <p:cNvSpPr/>
          <p:nvPr/>
        </p:nvSpPr>
        <p:spPr>
          <a:xfrm>
            <a:off x="-5900" y="410541"/>
            <a:ext cx="9144152" cy="4453148"/>
          </a:xfrm>
          <a:custGeom>
            <a:avLst/>
            <a:gdLst/>
            <a:ahLst/>
            <a:cxnLst/>
            <a:rect l="l" t="t" r="r" b="b"/>
            <a:pathLst>
              <a:path w="365036" h="147896" extrusionOk="0">
                <a:moveTo>
                  <a:pt x="365036" y="21714"/>
                </a:moveTo>
                <a:lnTo>
                  <a:pt x="87097" y="0"/>
                </a:lnTo>
                <a:lnTo>
                  <a:pt x="0" y="57421"/>
                </a:lnTo>
                <a:lnTo>
                  <a:pt x="0" y="117255"/>
                </a:lnTo>
                <a:lnTo>
                  <a:pt x="241266" y="147896"/>
                </a:lnTo>
                <a:lnTo>
                  <a:pt x="365036" y="112913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●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○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■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/>
          <p:nvPr/>
        </p:nvSpPr>
        <p:spPr>
          <a:xfrm>
            <a:off x="3593400" y="1086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60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8" name="Google Shape;38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9" name="Google Shape;39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40" name="Google Shape;40;p6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41" name="Google Shape;41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2" name="Google Shape;42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●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○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Font typeface="Karla"/>
              <a:buChar char="■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2"/>
          </p:nvPr>
        </p:nvSpPr>
        <p:spPr>
          <a:xfrm>
            <a:off x="3357262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2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●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○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Char char="■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1" name="Google Shape;61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2" name="Google Shape;62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63" name="Google Shape;63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  <p:sp>
          <p:nvSpPr>
            <p:cNvPr id="64" name="Google Shape;64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5" name="Google Shape;65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137"/>
              </a:srgbClr>
            </a:solidFill>
            <a:ln>
              <a:noFill/>
            </a:ln>
          </p:spPr>
        </p:sp>
        <p:sp>
          <p:nvSpPr>
            <p:cNvPr id="66" name="Google Shape;66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0784"/>
              </a:srgbClr>
            </a:solidFill>
            <a:ln>
              <a:noFill/>
            </a:ln>
          </p:spPr>
        </p:sp>
      </p:grpSp>
      <p:sp>
        <p:nvSpPr>
          <p:cNvPr id="67" name="Google Shape;67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0" name="Google Shape;70;p9"/>
          <p:cNvSpPr/>
          <p:nvPr/>
        </p:nvSpPr>
        <p:spPr>
          <a:xfrm>
            <a:off x="-6025" y="2"/>
            <a:ext cx="4445394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1" name="Google Shape;71;p9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73" name="Google Shape;73;p9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4" name="Google Shape;74;p9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-6025" y="2"/>
            <a:ext cx="4445394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0784"/>
            </a:srgbClr>
          </a:solidFill>
          <a:ln>
            <a:noFill/>
          </a:ln>
        </p:spPr>
      </p:sp>
      <p:sp>
        <p:nvSpPr>
          <p:cNvPr id="82" name="Google Shape;82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137"/>
            </a:srgbClr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iqNaSPTI7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c1wVdbVI0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mHLvtGjum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4L8gfzi3s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hm%27s_la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hyperlink" Target="http://dangerousprototypes.com/docs/Basic_Light_Emitting_Diode_gui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ctrTitle"/>
          </p:nvPr>
        </p:nvSpPr>
        <p:spPr>
          <a:xfrm>
            <a:off x="223475" y="1060450"/>
            <a:ext cx="8569200" cy="27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aleway"/>
              <a:buNone/>
            </a:pP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Electronics Components I: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Batteries, resistors, Ohm’s law, LEDs and the Arduino</a:t>
            </a:r>
            <a:endParaRPr sz="30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904075" y="4666863"/>
            <a:ext cx="52080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2018</a:t>
            </a:r>
            <a:r>
              <a:rPr lang="en" sz="11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	</a:t>
            </a:r>
            <a:endParaRPr sz="1100" b="0" i="0" u="none" strike="noStrike" cap="none">
              <a:solidFill>
                <a:srgbClr val="FFFFFF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chemeClr val="hlink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63" name="Google Shape;263;p3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03375" y="429375"/>
            <a:ext cx="2118148" cy="91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2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2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221622" y="4591501"/>
            <a:ext cx="1321528" cy="45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Breadboard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8" name="Google Shape;188;p24"/>
          <p:cNvSpPr txBox="1">
            <a:spLocks noGrp="1"/>
          </p:cNvSpPr>
          <p:nvPr>
            <p:ph type="body" idx="1"/>
          </p:nvPr>
        </p:nvSpPr>
        <p:spPr>
          <a:xfrm>
            <a:off x="742425" y="1255800"/>
            <a:ext cx="7864800" cy="34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 board for making an experimental model of an electric circuit. You can read more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/>
          </a:blip>
          <a:srcRect r="1419"/>
          <a:stretch/>
        </p:blipFill>
        <p:spPr>
          <a:xfrm>
            <a:off x="2668263" y="2200825"/>
            <a:ext cx="3807475" cy="251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4"/>
          <p:cNvPicPr preferRelativeResize="0"/>
          <p:nvPr/>
        </p:nvPicPr>
        <p:blipFill rotWithShape="1">
          <a:blip r:embed="rId5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body" idx="1"/>
          </p:nvPr>
        </p:nvSpPr>
        <p:spPr>
          <a:xfrm>
            <a:off x="886650" y="1454025"/>
            <a:ext cx="52875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rPr lang="en" sz="2400" b="1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Batteries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have three parts, an anode (-), a cathode (+), and the electrolyte. The cathode and anode (the positive and negative sides at either end of a traditional </a:t>
            </a:r>
            <a:r>
              <a:rPr lang="en" sz="2400" b="1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battery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) are hooked up to an electrical circuit. The chemical reactions in the </a:t>
            </a:r>
            <a:r>
              <a:rPr lang="en" sz="2400" b="1" i="1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battery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causes a buildup of electrons at the anode.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7" name="Google Shape;197;p25"/>
          <p:cNvSpPr txBox="1">
            <a:spLocks noGrp="1"/>
          </p:cNvSpPr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</a:pPr>
            <a:r>
              <a:rPr lang="en"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Battery</a:t>
            </a:r>
            <a:endParaRPr sz="4400" b="0" i="0" u="none" strike="noStrike" cap="none">
              <a:solidFill>
                <a:srgbClr val="FFFFFF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98" name="Google Shape;198;p25"/>
          <p:cNvSpPr txBox="1">
            <a:spLocks noGrp="1"/>
          </p:cNvSpPr>
          <p:nvPr>
            <p:ph type="dt" idx="10"/>
          </p:nvPr>
        </p:nvSpPr>
        <p:spPr>
          <a:xfrm>
            <a:off x="5087050" y="4212475"/>
            <a:ext cx="3786600" cy="2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materials from NCWIT.org/etextiles</a:t>
            </a:r>
            <a:endParaRPr sz="1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199" name="Google Shape;19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5300" y="2005625"/>
            <a:ext cx="2424751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4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What is a Resistor?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7" name="Google Shape;207;p26"/>
          <p:cNvSpPr txBox="1">
            <a:spLocks noGrp="1"/>
          </p:cNvSpPr>
          <p:nvPr>
            <p:ph type="body" idx="1"/>
          </p:nvPr>
        </p:nvSpPr>
        <p:spPr>
          <a:xfrm>
            <a:off x="886650" y="1747275"/>
            <a:ext cx="4436100" cy="27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 device having a designed resistance to the passage of an electric current  You can learn more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08" name="Google Shape;208;p26"/>
          <p:cNvPicPr preferRelativeResize="0"/>
          <p:nvPr/>
        </p:nvPicPr>
        <p:blipFill rotWithShape="1">
          <a:blip r:embed="rId4">
            <a:alphaModFix/>
          </a:blip>
          <a:srcRect l="2452" r="12972"/>
          <a:stretch/>
        </p:blipFill>
        <p:spPr>
          <a:xfrm>
            <a:off x="5351825" y="1283450"/>
            <a:ext cx="2905521" cy="2576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6"/>
          <p:cNvPicPr preferRelativeResize="0"/>
          <p:nvPr/>
        </p:nvPicPr>
        <p:blipFill rotWithShape="1">
          <a:blip r:embed="rId5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 txBox="1">
            <a:spLocks noGrp="1"/>
          </p:cNvSpPr>
          <p:nvPr>
            <p:ph type="body" idx="1"/>
          </p:nvPr>
        </p:nvSpPr>
        <p:spPr>
          <a:xfrm>
            <a:off x="886650" y="1225425"/>
            <a:ext cx="4832100" cy="3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rPr lang="en" sz="2400" b="1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Ohm's Law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deals with the relationship between voltage and current in an ideal conductor. This relationship states that: The potential difference (</a:t>
            </a:r>
            <a:r>
              <a:rPr lang="en" sz="24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voltage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across an ideal conductor is proportional to the current through it. The constant of proportionality is called the "resistance", </a:t>
            </a:r>
            <a:r>
              <a:rPr lang="en" sz="24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R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16" name="Google Shape;216;p27"/>
          <p:cNvSpPr txBox="1">
            <a:spLocks noGrp="1"/>
          </p:cNvSpPr>
          <p:nvPr>
            <p:ph type="title"/>
          </p:nvPr>
        </p:nvSpPr>
        <p:spPr>
          <a:xfrm>
            <a:off x="349325" y="222375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aldeano"/>
              <a:buNone/>
            </a:pPr>
            <a:r>
              <a:rPr lang="en"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rPr>
              <a:t>Ohm’s Law</a:t>
            </a:r>
            <a:endParaRPr sz="4400" b="0" i="0" u="none" strike="noStrike" cap="none">
              <a:solidFill>
                <a:srgbClr val="FFFFFF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17" name="Google Shape;217;p27"/>
          <p:cNvSpPr txBox="1">
            <a:spLocks noGrp="1"/>
          </p:cNvSpPr>
          <p:nvPr>
            <p:ph type="dt" idx="10"/>
          </p:nvPr>
        </p:nvSpPr>
        <p:spPr>
          <a:xfrm>
            <a:off x="6062425" y="4300100"/>
            <a:ext cx="2726700" cy="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materials from NCWIT.org/etextiles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218" name="Google Shape;218;p27" descr="Image result for ohm law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9447" y="1804775"/>
            <a:ext cx="3111028" cy="20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7"/>
          <p:cNvPicPr preferRelativeResize="0"/>
          <p:nvPr/>
        </p:nvPicPr>
        <p:blipFill rotWithShape="1">
          <a:blip r:embed="rId5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LED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6" name="Google Shape;226;p28"/>
          <p:cNvSpPr txBox="1">
            <a:spLocks noGrp="1"/>
          </p:cNvSpPr>
          <p:nvPr>
            <p:ph type="body" idx="1"/>
          </p:nvPr>
        </p:nvSpPr>
        <p:spPr>
          <a:xfrm>
            <a:off x="886650" y="1383700"/>
            <a:ext cx="5947500" cy="33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A </a:t>
            </a:r>
            <a:r>
              <a:rPr lang="en" sz="24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light-emitting diode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(</a:t>
            </a:r>
            <a:r>
              <a:rPr lang="en" sz="2400" b="1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LED</a:t>
            </a:r>
            <a:r>
              <a:rPr lang="en" sz="24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is a two-lead semiconductor light source. It is a p–n junction diode, which emits light when activated. When a suitable voltage is applied to the leads, electrons are able to recombine with electron holes within the device, releasing energy in the form of photons. You can read more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27" name="Google Shape;227;p28"/>
          <p:cNvPicPr preferRelativeResize="0"/>
          <p:nvPr/>
        </p:nvPicPr>
        <p:blipFill rotWithShape="1">
          <a:blip r:embed="rId4">
            <a:alphaModFix/>
          </a:blip>
          <a:srcRect r="2826"/>
          <a:stretch/>
        </p:blipFill>
        <p:spPr>
          <a:xfrm>
            <a:off x="6834150" y="1753225"/>
            <a:ext cx="1989350" cy="20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8"/>
          <p:cNvPicPr preferRelativeResize="0"/>
          <p:nvPr/>
        </p:nvPicPr>
        <p:blipFill rotWithShape="1">
          <a:blip r:embed="rId5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LED Specifications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5" name="Google Shape;235;p29"/>
          <p:cNvSpPr txBox="1">
            <a:spLocks noGrp="1"/>
          </p:cNvSpPr>
          <p:nvPr>
            <p:ph type="body" idx="1"/>
          </p:nvPr>
        </p:nvSpPr>
        <p:spPr>
          <a:xfrm>
            <a:off x="886650" y="850300"/>
            <a:ext cx="4730400" cy="3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 mA is a good MAXIMUM current rating for general purpose. LEDs are current-driven components.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36" name="Google Shape;23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14950" y="1255800"/>
            <a:ext cx="2047175" cy="20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9"/>
          <p:cNvPicPr preferRelativeResize="0"/>
          <p:nvPr/>
        </p:nvPicPr>
        <p:blipFill rotWithShape="1">
          <a:blip r:embed="rId4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LED Specifications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4" name="Google Shape;244;p30"/>
          <p:cNvSpPr txBox="1">
            <a:spLocks noGrp="1"/>
          </p:cNvSpPr>
          <p:nvPr>
            <p:ph type="body" idx="1"/>
          </p:nvPr>
        </p:nvSpPr>
        <p:spPr>
          <a:xfrm>
            <a:off x="886650" y="1231300"/>
            <a:ext cx="5998500" cy="3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The voltage across the resistor, and its resistance, together determine the current that will flow in the series circuit. You can calculate the current using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Ohm's Law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: </a:t>
            </a:r>
            <a:r>
              <a:rPr lang="en" sz="24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I = V / 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where </a:t>
            </a:r>
            <a:r>
              <a:rPr lang="en" sz="24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is the current, in AMPS; </a:t>
            </a:r>
            <a:r>
              <a:rPr lang="en" sz="24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V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is the voltage ACROSS THE RESISTOR, in volts, and </a:t>
            </a:r>
            <a:r>
              <a:rPr lang="en" sz="2400" b="1" i="0" u="none" strike="noStrike" cap="none">
                <a:solidFill>
                  <a:srgbClr val="FF0000"/>
                </a:solidFill>
                <a:latin typeface="Karla"/>
                <a:ea typeface="Karla"/>
                <a:cs typeface="Karla"/>
                <a:sym typeface="Karla"/>
              </a:rPr>
              <a:t>R 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is the resistor value, in ohms. To know more about the specification, go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here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45" name="Google Shape;245;p30"/>
          <p:cNvPicPr preferRelativeResize="0"/>
          <p:nvPr/>
        </p:nvPicPr>
        <p:blipFill rotWithShape="1">
          <a:blip r:embed="rId5">
            <a:alphaModFix/>
          </a:blip>
          <a:srcRect l="2821" r="2829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1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252" name="Google Shape;252;p31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53" name="Google Shape;253;p31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31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Google Shape;255;p31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6550" y="4507750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1"/>
          <p:cNvPicPr preferRelativeResize="0"/>
          <p:nvPr/>
        </p:nvPicPr>
        <p:blipFill rotWithShape="1">
          <a:blip r:embed="rId4">
            <a:alphaModFix/>
          </a:blip>
          <a:srcRect l="2821" r="283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On-screen Show (16:9)</PresentationFormat>
  <Paragraphs>27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Raleway</vt:lpstr>
      <vt:lpstr>Open Sans</vt:lpstr>
      <vt:lpstr>Galdeano</vt:lpstr>
      <vt:lpstr>Noto Sans Symbols</vt:lpstr>
      <vt:lpstr>Karla</vt:lpstr>
      <vt:lpstr>Arial</vt:lpstr>
      <vt:lpstr>Economica</vt:lpstr>
      <vt:lpstr>Escalus template</vt:lpstr>
      <vt:lpstr>Escalus template</vt:lpstr>
      <vt:lpstr>Electronics Components I: Batteries, resistors, Ohm’s law, LEDs and the Arduino</vt:lpstr>
      <vt:lpstr>Breadboard</vt:lpstr>
      <vt:lpstr>Battery</vt:lpstr>
      <vt:lpstr>What is a Resistor?</vt:lpstr>
      <vt:lpstr>Ohm’s Law</vt:lpstr>
      <vt:lpstr>LED</vt:lpstr>
      <vt:lpstr>LED Specifications</vt:lpstr>
      <vt:lpstr>LED Specifications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Components I: Batteries, resistors, Ohm’s law, LEDs and the Arduino</dc:title>
  <cp:lastModifiedBy>Shamsi</cp:lastModifiedBy>
  <cp:revision>1</cp:revision>
  <dcterms:modified xsi:type="dcterms:W3CDTF">2020-03-31T02:44:29Z</dcterms:modified>
</cp:coreProperties>
</file>