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8" r:id="rId1"/>
    <p:sldMasterId id="2147483669" r:id="rId2"/>
  </p:sldMasterIdLst>
  <p:notesMasterIdLst>
    <p:notesMasterId r:id="rId2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embeddedFontLst>
    <p:embeddedFont>
      <p:font typeface="Cabin" panose="020B0604020202020204" charset="0"/>
      <p:regular r:id="rId22"/>
      <p:bold r:id="rId23"/>
      <p:italic r:id="rId24"/>
      <p:boldItalic r:id="rId25"/>
    </p:embeddedFont>
    <p:embeddedFont>
      <p:font typeface="Calibri" panose="020F0502020204030204" pitchFamily="34" charset="0"/>
      <p:regular r:id="rId26"/>
      <p:bold r:id="rId27"/>
      <p:italic r:id="rId28"/>
      <p:boldItalic r:id="rId29"/>
    </p:embeddedFont>
    <p:embeddedFont>
      <p:font typeface="Economica" panose="020B0604020202020204" charset="0"/>
      <p:regular r:id="rId30"/>
      <p:bold r:id="rId31"/>
      <p:italic r:id="rId32"/>
      <p:boldItalic r:id="rId33"/>
    </p:embeddedFont>
    <p:embeddedFont>
      <p:font typeface="Galdeano" panose="020B0604020202020204" charset="0"/>
      <p:regular r:id="rId34"/>
    </p:embeddedFont>
    <p:embeddedFont>
      <p:font typeface="Karla" panose="020B0604020202020204" charset="0"/>
      <p:regular r:id="rId35"/>
      <p:bold r:id="rId36"/>
      <p:italic r:id="rId37"/>
      <p:boldItalic r:id="rId38"/>
    </p:embeddedFont>
    <p:embeddedFont>
      <p:font typeface="Open Sans" panose="020B0604020202020204" charset="0"/>
      <p:regular r:id="rId39"/>
      <p:bold r:id="rId40"/>
      <p:italic r:id="rId41"/>
      <p:boldItalic r:id="rId42"/>
    </p:embeddedFont>
    <p:embeddedFont>
      <p:font typeface="Raleway" panose="020B0604020202020204" charset="0"/>
      <p:regular r:id="rId43"/>
      <p:bold r:id="rId44"/>
      <p:italic r:id="rId45"/>
      <p:boldItalic r:id="rId4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76" y="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5.fntdata"/><Relationship Id="rId39" Type="http://schemas.openxmlformats.org/officeDocument/2006/relationships/font" Target="fonts/font18.fntdata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34" Type="http://schemas.openxmlformats.org/officeDocument/2006/relationships/font" Target="fonts/font13.fntdata"/><Relationship Id="rId42" Type="http://schemas.openxmlformats.org/officeDocument/2006/relationships/font" Target="fonts/font21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38" Type="http://schemas.openxmlformats.org/officeDocument/2006/relationships/font" Target="fonts/font17.fntdata"/><Relationship Id="rId46" Type="http://schemas.openxmlformats.org/officeDocument/2006/relationships/font" Target="fonts/font25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8.fntdata"/><Relationship Id="rId41" Type="http://schemas.openxmlformats.org/officeDocument/2006/relationships/font" Target="fonts/font2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font" Target="fonts/font16.fntdata"/><Relationship Id="rId40" Type="http://schemas.openxmlformats.org/officeDocument/2006/relationships/font" Target="fonts/font19.fntdata"/><Relationship Id="rId45" Type="http://schemas.openxmlformats.org/officeDocument/2006/relationships/font" Target="fonts/font24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font" Target="fonts/font15.fntdata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10.fntdata"/><Relationship Id="rId44" Type="http://schemas.openxmlformats.org/officeDocument/2006/relationships/font" Target="fonts/font23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font" Target="fonts/font14.fntdata"/><Relationship Id="rId43" Type="http://schemas.openxmlformats.org/officeDocument/2006/relationships/font" Target="fonts/font22.fntdata"/><Relationship Id="rId48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5" name="Google Shape;17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6" name="Google Shape;266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1" name="Google Shape;271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9" name="Google Shape;27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8" name="Google Shape;288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591566cdf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4413" cy="34274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3" name="Google Shape;303;g591566cdf7_0_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7700" cy="41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6" name="Google Shape;316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5" name="Google Shape;325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5be9a7392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4" name="Google Shape;334;g5be9a7392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5be9a73920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5" name="Google Shape;345;g5be9a73920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5" name="Google Shape;18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3" name="Google Shape;19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6" name="Google Shape;20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2" name="Google Shape;212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rgbClr val="004C52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flipH="1">
            <a:off x="6025" y="301575"/>
            <a:ext cx="9150050" cy="449674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10" name="Google Shape;10;p2"/>
          <p:cNvSpPr/>
          <p:nvPr/>
        </p:nvSpPr>
        <p:spPr>
          <a:xfrm>
            <a:off x="-5900" y="759981"/>
            <a:ext cx="9144150" cy="376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9999" y="9880"/>
                </a:moveTo>
                <a:lnTo>
                  <a:pt x="95141" y="0"/>
                </a:lnTo>
                <a:lnTo>
                  <a:pt x="0" y="44103"/>
                </a:lnTo>
                <a:lnTo>
                  <a:pt x="0" y="101453"/>
                </a:lnTo>
                <a:lnTo>
                  <a:pt x="23269" y="120000"/>
                </a:lnTo>
                <a:lnTo>
                  <a:pt x="119999" y="97291"/>
                </a:lnTo>
                <a:close/>
              </a:path>
            </a:pathLst>
          </a:custGeom>
          <a:solidFill>
            <a:srgbClr val="00AE9D">
              <a:alpha val="25882"/>
            </a:srgbClr>
          </a:solidFill>
          <a:ln>
            <a:noFill/>
          </a:ln>
        </p:spPr>
      </p:sp>
      <p:sp>
        <p:nvSpPr>
          <p:cNvPr id="11" name="Google Shape;11;p2"/>
          <p:cNvSpPr/>
          <p:nvPr/>
        </p:nvSpPr>
        <p:spPr>
          <a:xfrm>
            <a:off x="0" y="1351100"/>
            <a:ext cx="9156075" cy="28890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78" y="0"/>
                </a:moveTo>
                <a:lnTo>
                  <a:pt x="0" y="88091"/>
                </a:lnTo>
                <a:lnTo>
                  <a:pt x="120000" y="120000"/>
                </a:lnTo>
                <a:lnTo>
                  <a:pt x="120000" y="4636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1719025" y="1991825"/>
            <a:ext cx="5705999" cy="1159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1"/>
          <p:cNvSpPr txBox="1">
            <a:spLocks noGrp="1"/>
          </p:cNvSpPr>
          <p:nvPr>
            <p:ph type="body" idx="1"/>
          </p:nvPr>
        </p:nvSpPr>
        <p:spPr>
          <a:xfrm>
            <a:off x="872066" y="2006600"/>
            <a:ext cx="7408332" cy="25880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∗"/>
              <a:defRPr sz="2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oto Sans Symbols"/>
              <a:buChar char="∗"/>
              <a:defRPr sz="22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∗"/>
              <a:defRPr sz="2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∗"/>
              <a:defRPr sz="18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85" name="Google Shape;85;p11"/>
          <p:cNvSpPr txBox="1">
            <a:spLocks noGrp="1"/>
          </p:cNvSpPr>
          <p:nvPr>
            <p:ph type="dt" idx="10"/>
          </p:nvPr>
        </p:nvSpPr>
        <p:spPr>
          <a:xfrm>
            <a:off x="5163671" y="4687623"/>
            <a:ext cx="3786690" cy="273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0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86" name="Google Shape;86;p11"/>
          <p:cNvSpPr txBox="1">
            <a:spLocks noGrp="1"/>
          </p:cNvSpPr>
          <p:nvPr>
            <p:ph type="ftr" idx="11"/>
          </p:nvPr>
        </p:nvSpPr>
        <p:spPr>
          <a:xfrm>
            <a:off x="193638" y="4687623"/>
            <a:ext cx="3786690" cy="273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87" name="Google Shape;87;p11"/>
          <p:cNvSpPr txBox="1">
            <a:spLocks noGrp="1"/>
          </p:cNvSpPr>
          <p:nvPr>
            <p:ph type="sldNum" idx="12"/>
          </p:nvPr>
        </p:nvSpPr>
        <p:spPr>
          <a:xfrm>
            <a:off x="3991087" y="4687622"/>
            <a:ext cx="1161826" cy="273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1"/>
          <p:cNvSpPr txBox="1">
            <a:spLocks noGrp="1"/>
          </p:cNvSpPr>
          <p:nvPr>
            <p:ph type="title"/>
          </p:nvPr>
        </p:nvSpPr>
        <p:spPr>
          <a:xfrm>
            <a:off x="457200" y="253746"/>
            <a:ext cx="8229600" cy="939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Galdeano"/>
              <a:buNone/>
              <a:defRPr sz="4400" b="0" i="0" u="none" strike="noStrike" cap="none">
                <a:solidFill>
                  <a:srgbClr val="FFFFFF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rgbClr val="004C52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3"/>
          <p:cNvSpPr/>
          <p:nvPr/>
        </p:nvSpPr>
        <p:spPr>
          <a:xfrm flipH="1">
            <a:off x="6075" y="301575"/>
            <a:ext cx="9150000" cy="4496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AE9D">
              <a:alpha val="83140"/>
            </a:srgbClr>
          </a:solidFill>
          <a:ln>
            <a:noFill/>
          </a:ln>
        </p:spPr>
      </p:sp>
      <p:sp>
        <p:nvSpPr>
          <p:cNvPr id="94" name="Google Shape;94;p13"/>
          <p:cNvSpPr/>
          <p:nvPr/>
        </p:nvSpPr>
        <p:spPr>
          <a:xfrm>
            <a:off x="-5900" y="759981"/>
            <a:ext cx="9144000" cy="376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9999" y="9880"/>
                </a:moveTo>
                <a:lnTo>
                  <a:pt x="95141" y="0"/>
                </a:lnTo>
                <a:lnTo>
                  <a:pt x="0" y="44103"/>
                </a:lnTo>
                <a:lnTo>
                  <a:pt x="0" y="101453"/>
                </a:lnTo>
                <a:lnTo>
                  <a:pt x="23269" y="120000"/>
                </a:lnTo>
                <a:lnTo>
                  <a:pt x="119999" y="97291"/>
                </a:lnTo>
                <a:close/>
              </a:path>
            </a:pathLst>
          </a:custGeom>
          <a:solidFill>
            <a:srgbClr val="00AE9D">
              <a:alpha val="26270"/>
            </a:srgbClr>
          </a:solidFill>
          <a:ln>
            <a:noFill/>
          </a:ln>
        </p:spPr>
      </p:sp>
      <p:sp>
        <p:nvSpPr>
          <p:cNvPr id="95" name="Google Shape;95;p13"/>
          <p:cNvSpPr/>
          <p:nvPr/>
        </p:nvSpPr>
        <p:spPr>
          <a:xfrm>
            <a:off x="0" y="1351100"/>
            <a:ext cx="9156000" cy="288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78" y="0"/>
                </a:moveTo>
                <a:lnTo>
                  <a:pt x="0" y="88091"/>
                </a:lnTo>
                <a:lnTo>
                  <a:pt x="120000" y="120000"/>
                </a:lnTo>
                <a:lnTo>
                  <a:pt x="120000" y="4636"/>
                </a:lnTo>
                <a:close/>
              </a:path>
            </a:pathLst>
          </a:custGeom>
          <a:solidFill>
            <a:srgbClr val="ABE33F">
              <a:alpha val="80780"/>
            </a:srgbClr>
          </a:solidFill>
          <a:ln>
            <a:noFill/>
          </a:ln>
        </p:spPr>
      </p:sp>
      <p:sp>
        <p:nvSpPr>
          <p:cNvPr id="96" name="Google Shape;96;p13"/>
          <p:cNvSpPr txBox="1">
            <a:spLocks noGrp="1"/>
          </p:cNvSpPr>
          <p:nvPr>
            <p:ph type="ctrTitle"/>
          </p:nvPr>
        </p:nvSpPr>
        <p:spPr>
          <a:xfrm>
            <a:off x="1719025" y="1991825"/>
            <a:ext cx="57060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oogle Shape;98;p14"/>
          <p:cNvGrpSpPr/>
          <p:nvPr/>
        </p:nvGrpSpPr>
        <p:grpSpPr>
          <a:xfrm>
            <a:off x="-6025" y="0"/>
            <a:ext cx="9168225" cy="5163125"/>
            <a:chOff x="-6025" y="0"/>
            <a:chExt cx="9168225" cy="5163125"/>
          </a:xfrm>
        </p:grpSpPr>
        <p:sp>
          <p:nvSpPr>
            <p:cNvPr id="99" name="Google Shape;99;p14"/>
            <p:cNvSpPr/>
            <p:nvPr/>
          </p:nvSpPr>
          <p:spPr>
            <a:xfrm>
              <a:off x="0" y="0"/>
              <a:ext cx="8553000" cy="13329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00" name="Google Shape;100;p14"/>
            <p:cNvSpPr/>
            <p:nvPr/>
          </p:nvSpPr>
          <p:spPr>
            <a:xfrm>
              <a:off x="2563450" y="0"/>
              <a:ext cx="6580500" cy="12726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3140"/>
              </a:srgbClr>
            </a:solidFill>
            <a:ln>
              <a:noFill/>
            </a:ln>
          </p:spPr>
        </p:sp>
        <p:sp>
          <p:nvSpPr>
            <p:cNvPr id="101" name="Google Shape;101;p14"/>
            <p:cNvSpPr/>
            <p:nvPr/>
          </p:nvSpPr>
          <p:spPr>
            <a:xfrm>
              <a:off x="-6025" y="2"/>
              <a:ext cx="7298400" cy="14718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780"/>
              </a:srgbClr>
            </a:solidFill>
            <a:ln>
              <a:noFill/>
            </a:ln>
          </p:spPr>
        </p:sp>
        <p:sp>
          <p:nvSpPr>
            <p:cNvPr id="102" name="Google Shape;102;p14"/>
            <p:cNvSpPr/>
            <p:nvPr/>
          </p:nvSpPr>
          <p:spPr>
            <a:xfrm>
              <a:off x="3596100" y="4667000"/>
              <a:ext cx="5090700" cy="476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03" name="Google Shape;103;p14"/>
            <p:cNvSpPr/>
            <p:nvPr/>
          </p:nvSpPr>
          <p:spPr>
            <a:xfrm>
              <a:off x="5525000" y="4692625"/>
              <a:ext cx="3637200" cy="470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3140"/>
              </a:srgbClr>
            </a:solidFill>
            <a:ln>
              <a:noFill/>
            </a:ln>
          </p:spPr>
        </p:sp>
        <p:sp>
          <p:nvSpPr>
            <p:cNvPr id="104" name="Google Shape;104;p14"/>
            <p:cNvSpPr/>
            <p:nvPr/>
          </p:nvSpPr>
          <p:spPr>
            <a:xfrm>
              <a:off x="7521475" y="4023125"/>
              <a:ext cx="1634700" cy="1140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780"/>
              </a:srgbClr>
            </a:solidFill>
            <a:ln>
              <a:noFill/>
            </a:ln>
          </p:spPr>
        </p:sp>
      </p:grpSp>
      <p:sp>
        <p:nvSpPr>
          <p:cNvPr id="105" name="Google Shape;105;p14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06" name="Google Shape;106;p14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700" cy="3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" name="Google Shape;108;p15"/>
          <p:cNvGrpSpPr/>
          <p:nvPr/>
        </p:nvGrpSpPr>
        <p:grpSpPr>
          <a:xfrm>
            <a:off x="-6025" y="0"/>
            <a:ext cx="9168225" cy="5163125"/>
            <a:chOff x="-6025" y="0"/>
            <a:chExt cx="9168225" cy="5163125"/>
          </a:xfrm>
        </p:grpSpPr>
        <p:sp>
          <p:nvSpPr>
            <p:cNvPr id="109" name="Google Shape;109;p15"/>
            <p:cNvSpPr/>
            <p:nvPr/>
          </p:nvSpPr>
          <p:spPr>
            <a:xfrm>
              <a:off x="0" y="0"/>
              <a:ext cx="8553000" cy="13329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10" name="Google Shape;110;p15"/>
            <p:cNvSpPr/>
            <p:nvPr/>
          </p:nvSpPr>
          <p:spPr>
            <a:xfrm>
              <a:off x="2563450" y="0"/>
              <a:ext cx="6580500" cy="12726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3140"/>
              </a:srgbClr>
            </a:solidFill>
            <a:ln>
              <a:noFill/>
            </a:ln>
          </p:spPr>
        </p:sp>
        <p:sp>
          <p:nvSpPr>
            <p:cNvPr id="111" name="Google Shape;111;p15"/>
            <p:cNvSpPr/>
            <p:nvPr/>
          </p:nvSpPr>
          <p:spPr>
            <a:xfrm>
              <a:off x="-6025" y="2"/>
              <a:ext cx="7298400" cy="14718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780"/>
              </a:srgbClr>
            </a:solidFill>
            <a:ln>
              <a:noFill/>
            </a:ln>
          </p:spPr>
        </p:sp>
        <p:sp>
          <p:nvSpPr>
            <p:cNvPr id="112" name="Google Shape;112;p15"/>
            <p:cNvSpPr/>
            <p:nvPr/>
          </p:nvSpPr>
          <p:spPr>
            <a:xfrm>
              <a:off x="3596100" y="4667000"/>
              <a:ext cx="5090700" cy="476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13" name="Google Shape;113;p15"/>
            <p:cNvSpPr/>
            <p:nvPr/>
          </p:nvSpPr>
          <p:spPr>
            <a:xfrm>
              <a:off x="5525000" y="4692625"/>
              <a:ext cx="3637200" cy="470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3140"/>
              </a:srgbClr>
            </a:solidFill>
            <a:ln>
              <a:noFill/>
            </a:ln>
          </p:spPr>
        </p:sp>
        <p:sp>
          <p:nvSpPr>
            <p:cNvPr id="114" name="Google Shape;114;p15"/>
            <p:cNvSpPr/>
            <p:nvPr/>
          </p:nvSpPr>
          <p:spPr>
            <a:xfrm>
              <a:off x="7521475" y="4023125"/>
              <a:ext cx="1634700" cy="1140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780"/>
              </a:srgbClr>
            </a:solidFill>
            <a:ln>
              <a:noFill/>
            </a:ln>
          </p:spPr>
        </p:sp>
      </p:grpSp>
      <p:sp>
        <p:nvSpPr>
          <p:cNvPr id="115" name="Google Shape;115;p15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6"/>
          <p:cNvSpPr/>
          <p:nvPr/>
        </p:nvSpPr>
        <p:spPr>
          <a:xfrm>
            <a:off x="-2355" y="0"/>
            <a:ext cx="5209500" cy="983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0" y="119999"/>
                </a:lnTo>
                <a:lnTo>
                  <a:pt x="120000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118" name="Google Shape;118;p16"/>
          <p:cNvSpPr/>
          <p:nvPr/>
        </p:nvSpPr>
        <p:spPr>
          <a:xfrm>
            <a:off x="-6025" y="1"/>
            <a:ext cx="4445400" cy="1085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38025"/>
                </a:moveTo>
                <a:lnTo>
                  <a:pt x="99" y="69630"/>
                </a:lnTo>
                <a:lnTo>
                  <a:pt x="91041" y="120000"/>
                </a:lnTo>
                <a:lnTo>
                  <a:pt x="120000" y="0"/>
                </a:lnTo>
                <a:close/>
              </a:path>
            </a:pathLst>
          </a:custGeom>
          <a:solidFill>
            <a:srgbClr val="ABE33F">
              <a:alpha val="80780"/>
            </a:srgbClr>
          </a:solidFill>
          <a:ln>
            <a:noFill/>
          </a:ln>
        </p:spPr>
      </p:sp>
      <p:sp>
        <p:nvSpPr>
          <p:cNvPr id="119" name="Google Shape;119;p16"/>
          <p:cNvSpPr/>
          <p:nvPr/>
        </p:nvSpPr>
        <p:spPr>
          <a:xfrm>
            <a:off x="6375475" y="4745746"/>
            <a:ext cx="2548800" cy="400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120000"/>
                </a:moveTo>
                <a:lnTo>
                  <a:pt x="120000" y="120000"/>
                </a:lnTo>
                <a:lnTo>
                  <a:pt x="9270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120" name="Google Shape;120;p16"/>
          <p:cNvSpPr/>
          <p:nvPr/>
        </p:nvSpPr>
        <p:spPr>
          <a:xfrm>
            <a:off x="7341180" y="4767304"/>
            <a:ext cx="1821000" cy="395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0"/>
                </a:move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00AE9D">
              <a:alpha val="83140"/>
            </a:srgbClr>
          </a:solidFill>
          <a:ln>
            <a:noFill/>
          </a:ln>
        </p:spPr>
      </p:sp>
      <p:sp>
        <p:nvSpPr>
          <p:cNvPr id="121" name="Google Shape;121;p16"/>
          <p:cNvSpPr/>
          <p:nvPr/>
        </p:nvSpPr>
        <p:spPr>
          <a:xfrm>
            <a:off x="8340717" y="4204075"/>
            <a:ext cx="818400" cy="959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71112"/>
                </a:moveTo>
                <a:lnTo>
                  <a:pt x="120000" y="0"/>
                </a:lnTo>
                <a:lnTo>
                  <a:pt x="0" y="119999"/>
                </a:lnTo>
                <a:close/>
              </a:path>
            </a:pathLst>
          </a:custGeom>
          <a:solidFill>
            <a:srgbClr val="ABE33F">
              <a:alpha val="80780"/>
            </a:srgbClr>
          </a:solidFill>
          <a:ln>
            <a:noFill/>
          </a:ln>
        </p:spPr>
      </p:sp>
      <p:sp>
        <p:nvSpPr>
          <p:cNvPr id="122" name="Google Shape;122;p16"/>
          <p:cNvSpPr/>
          <p:nvPr/>
        </p:nvSpPr>
        <p:spPr>
          <a:xfrm>
            <a:off x="1559025" y="-6025"/>
            <a:ext cx="4116900" cy="945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765"/>
                </a:moveTo>
                <a:lnTo>
                  <a:pt x="96488" y="120000"/>
                </a:lnTo>
                <a:lnTo>
                  <a:pt x="120000" y="0"/>
                </a:lnTo>
                <a:lnTo>
                  <a:pt x="116835" y="765"/>
                </a:lnTo>
                <a:close/>
              </a:path>
            </a:pathLst>
          </a:custGeom>
          <a:solidFill>
            <a:srgbClr val="00AE9D">
              <a:alpha val="83140"/>
            </a:srgbClr>
          </a:solidFill>
          <a:ln>
            <a:noFill/>
          </a:ln>
        </p:spPr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Subtitle">
    <p:bg>
      <p:bgPr>
        <a:solidFill>
          <a:srgbClr val="ABE33F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7"/>
          <p:cNvSpPr/>
          <p:nvPr/>
        </p:nvSpPr>
        <p:spPr>
          <a:xfrm flipH="1">
            <a:off x="6075" y="301575"/>
            <a:ext cx="9150000" cy="4496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125" name="Google Shape;125;p17"/>
          <p:cNvSpPr/>
          <p:nvPr/>
        </p:nvSpPr>
        <p:spPr>
          <a:xfrm>
            <a:off x="-5900" y="753950"/>
            <a:ext cx="9144000" cy="376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9999" y="9880"/>
                </a:moveTo>
                <a:lnTo>
                  <a:pt x="95141" y="0"/>
                </a:lnTo>
                <a:lnTo>
                  <a:pt x="0" y="44103"/>
                </a:lnTo>
                <a:lnTo>
                  <a:pt x="0" y="101453"/>
                </a:lnTo>
                <a:lnTo>
                  <a:pt x="23269" y="120000"/>
                </a:lnTo>
                <a:lnTo>
                  <a:pt x="119999" y="97291"/>
                </a:lnTo>
                <a:close/>
              </a:path>
            </a:pathLst>
          </a:custGeom>
          <a:solidFill>
            <a:srgbClr val="00AE9D">
              <a:alpha val="26270"/>
            </a:srgbClr>
          </a:solidFill>
          <a:ln>
            <a:noFill/>
          </a:ln>
        </p:spPr>
      </p:sp>
      <p:sp>
        <p:nvSpPr>
          <p:cNvPr id="126" name="Google Shape;126;p17"/>
          <p:cNvSpPr/>
          <p:nvPr/>
        </p:nvSpPr>
        <p:spPr>
          <a:xfrm>
            <a:off x="0" y="1351100"/>
            <a:ext cx="9156000" cy="288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78" y="0"/>
                </a:moveTo>
                <a:lnTo>
                  <a:pt x="0" y="88091"/>
                </a:lnTo>
                <a:lnTo>
                  <a:pt x="120000" y="120000"/>
                </a:lnTo>
                <a:lnTo>
                  <a:pt x="120000" y="4636"/>
                </a:lnTo>
                <a:close/>
              </a:path>
            </a:pathLst>
          </a:custGeom>
          <a:solidFill>
            <a:srgbClr val="00AE9D">
              <a:alpha val="83140"/>
            </a:srgbClr>
          </a:solidFill>
          <a:ln>
            <a:noFill/>
          </a:ln>
        </p:spPr>
      </p:sp>
      <p:sp>
        <p:nvSpPr>
          <p:cNvPr id="127" name="Google Shape;127;p17"/>
          <p:cNvSpPr txBox="1">
            <a:spLocks noGrp="1"/>
          </p:cNvSpPr>
          <p:nvPr>
            <p:ph type="ctrTitle"/>
          </p:nvPr>
        </p:nvSpPr>
        <p:spPr>
          <a:xfrm>
            <a:off x="1815525" y="2040550"/>
            <a:ext cx="55131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28" name="Google Shape;128;p17"/>
          <p:cNvSpPr txBox="1">
            <a:spLocks noGrp="1"/>
          </p:cNvSpPr>
          <p:nvPr>
            <p:ph type="subTitle" idx="1"/>
          </p:nvPr>
        </p:nvSpPr>
        <p:spPr>
          <a:xfrm>
            <a:off x="1815375" y="3068650"/>
            <a:ext cx="5513100" cy="7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8"/>
          <p:cNvSpPr/>
          <p:nvPr/>
        </p:nvSpPr>
        <p:spPr>
          <a:xfrm>
            <a:off x="6024" y="301575"/>
            <a:ext cx="9150000" cy="4496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131" name="Google Shape;131;p18"/>
          <p:cNvSpPr/>
          <p:nvPr/>
        </p:nvSpPr>
        <p:spPr>
          <a:xfrm>
            <a:off x="0" y="1580112"/>
            <a:ext cx="9144000" cy="3341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0" y="58956"/>
                </a:lnTo>
                <a:lnTo>
                  <a:pt x="104248" y="119999"/>
                </a:lnTo>
                <a:lnTo>
                  <a:pt x="120000" y="91043"/>
                </a:lnTo>
                <a:lnTo>
                  <a:pt x="120000" y="28956"/>
                </a:lnTo>
                <a:close/>
              </a:path>
            </a:pathLst>
          </a:custGeom>
          <a:solidFill>
            <a:srgbClr val="00AE9D">
              <a:alpha val="83140"/>
            </a:srgbClr>
          </a:solidFill>
          <a:ln>
            <a:noFill/>
          </a:ln>
        </p:spPr>
      </p:sp>
      <p:sp>
        <p:nvSpPr>
          <p:cNvPr id="132" name="Google Shape;132;p18"/>
          <p:cNvSpPr/>
          <p:nvPr/>
        </p:nvSpPr>
        <p:spPr>
          <a:xfrm>
            <a:off x="-5900" y="410541"/>
            <a:ext cx="9144300" cy="44532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17618"/>
                </a:moveTo>
                <a:lnTo>
                  <a:pt x="28631" y="0"/>
                </a:lnTo>
                <a:lnTo>
                  <a:pt x="0" y="46590"/>
                </a:lnTo>
                <a:lnTo>
                  <a:pt x="0" y="95138"/>
                </a:lnTo>
                <a:lnTo>
                  <a:pt x="79312" y="120000"/>
                </a:lnTo>
                <a:lnTo>
                  <a:pt x="120000" y="91615"/>
                </a:lnTo>
                <a:close/>
              </a:path>
            </a:pathLst>
          </a:custGeom>
          <a:solidFill>
            <a:srgbClr val="ABE33F">
              <a:alpha val="80780"/>
            </a:srgbClr>
          </a:solidFill>
          <a:ln>
            <a:noFill/>
          </a:ln>
        </p:spPr>
      </p:sp>
      <p:sp>
        <p:nvSpPr>
          <p:cNvPr id="133" name="Google Shape;133;p18"/>
          <p:cNvSpPr txBox="1">
            <a:spLocks noGrp="1"/>
          </p:cNvSpPr>
          <p:nvPr>
            <p:ph type="body" idx="1"/>
          </p:nvPr>
        </p:nvSpPr>
        <p:spPr>
          <a:xfrm>
            <a:off x="1833775" y="2314200"/>
            <a:ext cx="5476500" cy="81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🔸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🔸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◇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134" name="Google Shape;134;p18"/>
          <p:cNvSpPr txBox="1"/>
          <p:nvPr/>
        </p:nvSpPr>
        <p:spPr>
          <a:xfrm>
            <a:off x="3593400" y="1086168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Raleway"/>
              <a:buNone/>
            </a:pPr>
            <a:r>
              <a:rPr lang="en" sz="60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“</a:t>
            </a:r>
            <a:endParaRPr/>
          </a:p>
        </p:txBody>
      </p:sp>
      <p:sp>
        <p:nvSpPr>
          <p:cNvPr id="135" name="Google Shape;135;p18"/>
          <p:cNvSpPr/>
          <p:nvPr/>
        </p:nvSpPr>
        <p:spPr>
          <a:xfrm>
            <a:off x="4179900" y="1041875"/>
            <a:ext cx="784200" cy="784200"/>
          </a:xfrm>
          <a:prstGeom prst="diamond">
            <a:avLst/>
          </a:prstGeom>
          <a:noFill/>
          <a:ln w="28575" cap="flat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oogle Shape;137;p19"/>
          <p:cNvGrpSpPr/>
          <p:nvPr/>
        </p:nvGrpSpPr>
        <p:grpSpPr>
          <a:xfrm>
            <a:off x="-6025" y="0"/>
            <a:ext cx="9168225" cy="5163125"/>
            <a:chOff x="-6025" y="0"/>
            <a:chExt cx="9168225" cy="5163125"/>
          </a:xfrm>
        </p:grpSpPr>
        <p:sp>
          <p:nvSpPr>
            <p:cNvPr id="138" name="Google Shape;138;p19"/>
            <p:cNvSpPr/>
            <p:nvPr/>
          </p:nvSpPr>
          <p:spPr>
            <a:xfrm>
              <a:off x="0" y="0"/>
              <a:ext cx="8553000" cy="13329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39" name="Google Shape;139;p19"/>
            <p:cNvSpPr/>
            <p:nvPr/>
          </p:nvSpPr>
          <p:spPr>
            <a:xfrm>
              <a:off x="2563450" y="0"/>
              <a:ext cx="6580500" cy="12726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3140"/>
              </a:srgbClr>
            </a:solidFill>
            <a:ln>
              <a:noFill/>
            </a:ln>
          </p:spPr>
        </p:sp>
        <p:sp>
          <p:nvSpPr>
            <p:cNvPr id="140" name="Google Shape;140;p19"/>
            <p:cNvSpPr/>
            <p:nvPr/>
          </p:nvSpPr>
          <p:spPr>
            <a:xfrm>
              <a:off x="-6025" y="2"/>
              <a:ext cx="7298400" cy="14718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780"/>
              </a:srgbClr>
            </a:solidFill>
            <a:ln>
              <a:noFill/>
            </a:ln>
          </p:spPr>
        </p:sp>
        <p:sp>
          <p:nvSpPr>
            <p:cNvPr id="141" name="Google Shape;141;p19"/>
            <p:cNvSpPr/>
            <p:nvPr/>
          </p:nvSpPr>
          <p:spPr>
            <a:xfrm>
              <a:off x="3596100" y="4667000"/>
              <a:ext cx="5090700" cy="476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42" name="Google Shape;142;p19"/>
            <p:cNvSpPr/>
            <p:nvPr/>
          </p:nvSpPr>
          <p:spPr>
            <a:xfrm>
              <a:off x="5525000" y="4692625"/>
              <a:ext cx="3637200" cy="470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3140"/>
              </a:srgbClr>
            </a:solidFill>
            <a:ln>
              <a:noFill/>
            </a:ln>
          </p:spPr>
        </p:sp>
        <p:sp>
          <p:nvSpPr>
            <p:cNvPr id="143" name="Google Shape;143;p19"/>
            <p:cNvSpPr/>
            <p:nvPr/>
          </p:nvSpPr>
          <p:spPr>
            <a:xfrm>
              <a:off x="7521475" y="4023125"/>
              <a:ext cx="1634700" cy="1140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780"/>
              </a:srgbClr>
            </a:solidFill>
            <a:ln>
              <a:noFill/>
            </a:ln>
          </p:spPr>
        </p:sp>
      </p:grpSp>
      <p:sp>
        <p:nvSpPr>
          <p:cNvPr id="144" name="Google Shape;144;p19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45" name="Google Shape;145;p19"/>
          <p:cNvSpPr txBox="1">
            <a:spLocks noGrp="1"/>
          </p:cNvSpPr>
          <p:nvPr>
            <p:ph type="body" idx="1"/>
          </p:nvPr>
        </p:nvSpPr>
        <p:spPr>
          <a:xfrm>
            <a:off x="904925" y="1495850"/>
            <a:ext cx="3560100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◇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146" name="Google Shape;146;p19"/>
          <p:cNvSpPr txBox="1">
            <a:spLocks noGrp="1"/>
          </p:cNvSpPr>
          <p:nvPr>
            <p:ph type="body" idx="2"/>
          </p:nvPr>
        </p:nvSpPr>
        <p:spPr>
          <a:xfrm>
            <a:off x="4679179" y="1495850"/>
            <a:ext cx="3560100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◇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 + 3 columns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oogle Shape;148;p20"/>
          <p:cNvGrpSpPr/>
          <p:nvPr/>
        </p:nvGrpSpPr>
        <p:grpSpPr>
          <a:xfrm>
            <a:off x="-6025" y="0"/>
            <a:ext cx="9168225" cy="5163125"/>
            <a:chOff x="-6025" y="0"/>
            <a:chExt cx="9168225" cy="5163125"/>
          </a:xfrm>
        </p:grpSpPr>
        <p:sp>
          <p:nvSpPr>
            <p:cNvPr id="149" name="Google Shape;149;p20"/>
            <p:cNvSpPr/>
            <p:nvPr/>
          </p:nvSpPr>
          <p:spPr>
            <a:xfrm>
              <a:off x="0" y="0"/>
              <a:ext cx="8553000" cy="13329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50" name="Google Shape;150;p20"/>
            <p:cNvSpPr/>
            <p:nvPr/>
          </p:nvSpPr>
          <p:spPr>
            <a:xfrm>
              <a:off x="2563450" y="0"/>
              <a:ext cx="6580500" cy="12726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3140"/>
              </a:srgbClr>
            </a:solidFill>
            <a:ln>
              <a:noFill/>
            </a:ln>
          </p:spPr>
        </p:sp>
        <p:sp>
          <p:nvSpPr>
            <p:cNvPr id="151" name="Google Shape;151;p20"/>
            <p:cNvSpPr/>
            <p:nvPr/>
          </p:nvSpPr>
          <p:spPr>
            <a:xfrm>
              <a:off x="-6025" y="2"/>
              <a:ext cx="7298400" cy="14718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780"/>
              </a:srgbClr>
            </a:solidFill>
            <a:ln>
              <a:noFill/>
            </a:ln>
          </p:spPr>
        </p:sp>
        <p:sp>
          <p:nvSpPr>
            <p:cNvPr id="152" name="Google Shape;152;p20"/>
            <p:cNvSpPr/>
            <p:nvPr/>
          </p:nvSpPr>
          <p:spPr>
            <a:xfrm>
              <a:off x="3596100" y="4667000"/>
              <a:ext cx="5090700" cy="476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53" name="Google Shape;153;p20"/>
            <p:cNvSpPr/>
            <p:nvPr/>
          </p:nvSpPr>
          <p:spPr>
            <a:xfrm>
              <a:off x="5525000" y="4692625"/>
              <a:ext cx="3637200" cy="470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3140"/>
              </a:srgbClr>
            </a:solidFill>
            <a:ln>
              <a:noFill/>
            </a:ln>
          </p:spPr>
        </p:sp>
        <p:sp>
          <p:nvSpPr>
            <p:cNvPr id="154" name="Google Shape;154;p20"/>
            <p:cNvSpPr/>
            <p:nvPr/>
          </p:nvSpPr>
          <p:spPr>
            <a:xfrm>
              <a:off x="7521475" y="4023125"/>
              <a:ext cx="1634700" cy="1140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780"/>
              </a:srgbClr>
            </a:solidFill>
            <a:ln>
              <a:noFill/>
            </a:ln>
          </p:spPr>
        </p:sp>
      </p:grpSp>
      <p:sp>
        <p:nvSpPr>
          <p:cNvPr id="155" name="Google Shape;155;p20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56" name="Google Shape;156;p20"/>
          <p:cNvSpPr txBox="1">
            <a:spLocks noGrp="1"/>
          </p:cNvSpPr>
          <p:nvPr>
            <p:ph type="body" idx="1"/>
          </p:nvPr>
        </p:nvSpPr>
        <p:spPr>
          <a:xfrm>
            <a:off x="870750" y="1495850"/>
            <a:ext cx="2365200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157" name="Google Shape;157;p20"/>
          <p:cNvSpPr txBox="1">
            <a:spLocks noGrp="1"/>
          </p:cNvSpPr>
          <p:nvPr>
            <p:ph type="body" idx="2"/>
          </p:nvPr>
        </p:nvSpPr>
        <p:spPr>
          <a:xfrm>
            <a:off x="3357261" y="1495850"/>
            <a:ext cx="2365200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158" name="Google Shape;158;p20"/>
          <p:cNvSpPr txBox="1">
            <a:spLocks noGrp="1"/>
          </p:cNvSpPr>
          <p:nvPr>
            <p:ph type="body" idx="3"/>
          </p:nvPr>
        </p:nvSpPr>
        <p:spPr>
          <a:xfrm>
            <a:off x="5843773" y="1495850"/>
            <a:ext cx="2365200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1"/>
          <p:cNvSpPr/>
          <p:nvPr/>
        </p:nvSpPr>
        <p:spPr>
          <a:xfrm>
            <a:off x="-2355" y="0"/>
            <a:ext cx="5209500" cy="983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0" y="119999"/>
                </a:lnTo>
                <a:lnTo>
                  <a:pt x="120000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161" name="Google Shape;161;p21"/>
          <p:cNvSpPr/>
          <p:nvPr/>
        </p:nvSpPr>
        <p:spPr>
          <a:xfrm>
            <a:off x="-6025" y="1"/>
            <a:ext cx="4445400" cy="1085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38025"/>
                </a:moveTo>
                <a:lnTo>
                  <a:pt x="99" y="69630"/>
                </a:lnTo>
                <a:lnTo>
                  <a:pt x="91041" y="120000"/>
                </a:lnTo>
                <a:lnTo>
                  <a:pt x="120000" y="0"/>
                </a:lnTo>
                <a:close/>
              </a:path>
            </a:pathLst>
          </a:custGeom>
          <a:solidFill>
            <a:srgbClr val="ABE33F">
              <a:alpha val="80780"/>
            </a:srgbClr>
          </a:solidFill>
          <a:ln>
            <a:noFill/>
          </a:ln>
        </p:spPr>
      </p:sp>
      <p:sp>
        <p:nvSpPr>
          <p:cNvPr id="162" name="Google Shape;162;p21"/>
          <p:cNvSpPr/>
          <p:nvPr/>
        </p:nvSpPr>
        <p:spPr>
          <a:xfrm>
            <a:off x="6375475" y="4745746"/>
            <a:ext cx="2548800" cy="400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120000"/>
                </a:moveTo>
                <a:lnTo>
                  <a:pt x="120000" y="120000"/>
                </a:lnTo>
                <a:lnTo>
                  <a:pt x="9270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163" name="Google Shape;163;p21"/>
          <p:cNvSpPr/>
          <p:nvPr/>
        </p:nvSpPr>
        <p:spPr>
          <a:xfrm>
            <a:off x="7341180" y="4767304"/>
            <a:ext cx="1821000" cy="395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0"/>
                </a:move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00AE9D">
              <a:alpha val="83140"/>
            </a:srgbClr>
          </a:solidFill>
          <a:ln>
            <a:noFill/>
          </a:ln>
        </p:spPr>
      </p:sp>
      <p:sp>
        <p:nvSpPr>
          <p:cNvPr id="164" name="Google Shape;164;p21"/>
          <p:cNvSpPr/>
          <p:nvPr/>
        </p:nvSpPr>
        <p:spPr>
          <a:xfrm>
            <a:off x="8340717" y="4204075"/>
            <a:ext cx="818400" cy="959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71112"/>
                </a:moveTo>
                <a:lnTo>
                  <a:pt x="120000" y="0"/>
                </a:lnTo>
                <a:lnTo>
                  <a:pt x="0" y="119999"/>
                </a:lnTo>
                <a:close/>
              </a:path>
            </a:pathLst>
          </a:custGeom>
          <a:solidFill>
            <a:srgbClr val="ABE33F">
              <a:alpha val="80780"/>
            </a:srgbClr>
          </a:solidFill>
          <a:ln>
            <a:noFill/>
          </a:ln>
        </p:spPr>
      </p:sp>
      <p:sp>
        <p:nvSpPr>
          <p:cNvPr id="165" name="Google Shape;165;p21"/>
          <p:cNvSpPr/>
          <p:nvPr/>
        </p:nvSpPr>
        <p:spPr>
          <a:xfrm>
            <a:off x="1559025" y="-6025"/>
            <a:ext cx="4116900" cy="945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765"/>
                </a:moveTo>
                <a:lnTo>
                  <a:pt x="96488" y="120000"/>
                </a:lnTo>
                <a:lnTo>
                  <a:pt x="120000" y="0"/>
                </a:lnTo>
                <a:lnTo>
                  <a:pt x="116835" y="765"/>
                </a:lnTo>
                <a:close/>
              </a:path>
            </a:pathLst>
          </a:custGeom>
          <a:solidFill>
            <a:srgbClr val="00AE9D">
              <a:alpha val="83140"/>
            </a:srgbClr>
          </a:solidFill>
          <a:ln>
            <a:noFill/>
          </a:ln>
        </p:spPr>
      </p:sp>
      <p:sp>
        <p:nvSpPr>
          <p:cNvPr id="166" name="Google Shape;166;p21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oogle Shape;14;p3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15" name="Google Shape;15;p3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6" name="Google Shape;16;p3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17" name="Google Shape;17;p3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  <p:sp>
          <p:nvSpPr>
            <p:cNvPr id="18" name="Google Shape;18;p3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9" name="Google Shape;19;p3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20" name="Google Shape;20;p3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</p:grpSp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699" cy="3327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2"/>
          <p:cNvSpPr txBox="1">
            <a:spLocks noGrp="1"/>
          </p:cNvSpPr>
          <p:nvPr>
            <p:ph type="body" idx="1"/>
          </p:nvPr>
        </p:nvSpPr>
        <p:spPr>
          <a:xfrm>
            <a:off x="872066" y="2006600"/>
            <a:ext cx="7408200" cy="258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∗"/>
              <a:defRPr sz="2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oto Sans Symbols"/>
              <a:buChar char="∗"/>
              <a:defRPr sz="22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∗"/>
              <a:defRPr sz="2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∗"/>
              <a:defRPr sz="18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69" name="Google Shape;169;p22"/>
          <p:cNvSpPr txBox="1">
            <a:spLocks noGrp="1"/>
          </p:cNvSpPr>
          <p:nvPr>
            <p:ph type="dt" idx="10"/>
          </p:nvPr>
        </p:nvSpPr>
        <p:spPr>
          <a:xfrm>
            <a:off x="5163671" y="4687623"/>
            <a:ext cx="3786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0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70" name="Google Shape;170;p22"/>
          <p:cNvSpPr txBox="1">
            <a:spLocks noGrp="1"/>
          </p:cNvSpPr>
          <p:nvPr>
            <p:ph type="ftr" idx="11"/>
          </p:nvPr>
        </p:nvSpPr>
        <p:spPr>
          <a:xfrm>
            <a:off x="193638" y="4687623"/>
            <a:ext cx="3786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71" name="Google Shape;171;p22"/>
          <p:cNvSpPr txBox="1">
            <a:spLocks noGrp="1"/>
          </p:cNvSpPr>
          <p:nvPr>
            <p:ph type="sldNum" idx="12"/>
          </p:nvPr>
        </p:nvSpPr>
        <p:spPr>
          <a:xfrm>
            <a:off x="3991087" y="4687622"/>
            <a:ext cx="1161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22"/>
          <p:cNvSpPr txBox="1">
            <a:spLocks noGrp="1"/>
          </p:cNvSpPr>
          <p:nvPr>
            <p:ph type="title"/>
          </p:nvPr>
        </p:nvSpPr>
        <p:spPr>
          <a:xfrm>
            <a:off x="457200" y="253746"/>
            <a:ext cx="8229600" cy="9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Galdeano"/>
              <a:buNone/>
              <a:defRPr sz="4400" b="0" i="0" u="none" strike="noStrike" cap="none">
                <a:solidFill>
                  <a:srgbClr val="FFFFFF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Subtitle">
    <p:bg>
      <p:bgPr>
        <a:solidFill>
          <a:srgbClr val="ABE33F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 flipH="1">
            <a:off x="6025" y="301575"/>
            <a:ext cx="9150050" cy="449674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25" name="Google Shape;25;p4"/>
          <p:cNvSpPr/>
          <p:nvPr/>
        </p:nvSpPr>
        <p:spPr>
          <a:xfrm>
            <a:off x="-5900" y="753950"/>
            <a:ext cx="9144150" cy="376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9999" y="9880"/>
                </a:moveTo>
                <a:lnTo>
                  <a:pt x="95141" y="0"/>
                </a:lnTo>
                <a:lnTo>
                  <a:pt x="0" y="44103"/>
                </a:lnTo>
                <a:lnTo>
                  <a:pt x="0" y="101453"/>
                </a:lnTo>
                <a:lnTo>
                  <a:pt x="23269" y="120000"/>
                </a:lnTo>
                <a:lnTo>
                  <a:pt x="119999" y="97291"/>
                </a:lnTo>
                <a:close/>
              </a:path>
            </a:pathLst>
          </a:custGeom>
          <a:solidFill>
            <a:srgbClr val="00AE9D">
              <a:alpha val="25882"/>
            </a:srgbClr>
          </a:solidFill>
          <a:ln>
            <a:noFill/>
          </a:ln>
        </p:spPr>
      </p:sp>
      <p:sp>
        <p:nvSpPr>
          <p:cNvPr id="26" name="Google Shape;26;p4"/>
          <p:cNvSpPr/>
          <p:nvPr/>
        </p:nvSpPr>
        <p:spPr>
          <a:xfrm>
            <a:off x="0" y="1351100"/>
            <a:ext cx="9156075" cy="28890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78" y="0"/>
                </a:moveTo>
                <a:lnTo>
                  <a:pt x="0" y="88091"/>
                </a:lnTo>
                <a:lnTo>
                  <a:pt x="120000" y="120000"/>
                </a:lnTo>
                <a:lnTo>
                  <a:pt x="120000" y="4636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27" name="Google Shape;27;p4"/>
          <p:cNvSpPr txBox="1">
            <a:spLocks noGrp="1"/>
          </p:cNvSpPr>
          <p:nvPr>
            <p:ph type="ctrTitle"/>
          </p:nvPr>
        </p:nvSpPr>
        <p:spPr>
          <a:xfrm>
            <a:off x="1815525" y="2040550"/>
            <a:ext cx="5513100" cy="1159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ubTitle" idx="1"/>
          </p:nvPr>
        </p:nvSpPr>
        <p:spPr>
          <a:xfrm>
            <a:off x="1815375" y="3068650"/>
            <a:ext cx="5513100" cy="78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oogle Shape;30;p5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31" name="Google Shape;31;p5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32" name="Google Shape;32;p5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33" name="Google Shape;33;p5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  <p:sp>
          <p:nvSpPr>
            <p:cNvPr id="34" name="Google Shape;34;p5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35" name="Google Shape;35;p5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36" name="Google Shape;36;p5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</p:grpSp>
      <p:sp>
        <p:nvSpPr>
          <p:cNvPr id="37" name="Google Shape;37;p5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1"/>
          </p:nvPr>
        </p:nvSpPr>
        <p:spPr>
          <a:xfrm>
            <a:off x="904925" y="1495850"/>
            <a:ext cx="3560099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◇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body" idx="2"/>
          </p:nvPr>
        </p:nvSpPr>
        <p:spPr>
          <a:xfrm>
            <a:off x="4679179" y="1495850"/>
            <a:ext cx="3560099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◇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oogle Shape;41;p6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42" name="Google Shape;42;p6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43" name="Google Shape;43;p6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44" name="Google Shape;44;p6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  <p:sp>
          <p:nvSpPr>
            <p:cNvPr id="45" name="Google Shape;45;p6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46" name="Google Shape;46;p6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47" name="Google Shape;47;p6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</p:grpSp>
      <p:sp>
        <p:nvSpPr>
          <p:cNvPr id="48" name="Google Shape;48;p6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/>
          <p:nvPr/>
        </p:nvSpPr>
        <p:spPr>
          <a:xfrm>
            <a:off x="-2355" y="0"/>
            <a:ext cx="5209571" cy="983354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0" y="119999"/>
                </a:lnTo>
                <a:lnTo>
                  <a:pt x="120000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51" name="Google Shape;51;p7"/>
          <p:cNvSpPr/>
          <p:nvPr/>
        </p:nvSpPr>
        <p:spPr>
          <a:xfrm>
            <a:off x="-6025" y="1"/>
            <a:ext cx="4445394" cy="108564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38025"/>
                </a:moveTo>
                <a:lnTo>
                  <a:pt x="99" y="69630"/>
                </a:lnTo>
                <a:lnTo>
                  <a:pt x="91041" y="120000"/>
                </a:lnTo>
                <a:lnTo>
                  <a:pt x="120000" y="0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52" name="Google Shape;52;p7"/>
          <p:cNvSpPr/>
          <p:nvPr/>
        </p:nvSpPr>
        <p:spPr>
          <a:xfrm>
            <a:off x="6375475" y="4745746"/>
            <a:ext cx="2548913" cy="40087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120000"/>
                </a:moveTo>
                <a:lnTo>
                  <a:pt x="120000" y="120000"/>
                </a:lnTo>
                <a:lnTo>
                  <a:pt x="9270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53" name="Google Shape;53;p7"/>
          <p:cNvSpPr/>
          <p:nvPr/>
        </p:nvSpPr>
        <p:spPr>
          <a:xfrm>
            <a:off x="7341180" y="4767304"/>
            <a:ext cx="1821095" cy="39581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0"/>
                </a:move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54" name="Google Shape;54;p7"/>
          <p:cNvSpPr/>
          <p:nvPr/>
        </p:nvSpPr>
        <p:spPr>
          <a:xfrm>
            <a:off x="8340717" y="4204075"/>
            <a:ext cx="818444" cy="9590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71112"/>
                </a:moveTo>
                <a:lnTo>
                  <a:pt x="120000" y="0"/>
                </a:lnTo>
                <a:lnTo>
                  <a:pt x="0" y="119999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55" name="Google Shape;55;p7"/>
          <p:cNvSpPr/>
          <p:nvPr/>
        </p:nvSpPr>
        <p:spPr>
          <a:xfrm>
            <a:off x="1559025" y="-6025"/>
            <a:ext cx="4116775" cy="9448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765"/>
                </a:moveTo>
                <a:lnTo>
                  <a:pt x="96488" y="120000"/>
                </a:lnTo>
                <a:lnTo>
                  <a:pt x="120000" y="0"/>
                </a:lnTo>
                <a:lnTo>
                  <a:pt x="116835" y="765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/>
          <p:nvPr/>
        </p:nvSpPr>
        <p:spPr>
          <a:xfrm>
            <a:off x="6024" y="301575"/>
            <a:ext cx="9150050" cy="449674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58" name="Google Shape;58;p8"/>
          <p:cNvSpPr/>
          <p:nvPr/>
        </p:nvSpPr>
        <p:spPr>
          <a:xfrm>
            <a:off x="0" y="1580112"/>
            <a:ext cx="9144000" cy="334166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0" y="58956"/>
                </a:lnTo>
                <a:lnTo>
                  <a:pt x="104248" y="119999"/>
                </a:lnTo>
                <a:lnTo>
                  <a:pt x="120000" y="91043"/>
                </a:lnTo>
                <a:lnTo>
                  <a:pt x="120000" y="28956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59" name="Google Shape;59;p8"/>
          <p:cNvSpPr/>
          <p:nvPr/>
        </p:nvSpPr>
        <p:spPr>
          <a:xfrm>
            <a:off x="-5900" y="410541"/>
            <a:ext cx="9144151" cy="445314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17618"/>
                </a:moveTo>
                <a:lnTo>
                  <a:pt x="28631" y="0"/>
                </a:lnTo>
                <a:lnTo>
                  <a:pt x="0" y="46590"/>
                </a:lnTo>
                <a:lnTo>
                  <a:pt x="0" y="95138"/>
                </a:lnTo>
                <a:lnTo>
                  <a:pt x="79312" y="120000"/>
                </a:lnTo>
                <a:lnTo>
                  <a:pt x="120000" y="91615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60" name="Google Shape;60;p8"/>
          <p:cNvSpPr txBox="1">
            <a:spLocks noGrp="1"/>
          </p:cNvSpPr>
          <p:nvPr>
            <p:ph type="body" idx="1"/>
          </p:nvPr>
        </p:nvSpPr>
        <p:spPr>
          <a:xfrm>
            <a:off x="1833775" y="2314200"/>
            <a:ext cx="5476500" cy="819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🔸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🔸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◇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61" name="Google Shape;61;p8"/>
          <p:cNvSpPr txBox="1"/>
          <p:nvPr/>
        </p:nvSpPr>
        <p:spPr>
          <a:xfrm>
            <a:off x="3593400" y="1086168"/>
            <a:ext cx="1957200" cy="653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Raleway"/>
              <a:buNone/>
            </a:pPr>
            <a:r>
              <a:rPr lang="en" sz="60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“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8"/>
          <p:cNvSpPr/>
          <p:nvPr/>
        </p:nvSpPr>
        <p:spPr>
          <a:xfrm>
            <a:off x="4179900" y="1041875"/>
            <a:ext cx="784200" cy="784200"/>
          </a:xfrm>
          <a:prstGeom prst="diamond">
            <a:avLst/>
          </a:prstGeom>
          <a:noFill/>
          <a:ln w="28575" cap="flat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 + 3 columns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oogle Shape;64;p9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65" name="Google Shape;65;p9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66" name="Google Shape;66;p9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67" name="Google Shape;67;p9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  <p:sp>
          <p:nvSpPr>
            <p:cNvPr id="68" name="Google Shape;68;p9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69" name="Google Shape;69;p9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70" name="Google Shape;70;p9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</p:grpSp>
      <p:sp>
        <p:nvSpPr>
          <p:cNvPr id="71" name="Google Shape;71;p9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2" name="Google Shape;72;p9"/>
          <p:cNvSpPr txBox="1">
            <a:spLocks noGrp="1"/>
          </p:cNvSpPr>
          <p:nvPr>
            <p:ph type="body" idx="1"/>
          </p:nvPr>
        </p:nvSpPr>
        <p:spPr>
          <a:xfrm>
            <a:off x="870750" y="1495850"/>
            <a:ext cx="2365199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73" name="Google Shape;73;p9"/>
          <p:cNvSpPr txBox="1">
            <a:spLocks noGrp="1"/>
          </p:cNvSpPr>
          <p:nvPr>
            <p:ph type="body" idx="2"/>
          </p:nvPr>
        </p:nvSpPr>
        <p:spPr>
          <a:xfrm>
            <a:off x="3357261" y="1495850"/>
            <a:ext cx="2365199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74" name="Google Shape;74;p9"/>
          <p:cNvSpPr txBox="1">
            <a:spLocks noGrp="1"/>
          </p:cNvSpPr>
          <p:nvPr>
            <p:ph type="body" idx="3"/>
          </p:nvPr>
        </p:nvSpPr>
        <p:spPr>
          <a:xfrm>
            <a:off x="5843773" y="1495850"/>
            <a:ext cx="2365199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0"/>
          <p:cNvSpPr/>
          <p:nvPr/>
        </p:nvSpPr>
        <p:spPr>
          <a:xfrm>
            <a:off x="-2355" y="0"/>
            <a:ext cx="5209571" cy="983354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0" y="119999"/>
                </a:lnTo>
                <a:lnTo>
                  <a:pt x="120000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77" name="Google Shape;77;p10"/>
          <p:cNvSpPr/>
          <p:nvPr/>
        </p:nvSpPr>
        <p:spPr>
          <a:xfrm>
            <a:off x="-6025" y="1"/>
            <a:ext cx="4445394" cy="108564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38025"/>
                </a:moveTo>
                <a:lnTo>
                  <a:pt x="99" y="69630"/>
                </a:lnTo>
                <a:lnTo>
                  <a:pt x="91041" y="120000"/>
                </a:lnTo>
                <a:lnTo>
                  <a:pt x="120000" y="0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78" name="Google Shape;78;p10"/>
          <p:cNvSpPr/>
          <p:nvPr/>
        </p:nvSpPr>
        <p:spPr>
          <a:xfrm>
            <a:off x="6375475" y="4745746"/>
            <a:ext cx="2548913" cy="40087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120000"/>
                </a:moveTo>
                <a:lnTo>
                  <a:pt x="120000" y="120000"/>
                </a:lnTo>
                <a:lnTo>
                  <a:pt x="9270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79" name="Google Shape;79;p10"/>
          <p:cNvSpPr/>
          <p:nvPr/>
        </p:nvSpPr>
        <p:spPr>
          <a:xfrm>
            <a:off x="7341180" y="4767304"/>
            <a:ext cx="1821095" cy="39581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0"/>
                </a:move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80" name="Google Shape;80;p10"/>
          <p:cNvSpPr/>
          <p:nvPr/>
        </p:nvSpPr>
        <p:spPr>
          <a:xfrm>
            <a:off x="8340717" y="4204075"/>
            <a:ext cx="818444" cy="9590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71112"/>
                </a:moveTo>
                <a:lnTo>
                  <a:pt x="120000" y="0"/>
                </a:lnTo>
                <a:lnTo>
                  <a:pt x="0" y="119999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81" name="Google Shape;81;p10"/>
          <p:cNvSpPr/>
          <p:nvPr/>
        </p:nvSpPr>
        <p:spPr>
          <a:xfrm>
            <a:off x="1559025" y="-6025"/>
            <a:ext cx="4116775" cy="9448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765"/>
                </a:moveTo>
                <a:lnTo>
                  <a:pt x="96488" y="120000"/>
                </a:lnTo>
                <a:lnTo>
                  <a:pt x="120000" y="0"/>
                </a:lnTo>
                <a:lnTo>
                  <a:pt x="116835" y="765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82" name="Google Shape;82;p1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699" cy="3327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2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700" cy="3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91" name="Google Shape;91;p12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hyperlink" Target="http://www.nsf.gov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e.ic.ac.uk/pcheung/teaching/DE1_EE/stores/sg90_datasheet.pdf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image" Target="../media/image5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rduino.cc/en/Tutorial/PWM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13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arduino.cc/en/Tutorial/Sweep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c.edu/lynchschool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s://www.massbay.edu/profile/shamsimoussavi" TargetMode="External"/><Relationship Id="rId7" Type="http://schemas.openxmlformats.org/officeDocument/2006/relationships/hyperlink" Target="http://www.bc.edu/" TargetMode="External"/><Relationship Id="rId12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massbay.edu/profile/marinabograd" TargetMode="External"/><Relationship Id="rId11" Type="http://schemas.openxmlformats.org/officeDocument/2006/relationships/hyperlink" Target="http://www.nsf.gov/" TargetMode="External"/><Relationship Id="rId5" Type="http://schemas.openxmlformats.org/officeDocument/2006/relationships/hyperlink" Target="https://www.massbay.edu/profile/susannesteigerescobar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s://icreat.mentornet.org/login" TargetMode="External"/><Relationship Id="rId4" Type="http://schemas.openxmlformats.org/officeDocument/2006/relationships/hyperlink" Target="https://www.massbay.edu/profile/giuseppesena" TargetMode="External"/><Relationship Id="rId9" Type="http://schemas.openxmlformats.org/officeDocument/2006/relationships/hyperlink" Target="http://mentornet.org/" TargetMode="External"/><Relationship Id="rId1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e.ic.ac.uk/pcheung/teaching/DE1_EE/stores/sg90_datasheet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10" Type="http://schemas.openxmlformats.org/officeDocument/2006/relationships/image" Target="../media/image1.png"/><Relationship Id="rId4" Type="http://schemas.openxmlformats.org/officeDocument/2006/relationships/image" Target="../media/image6.jpg"/><Relationship Id="rId9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Actuator" TargetMode="External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5.jpg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Pulse-width_modulation" TargetMode="External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hyperlink" Target="https://www.arduino.cc/en/Main/ArduinoBoardUno" TargetMode="External"/><Relationship Id="rId4" Type="http://schemas.openxmlformats.org/officeDocument/2006/relationships/hyperlink" Target="https://www.arduino.cc/en/Tutorial/PWM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rduino.cc/en/Tutorial/PWM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3"/>
          <p:cNvSpPr txBox="1">
            <a:spLocks noGrp="1"/>
          </p:cNvSpPr>
          <p:nvPr>
            <p:ph type="ctrTitle"/>
          </p:nvPr>
        </p:nvSpPr>
        <p:spPr>
          <a:xfrm>
            <a:off x="588875" y="1404375"/>
            <a:ext cx="7835400" cy="238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sz="48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Coding with Arduino IV:</a:t>
            </a:r>
            <a:endParaRPr sz="48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sz="2400" b="1" i="0" u="none" strike="noStrike" cap="none">
                <a:solidFill>
                  <a:srgbClr val="FF0000"/>
                </a:solidFill>
                <a:latin typeface="Raleway"/>
                <a:ea typeface="Raleway"/>
                <a:cs typeface="Raleway"/>
                <a:sym typeface="Raleway"/>
              </a:rPr>
              <a:t>Servo Motors</a:t>
            </a:r>
            <a:r>
              <a:rPr lang="en" sz="3000" b="1" i="0" u="none" strike="noStrike" cap="none">
                <a:solidFill>
                  <a:srgbClr val="FFFF00"/>
                </a:solidFill>
                <a:latin typeface="Raleway"/>
                <a:ea typeface="Raleway"/>
                <a:cs typeface="Raleway"/>
                <a:sym typeface="Raleway"/>
              </a:rPr>
              <a:t> </a:t>
            </a:r>
            <a:endParaRPr sz="48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78" name="Google Shape;178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" y="152400"/>
            <a:ext cx="1257300" cy="542925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23"/>
          <p:cNvSpPr txBox="1"/>
          <p:nvPr/>
        </p:nvSpPr>
        <p:spPr>
          <a:xfrm>
            <a:off x="1904075" y="4728775"/>
            <a:ext cx="5208000" cy="3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Economica"/>
              <a:buNone/>
            </a:pP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2016-2018</a:t>
            </a:r>
            <a:r>
              <a:rPr lang="en" sz="1100" b="0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Shamsi Moussavi, Giuseppe Sena, Susanne Steiger-Escobar</a:t>
            </a:r>
            <a:r>
              <a:rPr lang="en" sz="1100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and</a:t>
            </a: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Marina Bograd</a:t>
            </a:r>
            <a:r>
              <a:rPr lang="en" sz="1100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.</a:t>
            </a: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     	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Economica"/>
              <a:buNone/>
            </a:pP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This material is based upon work supported by the </a:t>
            </a:r>
            <a:r>
              <a:rPr lang="en" sz="1100" b="0" i="0" u="sng" strike="noStrike" cap="none">
                <a:solidFill>
                  <a:srgbClr val="4A86E8"/>
                </a:solidFill>
                <a:latin typeface="Economica"/>
                <a:ea typeface="Economica"/>
                <a:cs typeface="Economica"/>
                <a:sym typeface="Economica"/>
                <a:hlinkClick r:id="rId4"/>
              </a:rPr>
              <a:t>National Science Foundation</a:t>
            </a: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under grant no. DUE-1501451</a:t>
            </a: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0" name="Google Shape;180;p23"/>
          <p:cNvPicPr preferRelativeResize="0"/>
          <p:nvPr/>
        </p:nvPicPr>
        <p:blipFill rotWithShape="1">
          <a:blip r:embed="rId5">
            <a:alphaModFix/>
          </a:blip>
          <a:srcRect l="2821" r="2820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2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611550" y="4660150"/>
            <a:ext cx="409575" cy="390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3" descr="MassBay 01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775225" y="228600"/>
            <a:ext cx="1123950" cy="39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/>
          <p:cNvSpPr txBox="1">
            <a:spLocks noGrp="1"/>
          </p:cNvSpPr>
          <p:nvPr>
            <p:ph type="ctrTitle"/>
          </p:nvPr>
        </p:nvSpPr>
        <p:spPr>
          <a:xfrm>
            <a:off x="1815525" y="2040550"/>
            <a:ext cx="55131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Servo Motor</a:t>
            </a:r>
            <a:endParaRPr sz="36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3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Servo Motor Types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74" name="Google Shape;274;p33"/>
          <p:cNvPicPr preferRelativeResize="0"/>
          <p:nvPr/>
        </p:nvPicPr>
        <p:blipFill rotWithShape="1">
          <a:blip r:embed="rId3">
            <a:alphaModFix/>
          </a:blip>
          <a:srcRect t="5704" b="5712"/>
          <a:stretch/>
        </p:blipFill>
        <p:spPr>
          <a:xfrm>
            <a:off x="1221049" y="1610550"/>
            <a:ext cx="6635400" cy="301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33"/>
          <p:cNvPicPr preferRelativeResize="0"/>
          <p:nvPr/>
        </p:nvPicPr>
        <p:blipFill rotWithShape="1">
          <a:blip r:embed="rId4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p3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08550" y="4524375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34"/>
          <p:cNvSpPr txBox="1">
            <a:spLocks noGrp="1"/>
          </p:cNvSpPr>
          <p:nvPr>
            <p:ph type="title"/>
          </p:nvPr>
        </p:nvSpPr>
        <p:spPr>
          <a:xfrm>
            <a:off x="510900" y="231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sng" strike="noStrike" cap="none">
                <a:solidFill>
                  <a:schemeClr val="hlink"/>
                </a:solidFill>
                <a:latin typeface="Raleway"/>
                <a:ea typeface="Raleway"/>
                <a:cs typeface="Raleway"/>
                <a:sym typeface="Raleway"/>
                <a:hlinkClick r:id="rId3"/>
              </a:rPr>
              <a:t>Servo Motor SG90: DATA SHEET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82" name="Google Shape;282;p34"/>
          <p:cNvPicPr preferRelativeResize="0"/>
          <p:nvPr/>
        </p:nvPicPr>
        <p:blipFill rotWithShape="1">
          <a:blip r:embed="rId4">
            <a:alphaModFix/>
          </a:blip>
          <a:srcRect r="6120"/>
          <a:stretch/>
        </p:blipFill>
        <p:spPr>
          <a:xfrm>
            <a:off x="42175" y="1855775"/>
            <a:ext cx="4609424" cy="2518524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p34"/>
          <p:cNvSpPr txBox="1"/>
          <p:nvPr/>
        </p:nvSpPr>
        <p:spPr>
          <a:xfrm>
            <a:off x="5132550" y="1975900"/>
            <a:ext cx="3691200" cy="217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0" i="0" u="none" strike="noStrike" cap="none">
                <a:solidFill>
                  <a:srgbClr val="F6B26B"/>
                </a:solidFill>
                <a:latin typeface="Arial"/>
                <a:ea typeface="Arial"/>
                <a:cs typeface="Arial"/>
                <a:sym typeface="Arial"/>
              </a:rPr>
              <a:t>Orange = PWM (Data)</a:t>
            </a:r>
            <a:endParaRPr sz="2400" b="0" i="0" u="none" strike="noStrike" cap="none">
              <a:solidFill>
                <a:srgbClr val="F6B26B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F6B26B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Red = Vcc (Power +)</a:t>
            </a:r>
            <a:endParaRPr sz="2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0" i="0" u="none" strike="noStrike" cap="none">
                <a:solidFill>
                  <a:srgbClr val="783F04"/>
                </a:solidFill>
                <a:latin typeface="Arial"/>
                <a:ea typeface="Arial"/>
                <a:cs typeface="Arial"/>
                <a:sym typeface="Arial"/>
              </a:rPr>
              <a:t>Brown = Ground -</a:t>
            </a:r>
            <a:endParaRPr sz="2400" b="0" i="0" u="none" strike="noStrike" cap="none">
              <a:solidFill>
                <a:srgbClr val="783F0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4" name="Google Shape;284;p34"/>
          <p:cNvPicPr preferRelativeResize="0"/>
          <p:nvPr/>
        </p:nvPicPr>
        <p:blipFill rotWithShape="1">
          <a:blip r:embed="rId5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3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708550" y="4524375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35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Servo Motors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91" name="Google Shape;291;p35"/>
          <p:cNvSpPr txBox="1">
            <a:spLocks noGrp="1"/>
          </p:cNvSpPr>
          <p:nvPr>
            <p:ph type="body" idx="1"/>
          </p:nvPr>
        </p:nvSpPr>
        <p:spPr>
          <a:xfrm>
            <a:off x="316450" y="1701775"/>
            <a:ext cx="4066500" cy="284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A </a:t>
            </a:r>
            <a:r>
              <a:rPr lang="en" sz="24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DC motor with</a:t>
            </a:r>
            <a:r>
              <a:rPr lang="en" sz="24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a </a:t>
            </a:r>
            <a:r>
              <a:rPr lang="en" sz="24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control circuit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38100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Servo motors are </a:t>
            </a:r>
            <a:r>
              <a:rPr lang="en" sz="24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controlled by</a:t>
            </a:r>
            <a:r>
              <a:rPr lang="en" sz="24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</a:t>
            </a:r>
            <a:r>
              <a:rPr lang="en" sz="2400" b="1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PWM</a:t>
            </a:r>
            <a:r>
              <a:rPr lang="en" sz="2400" b="1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</a:t>
            </a:r>
            <a:r>
              <a:rPr lang="en" sz="24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through the control pin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292" name="Google Shape;292;p35"/>
          <p:cNvSpPr txBox="1"/>
          <p:nvPr/>
        </p:nvSpPr>
        <p:spPr>
          <a:xfrm>
            <a:off x="5057950" y="1664600"/>
            <a:ext cx="2160000" cy="256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00"/>
                </a:solidFill>
                <a:latin typeface="Arial"/>
                <a:ea typeface="Arial"/>
                <a:cs typeface="Arial"/>
                <a:sym typeface="Arial"/>
              </a:rPr>
              <a:t>Minimum Pulse = </a:t>
            </a:r>
            <a:endParaRPr sz="1800" b="0" i="0" u="none" strike="noStrike" cap="none">
              <a:solidFill>
                <a:srgbClr val="00FF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FF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FF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FF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FF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Maximum Pulse = 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p35"/>
          <p:cNvSpPr/>
          <p:nvPr/>
        </p:nvSpPr>
        <p:spPr>
          <a:xfrm>
            <a:off x="7656425" y="1568350"/>
            <a:ext cx="738000" cy="727200"/>
          </a:xfrm>
          <a:prstGeom prst="flowChartOr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p35"/>
          <p:cNvSpPr/>
          <p:nvPr/>
        </p:nvSpPr>
        <p:spPr>
          <a:xfrm>
            <a:off x="7185925" y="1921250"/>
            <a:ext cx="384900" cy="64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35"/>
          <p:cNvSpPr txBox="1"/>
          <p:nvPr/>
        </p:nvSpPr>
        <p:spPr>
          <a:xfrm>
            <a:off x="7121800" y="1685975"/>
            <a:ext cx="384900" cy="2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0°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p35"/>
          <p:cNvSpPr/>
          <p:nvPr/>
        </p:nvSpPr>
        <p:spPr>
          <a:xfrm>
            <a:off x="7656425" y="2897025"/>
            <a:ext cx="738000" cy="727200"/>
          </a:xfrm>
          <a:prstGeom prst="flowChartOr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35"/>
          <p:cNvSpPr/>
          <p:nvPr/>
        </p:nvSpPr>
        <p:spPr>
          <a:xfrm>
            <a:off x="8458450" y="3183050"/>
            <a:ext cx="427800" cy="138900"/>
          </a:xfrm>
          <a:prstGeom prst="leftArrow">
            <a:avLst>
              <a:gd name="adj1" fmla="val 27253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p35"/>
          <p:cNvSpPr txBox="1"/>
          <p:nvPr/>
        </p:nvSpPr>
        <p:spPr>
          <a:xfrm>
            <a:off x="8437000" y="2947850"/>
            <a:ext cx="427800" cy="2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180°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9" name="Google Shape;299;p35"/>
          <p:cNvPicPr preferRelativeResize="0"/>
          <p:nvPr/>
        </p:nvPicPr>
        <p:blipFill rotWithShape="1">
          <a:blip r:embed="rId4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Google Shape;300;p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08550" y="4524375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5" name="Google Shape;305;p36"/>
          <p:cNvPicPr preferRelativeResize="0"/>
          <p:nvPr/>
        </p:nvPicPr>
        <p:blipFill rotWithShape="1">
          <a:blip r:embed="rId3">
            <a:alphaModFix/>
          </a:blip>
          <a:srcRect l="74133" t="29991"/>
          <a:stretch/>
        </p:blipFill>
        <p:spPr>
          <a:xfrm>
            <a:off x="6187575" y="656425"/>
            <a:ext cx="2365225" cy="1439475"/>
          </a:xfrm>
          <a:prstGeom prst="rect">
            <a:avLst/>
          </a:prstGeom>
          <a:noFill/>
          <a:ln>
            <a:noFill/>
          </a:ln>
        </p:spPr>
      </p:pic>
      <p:sp>
        <p:nvSpPr>
          <p:cNvPr id="306" name="Google Shape;306;p36"/>
          <p:cNvSpPr txBox="1"/>
          <p:nvPr/>
        </p:nvSpPr>
        <p:spPr>
          <a:xfrm>
            <a:off x="393850" y="118875"/>
            <a:ext cx="7902000" cy="93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Helvetica Neue"/>
              <a:buNone/>
            </a:pPr>
            <a:r>
              <a:rPr lang="en" sz="2400" b="1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Servo Motor Connection and Control</a:t>
            </a:r>
            <a:endParaRPr sz="2400" b="1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07" name="Google Shape;307;p36"/>
          <p:cNvSpPr txBox="1"/>
          <p:nvPr/>
        </p:nvSpPr>
        <p:spPr>
          <a:xfrm>
            <a:off x="2859700" y="1177800"/>
            <a:ext cx="2970300" cy="379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aldeano"/>
              <a:buChar char="●"/>
            </a:pPr>
            <a:r>
              <a:rPr lang="en"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Drag an Arduino</a:t>
            </a:r>
            <a:endParaRPr sz="1800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aldeano"/>
              <a:buChar char="●"/>
            </a:pPr>
            <a:r>
              <a:rPr lang="en"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Drag a micro servo </a:t>
            </a:r>
            <a:endParaRPr sz="1800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aldeano"/>
              <a:buChar char="●"/>
            </a:pPr>
            <a:r>
              <a:rPr lang="en"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Connect them</a:t>
            </a:r>
            <a:endParaRPr sz="1800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</a:pPr>
            <a:endParaRPr sz="900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</a:pPr>
            <a:r>
              <a:rPr lang="en"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Connect the </a:t>
            </a:r>
            <a:r>
              <a:rPr lang="en" sz="1800" b="1">
                <a:solidFill>
                  <a:srgbClr val="BF9000"/>
                </a:solidFill>
                <a:latin typeface="Galdeano"/>
                <a:ea typeface="Galdeano"/>
                <a:cs typeface="Galdeano"/>
                <a:sym typeface="Galdeano"/>
              </a:rPr>
              <a:t>orange </a:t>
            </a:r>
            <a:r>
              <a:rPr lang="en"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wire to </a:t>
            </a:r>
            <a:r>
              <a:rPr lang="en"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a </a:t>
            </a:r>
            <a:r>
              <a:rPr lang="en" sz="1800" b="1">
                <a:solidFill>
                  <a:schemeClr val="dk1"/>
                </a:solidFill>
                <a:highlight>
                  <a:srgbClr val="EAD1DC"/>
                </a:highlight>
                <a:latin typeface="Galdeano"/>
                <a:ea typeface="Galdeano"/>
                <a:cs typeface="Galdeano"/>
                <a:sym typeface="Galdeano"/>
              </a:rPr>
              <a:t>PWM </a:t>
            </a:r>
            <a:r>
              <a:rPr lang="en" sz="1800" b="1" i="0" u="none" strike="noStrike" cap="none">
                <a:solidFill>
                  <a:schemeClr val="dk1"/>
                </a:solidFill>
                <a:highlight>
                  <a:srgbClr val="EAD1DC"/>
                </a:highlight>
                <a:latin typeface="Galdeano"/>
                <a:ea typeface="Galdeano"/>
                <a:cs typeface="Galdeano"/>
                <a:sym typeface="Galdeano"/>
              </a:rPr>
              <a:t>Pin</a:t>
            </a:r>
            <a:r>
              <a:rPr lang="en" sz="1800" b="1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. </a:t>
            </a:r>
            <a:r>
              <a:rPr lang="en"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 Connect the </a:t>
            </a:r>
            <a:r>
              <a:rPr lang="en" sz="1800" b="1">
                <a:solidFill>
                  <a:srgbClr val="990000"/>
                </a:solidFill>
                <a:latin typeface="Galdeano"/>
                <a:ea typeface="Galdeano"/>
                <a:cs typeface="Galdeano"/>
                <a:sym typeface="Galdeano"/>
              </a:rPr>
              <a:t>red </a:t>
            </a:r>
            <a:r>
              <a:rPr lang="en"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wire to power.  Connect the </a:t>
            </a:r>
            <a:r>
              <a:rPr lang="en" sz="1800" b="1">
                <a:solidFill>
                  <a:srgbClr val="783F04"/>
                </a:solidFill>
                <a:latin typeface="Galdeano"/>
                <a:ea typeface="Galdeano"/>
                <a:cs typeface="Galdeano"/>
                <a:sym typeface="Galdeano"/>
              </a:rPr>
              <a:t>brown </a:t>
            </a:r>
            <a:r>
              <a:rPr lang="en"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wire to ground. </a:t>
            </a:r>
            <a:endParaRPr sz="1800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</a:pPr>
            <a:r>
              <a:rPr lang="en"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Send a value between 0 and 180 to position the knob.</a:t>
            </a:r>
            <a:endParaRPr sz="1800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</a:pPr>
            <a:endParaRPr sz="900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</a:pPr>
            <a:r>
              <a:rPr lang="en"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Click on                 to write the code in blocks or text. Click on</a:t>
            </a:r>
            <a:endParaRPr sz="1800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</a:pPr>
            <a:r>
              <a:rPr lang="en"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                        to make it move!</a:t>
            </a:r>
            <a:endParaRPr sz="1800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pic>
        <p:nvPicPr>
          <p:cNvPr id="308" name="Google Shape;308;p36"/>
          <p:cNvPicPr preferRelativeResize="0"/>
          <p:nvPr/>
        </p:nvPicPr>
        <p:blipFill rotWithShape="1">
          <a:blip r:embed="rId3">
            <a:alphaModFix/>
          </a:blip>
          <a:srcRect r="54800"/>
          <a:stretch/>
        </p:blipFill>
        <p:spPr>
          <a:xfrm rot="5400000">
            <a:off x="-592475" y="2005300"/>
            <a:ext cx="4132999" cy="205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Google Shape;309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87575" y="2095904"/>
            <a:ext cx="2804050" cy="2582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0" name="Google Shape;310;p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10400" y="3968850"/>
            <a:ext cx="725750" cy="35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" name="Google Shape;311;p3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963024" y="4618249"/>
            <a:ext cx="1087075" cy="292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2" name="Google Shape;312;p36"/>
          <p:cNvPicPr preferRelativeResize="0"/>
          <p:nvPr/>
        </p:nvPicPr>
        <p:blipFill rotWithShape="1">
          <a:blip r:embed="rId7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36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700822" y="4629670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37"/>
          <p:cNvSpPr txBox="1">
            <a:spLocks noGrp="1"/>
          </p:cNvSpPr>
          <p:nvPr>
            <p:ph type="title"/>
          </p:nvPr>
        </p:nvSpPr>
        <p:spPr>
          <a:xfrm>
            <a:off x="472550" y="296025"/>
            <a:ext cx="7939200" cy="8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1800" b="1" i="0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rPr>
              <a:t> Tutorial 6a: Introduction to Servo Motors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1800" b="1" i="0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rPr>
              <a:t> Simply rotates your server from 0 to 180 degrees and back.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8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19" name="Google Shape;319;p37"/>
          <p:cNvSpPr txBox="1">
            <a:spLocks noGrp="1"/>
          </p:cNvSpPr>
          <p:nvPr>
            <p:ph type="body" idx="1"/>
          </p:nvPr>
        </p:nvSpPr>
        <p:spPr>
          <a:xfrm>
            <a:off x="905725" y="1335575"/>
            <a:ext cx="3945900" cy="363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/*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*   Derivative work from: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*   </a:t>
            </a:r>
            <a:r>
              <a:rPr lang="en" sz="1200" b="0" i="1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http://arduino.cc/en/Tutorial/Sweep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*/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#include &lt;Servo.h&gt;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200" b="0" i="1" u="none" strike="noStrike" cap="none">
              <a:solidFill>
                <a:srgbClr val="FF0000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// the Orange pin is connected to digital pin 9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int servoPin = 9;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endParaRPr sz="1200" b="0" i="1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// create servo object to control our servo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// a maximum of eight servo objects can be created 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Servo myServo;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200" b="0" i="1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void </a:t>
            </a:r>
            <a:r>
              <a:rPr lang="en" sz="1200" b="0" i="1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setup()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{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   // attaches the servo on pin 9 to the servo object 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   myServo.attach(servoPin);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}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endParaRPr sz="10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endParaRPr sz="10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0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endParaRPr sz="10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endParaRPr sz="10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endParaRPr sz="10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0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endParaRPr sz="10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320" name="Google Shape;320;p37"/>
          <p:cNvSpPr txBox="1">
            <a:spLocks noGrp="1"/>
          </p:cNvSpPr>
          <p:nvPr>
            <p:ph type="body" idx="2"/>
          </p:nvPr>
        </p:nvSpPr>
        <p:spPr>
          <a:xfrm>
            <a:off x="5158850" y="1535725"/>
            <a:ext cx="3252900" cy="334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void </a:t>
            </a:r>
            <a:r>
              <a:rPr lang="en" sz="1200" b="0" i="1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loop()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{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   // move the servo to degree 0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   myServo.write(0);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endParaRPr sz="1200" b="0" i="1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   // wait for it to move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   delay(1000);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endParaRPr sz="1200" b="0" i="1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   // move the servo to degree 180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   myServo.write(180);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endParaRPr sz="1200" b="0" i="1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   // wait for it to move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   delay(1000);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}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200" b="0" i="1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321" name="Google Shape;321;p37"/>
          <p:cNvPicPr preferRelativeResize="0"/>
          <p:nvPr/>
        </p:nvPicPr>
        <p:blipFill rotWithShape="1">
          <a:blip r:embed="rId4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2" name="Google Shape;322;p3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08550" y="4524375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38"/>
          <p:cNvSpPr txBox="1">
            <a:spLocks noGrp="1"/>
          </p:cNvSpPr>
          <p:nvPr>
            <p:ph type="title"/>
          </p:nvPr>
        </p:nvSpPr>
        <p:spPr>
          <a:xfrm>
            <a:off x="810625" y="212200"/>
            <a:ext cx="7739400" cy="8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1800" b="1" i="0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rPr>
              <a:t>Tutorial 6b: Servo Control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1800" b="1" i="0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rPr>
              <a:t>Control the position of your servo using a potentiometer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28" name="Google Shape;328;p38"/>
          <p:cNvSpPr txBox="1">
            <a:spLocks noGrp="1"/>
          </p:cNvSpPr>
          <p:nvPr>
            <p:ph type="body" idx="1"/>
          </p:nvPr>
        </p:nvSpPr>
        <p:spPr>
          <a:xfrm>
            <a:off x="472550" y="1291650"/>
            <a:ext cx="3741000" cy="363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#include &lt;Servo.h&gt;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// the Orange pin is connected to digital pin 9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int servoPin = 9;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// analog pin used to connect the potentiometer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int potPin = A0;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endParaRPr sz="1200" b="0" i="1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// create servo object to control our servo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// a maximum of eight servo objects can be created 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Servo myServo;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endParaRPr sz="1200" b="0" i="1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void </a:t>
            </a:r>
            <a:r>
              <a:rPr lang="en" sz="1200" b="0" i="1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setup()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{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   // attaches the servo on pin 9 to the servo object 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   myServo.attach(servoPin);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}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0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endParaRPr sz="10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329" name="Google Shape;329;p38"/>
          <p:cNvSpPr txBox="1">
            <a:spLocks noGrp="1"/>
          </p:cNvSpPr>
          <p:nvPr>
            <p:ph type="body" idx="2"/>
          </p:nvPr>
        </p:nvSpPr>
        <p:spPr>
          <a:xfrm>
            <a:off x="4213550" y="1291550"/>
            <a:ext cx="4607400" cy="363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void </a:t>
            </a:r>
            <a:r>
              <a:rPr lang="en" sz="1200" b="0" i="1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loop()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{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   int analogValue;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   int position;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endParaRPr sz="1200" b="0" i="1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   // reads the value of the potentiometer (value between 0 and 1023)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   analogValue = analogRead(potPin);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endParaRPr sz="1200" b="0" i="1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   // scale it to use it with the servo (value between 0 and 180)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   position = map(analogValue, 0, 1023, 0, 179);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   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   // sets the servo position according to the scaled value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   myServo.write(position);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endParaRPr sz="1200" b="0" i="1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   // waits for the servo to get there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   delay(15);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200" b="0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}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330" name="Google Shape;330;p38"/>
          <p:cNvPicPr preferRelativeResize="0"/>
          <p:nvPr/>
        </p:nvPicPr>
        <p:blipFill rotWithShape="1">
          <a:blip r:embed="rId3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1" name="Google Shape;331;p3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08550" y="4524375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39"/>
          <p:cNvSpPr txBox="1">
            <a:spLocks noGrp="1"/>
          </p:cNvSpPr>
          <p:nvPr>
            <p:ph type="subTitle" idx="4294967295"/>
          </p:nvPr>
        </p:nvSpPr>
        <p:spPr>
          <a:xfrm>
            <a:off x="3244675" y="1558650"/>
            <a:ext cx="5677800" cy="202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3600" b="1"/>
              <a:t>Any questions?</a:t>
            </a:r>
            <a:endParaRPr sz="3600" b="1"/>
          </a:p>
        </p:txBody>
      </p:sp>
      <p:grpSp>
        <p:nvGrpSpPr>
          <p:cNvPr id="337" name="Google Shape;337;p39"/>
          <p:cNvGrpSpPr/>
          <p:nvPr/>
        </p:nvGrpSpPr>
        <p:grpSpPr>
          <a:xfrm>
            <a:off x="685794" y="1814227"/>
            <a:ext cx="1681779" cy="1179499"/>
            <a:chOff x="559275" y="1683950"/>
            <a:chExt cx="466500" cy="327175"/>
          </a:xfrm>
        </p:grpSpPr>
        <p:sp>
          <p:nvSpPr>
            <p:cNvPr id="338" name="Google Shape;338;p39"/>
            <p:cNvSpPr/>
            <p:nvPr/>
          </p:nvSpPr>
          <p:spPr>
            <a:xfrm>
              <a:off x="559275" y="1683950"/>
              <a:ext cx="466500" cy="197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2514" y="15"/>
                  </a:moveTo>
                  <a:lnTo>
                    <a:pt x="1884" y="758"/>
                  </a:lnTo>
                  <a:lnTo>
                    <a:pt x="1414" y="1122"/>
                  </a:lnTo>
                  <a:lnTo>
                    <a:pt x="945" y="2228"/>
                  </a:lnTo>
                  <a:lnTo>
                    <a:pt x="475" y="3351"/>
                  </a:lnTo>
                  <a:lnTo>
                    <a:pt x="315" y="4457"/>
                  </a:lnTo>
                  <a:lnTo>
                    <a:pt x="0" y="5943"/>
                  </a:lnTo>
                  <a:lnTo>
                    <a:pt x="0" y="7414"/>
                  </a:lnTo>
                  <a:lnTo>
                    <a:pt x="0" y="17786"/>
                  </a:lnTo>
                  <a:lnTo>
                    <a:pt x="60000" y="120000"/>
                  </a:lnTo>
                  <a:lnTo>
                    <a:pt x="119993" y="17786"/>
                  </a:lnTo>
                  <a:lnTo>
                    <a:pt x="119993" y="7414"/>
                  </a:lnTo>
                  <a:lnTo>
                    <a:pt x="119993" y="5943"/>
                  </a:lnTo>
                  <a:lnTo>
                    <a:pt x="119684" y="4457"/>
                  </a:lnTo>
                  <a:lnTo>
                    <a:pt x="119524" y="3351"/>
                  </a:lnTo>
                  <a:lnTo>
                    <a:pt x="119054" y="2228"/>
                  </a:lnTo>
                  <a:lnTo>
                    <a:pt x="118585" y="1122"/>
                  </a:lnTo>
                  <a:lnTo>
                    <a:pt x="118109" y="758"/>
                  </a:lnTo>
                  <a:lnTo>
                    <a:pt x="117485" y="15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" name="Google Shape;339;p39"/>
            <p:cNvSpPr/>
            <p:nvPr/>
          </p:nvSpPr>
          <p:spPr>
            <a:xfrm>
              <a:off x="559275" y="1727925"/>
              <a:ext cx="466500" cy="2832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4822"/>
                  </a:lnTo>
                  <a:lnTo>
                    <a:pt x="0" y="115595"/>
                  </a:lnTo>
                  <a:lnTo>
                    <a:pt x="32983" y="76555"/>
                  </a:lnTo>
                  <a:lnTo>
                    <a:pt x="33614" y="76036"/>
                  </a:lnTo>
                  <a:lnTo>
                    <a:pt x="34244" y="76036"/>
                  </a:lnTo>
                  <a:lnTo>
                    <a:pt x="34713" y="76290"/>
                  </a:lnTo>
                  <a:lnTo>
                    <a:pt x="35183" y="77063"/>
                  </a:lnTo>
                  <a:lnTo>
                    <a:pt x="35498" y="78101"/>
                  </a:lnTo>
                  <a:lnTo>
                    <a:pt x="35498" y="79138"/>
                  </a:lnTo>
                  <a:lnTo>
                    <a:pt x="35183" y="79911"/>
                  </a:lnTo>
                  <a:lnTo>
                    <a:pt x="34868" y="80684"/>
                  </a:lnTo>
                  <a:lnTo>
                    <a:pt x="2045" y="119735"/>
                  </a:lnTo>
                  <a:lnTo>
                    <a:pt x="2668" y="120000"/>
                  </a:lnTo>
                  <a:lnTo>
                    <a:pt x="117324" y="120000"/>
                  </a:lnTo>
                  <a:lnTo>
                    <a:pt x="117954" y="119735"/>
                  </a:lnTo>
                  <a:lnTo>
                    <a:pt x="85131" y="80684"/>
                  </a:lnTo>
                  <a:lnTo>
                    <a:pt x="84816" y="79911"/>
                  </a:lnTo>
                  <a:lnTo>
                    <a:pt x="84501" y="79138"/>
                  </a:lnTo>
                  <a:lnTo>
                    <a:pt x="84501" y="78101"/>
                  </a:lnTo>
                  <a:lnTo>
                    <a:pt x="84816" y="77063"/>
                  </a:lnTo>
                  <a:lnTo>
                    <a:pt x="85286" y="76290"/>
                  </a:lnTo>
                  <a:lnTo>
                    <a:pt x="85755" y="76036"/>
                  </a:lnTo>
                  <a:lnTo>
                    <a:pt x="86385" y="76036"/>
                  </a:lnTo>
                  <a:lnTo>
                    <a:pt x="87016" y="76555"/>
                  </a:lnTo>
                  <a:lnTo>
                    <a:pt x="119993" y="115595"/>
                  </a:lnTo>
                  <a:lnTo>
                    <a:pt x="119993" y="114822"/>
                  </a:lnTo>
                  <a:lnTo>
                    <a:pt x="119993" y="0"/>
                  </a:lnTo>
                  <a:lnTo>
                    <a:pt x="60938" y="70339"/>
                  </a:lnTo>
                  <a:lnTo>
                    <a:pt x="60469" y="70858"/>
                  </a:lnTo>
                  <a:lnTo>
                    <a:pt x="59530" y="70858"/>
                  </a:lnTo>
                  <a:lnTo>
                    <a:pt x="59054" y="703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40" name="Google Shape;340;p39"/>
          <p:cNvSpPr/>
          <p:nvPr/>
        </p:nvSpPr>
        <p:spPr>
          <a:xfrm>
            <a:off x="1681875" y="2683100"/>
            <a:ext cx="1275000" cy="115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56929" y="0"/>
                </a:moveTo>
                <a:lnTo>
                  <a:pt x="53858" y="203"/>
                </a:lnTo>
                <a:lnTo>
                  <a:pt x="50780" y="601"/>
                </a:lnTo>
                <a:lnTo>
                  <a:pt x="47894" y="1000"/>
                </a:lnTo>
                <a:lnTo>
                  <a:pt x="45001" y="1594"/>
                </a:lnTo>
                <a:lnTo>
                  <a:pt x="42108" y="2383"/>
                </a:lnTo>
                <a:lnTo>
                  <a:pt x="39400" y="3383"/>
                </a:lnTo>
                <a:lnTo>
                  <a:pt x="36685" y="4376"/>
                </a:lnTo>
                <a:lnTo>
                  <a:pt x="33977" y="5368"/>
                </a:lnTo>
                <a:lnTo>
                  <a:pt x="31446" y="6759"/>
                </a:lnTo>
                <a:lnTo>
                  <a:pt x="28916" y="7947"/>
                </a:lnTo>
                <a:lnTo>
                  <a:pt x="26385" y="9541"/>
                </a:lnTo>
                <a:lnTo>
                  <a:pt x="24039" y="11127"/>
                </a:lnTo>
                <a:lnTo>
                  <a:pt x="21871" y="12714"/>
                </a:lnTo>
                <a:lnTo>
                  <a:pt x="19704" y="14503"/>
                </a:lnTo>
                <a:lnTo>
                  <a:pt x="17536" y="16293"/>
                </a:lnTo>
                <a:lnTo>
                  <a:pt x="15545" y="18278"/>
                </a:lnTo>
                <a:lnTo>
                  <a:pt x="13740" y="20271"/>
                </a:lnTo>
                <a:lnTo>
                  <a:pt x="11927" y="22451"/>
                </a:lnTo>
                <a:lnTo>
                  <a:pt x="10307" y="24639"/>
                </a:lnTo>
                <a:lnTo>
                  <a:pt x="8679" y="26827"/>
                </a:lnTo>
                <a:lnTo>
                  <a:pt x="7229" y="29210"/>
                </a:lnTo>
                <a:lnTo>
                  <a:pt x="5971" y="31594"/>
                </a:lnTo>
                <a:lnTo>
                  <a:pt x="4705" y="34172"/>
                </a:lnTo>
                <a:lnTo>
                  <a:pt x="3618" y="36759"/>
                </a:lnTo>
                <a:lnTo>
                  <a:pt x="2715" y="39338"/>
                </a:lnTo>
                <a:lnTo>
                  <a:pt x="1812" y="41925"/>
                </a:lnTo>
                <a:lnTo>
                  <a:pt x="1272" y="44707"/>
                </a:lnTo>
                <a:lnTo>
                  <a:pt x="725" y="47489"/>
                </a:lnTo>
                <a:lnTo>
                  <a:pt x="362" y="50263"/>
                </a:lnTo>
                <a:lnTo>
                  <a:pt x="7" y="53045"/>
                </a:lnTo>
                <a:lnTo>
                  <a:pt x="7" y="56030"/>
                </a:lnTo>
                <a:lnTo>
                  <a:pt x="7" y="59007"/>
                </a:lnTo>
                <a:lnTo>
                  <a:pt x="362" y="62188"/>
                </a:lnTo>
                <a:lnTo>
                  <a:pt x="725" y="65165"/>
                </a:lnTo>
                <a:lnTo>
                  <a:pt x="1450" y="67947"/>
                </a:lnTo>
                <a:lnTo>
                  <a:pt x="2175" y="70924"/>
                </a:lnTo>
                <a:lnTo>
                  <a:pt x="3078" y="73706"/>
                </a:lnTo>
                <a:lnTo>
                  <a:pt x="4158" y="76488"/>
                </a:lnTo>
                <a:lnTo>
                  <a:pt x="5423" y="79270"/>
                </a:lnTo>
                <a:lnTo>
                  <a:pt x="6688" y="81857"/>
                </a:lnTo>
                <a:lnTo>
                  <a:pt x="8139" y="84240"/>
                </a:lnTo>
                <a:lnTo>
                  <a:pt x="9944" y="86819"/>
                </a:lnTo>
                <a:lnTo>
                  <a:pt x="11572" y="89202"/>
                </a:lnTo>
                <a:lnTo>
                  <a:pt x="13555" y="91390"/>
                </a:lnTo>
                <a:lnTo>
                  <a:pt x="15545" y="93579"/>
                </a:lnTo>
                <a:lnTo>
                  <a:pt x="17713" y="95759"/>
                </a:lnTo>
                <a:lnTo>
                  <a:pt x="19881" y="97752"/>
                </a:lnTo>
                <a:lnTo>
                  <a:pt x="18438" y="100729"/>
                </a:lnTo>
                <a:lnTo>
                  <a:pt x="16810" y="103706"/>
                </a:lnTo>
                <a:lnTo>
                  <a:pt x="15005" y="106887"/>
                </a:lnTo>
                <a:lnTo>
                  <a:pt x="12652" y="109864"/>
                </a:lnTo>
                <a:lnTo>
                  <a:pt x="10122" y="112849"/>
                </a:lnTo>
                <a:lnTo>
                  <a:pt x="8679" y="114240"/>
                </a:lnTo>
                <a:lnTo>
                  <a:pt x="7051" y="115428"/>
                </a:lnTo>
                <a:lnTo>
                  <a:pt x="5423" y="116624"/>
                </a:lnTo>
                <a:lnTo>
                  <a:pt x="3795" y="117811"/>
                </a:lnTo>
                <a:lnTo>
                  <a:pt x="1990" y="118609"/>
                </a:lnTo>
                <a:lnTo>
                  <a:pt x="7" y="119601"/>
                </a:lnTo>
                <a:lnTo>
                  <a:pt x="910" y="119601"/>
                </a:lnTo>
                <a:lnTo>
                  <a:pt x="3618" y="119999"/>
                </a:lnTo>
                <a:lnTo>
                  <a:pt x="10122" y="119999"/>
                </a:lnTo>
                <a:lnTo>
                  <a:pt x="12652" y="119804"/>
                </a:lnTo>
                <a:lnTo>
                  <a:pt x="15545" y="119202"/>
                </a:lnTo>
                <a:lnTo>
                  <a:pt x="18438" y="118609"/>
                </a:lnTo>
                <a:lnTo>
                  <a:pt x="21509" y="117616"/>
                </a:lnTo>
                <a:lnTo>
                  <a:pt x="24580" y="116420"/>
                </a:lnTo>
                <a:lnTo>
                  <a:pt x="27835" y="114834"/>
                </a:lnTo>
                <a:lnTo>
                  <a:pt x="30906" y="112849"/>
                </a:lnTo>
                <a:lnTo>
                  <a:pt x="33977" y="110661"/>
                </a:lnTo>
                <a:lnTo>
                  <a:pt x="36870" y="107684"/>
                </a:lnTo>
                <a:lnTo>
                  <a:pt x="39578" y="108676"/>
                </a:lnTo>
                <a:lnTo>
                  <a:pt x="42293" y="109669"/>
                </a:lnTo>
                <a:lnTo>
                  <a:pt x="45179" y="110263"/>
                </a:lnTo>
                <a:lnTo>
                  <a:pt x="48072" y="110856"/>
                </a:lnTo>
                <a:lnTo>
                  <a:pt x="50965" y="111458"/>
                </a:lnTo>
                <a:lnTo>
                  <a:pt x="53858" y="111857"/>
                </a:lnTo>
                <a:lnTo>
                  <a:pt x="56929" y="112052"/>
                </a:lnTo>
                <a:lnTo>
                  <a:pt x="63070" y="112052"/>
                </a:lnTo>
                <a:lnTo>
                  <a:pt x="66141" y="111857"/>
                </a:lnTo>
                <a:lnTo>
                  <a:pt x="69219" y="111458"/>
                </a:lnTo>
                <a:lnTo>
                  <a:pt x="72105" y="110856"/>
                </a:lnTo>
                <a:lnTo>
                  <a:pt x="74998" y="110263"/>
                </a:lnTo>
                <a:lnTo>
                  <a:pt x="77891" y="109473"/>
                </a:lnTo>
                <a:lnTo>
                  <a:pt x="80599" y="108676"/>
                </a:lnTo>
                <a:lnTo>
                  <a:pt x="83314" y="107684"/>
                </a:lnTo>
                <a:lnTo>
                  <a:pt x="86022" y="106488"/>
                </a:lnTo>
                <a:lnTo>
                  <a:pt x="88553" y="105300"/>
                </a:lnTo>
                <a:lnTo>
                  <a:pt x="91083" y="103909"/>
                </a:lnTo>
                <a:lnTo>
                  <a:pt x="93614" y="102518"/>
                </a:lnTo>
                <a:lnTo>
                  <a:pt x="95960" y="100924"/>
                </a:lnTo>
                <a:lnTo>
                  <a:pt x="98128" y="99338"/>
                </a:lnTo>
                <a:lnTo>
                  <a:pt x="100295" y="97548"/>
                </a:lnTo>
                <a:lnTo>
                  <a:pt x="102463" y="95563"/>
                </a:lnTo>
                <a:lnTo>
                  <a:pt x="104454" y="93774"/>
                </a:lnTo>
                <a:lnTo>
                  <a:pt x="106259" y="91586"/>
                </a:lnTo>
                <a:lnTo>
                  <a:pt x="108072" y="89601"/>
                </a:lnTo>
                <a:lnTo>
                  <a:pt x="109692" y="87421"/>
                </a:lnTo>
                <a:lnTo>
                  <a:pt x="111320" y="85029"/>
                </a:lnTo>
                <a:lnTo>
                  <a:pt x="112770" y="82646"/>
                </a:lnTo>
                <a:lnTo>
                  <a:pt x="114036" y="80263"/>
                </a:lnTo>
                <a:lnTo>
                  <a:pt x="115294" y="77879"/>
                </a:lnTo>
                <a:lnTo>
                  <a:pt x="116381" y="75300"/>
                </a:lnTo>
                <a:lnTo>
                  <a:pt x="117284" y="72714"/>
                </a:lnTo>
                <a:lnTo>
                  <a:pt x="118187" y="69932"/>
                </a:lnTo>
                <a:lnTo>
                  <a:pt x="118734" y="67353"/>
                </a:lnTo>
                <a:lnTo>
                  <a:pt x="119274" y="64571"/>
                </a:lnTo>
                <a:lnTo>
                  <a:pt x="119637" y="61789"/>
                </a:lnTo>
                <a:lnTo>
                  <a:pt x="119992" y="58812"/>
                </a:lnTo>
                <a:lnTo>
                  <a:pt x="119992" y="56030"/>
                </a:lnTo>
                <a:lnTo>
                  <a:pt x="119992" y="53045"/>
                </a:lnTo>
                <a:lnTo>
                  <a:pt x="119637" y="50263"/>
                </a:lnTo>
                <a:lnTo>
                  <a:pt x="119274" y="47489"/>
                </a:lnTo>
                <a:lnTo>
                  <a:pt x="118734" y="44707"/>
                </a:lnTo>
                <a:lnTo>
                  <a:pt x="118187" y="41925"/>
                </a:lnTo>
                <a:lnTo>
                  <a:pt x="117284" y="39338"/>
                </a:lnTo>
                <a:lnTo>
                  <a:pt x="116381" y="36759"/>
                </a:lnTo>
                <a:lnTo>
                  <a:pt x="115294" y="34172"/>
                </a:lnTo>
                <a:lnTo>
                  <a:pt x="114036" y="31594"/>
                </a:lnTo>
                <a:lnTo>
                  <a:pt x="112770" y="29210"/>
                </a:lnTo>
                <a:lnTo>
                  <a:pt x="111320" y="26827"/>
                </a:lnTo>
                <a:lnTo>
                  <a:pt x="109692" y="24639"/>
                </a:lnTo>
                <a:lnTo>
                  <a:pt x="108072" y="22451"/>
                </a:lnTo>
                <a:lnTo>
                  <a:pt x="106259" y="20271"/>
                </a:lnTo>
                <a:lnTo>
                  <a:pt x="104454" y="18278"/>
                </a:lnTo>
                <a:lnTo>
                  <a:pt x="102463" y="16293"/>
                </a:lnTo>
                <a:lnTo>
                  <a:pt x="100295" y="14503"/>
                </a:lnTo>
                <a:lnTo>
                  <a:pt x="98128" y="12714"/>
                </a:lnTo>
                <a:lnTo>
                  <a:pt x="95960" y="11127"/>
                </a:lnTo>
                <a:lnTo>
                  <a:pt x="93614" y="9541"/>
                </a:lnTo>
                <a:lnTo>
                  <a:pt x="91083" y="7947"/>
                </a:lnTo>
                <a:lnTo>
                  <a:pt x="88553" y="6759"/>
                </a:lnTo>
                <a:lnTo>
                  <a:pt x="86022" y="5368"/>
                </a:lnTo>
                <a:lnTo>
                  <a:pt x="83314" y="4376"/>
                </a:lnTo>
                <a:lnTo>
                  <a:pt x="80599" y="3383"/>
                </a:lnTo>
                <a:lnTo>
                  <a:pt x="77891" y="2383"/>
                </a:lnTo>
                <a:lnTo>
                  <a:pt x="74998" y="1594"/>
                </a:lnTo>
                <a:lnTo>
                  <a:pt x="72105" y="1000"/>
                </a:lnTo>
                <a:lnTo>
                  <a:pt x="69219" y="601"/>
                </a:lnTo>
                <a:lnTo>
                  <a:pt x="66141" y="203"/>
                </a:lnTo>
                <a:lnTo>
                  <a:pt x="63070" y="0"/>
                </a:lnTo>
                <a:close/>
              </a:path>
            </a:pathLst>
          </a:custGeom>
          <a:solidFill>
            <a:srgbClr val="ABE33F">
              <a:alpha val="803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1" name="Google Shape;341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08550" y="4524375"/>
            <a:ext cx="1257300" cy="542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2" name="Google Shape;342;p39"/>
          <p:cNvPicPr preferRelativeResize="0"/>
          <p:nvPr/>
        </p:nvPicPr>
        <p:blipFill rotWithShape="1">
          <a:blip r:embed="rId4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40"/>
          <p:cNvSpPr txBox="1">
            <a:spLocks noGrp="1"/>
          </p:cNvSpPr>
          <p:nvPr>
            <p:ph type="body" idx="1"/>
          </p:nvPr>
        </p:nvSpPr>
        <p:spPr>
          <a:xfrm>
            <a:off x="197100" y="1553875"/>
            <a:ext cx="8749800" cy="23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2016-2018 --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Shamsi Moussavi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4"/>
              </a:rPr>
              <a:t>Giuseppe Sena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5"/>
              </a:rPr>
              <a:t>Susanne Steiger-Escobar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6"/>
              </a:rPr>
              <a:t>Marina Bograd</a:t>
            </a:r>
            <a:endParaRPr/>
          </a:p>
          <a:p>
            <a:pPr marL="457200" lvl="0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400"/>
              <a:buChar char="🔸"/>
            </a:pPr>
            <a:r>
              <a:rPr lang="en" u="sng">
                <a:solidFill>
                  <a:schemeClr val="hlink"/>
                </a:solidFill>
                <a:hlinkClick r:id="rId7"/>
              </a:rPr>
              <a:t>Boston College</a:t>
            </a:r>
            <a:r>
              <a:rPr lang="en"/>
              <a:t> - </a:t>
            </a:r>
            <a:r>
              <a:rPr lang="en" u="sng">
                <a:solidFill>
                  <a:schemeClr val="hlink"/>
                </a:solidFill>
                <a:hlinkClick r:id="rId8"/>
              </a:rPr>
              <a:t>Lynch School of Education</a:t>
            </a:r>
            <a:endParaRPr/>
          </a:p>
          <a:p>
            <a:pPr marL="457200" lvl="0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400"/>
              <a:buChar char="🔸"/>
            </a:pPr>
            <a:r>
              <a:rPr lang="en" u="sng">
                <a:solidFill>
                  <a:schemeClr val="hlink"/>
                </a:solidFill>
                <a:hlinkClick r:id="rId9"/>
              </a:rPr>
              <a:t>MentorNet</a:t>
            </a:r>
            <a:r>
              <a:rPr lang="en">
                <a:solidFill>
                  <a:srgbClr val="1155CC"/>
                </a:solidFill>
              </a:rPr>
              <a:t> - </a:t>
            </a:r>
            <a:r>
              <a:rPr lang="en" u="sng">
                <a:solidFill>
                  <a:schemeClr val="hlink"/>
                </a:solidFill>
                <a:hlinkClick r:id="rId10"/>
              </a:rPr>
              <a:t>iCREAT MentorNet Community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This material is based upon work supported by the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11"/>
              </a:rPr>
              <a:t>National Science Foundation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under grant no. DUE-1501451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348" name="Google Shape;348;p40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3202875" y="470400"/>
            <a:ext cx="2196675" cy="948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9" name="Google Shape;349;p40"/>
          <p:cNvPicPr preferRelativeResize="0"/>
          <p:nvPr/>
        </p:nvPicPr>
        <p:blipFill rotWithShape="1">
          <a:blip r:embed="rId13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0" name="Google Shape;350;p40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8219800" y="4477150"/>
            <a:ext cx="649500" cy="6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1" name="Google Shape;351;p40" descr="MassBay 01.png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3110450" y="4660150"/>
            <a:ext cx="1123950" cy="39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4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OUTLINE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88" name="Google Shape;188;p24"/>
          <p:cNvSpPr txBox="1">
            <a:spLocks noGrp="1"/>
          </p:cNvSpPr>
          <p:nvPr>
            <p:ph type="body" idx="1"/>
          </p:nvPr>
        </p:nvSpPr>
        <p:spPr>
          <a:xfrm>
            <a:off x="886650" y="1318850"/>
            <a:ext cx="7370700" cy="359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Servo Motors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Servo Motor SG90: DATA SHEET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189" name="Google Shape;189;p24"/>
          <p:cNvPicPr preferRelativeResize="0"/>
          <p:nvPr/>
        </p:nvPicPr>
        <p:blipFill rotWithShape="1">
          <a:blip r:embed="rId4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2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08550" y="4524375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5"/>
          <p:cNvSpPr txBox="1">
            <a:spLocks noGrp="1"/>
          </p:cNvSpPr>
          <p:nvPr>
            <p:ph type="title"/>
          </p:nvPr>
        </p:nvSpPr>
        <p:spPr>
          <a:xfrm>
            <a:off x="605550" y="398400"/>
            <a:ext cx="81348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Electronic Components used to control the Arduino: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96" name="Google Shape;196;p25"/>
          <p:cNvPicPr preferRelativeResize="0"/>
          <p:nvPr/>
        </p:nvPicPr>
        <p:blipFill rotWithShape="1">
          <a:blip r:embed="rId3">
            <a:alphaModFix/>
          </a:blip>
          <a:srcRect l="1712" r="5221"/>
          <a:stretch/>
        </p:blipFill>
        <p:spPr>
          <a:xfrm>
            <a:off x="6128600" y="3097575"/>
            <a:ext cx="2589002" cy="142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5"/>
          <p:cNvPicPr preferRelativeResize="0"/>
          <p:nvPr/>
        </p:nvPicPr>
        <p:blipFill rotWithShape="1">
          <a:blip r:embed="rId4">
            <a:alphaModFix/>
          </a:blip>
          <a:srcRect b="4159"/>
          <a:stretch/>
        </p:blipFill>
        <p:spPr>
          <a:xfrm>
            <a:off x="3320550" y="1421625"/>
            <a:ext cx="2502900" cy="208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25"/>
          <p:cNvPicPr preferRelativeResize="0"/>
          <p:nvPr/>
        </p:nvPicPr>
        <p:blipFill rotWithShape="1">
          <a:blip r:embed="rId5">
            <a:alphaModFix/>
          </a:blip>
          <a:srcRect t="19704" b="19704"/>
          <a:stretch/>
        </p:blipFill>
        <p:spPr>
          <a:xfrm>
            <a:off x="3579987" y="3748836"/>
            <a:ext cx="1208100" cy="54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25"/>
          <p:cNvPicPr preferRelativeResize="0"/>
          <p:nvPr/>
        </p:nvPicPr>
        <p:blipFill rotWithShape="1">
          <a:blip r:embed="rId6">
            <a:alphaModFix/>
          </a:blip>
          <a:srcRect l="3985" r="4387"/>
          <a:stretch/>
        </p:blipFill>
        <p:spPr>
          <a:xfrm>
            <a:off x="6735801" y="1471425"/>
            <a:ext cx="1374600" cy="154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2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55163" y="1629300"/>
            <a:ext cx="2405851" cy="17969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25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858589" y="3588276"/>
            <a:ext cx="1598979" cy="7095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25"/>
          <p:cNvPicPr preferRelativeResize="0"/>
          <p:nvPr/>
        </p:nvPicPr>
        <p:blipFill rotWithShape="1">
          <a:blip r:embed="rId9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25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7708550" y="4524375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6"/>
          <p:cNvSpPr txBox="1">
            <a:spLocks noGrp="1"/>
          </p:cNvSpPr>
          <p:nvPr>
            <p:ph type="ctrTitle"/>
          </p:nvPr>
        </p:nvSpPr>
        <p:spPr>
          <a:xfrm>
            <a:off x="1815525" y="2040550"/>
            <a:ext cx="55131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Actuators</a:t>
            </a:r>
            <a:endParaRPr sz="36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7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Actuators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15" name="Google Shape;215;p27"/>
          <p:cNvSpPr txBox="1">
            <a:spLocks noGrp="1"/>
          </p:cNvSpPr>
          <p:nvPr>
            <p:ph type="body" idx="1"/>
          </p:nvPr>
        </p:nvSpPr>
        <p:spPr>
          <a:xfrm>
            <a:off x="904925" y="1495850"/>
            <a:ext cx="4600200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Char char="🔸"/>
            </a:pP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An </a:t>
            </a:r>
            <a:r>
              <a:rPr lang="en" sz="18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Actuator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is a device that turns energy (typically electrical) to motion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216" name="Google Shape;216;p27"/>
          <p:cNvSpPr txBox="1">
            <a:spLocks noGrp="1"/>
          </p:cNvSpPr>
          <p:nvPr>
            <p:ph type="body" idx="2"/>
          </p:nvPr>
        </p:nvSpPr>
        <p:spPr>
          <a:xfrm>
            <a:off x="1701774" y="2245225"/>
            <a:ext cx="2495400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Char char="🔸"/>
            </a:pP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Features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914400" marR="0" lvl="1" indent="-228600" algn="l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Karla"/>
              <a:buChar char="🔸"/>
            </a:pP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Force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914400" marR="0" lvl="1" indent="-228600" algn="l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Karla"/>
              <a:buChar char="🔸"/>
            </a:pP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Speed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914400" marR="0" lvl="1" indent="-228600" algn="l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Karla"/>
              <a:buChar char="🔸"/>
            </a:pP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Torque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914400" marR="0" lvl="1" indent="-228600" algn="l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Karla"/>
              <a:buChar char="🔸"/>
            </a:pP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Power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914400" marR="0" lvl="1" indent="-228600" algn="l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Karla"/>
              <a:buChar char="🔸"/>
            </a:pP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Efficiency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217" name="Google Shape;217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85122" y="1026524"/>
            <a:ext cx="1841049" cy="1366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2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230625" y="2607722"/>
            <a:ext cx="3550025" cy="1820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27"/>
          <p:cNvPicPr preferRelativeResize="0"/>
          <p:nvPr/>
        </p:nvPicPr>
        <p:blipFill rotWithShape="1">
          <a:blip r:embed="rId6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2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708550" y="4524375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8"/>
          <p:cNvSpPr txBox="1">
            <a:spLocks noGrp="1"/>
          </p:cNvSpPr>
          <p:nvPr>
            <p:ph type="title"/>
          </p:nvPr>
        </p:nvSpPr>
        <p:spPr>
          <a:xfrm>
            <a:off x="445350" y="449025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00" tIns="35700" rIns="35700" bIns="3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Controlling DC and Servo Motor Speed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26" name="Google Shape;226;p28"/>
          <p:cNvSpPr txBox="1">
            <a:spLocks noGrp="1"/>
          </p:cNvSpPr>
          <p:nvPr>
            <p:ph type="body" idx="1"/>
          </p:nvPr>
        </p:nvSpPr>
        <p:spPr>
          <a:xfrm>
            <a:off x="179200" y="1366900"/>
            <a:ext cx="8558100" cy="3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00" tIns="35700" rIns="35700" bIns="35700" anchor="t" anchorCtr="0">
            <a:noAutofit/>
          </a:bodyPr>
          <a:lstStyle/>
          <a:p>
            <a:pPr marL="800100" marR="0" lvl="0" indent="-266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Karla"/>
              <a:buChar char="🔸"/>
            </a:pP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The 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voltage supplied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to a 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DC motor controls 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its 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speed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800100" marR="0" lvl="0" indent="-266700" algn="l" rtl="0">
              <a:lnSpc>
                <a:spcPct val="100000"/>
              </a:lnSpc>
              <a:spcBef>
                <a:spcPts val="112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Karla"/>
              <a:buChar char="🔸"/>
            </a:pP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Arduino cannot supply variable DC output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800100" marR="0" lvl="0" indent="-266700" algn="l" rtl="0">
              <a:lnSpc>
                <a:spcPct val="100000"/>
              </a:lnSpc>
              <a:spcBef>
                <a:spcPts val="112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Karla"/>
              <a:buChar char="🔸"/>
            </a:pP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Arduino lacks a true analog output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800100" marR="0" lvl="0" indent="-266700" algn="l" rtl="0">
              <a:lnSpc>
                <a:spcPct val="100000"/>
              </a:lnSpc>
              <a:spcBef>
                <a:spcPts val="112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Karla"/>
              <a:buChar char="🔸"/>
            </a:pP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Use </a:t>
            </a:r>
            <a:r>
              <a:rPr lang="en" sz="1800" b="1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Pulse-Width Modulation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(</a:t>
            </a:r>
            <a:r>
              <a:rPr lang="en" sz="18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PWM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) 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to simulate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a 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variable DC supply voltage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800100" marR="0" lvl="0" indent="-266700" algn="l" rtl="0">
              <a:lnSpc>
                <a:spcPct val="100000"/>
              </a:lnSpc>
              <a:spcBef>
                <a:spcPts val="112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Karla"/>
              <a:buChar char="🔸"/>
            </a:pPr>
            <a:r>
              <a:rPr lang="en" sz="18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4"/>
              </a:rPr>
              <a:t>PWM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is a 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common technique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for 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supplying variable power levels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to “slow” electrical devices such as 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resistive loads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LEDs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, and 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DC motors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800100" marR="0" lvl="0" indent="-266700" algn="l" rtl="0">
              <a:lnSpc>
                <a:spcPct val="100000"/>
              </a:lnSpc>
              <a:spcBef>
                <a:spcPts val="112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Karla"/>
              <a:buChar char="🔸"/>
            </a:pPr>
            <a:r>
              <a:rPr lang="en" sz="18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5"/>
              </a:rPr>
              <a:t>Arduino Uno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has </a:t>
            </a:r>
            <a:r>
              <a:rPr lang="en" sz="18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6 PWM pins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:  Digital I/O pins </a:t>
            </a:r>
            <a:r>
              <a:rPr lang="en" sz="1800" b="1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3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" sz="1800" b="1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5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" sz="1800" b="1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6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" sz="1800" b="1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9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,</a:t>
            </a:r>
            <a:r>
              <a:rPr lang="en" sz="1800" b="1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10</a:t>
            </a: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, and </a:t>
            </a:r>
            <a:r>
              <a:rPr lang="en" sz="1800" b="1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11</a:t>
            </a:r>
            <a:endParaRPr sz="2500" b="0" i="0" u="none" strike="noStrike" cap="none">
              <a:solidFill>
                <a:schemeClr val="dk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pic>
        <p:nvPicPr>
          <p:cNvPr id="227" name="Google Shape;227;p28"/>
          <p:cNvPicPr preferRelativeResize="0"/>
          <p:nvPr/>
        </p:nvPicPr>
        <p:blipFill rotWithShape="1">
          <a:blip r:embed="rId6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2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708550" y="4524375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Google Shape;233;p29"/>
          <p:cNvPicPr preferRelativeResize="0"/>
          <p:nvPr/>
        </p:nvPicPr>
        <p:blipFill rotWithShape="1">
          <a:blip r:embed="rId3">
            <a:alphaModFix/>
          </a:blip>
          <a:srcRect t="1094" b="20133"/>
          <a:stretch/>
        </p:blipFill>
        <p:spPr>
          <a:xfrm>
            <a:off x="1637024" y="2142947"/>
            <a:ext cx="4927500" cy="2700300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29"/>
          <p:cNvSpPr txBox="1">
            <a:spLocks noGrp="1"/>
          </p:cNvSpPr>
          <p:nvPr>
            <p:ph type="title"/>
          </p:nvPr>
        </p:nvSpPr>
        <p:spPr>
          <a:xfrm>
            <a:off x="886650" y="246475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00" tIns="35700" rIns="35700" bIns="3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Arduino Uno has 6 PWM pins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35" name="Google Shape;235;p29"/>
          <p:cNvSpPr txBox="1">
            <a:spLocks noGrp="1"/>
          </p:cNvSpPr>
          <p:nvPr>
            <p:ph type="body" idx="1"/>
          </p:nvPr>
        </p:nvSpPr>
        <p:spPr>
          <a:xfrm>
            <a:off x="886650" y="1313527"/>
            <a:ext cx="7370700" cy="4320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00" tIns="35700" rIns="35700" bIns="3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2400" b="0" i="0" u="none" strike="noStrike" cap="none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Look for the </a:t>
            </a:r>
            <a:r>
              <a:rPr lang="en" sz="2400" b="1" i="0" u="none" strike="noStrike" cap="none" dirty="0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~ </a:t>
            </a:r>
            <a:r>
              <a:rPr lang="en" sz="2400" b="0" i="0" u="none" strike="noStrike" cap="none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prefix on the digital pin label, e.g. </a:t>
            </a:r>
            <a:r>
              <a:rPr lang="en" sz="2400" b="1" i="0" u="none" strike="noStrike" cap="none" dirty="0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~3</a:t>
            </a:r>
            <a:endParaRPr sz="2400" b="0" i="0" u="none" strike="noStrike" cap="none" dirty="0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grpSp>
        <p:nvGrpSpPr>
          <p:cNvPr id="236" name="Google Shape;236;p29"/>
          <p:cNvGrpSpPr/>
          <p:nvPr/>
        </p:nvGrpSpPr>
        <p:grpSpPr>
          <a:xfrm>
            <a:off x="5409926" y="1935347"/>
            <a:ext cx="589500" cy="877193"/>
            <a:chOff x="5670351" y="1486822"/>
            <a:chExt cx="589500" cy="877193"/>
          </a:xfrm>
        </p:grpSpPr>
        <p:sp>
          <p:nvSpPr>
            <p:cNvPr id="237" name="Google Shape;237;p29"/>
            <p:cNvSpPr/>
            <p:nvPr/>
          </p:nvSpPr>
          <p:spPr>
            <a:xfrm>
              <a:off x="5670351" y="1922115"/>
              <a:ext cx="589500" cy="441900"/>
            </a:xfrm>
            <a:prstGeom prst="ellipse">
              <a:avLst/>
            </a:prstGeom>
            <a:noFill/>
            <a:ln w="76200" cap="flat" cmpd="sng">
              <a:solidFill>
                <a:srgbClr val="FF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000"/>
                <a:buFont typeface="Arial"/>
                <a:buNone/>
              </a:pPr>
              <a:endParaRPr sz="3000" b="0" i="0" u="none" strike="noStrike" cap="none">
                <a:solidFill>
                  <a:srgbClr val="000000"/>
                </a:solidFill>
                <a:latin typeface="Cabin"/>
                <a:ea typeface="Cabin"/>
                <a:cs typeface="Cabin"/>
                <a:sym typeface="Cabin"/>
              </a:endParaRPr>
            </a:p>
          </p:txBody>
        </p:sp>
        <p:cxnSp>
          <p:nvCxnSpPr>
            <p:cNvPr id="238" name="Google Shape;238;p29"/>
            <p:cNvCxnSpPr/>
            <p:nvPr/>
          </p:nvCxnSpPr>
          <p:spPr>
            <a:xfrm rot="10800000">
              <a:off x="5965030" y="1486822"/>
              <a:ext cx="0" cy="415200"/>
            </a:xfrm>
            <a:prstGeom prst="straightConnector1">
              <a:avLst/>
            </a:prstGeom>
            <a:noFill/>
            <a:ln w="63500" cap="flat" cmpd="sng">
              <a:solidFill>
                <a:srgbClr val="FF0000"/>
              </a:solidFill>
              <a:prstDash val="solid"/>
              <a:miter lim="8000"/>
              <a:headEnd type="stealth" w="sm" len="sm"/>
              <a:tailEnd type="none" w="sm" len="sm"/>
            </a:ln>
          </p:spPr>
        </p:cxnSp>
      </p:grpSp>
      <p:pic>
        <p:nvPicPr>
          <p:cNvPr id="239" name="Google Shape;239;p29"/>
          <p:cNvPicPr preferRelativeResize="0"/>
          <p:nvPr/>
        </p:nvPicPr>
        <p:blipFill rotWithShape="1">
          <a:blip r:embed="rId4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p2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08550" y="4524375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0"/>
          <p:cNvSpPr txBox="1">
            <a:spLocks noGrp="1"/>
          </p:cNvSpPr>
          <p:nvPr>
            <p:ph type="title"/>
          </p:nvPr>
        </p:nvSpPr>
        <p:spPr>
          <a:xfrm>
            <a:off x="756450" y="275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00" tIns="35700" rIns="35700" bIns="3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PWM: Pulsed Width Modulation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46" name="Google Shape;246;p30"/>
          <p:cNvSpPr txBox="1">
            <a:spLocks noGrp="1"/>
          </p:cNvSpPr>
          <p:nvPr>
            <p:ph type="body" idx="1"/>
          </p:nvPr>
        </p:nvSpPr>
        <p:spPr>
          <a:xfrm>
            <a:off x="756450" y="1562233"/>
            <a:ext cx="7370700" cy="3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00" tIns="35700" rIns="35700" bIns="3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PWM</a:t>
            </a:r>
            <a:r>
              <a:rPr lang="en" sz="24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</a:t>
            </a:r>
            <a:r>
              <a:rPr lang="en" sz="2400" b="0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simulates DC voltage control</a:t>
            </a:r>
            <a:r>
              <a:rPr lang="en" sz="24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for </a:t>
            </a:r>
            <a:r>
              <a:rPr lang="en" sz="2400" b="0" i="1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slow</a:t>
            </a:r>
            <a:r>
              <a:rPr lang="en" sz="24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loads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125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endParaRPr sz="2500" b="0" i="0" u="none" strike="noStrike" cap="none">
              <a:solidFill>
                <a:schemeClr val="dk1"/>
              </a:solidFill>
              <a:latin typeface="Cabin"/>
              <a:ea typeface="Cabin"/>
              <a:cs typeface="Cabin"/>
              <a:sym typeface="Cabi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125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endParaRPr sz="2500" b="0" i="0" u="none" strike="noStrike" cap="none">
              <a:solidFill>
                <a:schemeClr val="dk1"/>
              </a:solidFill>
              <a:latin typeface="Cabin"/>
              <a:ea typeface="Cabin"/>
              <a:cs typeface="Cabin"/>
              <a:sym typeface="Cabi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125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endParaRPr sz="2500" b="0" i="0" u="none" strike="noStrike" cap="none">
              <a:solidFill>
                <a:schemeClr val="dk1"/>
              </a:solidFill>
              <a:latin typeface="Cabin"/>
              <a:ea typeface="Cabin"/>
              <a:cs typeface="Cabin"/>
              <a:sym typeface="Cabi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125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24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The effective voltage is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125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24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      is called the </a:t>
            </a:r>
            <a:r>
              <a:rPr lang="en" sz="2400" b="1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duty cycle</a:t>
            </a:r>
            <a:r>
              <a:rPr lang="en" sz="25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 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247" name="Google Shape;247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20500" y="1987650"/>
            <a:ext cx="4503000" cy="1564200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30"/>
          <p:cNvSpPr txBox="1"/>
          <p:nvPr/>
        </p:nvSpPr>
        <p:spPr>
          <a:xfrm>
            <a:off x="4074300" y="3440525"/>
            <a:ext cx="1444500" cy="7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           t 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Veff = Vs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           t 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9" name="Google Shape;249;p30"/>
          <p:cNvCxnSpPr/>
          <p:nvPr/>
        </p:nvCxnSpPr>
        <p:spPr>
          <a:xfrm>
            <a:off x="4940900" y="3863700"/>
            <a:ext cx="371400" cy="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0" name="Google Shape;250;p30"/>
          <p:cNvSpPr txBox="1"/>
          <p:nvPr/>
        </p:nvSpPr>
        <p:spPr>
          <a:xfrm>
            <a:off x="756450" y="4063300"/>
            <a:ext cx="469500" cy="9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 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 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1" name="Google Shape;251;p30"/>
          <p:cNvCxnSpPr>
            <a:stCxn id="250" idx="1"/>
            <a:endCxn id="250" idx="3"/>
          </p:cNvCxnSpPr>
          <p:nvPr/>
        </p:nvCxnSpPr>
        <p:spPr>
          <a:xfrm>
            <a:off x="756450" y="4523200"/>
            <a:ext cx="469500" cy="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52" name="Google Shape;252;p30"/>
          <p:cNvPicPr preferRelativeResize="0"/>
          <p:nvPr/>
        </p:nvPicPr>
        <p:blipFill rotWithShape="1">
          <a:blip r:embed="rId5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3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708550" y="4524375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31"/>
          <p:cNvSpPr txBox="1">
            <a:spLocks noGrp="1"/>
          </p:cNvSpPr>
          <p:nvPr>
            <p:ph type="title"/>
          </p:nvPr>
        </p:nvSpPr>
        <p:spPr>
          <a:xfrm>
            <a:off x="720250" y="30435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00" tIns="35700" rIns="35700" bIns="3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Arduino PWM commands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59" name="Google Shape;259;p31"/>
          <p:cNvSpPr txBox="1">
            <a:spLocks noGrp="1"/>
          </p:cNvSpPr>
          <p:nvPr>
            <p:ph type="body" idx="1"/>
          </p:nvPr>
        </p:nvSpPr>
        <p:spPr>
          <a:xfrm>
            <a:off x="412200" y="1294425"/>
            <a:ext cx="6496500" cy="402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00" tIns="35700" rIns="35700" bIns="3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Configure the output pin: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125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   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125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endParaRPr sz="1800" b="0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125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Set the duty cycle: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125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endParaRPr sz="1800" b="0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125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endParaRPr sz="1800" b="0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125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endParaRPr sz="1800" b="0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281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18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The duty cycle is an 8 bit value: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1125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1800" b="1" i="1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0 ≤  </a:t>
            </a:r>
            <a:r>
              <a:rPr lang="en" sz="1800" b="1" i="1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duty_cycle  </a:t>
            </a:r>
            <a:r>
              <a:rPr lang="en" sz="1800" b="1" i="1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≤ 255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260" name="Google Shape;260;p31"/>
          <p:cNvSpPr/>
          <p:nvPr/>
        </p:nvSpPr>
        <p:spPr>
          <a:xfrm>
            <a:off x="1327955" y="1627868"/>
            <a:ext cx="6929400" cy="1024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urier New"/>
              <a:buNone/>
            </a:pPr>
            <a:r>
              <a:rPr lang="en" sz="1400" b="0" i="1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PWM_pin = ... ;        		//  one of </a:t>
            </a:r>
            <a:r>
              <a:rPr lang="en" sz="1400" b="1" i="1" u="none" strike="noStrike" cap="none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3, 5, 6, 9, 10, 11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urier New"/>
              <a:buNone/>
            </a:pPr>
            <a:r>
              <a:rPr lang="en" sz="1400" b="0" i="1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setup() {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urier New"/>
              <a:buNone/>
            </a:pPr>
            <a:r>
              <a:rPr lang="en" sz="1400" b="0" i="1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pinMode( PWM_pin, OUTPUT );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urier New"/>
              <a:buNone/>
            </a:pPr>
            <a:r>
              <a:rPr lang="en" sz="1400" b="0" i="1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p31"/>
          <p:cNvSpPr/>
          <p:nvPr/>
        </p:nvSpPr>
        <p:spPr>
          <a:xfrm>
            <a:off x="1439430" y="3024738"/>
            <a:ext cx="6929400" cy="1024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urier New"/>
              <a:buNone/>
            </a:pPr>
            <a:r>
              <a:rPr lang="en" sz="1400" b="0" i="1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loop() {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urier New"/>
              <a:buNone/>
            </a:pPr>
            <a:r>
              <a:rPr lang="en" sz="1400" b="0" i="1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int duty_cycle = 150;		//  between 0 and 255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1" u="none" strike="noStrike" cap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urier New"/>
              <a:buNone/>
            </a:pPr>
            <a:r>
              <a:rPr lang="en" sz="1400" b="0" i="1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analogWrite( PWM_pin, duty_cycle );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urier New"/>
              <a:buNone/>
            </a:pPr>
            <a:r>
              <a:rPr lang="en" sz="1400" b="0" i="1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2" name="Google Shape;262;p31"/>
          <p:cNvPicPr preferRelativeResize="0"/>
          <p:nvPr/>
        </p:nvPicPr>
        <p:blipFill rotWithShape="1">
          <a:blip r:embed="rId3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08550" y="4524375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Escalus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scalus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858</Words>
  <Application>Microsoft Office PowerPoint</Application>
  <PresentationFormat>On-screen Show (16:9)</PresentationFormat>
  <Paragraphs>170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31" baseType="lpstr">
      <vt:lpstr>Cabin</vt:lpstr>
      <vt:lpstr>Noto Sans Symbols</vt:lpstr>
      <vt:lpstr>Calibri</vt:lpstr>
      <vt:lpstr>Economica</vt:lpstr>
      <vt:lpstr>Raleway</vt:lpstr>
      <vt:lpstr>Karla</vt:lpstr>
      <vt:lpstr>Open Sans</vt:lpstr>
      <vt:lpstr>Galdeano</vt:lpstr>
      <vt:lpstr>Courier New</vt:lpstr>
      <vt:lpstr>Helvetica Neue</vt:lpstr>
      <vt:lpstr>Arial</vt:lpstr>
      <vt:lpstr>Escalus template</vt:lpstr>
      <vt:lpstr>Escalus template</vt:lpstr>
      <vt:lpstr>Coding with Arduino IV: Servo Motors </vt:lpstr>
      <vt:lpstr>OUTLINE</vt:lpstr>
      <vt:lpstr>Electronic Components used to control the Arduino:</vt:lpstr>
      <vt:lpstr>Actuators</vt:lpstr>
      <vt:lpstr>Actuators</vt:lpstr>
      <vt:lpstr>Controlling DC and Servo Motor Speed</vt:lpstr>
      <vt:lpstr>Arduino Uno has 6 PWM pins</vt:lpstr>
      <vt:lpstr>PWM: Pulsed Width Modulation</vt:lpstr>
      <vt:lpstr>Arduino PWM commands</vt:lpstr>
      <vt:lpstr>Servo Motor</vt:lpstr>
      <vt:lpstr>Servo Motor Types</vt:lpstr>
      <vt:lpstr>Servo Motor SG90: DATA SHEET</vt:lpstr>
      <vt:lpstr>Servo Motors</vt:lpstr>
      <vt:lpstr>PowerPoint Presentation</vt:lpstr>
      <vt:lpstr> Tutorial 6a: Introduction to Servo Motors  Simply rotates your server from 0 to 180 degrees and back. </vt:lpstr>
      <vt:lpstr>Tutorial 6b: Servo Control Control the position of your servo using a potentiometer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Coding with Arduino IV: Servo Motors </dc:title>
  <cp:lastModifiedBy>Shamsi</cp:lastModifiedBy>
  <cp:revision>1</cp:revision>
  <dcterms:modified xsi:type="dcterms:W3CDTF">2020-03-31T03:21:59Z</dcterms:modified>
</cp:coreProperties>
</file>