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Economica" panose="020B0604020202020204" charset="0"/>
      <p:regular r:id="rId17"/>
      <p:bold r:id="rId18"/>
      <p:italic r:id="rId19"/>
      <p:boldItalic r:id="rId20"/>
    </p:embeddedFont>
    <p:embeddedFont>
      <p:font typeface="Galdeano" panose="020B0604020202020204" charset="0"/>
      <p:regular r:id="rId21"/>
    </p:embeddedFont>
    <p:embeddedFont>
      <p:font typeface="Karla" panose="020B0604020202020204" charset="0"/>
      <p:regular r:id="rId22"/>
      <p:bold r:id="rId23"/>
      <p:italic r:id="rId24"/>
      <p:boldItalic r:id="rId25"/>
    </p:embeddedFont>
    <p:embeddedFont>
      <p:font typeface="Open Sans" panose="020B0604020202020204" charset="0"/>
      <p:regular r:id="rId26"/>
      <p:bold r:id="rId27"/>
      <p:italic r:id="rId28"/>
      <p:boldItalic r:id="rId29"/>
    </p:embeddedFont>
    <p:embeddedFont>
      <p:font typeface="Raleway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bebba54c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5bebba54c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bebba54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5bebba54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5900" y="759981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5999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48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872066" y="2006600"/>
            <a:ext cx="74082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5163671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93638" y="4687623"/>
            <a:ext cx="3786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ldeano"/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991087" y="4687622"/>
            <a:ext cx="116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aldeano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457200" y="253746"/>
            <a:ext cx="82296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1800" b="0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3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15" name="Google Shape;15;p3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6" name="Google Shape;16;p3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17" name="Google Shape;17;p3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18" name="Google Shape;18;p3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9" name="Google Shape;19;p3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0" name="Google Shape;20;p3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25" name="Google Shape;25;p4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6" name="Google Shape;26;p4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27" name="Google Shape;27;p4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28" name="Google Shape;28;p4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29" name="Google Shape;29;p4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30" name="Google Shape;30;p4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0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🔸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Char char="◇"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6" name="Google Shape;36;p5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37" name="Google Shape;37;p5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38" name="Google Shape;38;p5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39" name="Google Shape;39;p5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 flipH="1">
            <a:off x="6025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3" name="Google Shape;43;p6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9999" y="9880"/>
                </a:moveTo>
                <a:lnTo>
                  <a:pt x="95141" y="0"/>
                </a:lnTo>
                <a:lnTo>
                  <a:pt x="0" y="44103"/>
                </a:lnTo>
                <a:lnTo>
                  <a:pt x="0" y="101453"/>
                </a:lnTo>
                <a:lnTo>
                  <a:pt x="23269" y="120000"/>
                </a:lnTo>
                <a:lnTo>
                  <a:pt x="119999" y="97291"/>
                </a:lnTo>
                <a:close/>
              </a:path>
            </a:pathLst>
          </a:custGeom>
          <a:solidFill>
            <a:srgbClr val="00AE9D">
              <a:alpha val="25882"/>
            </a:srgbClr>
          </a:solidFill>
          <a:ln>
            <a:noFill/>
          </a:ln>
        </p:spPr>
      </p:sp>
      <p:sp>
        <p:nvSpPr>
          <p:cNvPr id="44" name="Google Shape;44;p6"/>
          <p:cNvSpPr/>
          <p:nvPr/>
        </p:nvSpPr>
        <p:spPr>
          <a:xfrm>
            <a:off x="0" y="1351100"/>
            <a:ext cx="9156075" cy="2889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78" y="0"/>
                </a:moveTo>
                <a:lnTo>
                  <a:pt x="0" y="88091"/>
                </a:lnTo>
                <a:lnTo>
                  <a:pt x="120000" y="120000"/>
                </a:lnTo>
                <a:lnTo>
                  <a:pt x="120000" y="463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45" name="Google Shape;45;p6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36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800" b="1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6024" y="301575"/>
            <a:ext cx="9150050" cy="449674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44587"/>
                </a:moveTo>
                <a:lnTo>
                  <a:pt x="0" y="86074"/>
                </a:lnTo>
                <a:lnTo>
                  <a:pt x="31641" y="120000"/>
                </a:lnTo>
                <a:lnTo>
                  <a:pt x="120000" y="93440"/>
                </a:lnTo>
                <a:lnTo>
                  <a:pt x="120000" y="32180"/>
                </a:lnTo>
                <a:lnTo>
                  <a:pt x="8986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49" name="Google Shape;49;p7"/>
          <p:cNvSpPr/>
          <p:nvPr/>
        </p:nvSpPr>
        <p:spPr>
          <a:xfrm>
            <a:off x="0" y="1580112"/>
            <a:ext cx="9144000" cy="334166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58956"/>
                </a:lnTo>
                <a:lnTo>
                  <a:pt x="104248" y="119999"/>
                </a:lnTo>
                <a:lnTo>
                  <a:pt x="120000" y="91043"/>
                </a:lnTo>
                <a:lnTo>
                  <a:pt x="120000" y="28956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50" name="Google Shape;50;p7"/>
          <p:cNvSpPr/>
          <p:nvPr/>
        </p:nvSpPr>
        <p:spPr>
          <a:xfrm>
            <a:off x="-5900" y="410541"/>
            <a:ext cx="9144151" cy="445314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17618"/>
                </a:moveTo>
                <a:lnTo>
                  <a:pt x="28631" y="0"/>
                </a:lnTo>
                <a:lnTo>
                  <a:pt x="0" y="46590"/>
                </a:lnTo>
                <a:lnTo>
                  <a:pt x="0" y="95138"/>
                </a:lnTo>
                <a:lnTo>
                  <a:pt x="79312" y="120000"/>
                </a:lnTo>
                <a:lnTo>
                  <a:pt x="120000" y="91615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1833775" y="2314200"/>
            <a:ext cx="5476500" cy="819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🔸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arla"/>
              <a:buChar char="◇"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Karla"/>
              <a:buNone/>
              <a:defRPr sz="2400" b="1" i="1" u="none" strike="noStrike" cap="none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/>
          <p:nvPr/>
        </p:nvSpPr>
        <p:spPr>
          <a:xfrm>
            <a:off x="3593400" y="10861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Raleway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7"/>
          <p:cNvSpPr/>
          <p:nvPr/>
        </p:nvSpPr>
        <p:spPr>
          <a:xfrm>
            <a:off x="4179900" y="1041875"/>
            <a:ext cx="784200" cy="784200"/>
          </a:xfrm>
          <a:prstGeom prst="diamond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56" name="Google Shape;56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57" name="Google Shape;57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58" name="Google Shape;58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59" name="Google Shape;59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0" name="Google Shape;60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61" name="Google Shape;61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62" name="Google Shape;62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"/>
          </p:nvPr>
        </p:nvSpPr>
        <p:spPr>
          <a:xfrm>
            <a:off x="870750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2"/>
          </p:nvPr>
        </p:nvSpPr>
        <p:spPr>
          <a:xfrm>
            <a:off x="3357261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3"/>
          </p:nvPr>
        </p:nvSpPr>
        <p:spPr>
          <a:xfrm>
            <a:off x="5843773" y="1495850"/>
            <a:ext cx="2365199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🔸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400"/>
              <a:buFont typeface="Karla"/>
              <a:buChar char="◇"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9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8" name="Google Shape;68;p9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999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9" name="Google Shape;69;p9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99101" y="120000"/>
                  </a:lnTo>
                  <a:lnTo>
                    <a:pt x="120000" y="2388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0" name="Google Shape;70;p9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025"/>
                  </a:moveTo>
                  <a:lnTo>
                    <a:pt x="99" y="69630"/>
                  </a:lnTo>
                  <a:lnTo>
                    <a:pt x="9104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  <p:sp>
          <p:nvSpPr>
            <p:cNvPr id="71" name="Google Shape;71;p9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120000" y="120000"/>
                  </a:lnTo>
                  <a:lnTo>
                    <a:pt x="92701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2" name="Google Shape;72;p9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00AE9D">
                <a:alpha val="82745"/>
              </a:srgbClr>
            </a:solidFill>
            <a:ln>
              <a:noFill/>
            </a:ln>
          </p:spPr>
        </p:sp>
        <p:sp>
          <p:nvSpPr>
            <p:cNvPr id="73" name="Google Shape;73;p9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71112"/>
                  </a:moveTo>
                  <a:lnTo>
                    <a:pt x="120000" y="0"/>
                  </a:lnTo>
                  <a:lnTo>
                    <a:pt x="0" y="119999"/>
                  </a:lnTo>
                  <a:close/>
                </a:path>
              </a:pathLst>
            </a:custGeom>
            <a:solidFill>
              <a:srgbClr val="ABE33F">
                <a:alpha val="80392"/>
              </a:srgbClr>
            </a:solidFill>
            <a:ln>
              <a:noFill/>
            </a:ln>
          </p:spPr>
        </p:sp>
      </p:grpSp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119999"/>
                </a:lnTo>
                <a:lnTo>
                  <a:pt x="120000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7" name="Google Shape;77;p10"/>
          <p:cNvSpPr/>
          <p:nvPr/>
        </p:nvSpPr>
        <p:spPr>
          <a:xfrm>
            <a:off x="-6025" y="1"/>
            <a:ext cx="4445394" cy="108564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38025"/>
                </a:moveTo>
                <a:lnTo>
                  <a:pt x="99" y="69630"/>
                </a:lnTo>
                <a:lnTo>
                  <a:pt x="91041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78" name="Google Shape;78;p10"/>
          <p:cNvSpPr/>
          <p:nvPr/>
        </p:nvSpPr>
        <p:spPr>
          <a:xfrm>
            <a:off x="6375475" y="4745746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120000" y="120000"/>
                </a:lnTo>
                <a:lnTo>
                  <a:pt x="92701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7341180" y="4767304"/>
            <a:ext cx="1821095" cy="39581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0"/>
                </a:move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0" name="Google Shape;80;p10"/>
          <p:cNvSpPr/>
          <p:nvPr/>
        </p:nvSpPr>
        <p:spPr>
          <a:xfrm>
            <a:off x="8340717" y="4204075"/>
            <a:ext cx="818444" cy="959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0000" y="71112"/>
                </a:moveTo>
                <a:lnTo>
                  <a:pt x="120000" y="0"/>
                </a:lnTo>
                <a:lnTo>
                  <a:pt x="0" y="119999"/>
                </a:lnTo>
                <a:close/>
              </a:path>
            </a:pathLst>
          </a:custGeom>
          <a:solidFill>
            <a:srgbClr val="ABE33F">
              <a:alpha val="80392"/>
            </a:srgbClr>
          </a:solidFill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765"/>
                </a:moveTo>
                <a:lnTo>
                  <a:pt x="96488" y="120000"/>
                </a:lnTo>
                <a:lnTo>
                  <a:pt x="120000" y="0"/>
                </a:lnTo>
                <a:lnTo>
                  <a:pt x="116835" y="765"/>
                </a:lnTo>
                <a:close/>
              </a:path>
            </a:pathLst>
          </a:custGeom>
          <a:solidFill>
            <a:srgbClr val="00AE9D">
              <a:alpha val="82745"/>
            </a:srgbClr>
          </a:solidFill>
          <a:ln>
            <a:noFill/>
          </a:ln>
        </p:spPr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  <a:defRPr sz="1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699" cy="3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4C52"/>
              </a:buClr>
              <a:buSzPts val="1400"/>
              <a:buFont typeface="Karla"/>
              <a:buNone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699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nsf.gov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TTnaI4EYn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LmQlbseNB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aJMjk8xA4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.edu/lynchschool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s://www.massbay.edu/profile/shamsimoussavi" TargetMode="External"/><Relationship Id="rId7" Type="http://schemas.openxmlformats.org/officeDocument/2006/relationships/hyperlink" Target="http://www.bc.edu/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ssbay.edu/profile/marinabograd" TargetMode="External"/><Relationship Id="rId11" Type="http://schemas.openxmlformats.org/officeDocument/2006/relationships/hyperlink" Target="http://www.nsf.gov/" TargetMode="External"/><Relationship Id="rId5" Type="http://schemas.openxmlformats.org/officeDocument/2006/relationships/hyperlink" Target="https://www.massbay.edu/profile/susannesteigerescobar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s://icreat.mentornet.org/login" TargetMode="External"/><Relationship Id="rId4" Type="http://schemas.openxmlformats.org/officeDocument/2006/relationships/hyperlink" Target="https://www.massbay.edu/profile/giuseppesena" TargetMode="External"/><Relationship Id="rId9" Type="http://schemas.openxmlformats.org/officeDocument/2006/relationships/hyperlink" Target="http://mentornet.org/" TargetMode="External"/><Relationship Id="rId1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QLZWhNQKp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nl4QXTF-JQ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ldmansachs.com/our-thinking/pages/factory-of-the-futur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9BumeIEhO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www.youtube.com/watch?v=2ku6CkQ0vTU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hyperlink" Target="http://www.youtube.com/watch?v=rEfdO4p4SFc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youtube.com/watch?v=UBYfzJctELM" TargetMode="External"/><Relationship Id="rId7" Type="http://schemas.openxmlformats.org/officeDocument/2006/relationships/hyperlink" Target="http://www.youtube.com/watch?v=OYqBxEAtXZA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.png"/><Relationship Id="rId5" Type="http://schemas.openxmlformats.org/officeDocument/2006/relationships/hyperlink" Target="http://www.youtube.com/watch?v=WquJ7PEqYi8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hyperlink" Target="http://www.youtube.com/watch?v=Q8Dp0FYp4p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WOVvSfSjCM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digitaltrends.com/cool-tech/3d-food-printers-how-they-could-change-what-you-eat/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71725" y="1392325"/>
            <a:ext cx="9041100" cy="24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48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Introduction to Manufacturing Technologies</a:t>
            </a:r>
            <a:endParaRPr sz="48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257300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/>
          <p:nvPr/>
        </p:nvSpPr>
        <p:spPr>
          <a:xfrm>
            <a:off x="1904075" y="4728775"/>
            <a:ext cx="52080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2016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-2018</a:t>
            </a:r>
            <a:r>
              <a:rPr lang="en" sz="11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Shamsi Moussavi, Giuseppe Sena, Susanne Steiger-Escobar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and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Marina Bograd</a:t>
            </a:r>
            <a:r>
              <a:rPr lang="en" sz="1100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    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Economica"/>
              <a:buNone/>
            </a:pP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This material is based upon work supported by the </a:t>
            </a:r>
            <a:r>
              <a:rPr lang="en" sz="1100" b="0" i="0" u="sng" strike="noStrike" cap="none">
                <a:solidFill>
                  <a:srgbClr val="4A86E8"/>
                </a:solidFill>
                <a:latin typeface="Economica"/>
                <a:ea typeface="Economica"/>
                <a:cs typeface="Economica"/>
                <a:sym typeface="Economica"/>
                <a:hlinkClick r:id="rId4"/>
              </a:rPr>
              <a:t>National Science Foundation</a:t>
            </a:r>
            <a:r>
              <a:rPr lang="en" sz="11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rPr>
              <a:t> under grant no. DUE-1501451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69325" y="4660150"/>
            <a:ext cx="4095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2" descr="MassBay 0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37700" y="2680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3D Printing Design to Production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8" name="Google Shape;188;p2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3263" y="1065925"/>
            <a:ext cx="6105525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1"/>
          <p:cNvSpPr txBox="1"/>
          <p:nvPr/>
        </p:nvSpPr>
        <p:spPr>
          <a:xfrm>
            <a:off x="2573375" y="4571125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The 3D Printing Process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7" name="Google Shape;197;p2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8763" y="1146375"/>
            <a:ext cx="6105525" cy="338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3D Printing Software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5" name="Google Shape;205;p2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7075" y="1465800"/>
            <a:ext cx="6057900" cy="339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4"/>
          <p:cNvSpPr txBox="1">
            <a:spLocks noGrp="1"/>
          </p:cNvSpPr>
          <p:nvPr>
            <p:ph type="subTitle" idx="4294967295"/>
          </p:nvPr>
        </p:nvSpPr>
        <p:spPr>
          <a:xfrm>
            <a:off x="3244675" y="1558650"/>
            <a:ext cx="5677800" cy="20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3600" b="1"/>
              <a:t>Any questions?</a:t>
            </a:r>
            <a:endParaRPr sz="3600" b="1"/>
          </a:p>
        </p:txBody>
      </p:sp>
      <p:grpSp>
        <p:nvGrpSpPr>
          <p:cNvPr id="213" name="Google Shape;213;p24"/>
          <p:cNvGrpSpPr/>
          <p:nvPr/>
        </p:nvGrpSpPr>
        <p:grpSpPr>
          <a:xfrm>
            <a:off x="685794" y="1814227"/>
            <a:ext cx="1681779" cy="1179499"/>
            <a:chOff x="559275" y="1683950"/>
            <a:chExt cx="466500" cy="327175"/>
          </a:xfrm>
        </p:grpSpPr>
        <p:sp>
          <p:nvSpPr>
            <p:cNvPr id="214" name="Google Shape;214;p24"/>
            <p:cNvSpPr/>
            <p:nvPr/>
          </p:nvSpPr>
          <p:spPr>
            <a:xfrm>
              <a:off x="559275" y="1683950"/>
              <a:ext cx="466500" cy="19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14" y="15"/>
                  </a:moveTo>
                  <a:lnTo>
                    <a:pt x="1884" y="758"/>
                  </a:lnTo>
                  <a:lnTo>
                    <a:pt x="1414" y="1122"/>
                  </a:lnTo>
                  <a:lnTo>
                    <a:pt x="945" y="2228"/>
                  </a:lnTo>
                  <a:lnTo>
                    <a:pt x="475" y="3351"/>
                  </a:lnTo>
                  <a:lnTo>
                    <a:pt x="315" y="4457"/>
                  </a:lnTo>
                  <a:lnTo>
                    <a:pt x="0" y="5943"/>
                  </a:lnTo>
                  <a:lnTo>
                    <a:pt x="0" y="7414"/>
                  </a:lnTo>
                  <a:lnTo>
                    <a:pt x="0" y="17786"/>
                  </a:lnTo>
                  <a:lnTo>
                    <a:pt x="60000" y="120000"/>
                  </a:lnTo>
                  <a:lnTo>
                    <a:pt x="119993" y="17786"/>
                  </a:lnTo>
                  <a:lnTo>
                    <a:pt x="119993" y="7414"/>
                  </a:lnTo>
                  <a:lnTo>
                    <a:pt x="119993" y="5943"/>
                  </a:lnTo>
                  <a:lnTo>
                    <a:pt x="119684" y="4457"/>
                  </a:lnTo>
                  <a:lnTo>
                    <a:pt x="119524" y="3351"/>
                  </a:lnTo>
                  <a:lnTo>
                    <a:pt x="119054" y="2228"/>
                  </a:lnTo>
                  <a:lnTo>
                    <a:pt x="118585" y="1122"/>
                  </a:lnTo>
                  <a:lnTo>
                    <a:pt x="118109" y="758"/>
                  </a:lnTo>
                  <a:lnTo>
                    <a:pt x="117485" y="15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4"/>
            <p:cNvSpPr/>
            <p:nvPr/>
          </p:nvSpPr>
          <p:spPr>
            <a:xfrm>
              <a:off x="559275" y="1727925"/>
              <a:ext cx="466500" cy="28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14822"/>
                  </a:lnTo>
                  <a:lnTo>
                    <a:pt x="0" y="115595"/>
                  </a:lnTo>
                  <a:lnTo>
                    <a:pt x="32983" y="76555"/>
                  </a:lnTo>
                  <a:lnTo>
                    <a:pt x="33614" y="76036"/>
                  </a:lnTo>
                  <a:lnTo>
                    <a:pt x="34244" y="76036"/>
                  </a:lnTo>
                  <a:lnTo>
                    <a:pt x="34713" y="76290"/>
                  </a:lnTo>
                  <a:lnTo>
                    <a:pt x="35183" y="77063"/>
                  </a:lnTo>
                  <a:lnTo>
                    <a:pt x="35498" y="78101"/>
                  </a:lnTo>
                  <a:lnTo>
                    <a:pt x="35498" y="79138"/>
                  </a:lnTo>
                  <a:lnTo>
                    <a:pt x="35183" y="79911"/>
                  </a:lnTo>
                  <a:lnTo>
                    <a:pt x="34868" y="80684"/>
                  </a:lnTo>
                  <a:lnTo>
                    <a:pt x="2045" y="119735"/>
                  </a:lnTo>
                  <a:lnTo>
                    <a:pt x="2668" y="120000"/>
                  </a:lnTo>
                  <a:lnTo>
                    <a:pt x="117324" y="120000"/>
                  </a:lnTo>
                  <a:lnTo>
                    <a:pt x="117954" y="119735"/>
                  </a:lnTo>
                  <a:lnTo>
                    <a:pt x="85131" y="80684"/>
                  </a:lnTo>
                  <a:lnTo>
                    <a:pt x="84816" y="79911"/>
                  </a:lnTo>
                  <a:lnTo>
                    <a:pt x="84501" y="79138"/>
                  </a:lnTo>
                  <a:lnTo>
                    <a:pt x="84501" y="78101"/>
                  </a:lnTo>
                  <a:lnTo>
                    <a:pt x="84816" y="77063"/>
                  </a:lnTo>
                  <a:lnTo>
                    <a:pt x="85286" y="76290"/>
                  </a:lnTo>
                  <a:lnTo>
                    <a:pt x="85755" y="76036"/>
                  </a:lnTo>
                  <a:lnTo>
                    <a:pt x="86385" y="76036"/>
                  </a:lnTo>
                  <a:lnTo>
                    <a:pt x="87016" y="76555"/>
                  </a:lnTo>
                  <a:lnTo>
                    <a:pt x="119993" y="115595"/>
                  </a:lnTo>
                  <a:lnTo>
                    <a:pt x="119993" y="114822"/>
                  </a:lnTo>
                  <a:lnTo>
                    <a:pt x="119993" y="0"/>
                  </a:lnTo>
                  <a:lnTo>
                    <a:pt x="60938" y="70339"/>
                  </a:lnTo>
                  <a:lnTo>
                    <a:pt x="60469" y="70858"/>
                  </a:lnTo>
                  <a:lnTo>
                    <a:pt x="59530" y="70858"/>
                  </a:lnTo>
                  <a:lnTo>
                    <a:pt x="59054" y="70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2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24"/>
          <p:cNvSpPr/>
          <p:nvPr/>
        </p:nvSpPr>
        <p:spPr>
          <a:xfrm>
            <a:off x="1681875" y="2683100"/>
            <a:ext cx="1275000" cy="115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6929" y="0"/>
                </a:moveTo>
                <a:lnTo>
                  <a:pt x="53858" y="203"/>
                </a:lnTo>
                <a:lnTo>
                  <a:pt x="50780" y="601"/>
                </a:lnTo>
                <a:lnTo>
                  <a:pt x="47894" y="1000"/>
                </a:lnTo>
                <a:lnTo>
                  <a:pt x="45001" y="1594"/>
                </a:lnTo>
                <a:lnTo>
                  <a:pt x="42108" y="2383"/>
                </a:lnTo>
                <a:lnTo>
                  <a:pt x="39400" y="3383"/>
                </a:lnTo>
                <a:lnTo>
                  <a:pt x="36685" y="4376"/>
                </a:lnTo>
                <a:lnTo>
                  <a:pt x="33977" y="5368"/>
                </a:lnTo>
                <a:lnTo>
                  <a:pt x="31446" y="6759"/>
                </a:lnTo>
                <a:lnTo>
                  <a:pt x="28916" y="7947"/>
                </a:lnTo>
                <a:lnTo>
                  <a:pt x="26385" y="9541"/>
                </a:lnTo>
                <a:lnTo>
                  <a:pt x="24039" y="11127"/>
                </a:lnTo>
                <a:lnTo>
                  <a:pt x="21871" y="12714"/>
                </a:lnTo>
                <a:lnTo>
                  <a:pt x="19704" y="14503"/>
                </a:lnTo>
                <a:lnTo>
                  <a:pt x="17536" y="16293"/>
                </a:lnTo>
                <a:lnTo>
                  <a:pt x="15545" y="18278"/>
                </a:lnTo>
                <a:lnTo>
                  <a:pt x="13740" y="20271"/>
                </a:lnTo>
                <a:lnTo>
                  <a:pt x="11927" y="22451"/>
                </a:lnTo>
                <a:lnTo>
                  <a:pt x="10307" y="24639"/>
                </a:lnTo>
                <a:lnTo>
                  <a:pt x="8679" y="26827"/>
                </a:lnTo>
                <a:lnTo>
                  <a:pt x="7229" y="29210"/>
                </a:lnTo>
                <a:lnTo>
                  <a:pt x="5971" y="31594"/>
                </a:lnTo>
                <a:lnTo>
                  <a:pt x="4705" y="34172"/>
                </a:lnTo>
                <a:lnTo>
                  <a:pt x="3618" y="36759"/>
                </a:lnTo>
                <a:lnTo>
                  <a:pt x="2715" y="39338"/>
                </a:lnTo>
                <a:lnTo>
                  <a:pt x="1812" y="41925"/>
                </a:lnTo>
                <a:lnTo>
                  <a:pt x="1272" y="44707"/>
                </a:lnTo>
                <a:lnTo>
                  <a:pt x="725" y="47489"/>
                </a:lnTo>
                <a:lnTo>
                  <a:pt x="362" y="50263"/>
                </a:lnTo>
                <a:lnTo>
                  <a:pt x="7" y="53045"/>
                </a:lnTo>
                <a:lnTo>
                  <a:pt x="7" y="56030"/>
                </a:lnTo>
                <a:lnTo>
                  <a:pt x="7" y="59007"/>
                </a:lnTo>
                <a:lnTo>
                  <a:pt x="362" y="62188"/>
                </a:lnTo>
                <a:lnTo>
                  <a:pt x="725" y="65165"/>
                </a:lnTo>
                <a:lnTo>
                  <a:pt x="1450" y="67947"/>
                </a:lnTo>
                <a:lnTo>
                  <a:pt x="2175" y="70924"/>
                </a:lnTo>
                <a:lnTo>
                  <a:pt x="3078" y="73706"/>
                </a:lnTo>
                <a:lnTo>
                  <a:pt x="4158" y="76488"/>
                </a:lnTo>
                <a:lnTo>
                  <a:pt x="5423" y="79270"/>
                </a:lnTo>
                <a:lnTo>
                  <a:pt x="6688" y="81857"/>
                </a:lnTo>
                <a:lnTo>
                  <a:pt x="8139" y="84240"/>
                </a:lnTo>
                <a:lnTo>
                  <a:pt x="9944" y="86819"/>
                </a:lnTo>
                <a:lnTo>
                  <a:pt x="11572" y="89202"/>
                </a:lnTo>
                <a:lnTo>
                  <a:pt x="13555" y="91390"/>
                </a:lnTo>
                <a:lnTo>
                  <a:pt x="15545" y="93579"/>
                </a:lnTo>
                <a:lnTo>
                  <a:pt x="17713" y="95759"/>
                </a:lnTo>
                <a:lnTo>
                  <a:pt x="19881" y="97752"/>
                </a:lnTo>
                <a:lnTo>
                  <a:pt x="18438" y="100729"/>
                </a:lnTo>
                <a:lnTo>
                  <a:pt x="16810" y="103706"/>
                </a:lnTo>
                <a:lnTo>
                  <a:pt x="15005" y="106887"/>
                </a:lnTo>
                <a:lnTo>
                  <a:pt x="12652" y="109864"/>
                </a:lnTo>
                <a:lnTo>
                  <a:pt x="10122" y="112849"/>
                </a:lnTo>
                <a:lnTo>
                  <a:pt x="8679" y="114240"/>
                </a:lnTo>
                <a:lnTo>
                  <a:pt x="7051" y="115428"/>
                </a:lnTo>
                <a:lnTo>
                  <a:pt x="5423" y="116624"/>
                </a:lnTo>
                <a:lnTo>
                  <a:pt x="3795" y="117811"/>
                </a:lnTo>
                <a:lnTo>
                  <a:pt x="1990" y="118609"/>
                </a:lnTo>
                <a:lnTo>
                  <a:pt x="7" y="119601"/>
                </a:lnTo>
                <a:lnTo>
                  <a:pt x="910" y="119601"/>
                </a:lnTo>
                <a:lnTo>
                  <a:pt x="3618" y="119999"/>
                </a:lnTo>
                <a:lnTo>
                  <a:pt x="10122" y="119999"/>
                </a:lnTo>
                <a:lnTo>
                  <a:pt x="12652" y="119804"/>
                </a:lnTo>
                <a:lnTo>
                  <a:pt x="15545" y="119202"/>
                </a:lnTo>
                <a:lnTo>
                  <a:pt x="18438" y="118609"/>
                </a:lnTo>
                <a:lnTo>
                  <a:pt x="21509" y="117616"/>
                </a:lnTo>
                <a:lnTo>
                  <a:pt x="24580" y="116420"/>
                </a:lnTo>
                <a:lnTo>
                  <a:pt x="27835" y="114834"/>
                </a:lnTo>
                <a:lnTo>
                  <a:pt x="30906" y="112849"/>
                </a:lnTo>
                <a:lnTo>
                  <a:pt x="33977" y="110661"/>
                </a:lnTo>
                <a:lnTo>
                  <a:pt x="36870" y="107684"/>
                </a:lnTo>
                <a:lnTo>
                  <a:pt x="39578" y="108676"/>
                </a:lnTo>
                <a:lnTo>
                  <a:pt x="42293" y="109669"/>
                </a:lnTo>
                <a:lnTo>
                  <a:pt x="45179" y="110263"/>
                </a:lnTo>
                <a:lnTo>
                  <a:pt x="48072" y="110856"/>
                </a:lnTo>
                <a:lnTo>
                  <a:pt x="50965" y="111458"/>
                </a:lnTo>
                <a:lnTo>
                  <a:pt x="53858" y="111857"/>
                </a:lnTo>
                <a:lnTo>
                  <a:pt x="56929" y="112052"/>
                </a:lnTo>
                <a:lnTo>
                  <a:pt x="63070" y="112052"/>
                </a:lnTo>
                <a:lnTo>
                  <a:pt x="66141" y="111857"/>
                </a:lnTo>
                <a:lnTo>
                  <a:pt x="69219" y="111458"/>
                </a:lnTo>
                <a:lnTo>
                  <a:pt x="72105" y="110856"/>
                </a:lnTo>
                <a:lnTo>
                  <a:pt x="74998" y="110263"/>
                </a:lnTo>
                <a:lnTo>
                  <a:pt x="77891" y="109473"/>
                </a:lnTo>
                <a:lnTo>
                  <a:pt x="80599" y="108676"/>
                </a:lnTo>
                <a:lnTo>
                  <a:pt x="83314" y="107684"/>
                </a:lnTo>
                <a:lnTo>
                  <a:pt x="86022" y="106488"/>
                </a:lnTo>
                <a:lnTo>
                  <a:pt x="88553" y="105300"/>
                </a:lnTo>
                <a:lnTo>
                  <a:pt x="91083" y="103909"/>
                </a:lnTo>
                <a:lnTo>
                  <a:pt x="93614" y="102518"/>
                </a:lnTo>
                <a:lnTo>
                  <a:pt x="95960" y="100924"/>
                </a:lnTo>
                <a:lnTo>
                  <a:pt x="98128" y="99338"/>
                </a:lnTo>
                <a:lnTo>
                  <a:pt x="100295" y="97548"/>
                </a:lnTo>
                <a:lnTo>
                  <a:pt x="102463" y="95563"/>
                </a:lnTo>
                <a:lnTo>
                  <a:pt x="104454" y="93774"/>
                </a:lnTo>
                <a:lnTo>
                  <a:pt x="106259" y="91586"/>
                </a:lnTo>
                <a:lnTo>
                  <a:pt x="108072" y="89601"/>
                </a:lnTo>
                <a:lnTo>
                  <a:pt x="109692" y="87421"/>
                </a:lnTo>
                <a:lnTo>
                  <a:pt x="111320" y="85029"/>
                </a:lnTo>
                <a:lnTo>
                  <a:pt x="112770" y="82646"/>
                </a:lnTo>
                <a:lnTo>
                  <a:pt x="114036" y="80263"/>
                </a:lnTo>
                <a:lnTo>
                  <a:pt x="115294" y="77879"/>
                </a:lnTo>
                <a:lnTo>
                  <a:pt x="116381" y="75300"/>
                </a:lnTo>
                <a:lnTo>
                  <a:pt x="117284" y="72714"/>
                </a:lnTo>
                <a:lnTo>
                  <a:pt x="118187" y="69932"/>
                </a:lnTo>
                <a:lnTo>
                  <a:pt x="118734" y="67353"/>
                </a:lnTo>
                <a:lnTo>
                  <a:pt x="119274" y="64571"/>
                </a:lnTo>
                <a:lnTo>
                  <a:pt x="119637" y="61789"/>
                </a:lnTo>
                <a:lnTo>
                  <a:pt x="119992" y="58812"/>
                </a:lnTo>
                <a:lnTo>
                  <a:pt x="119992" y="56030"/>
                </a:lnTo>
                <a:lnTo>
                  <a:pt x="119992" y="53045"/>
                </a:lnTo>
                <a:lnTo>
                  <a:pt x="119637" y="50263"/>
                </a:lnTo>
                <a:lnTo>
                  <a:pt x="119274" y="47489"/>
                </a:lnTo>
                <a:lnTo>
                  <a:pt x="118734" y="44707"/>
                </a:lnTo>
                <a:lnTo>
                  <a:pt x="118187" y="41925"/>
                </a:lnTo>
                <a:lnTo>
                  <a:pt x="117284" y="39338"/>
                </a:lnTo>
                <a:lnTo>
                  <a:pt x="116381" y="36759"/>
                </a:lnTo>
                <a:lnTo>
                  <a:pt x="115294" y="34172"/>
                </a:lnTo>
                <a:lnTo>
                  <a:pt x="114036" y="31594"/>
                </a:lnTo>
                <a:lnTo>
                  <a:pt x="112770" y="29210"/>
                </a:lnTo>
                <a:lnTo>
                  <a:pt x="111320" y="26827"/>
                </a:lnTo>
                <a:lnTo>
                  <a:pt x="109692" y="24639"/>
                </a:lnTo>
                <a:lnTo>
                  <a:pt x="108072" y="22451"/>
                </a:lnTo>
                <a:lnTo>
                  <a:pt x="106259" y="20271"/>
                </a:lnTo>
                <a:lnTo>
                  <a:pt x="104454" y="18278"/>
                </a:lnTo>
                <a:lnTo>
                  <a:pt x="102463" y="16293"/>
                </a:lnTo>
                <a:lnTo>
                  <a:pt x="100295" y="14503"/>
                </a:lnTo>
                <a:lnTo>
                  <a:pt x="98128" y="12714"/>
                </a:lnTo>
                <a:lnTo>
                  <a:pt x="95960" y="11127"/>
                </a:lnTo>
                <a:lnTo>
                  <a:pt x="93614" y="9541"/>
                </a:lnTo>
                <a:lnTo>
                  <a:pt x="91083" y="7947"/>
                </a:lnTo>
                <a:lnTo>
                  <a:pt x="88553" y="6759"/>
                </a:lnTo>
                <a:lnTo>
                  <a:pt x="86022" y="5368"/>
                </a:lnTo>
                <a:lnTo>
                  <a:pt x="83314" y="4376"/>
                </a:lnTo>
                <a:lnTo>
                  <a:pt x="80599" y="3383"/>
                </a:lnTo>
                <a:lnTo>
                  <a:pt x="77891" y="2383"/>
                </a:lnTo>
                <a:lnTo>
                  <a:pt x="74998" y="1594"/>
                </a:lnTo>
                <a:lnTo>
                  <a:pt x="72105" y="1000"/>
                </a:lnTo>
                <a:lnTo>
                  <a:pt x="69219" y="601"/>
                </a:lnTo>
                <a:lnTo>
                  <a:pt x="66141" y="203"/>
                </a:lnTo>
                <a:lnTo>
                  <a:pt x="63070" y="0"/>
                </a:lnTo>
                <a:close/>
              </a:path>
            </a:pathLst>
          </a:custGeom>
          <a:solidFill>
            <a:srgbClr val="ABE33F">
              <a:alpha val="8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5"/>
          <p:cNvSpPr txBox="1">
            <a:spLocks noGrp="1"/>
          </p:cNvSpPr>
          <p:nvPr>
            <p:ph type="body" idx="1"/>
          </p:nvPr>
        </p:nvSpPr>
        <p:spPr>
          <a:xfrm>
            <a:off x="197100" y="1553875"/>
            <a:ext cx="8749800" cy="2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2016-2018 --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Shamsi Moussavi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4"/>
              </a:rPr>
              <a:t>Giuseppe Sena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5"/>
              </a:rPr>
              <a:t>Susanne Steiger-Escobar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6"/>
              </a:rPr>
              <a:t>Marina Bograd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7"/>
              </a:rPr>
              <a:t>Boston College</a:t>
            </a:r>
            <a:r>
              <a:rPr lang="en"/>
              <a:t> - </a:t>
            </a:r>
            <a:r>
              <a:rPr lang="en" u="sng">
                <a:solidFill>
                  <a:schemeClr val="hlink"/>
                </a:solidFill>
                <a:hlinkClick r:id="rId8"/>
              </a:rPr>
              <a:t>Lynch School of Education</a:t>
            </a:r>
            <a:endParaRPr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🔸"/>
            </a:pPr>
            <a:r>
              <a:rPr lang="en" u="sng">
                <a:solidFill>
                  <a:schemeClr val="hlink"/>
                </a:solidFill>
                <a:hlinkClick r:id="rId9"/>
              </a:rPr>
              <a:t>MentorNet</a:t>
            </a:r>
            <a:r>
              <a:rPr lang="en">
                <a:solidFill>
                  <a:srgbClr val="1155CC"/>
                </a:solidFill>
              </a:rPr>
              <a:t> - </a:t>
            </a:r>
            <a:r>
              <a:rPr lang="en" u="sng">
                <a:solidFill>
                  <a:schemeClr val="hlink"/>
                </a:solidFill>
                <a:hlinkClick r:id="rId10"/>
              </a:rPr>
              <a:t>iCREAT MentorNet Community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🔸"/>
            </a:pP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This material is based upon work supported by the </a:t>
            </a:r>
            <a:r>
              <a:rPr lang="en" sz="2400" b="0" i="0" u="sng" strike="noStrike" cap="none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11"/>
              </a:rPr>
              <a:t>National Science Foundation</a:t>
            </a:r>
            <a:r>
              <a:rPr lang="en"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under grant no. DUE-1501451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224" name="Google Shape;224;p2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991900" y="339950"/>
            <a:ext cx="2438049" cy="10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5"/>
          <p:cNvPicPr preferRelativeResize="0"/>
          <p:nvPr/>
        </p:nvPicPr>
        <p:blipFill rotWithShape="1">
          <a:blip r:embed="rId13">
            <a:alphaModFix/>
          </a:blip>
          <a:srcRect l="2821" r="2821"/>
          <a:stretch/>
        </p:blipFill>
        <p:spPr>
          <a:xfrm>
            <a:off x="97825" y="4783975"/>
            <a:ext cx="714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9800" y="4477150"/>
            <a:ext cx="649500" cy="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5" descr="MassBay 01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241950" y="4660150"/>
            <a:ext cx="112395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What is Manufacturing?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202925" y="1379050"/>
            <a:ext cx="4470600" cy="31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ECECEC"/>
                </a:highlight>
                <a:latin typeface="Arial"/>
                <a:ea typeface="Arial"/>
                <a:cs typeface="Arial"/>
                <a:sym typeface="Arial"/>
              </a:rPr>
              <a:t>The process of converting raw materials, components, or parts into finished goods that meet a customer's expectations or specifications. </a:t>
            </a:r>
            <a:endParaRPr sz="180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80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highlight>
                  <a:srgbClr val="ECECEC"/>
                </a:highlight>
                <a:latin typeface="Arial"/>
                <a:ea typeface="Arial"/>
                <a:cs typeface="Arial"/>
                <a:sym typeface="Arial"/>
              </a:rPr>
              <a:t>Manufacturing commonly employs a man-machine setup with division of labor in a large scale production.</a:t>
            </a:r>
            <a:endParaRPr sz="180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05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endParaRPr sz="1050" b="0" i="0" u="none" strike="noStrike" cap="none">
              <a:solidFill>
                <a:schemeClr val="dk1"/>
              </a:solidFill>
              <a:highlight>
                <a:srgbClr val="ECECEC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None/>
            </a:pPr>
            <a:r>
              <a:rPr lang="en" sz="1050" b="0" i="0" u="none" strike="noStrike" cap="none">
                <a:solidFill>
                  <a:schemeClr val="dk1"/>
                </a:solidFill>
                <a:highlight>
                  <a:srgbClr val="ECECEC"/>
                </a:highlight>
                <a:latin typeface="Arial"/>
                <a:ea typeface="Arial"/>
                <a:cs typeface="Arial"/>
                <a:sym typeface="Arial"/>
              </a:rPr>
              <a:t>Dictionalry.com http://www.businessdictionary.com/definition/manufacturing.html</a:t>
            </a:r>
            <a:endParaRPr sz="24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05" name="Google Shape;105;p13"/>
          <p:cNvPicPr preferRelativeResize="0"/>
          <p:nvPr/>
        </p:nvPicPr>
        <p:blipFill rotWithShape="1">
          <a:blip r:embed="rId3">
            <a:alphaModFix/>
          </a:blip>
          <a:srcRect l="5705" r="5695"/>
          <a:stretch/>
        </p:blipFill>
        <p:spPr>
          <a:xfrm>
            <a:off x="4900825" y="512325"/>
            <a:ext cx="3971300" cy="33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3"/>
          <p:cNvSpPr txBox="1"/>
          <p:nvPr/>
        </p:nvSpPr>
        <p:spPr>
          <a:xfrm>
            <a:off x="4900825" y="3874200"/>
            <a:ext cx="3539100" cy="2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Siyuwj [CC BY-SA 3.0  (https://creativecommons.org/licenses/by-sa/3.0)], from Wikimedia Commons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Brief History of the Manufacturing Industry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4" name="Google Shape;114;p1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9025" y="1365475"/>
            <a:ext cx="6076950" cy="34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4"/>
          <p:cNvSpPr txBox="1"/>
          <p:nvPr/>
        </p:nvSpPr>
        <p:spPr>
          <a:xfrm>
            <a:off x="1701600" y="4832575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Evolution of the Manufacturing Industry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23" name="Google Shape;123;p1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9113" y="1525263"/>
            <a:ext cx="6029325" cy="340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5"/>
          <p:cNvSpPr txBox="1"/>
          <p:nvPr/>
        </p:nvSpPr>
        <p:spPr>
          <a:xfrm>
            <a:off x="1950675" y="4781700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title"/>
          </p:nvPr>
        </p:nvSpPr>
        <p:spPr>
          <a:xfrm>
            <a:off x="886650" y="207818"/>
            <a:ext cx="7370700" cy="931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Future of Manufacturing</a:t>
            </a:r>
            <a:endParaRPr sz="2400" b="1" i="0" u="none" strike="noStrike" cap="none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2" name="Google Shape;132;p1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3963" y="728549"/>
            <a:ext cx="7156074" cy="397922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6"/>
          <p:cNvSpPr txBox="1"/>
          <p:nvPr/>
        </p:nvSpPr>
        <p:spPr>
          <a:xfrm>
            <a:off x="2162375" y="4781700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Digital Manufacturing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1" name="Google Shape;141;p1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49550" y="1217975"/>
            <a:ext cx="6096000" cy="339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7"/>
          <p:cNvSpPr txBox="1"/>
          <p:nvPr/>
        </p:nvSpPr>
        <p:spPr>
          <a:xfrm>
            <a:off x="2125025" y="4674513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Subtractive and Additive Manufacturing Process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0" name="Google Shape;150;p18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Subtractive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1" name="Google Shape;151;p18"/>
          <p:cNvSpPr txBox="1">
            <a:spLocks noGrp="1"/>
          </p:cNvSpPr>
          <p:nvPr>
            <p:ph type="body" idx="2"/>
          </p:nvPr>
        </p:nvSpPr>
        <p:spPr>
          <a:xfrm>
            <a:off x="4679179" y="1495850"/>
            <a:ext cx="3560100" cy="3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1800"/>
              <a:buFont typeface="Karla"/>
              <a:buNone/>
            </a:pPr>
            <a:r>
              <a:rPr lang="en" sz="18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Additive</a:t>
            </a:r>
            <a:endParaRPr sz="1800" b="0" i="0" u="none" strike="noStrike" cap="none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2" name="Google Shape;152;p18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7996" y="2065908"/>
            <a:ext cx="4111350" cy="228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8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65425" y="2065900"/>
            <a:ext cx="4111350" cy="229487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8"/>
          <p:cNvSpPr txBox="1"/>
          <p:nvPr/>
        </p:nvSpPr>
        <p:spPr>
          <a:xfrm>
            <a:off x="2859800" y="4482800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"/>
          <p:cNvSpPr txBox="1">
            <a:spLocks noGrp="1"/>
          </p:cNvSpPr>
          <p:nvPr>
            <p:ph type="title"/>
          </p:nvPr>
        </p:nvSpPr>
        <p:spPr>
          <a:xfrm>
            <a:off x="886650" y="831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Examples of Industries Where Additive Manufacturing Method is Used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2" name="Google Shape;162;p1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4850" y="940500"/>
            <a:ext cx="3796000" cy="213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95475" y="940500"/>
            <a:ext cx="3559950" cy="213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4850" y="3091174"/>
            <a:ext cx="3796000" cy="2134526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9"/>
          <p:cNvSpPr txBox="1"/>
          <p:nvPr/>
        </p:nvSpPr>
        <p:spPr>
          <a:xfrm>
            <a:off x="4197175" y="3923500"/>
            <a:ext cx="1098300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3953618" y="1419694"/>
            <a:ext cx="7746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FOOD</a:t>
            </a:r>
            <a:endParaRPr sz="1400" b="1" i="0" u="none" strike="noStrike" cap="none" dirty="0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4572000" y="2325446"/>
            <a:ext cx="9885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FASHION</a:t>
            </a:r>
            <a:endParaRPr sz="1400" b="1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3111930" y="3326437"/>
            <a:ext cx="1799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93C47D"/>
                </a:solidFill>
                <a:latin typeface="Arial"/>
                <a:ea typeface="Arial"/>
                <a:cs typeface="Arial"/>
                <a:sym typeface="Arial"/>
              </a:rPr>
              <a:t>ARCHITECTURE</a:t>
            </a:r>
            <a:endParaRPr sz="1400" b="1" i="0" u="none" strike="noStrike" cap="none" dirty="0">
              <a:solidFill>
                <a:srgbClr val="93C4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9"/>
          <p:cNvSpPr txBox="1"/>
          <p:nvPr/>
        </p:nvSpPr>
        <p:spPr>
          <a:xfrm>
            <a:off x="4841503" y="3599493"/>
            <a:ext cx="523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BIO</a:t>
            </a: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19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295475" y="3070550"/>
            <a:ext cx="3559950" cy="205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9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197175" y="4840588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First 3D Printing Restaurant</a:t>
            </a:r>
            <a:endParaRPr sz="2400" b="1" i="0" u="none" strike="noStrike" cap="none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" name="Google Shape;178;p2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6650" y="1012053"/>
            <a:ext cx="7370699" cy="370831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0"/>
          <p:cNvSpPr txBox="1"/>
          <p:nvPr/>
        </p:nvSpPr>
        <p:spPr>
          <a:xfrm>
            <a:off x="1937500" y="4781700"/>
            <a:ext cx="29064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Click on the picture to watch the video</a:t>
            </a:r>
            <a:endParaRPr sz="12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62525" y="1678400"/>
            <a:ext cx="697200" cy="22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https://www.digitaltrends.com/cool-tech/3d-food-printers-how-they-could-change-what-you-eat/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3075" y="4707775"/>
            <a:ext cx="8382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75225" y="4524375"/>
            <a:ext cx="125730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On-screen Show (16:9)</PresentationFormat>
  <Paragraphs>43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Economica</vt:lpstr>
      <vt:lpstr>Raleway</vt:lpstr>
      <vt:lpstr>Open Sans</vt:lpstr>
      <vt:lpstr>Galdeano</vt:lpstr>
      <vt:lpstr>Noto Sans Symbols</vt:lpstr>
      <vt:lpstr>Arial</vt:lpstr>
      <vt:lpstr>Karla</vt:lpstr>
      <vt:lpstr>Escalus template</vt:lpstr>
      <vt:lpstr>Introduction to Manufacturing Technologies</vt:lpstr>
      <vt:lpstr>What is Manufacturing?</vt:lpstr>
      <vt:lpstr>Brief History of the Manufacturing Industry</vt:lpstr>
      <vt:lpstr>Evolution of the Manufacturing Industry</vt:lpstr>
      <vt:lpstr>Future of Manufacturing</vt:lpstr>
      <vt:lpstr>Digital Manufacturing</vt:lpstr>
      <vt:lpstr>Subtractive and Additive Manufacturing Process</vt:lpstr>
      <vt:lpstr>Examples of Industries Where Additive Manufacturing Method is Used</vt:lpstr>
      <vt:lpstr>First 3D Printing Restaurant</vt:lpstr>
      <vt:lpstr>3D Printing Design to Production</vt:lpstr>
      <vt:lpstr>The 3D Printing Process</vt:lpstr>
      <vt:lpstr>3D Printing Software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Manufacturing Technologies</dc:title>
  <cp:lastModifiedBy>Shamsi</cp:lastModifiedBy>
  <cp:revision>1</cp:revision>
  <dcterms:modified xsi:type="dcterms:W3CDTF">2020-04-01T00:04:16Z</dcterms:modified>
</cp:coreProperties>
</file>