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1"/>
    <p:sldMasterId id="2147483669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Economica" panose="020B0604020202020204" charset="0"/>
      <p:regular r:id="rId18"/>
      <p:bold r:id="rId19"/>
      <p:italic r:id="rId20"/>
      <p:boldItalic r:id="rId21"/>
    </p:embeddedFont>
    <p:embeddedFont>
      <p:font typeface="Galdeano" panose="020B0604020202020204" charset="0"/>
      <p:regular r:id="rId22"/>
    </p:embeddedFont>
    <p:embeddedFont>
      <p:font typeface="Georgia" panose="02040502050405020303" pitchFamily="18" charset="0"/>
      <p:regular r:id="rId23"/>
      <p:bold r:id="rId24"/>
      <p:italic r:id="rId25"/>
      <p:boldItalic r:id="rId26"/>
    </p:embeddedFont>
    <p:embeddedFont>
      <p:font typeface="Karla" panose="020B0604020202020204" charset="0"/>
      <p:regular r:id="rId27"/>
      <p:bold r:id="rId28"/>
      <p:italic r:id="rId29"/>
      <p:boldItalic r:id="rId30"/>
    </p:embeddedFont>
    <p:embeddedFont>
      <p:font typeface="Raleway" panose="020B0604020202020204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6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1.xml"/><Relationship Id="rId21" Type="http://schemas.openxmlformats.org/officeDocument/2006/relationships/font" Target="fonts/font8.fntdata"/><Relationship Id="rId34" Type="http://schemas.openxmlformats.org/officeDocument/2006/relationships/font" Target="fonts/font21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font" Target="fonts/font20.fntdata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1.fntdata"/><Relationship Id="rId32" Type="http://schemas.openxmlformats.org/officeDocument/2006/relationships/font" Target="fonts/font19.fntdata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font" Target="fonts/font6.fntdata"/><Relationship Id="rId31" Type="http://schemas.openxmlformats.org/officeDocument/2006/relationships/font" Target="fonts/font1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font" Target="fonts/font17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5973d2d389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0" name="Google Shape;290;g5973d2d389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264" y="685800"/>
            <a:ext cx="6093883" cy="34274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7698" cy="4113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264" y="685800"/>
            <a:ext cx="6093883" cy="34274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0" name="Google Shape;200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7698" cy="4113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514f69777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4413" cy="34274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1" name="Google Shape;211;g514f697773_0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7700" cy="41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514f697773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264" y="685800"/>
            <a:ext cx="6093900" cy="3427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g514f697773_0_9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7700" cy="41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264" y="685800"/>
            <a:ext cx="6093883" cy="34274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9" name="Google Shape;259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7698" cy="4113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4413" cy="34274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7698" cy="4113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5973d2d38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9" name="Google Shape;279;g5973d2d38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4C5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6025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10" name="Google Shape;10;p2"/>
          <p:cNvSpPr/>
          <p:nvPr/>
        </p:nvSpPr>
        <p:spPr>
          <a:xfrm>
            <a:off x="-5900" y="759981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11" name="Google Shape;11;p2"/>
          <p:cNvSpPr/>
          <p:nvPr/>
        </p:nvSpPr>
        <p:spPr>
          <a:xfrm>
            <a:off x="0" y="1351100"/>
            <a:ext cx="9156075" cy="2889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719025" y="1991825"/>
            <a:ext cx="5705999" cy="1159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>
            <a:spLocks noGrp="1"/>
          </p:cNvSpPr>
          <p:nvPr>
            <p:ph type="body" idx="1"/>
          </p:nvPr>
        </p:nvSpPr>
        <p:spPr>
          <a:xfrm>
            <a:off x="872066" y="2006600"/>
            <a:ext cx="7408332" cy="2588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dt" idx="10"/>
          </p:nvPr>
        </p:nvSpPr>
        <p:spPr>
          <a:xfrm>
            <a:off x="5163671" y="4687623"/>
            <a:ext cx="3786690" cy="2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ftr" idx="11"/>
          </p:nvPr>
        </p:nvSpPr>
        <p:spPr>
          <a:xfrm>
            <a:off x="193638" y="4687623"/>
            <a:ext cx="3786690" cy="2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sldNum" idx="12"/>
          </p:nvPr>
        </p:nvSpPr>
        <p:spPr>
          <a:xfrm>
            <a:off x="3991087" y="4687622"/>
            <a:ext cx="1161826" cy="2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1"/>
          <p:cNvSpPr txBox="1">
            <a:spLocks noGrp="1"/>
          </p:cNvSpPr>
          <p:nvPr>
            <p:ph type="title"/>
          </p:nvPr>
        </p:nvSpPr>
        <p:spPr>
          <a:xfrm>
            <a:off x="457200" y="253746"/>
            <a:ext cx="8229600" cy="939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4C52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3"/>
          <p:cNvSpPr/>
          <p:nvPr/>
        </p:nvSpPr>
        <p:spPr>
          <a:xfrm flipH="1">
            <a:off x="6075" y="301575"/>
            <a:ext cx="9150000" cy="4496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AE9D">
              <a:alpha val="83140"/>
            </a:srgbClr>
          </a:solidFill>
          <a:ln>
            <a:noFill/>
          </a:ln>
        </p:spPr>
      </p:sp>
      <p:sp>
        <p:nvSpPr>
          <p:cNvPr id="94" name="Google Shape;94;p13"/>
          <p:cNvSpPr/>
          <p:nvPr/>
        </p:nvSpPr>
        <p:spPr>
          <a:xfrm>
            <a:off x="-5900" y="759981"/>
            <a:ext cx="914400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6270"/>
            </a:srgbClr>
          </a:solidFill>
          <a:ln>
            <a:noFill/>
          </a:ln>
        </p:spPr>
      </p:sp>
      <p:sp>
        <p:nvSpPr>
          <p:cNvPr id="95" name="Google Shape;95;p13"/>
          <p:cNvSpPr/>
          <p:nvPr/>
        </p:nvSpPr>
        <p:spPr>
          <a:xfrm>
            <a:off x="0" y="1351100"/>
            <a:ext cx="9156000" cy="288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ABE33F">
              <a:alpha val="80780"/>
            </a:srgbClr>
          </a:solidFill>
          <a:ln>
            <a:noFill/>
          </a:ln>
        </p:spPr>
      </p:sp>
      <p:sp>
        <p:nvSpPr>
          <p:cNvPr id="96" name="Google Shape;96;p13"/>
          <p:cNvSpPr txBox="1">
            <a:spLocks noGrp="1"/>
          </p:cNvSpPr>
          <p:nvPr>
            <p:ph type="ctrTitle"/>
          </p:nvPr>
        </p:nvSpPr>
        <p:spPr>
          <a:xfrm>
            <a:off x="1719025" y="1991825"/>
            <a:ext cx="57060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99" name="Google Shape;99;p14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00" name="Google Shape;100;p14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3140"/>
              </a:srgbClr>
            </a:solidFill>
            <a:ln>
              <a:noFill/>
            </a:ln>
          </p:spPr>
        </p:sp>
        <p:sp>
          <p:nvSpPr>
            <p:cNvPr id="101" name="Google Shape;101;p14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780"/>
              </a:srgbClr>
            </a:solidFill>
            <a:ln>
              <a:noFill/>
            </a:ln>
          </p:spPr>
        </p:sp>
        <p:sp>
          <p:nvSpPr>
            <p:cNvPr id="102" name="Google Shape;102;p14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03" name="Google Shape;103;p14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3140"/>
              </a:srgbClr>
            </a:solidFill>
            <a:ln>
              <a:noFill/>
            </a:ln>
          </p:spPr>
        </p:sp>
        <p:sp>
          <p:nvSpPr>
            <p:cNvPr id="104" name="Google Shape;104;p14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780"/>
              </a:srgbClr>
            </a:solidFill>
            <a:ln>
              <a:noFill/>
            </a:ln>
          </p:spPr>
        </p:sp>
      </p:grpSp>
      <p:sp>
        <p:nvSpPr>
          <p:cNvPr id="105" name="Google Shape;105;p14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oogle Shape;108;p15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109" name="Google Shape;109;p15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10" name="Google Shape;110;p15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3140"/>
              </a:srgbClr>
            </a:solidFill>
            <a:ln>
              <a:noFill/>
            </a:ln>
          </p:spPr>
        </p:sp>
        <p:sp>
          <p:nvSpPr>
            <p:cNvPr id="111" name="Google Shape;111;p15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780"/>
              </a:srgbClr>
            </a:solidFill>
            <a:ln>
              <a:noFill/>
            </a:ln>
          </p:spPr>
        </p:sp>
        <p:sp>
          <p:nvSpPr>
            <p:cNvPr id="112" name="Google Shape;112;p15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13" name="Google Shape;113;p15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3140"/>
              </a:srgbClr>
            </a:solidFill>
            <a:ln>
              <a:noFill/>
            </a:ln>
          </p:spPr>
        </p:sp>
        <p:sp>
          <p:nvSpPr>
            <p:cNvPr id="114" name="Google Shape;114;p15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780"/>
              </a:srgbClr>
            </a:solidFill>
            <a:ln>
              <a:noFill/>
            </a:ln>
          </p:spPr>
        </p:sp>
      </p:grpSp>
      <p:sp>
        <p:nvSpPr>
          <p:cNvPr id="115" name="Google Shape;115;p15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/>
          <p:nvPr/>
        </p:nvSpPr>
        <p:spPr>
          <a:xfrm>
            <a:off x="-2355" y="0"/>
            <a:ext cx="5209500" cy="98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18" name="Google Shape;118;p16"/>
          <p:cNvSpPr/>
          <p:nvPr/>
        </p:nvSpPr>
        <p:spPr>
          <a:xfrm>
            <a:off x="-6025" y="1"/>
            <a:ext cx="4445400" cy="1085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780"/>
            </a:srgbClr>
          </a:solidFill>
          <a:ln>
            <a:noFill/>
          </a:ln>
        </p:spPr>
      </p:sp>
      <p:sp>
        <p:nvSpPr>
          <p:cNvPr id="119" name="Google Shape;119;p16"/>
          <p:cNvSpPr/>
          <p:nvPr/>
        </p:nvSpPr>
        <p:spPr>
          <a:xfrm>
            <a:off x="6375475" y="4745746"/>
            <a:ext cx="2548800" cy="400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20" name="Google Shape;120;p16"/>
          <p:cNvSpPr/>
          <p:nvPr/>
        </p:nvSpPr>
        <p:spPr>
          <a:xfrm>
            <a:off x="7341180" y="4767304"/>
            <a:ext cx="1821000" cy="395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3140"/>
            </a:srgbClr>
          </a:solidFill>
          <a:ln>
            <a:noFill/>
          </a:ln>
        </p:spPr>
      </p:sp>
      <p:sp>
        <p:nvSpPr>
          <p:cNvPr id="121" name="Google Shape;121;p16"/>
          <p:cNvSpPr/>
          <p:nvPr/>
        </p:nvSpPr>
        <p:spPr>
          <a:xfrm>
            <a:off x="8340717" y="4204075"/>
            <a:ext cx="818400" cy="959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780"/>
            </a:srgbClr>
          </a:solidFill>
          <a:ln>
            <a:noFill/>
          </a:ln>
        </p:spPr>
      </p:sp>
      <p:sp>
        <p:nvSpPr>
          <p:cNvPr id="122" name="Google Shape;122;p16"/>
          <p:cNvSpPr/>
          <p:nvPr/>
        </p:nvSpPr>
        <p:spPr>
          <a:xfrm>
            <a:off x="1559025" y="-6025"/>
            <a:ext cx="4116900" cy="945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3140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solidFill>
          <a:srgbClr val="ABE33F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/>
          <p:nvPr/>
        </p:nvSpPr>
        <p:spPr>
          <a:xfrm flipH="1">
            <a:off x="6075" y="301575"/>
            <a:ext cx="9150000" cy="4496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25" name="Google Shape;125;p17"/>
          <p:cNvSpPr/>
          <p:nvPr/>
        </p:nvSpPr>
        <p:spPr>
          <a:xfrm>
            <a:off x="-5900" y="753950"/>
            <a:ext cx="914400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6270"/>
            </a:srgbClr>
          </a:solidFill>
          <a:ln>
            <a:noFill/>
          </a:ln>
        </p:spPr>
      </p:sp>
      <p:sp>
        <p:nvSpPr>
          <p:cNvPr id="126" name="Google Shape;126;p17"/>
          <p:cNvSpPr/>
          <p:nvPr/>
        </p:nvSpPr>
        <p:spPr>
          <a:xfrm>
            <a:off x="0" y="1351100"/>
            <a:ext cx="9156000" cy="288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00AE9D">
              <a:alpha val="83140"/>
            </a:srgbClr>
          </a:solidFill>
          <a:ln>
            <a:noFill/>
          </a:ln>
        </p:spPr>
      </p:sp>
      <p:sp>
        <p:nvSpPr>
          <p:cNvPr id="127" name="Google Shape;127;p17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28" name="Google Shape;128;p17"/>
          <p:cNvSpPr txBox="1">
            <a:spLocks noGrp="1"/>
          </p:cNvSpPr>
          <p:nvPr>
            <p:ph type="subTitle" idx="1"/>
          </p:nvPr>
        </p:nvSpPr>
        <p:spPr>
          <a:xfrm>
            <a:off x="1815375" y="3068650"/>
            <a:ext cx="55131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8"/>
          <p:cNvSpPr/>
          <p:nvPr/>
        </p:nvSpPr>
        <p:spPr>
          <a:xfrm>
            <a:off x="6024" y="301575"/>
            <a:ext cx="9150000" cy="4496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31" name="Google Shape;131;p18"/>
          <p:cNvSpPr/>
          <p:nvPr/>
        </p:nvSpPr>
        <p:spPr>
          <a:xfrm>
            <a:off x="0" y="1580112"/>
            <a:ext cx="9144000" cy="3341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58956"/>
                </a:lnTo>
                <a:lnTo>
                  <a:pt x="104248" y="119999"/>
                </a:lnTo>
                <a:lnTo>
                  <a:pt x="120000" y="91043"/>
                </a:lnTo>
                <a:lnTo>
                  <a:pt x="120000" y="28956"/>
                </a:lnTo>
                <a:close/>
              </a:path>
            </a:pathLst>
          </a:custGeom>
          <a:solidFill>
            <a:srgbClr val="00AE9D">
              <a:alpha val="83140"/>
            </a:srgbClr>
          </a:solidFill>
          <a:ln>
            <a:noFill/>
          </a:ln>
        </p:spPr>
      </p:sp>
      <p:sp>
        <p:nvSpPr>
          <p:cNvPr id="132" name="Google Shape;132;p18"/>
          <p:cNvSpPr/>
          <p:nvPr/>
        </p:nvSpPr>
        <p:spPr>
          <a:xfrm>
            <a:off x="-5900" y="410541"/>
            <a:ext cx="9144300" cy="4453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17618"/>
                </a:moveTo>
                <a:lnTo>
                  <a:pt x="28631" y="0"/>
                </a:lnTo>
                <a:lnTo>
                  <a:pt x="0" y="46590"/>
                </a:lnTo>
                <a:lnTo>
                  <a:pt x="0" y="95138"/>
                </a:lnTo>
                <a:lnTo>
                  <a:pt x="79312" y="120000"/>
                </a:lnTo>
                <a:lnTo>
                  <a:pt x="120000" y="91615"/>
                </a:lnTo>
                <a:close/>
              </a:path>
            </a:pathLst>
          </a:custGeom>
          <a:solidFill>
            <a:srgbClr val="ABE33F">
              <a:alpha val="80780"/>
            </a:srgbClr>
          </a:solidFill>
          <a:ln>
            <a:noFill/>
          </a:ln>
        </p:spPr>
      </p:sp>
      <p:sp>
        <p:nvSpPr>
          <p:cNvPr id="133" name="Google Shape;133;p18"/>
          <p:cNvSpPr txBox="1">
            <a:spLocks noGrp="1"/>
          </p:cNvSpPr>
          <p:nvPr>
            <p:ph type="body" idx="1"/>
          </p:nvPr>
        </p:nvSpPr>
        <p:spPr>
          <a:xfrm>
            <a:off x="1833775" y="2314200"/>
            <a:ext cx="5476500" cy="8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◇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34" name="Google Shape;134;p18"/>
          <p:cNvSpPr txBox="1"/>
          <p:nvPr/>
        </p:nvSpPr>
        <p:spPr>
          <a:xfrm>
            <a:off x="3593400" y="1086168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Raleway"/>
              <a:buNone/>
            </a:pPr>
            <a:r>
              <a:rPr lang="en" sz="60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/>
          </a:p>
        </p:txBody>
      </p:sp>
      <p:sp>
        <p:nvSpPr>
          <p:cNvPr id="135" name="Google Shape;135;p18"/>
          <p:cNvSpPr/>
          <p:nvPr/>
        </p:nvSpPr>
        <p:spPr>
          <a:xfrm>
            <a:off x="4179900" y="1041875"/>
            <a:ext cx="784200" cy="784200"/>
          </a:xfrm>
          <a:prstGeom prst="diamond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oogle Shape;137;p19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138" name="Google Shape;138;p19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39" name="Google Shape;139;p19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3140"/>
              </a:srgbClr>
            </a:solidFill>
            <a:ln>
              <a:noFill/>
            </a:ln>
          </p:spPr>
        </p:sp>
        <p:sp>
          <p:nvSpPr>
            <p:cNvPr id="140" name="Google Shape;140;p19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780"/>
              </a:srgbClr>
            </a:solidFill>
            <a:ln>
              <a:noFill/>
            </a:ln>
          </p:spPr>
        </p:sp>
        <p:sp>
          <p:nvSpPr>
            <p:cNvPr id="141" name="Google Shape;141;p19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42" name="Google Shape;142;p19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3140"/>
              </a:srgbClr>
            </a:solidFill>
            <a:ln>
              <a:noFill/>
            </a:ln>
          </p:spPr>
        </p:sp>
        <p:sp>
          <p:nvSpPr>
            <p:cNvPr id="143" name="Google Shape;143;p19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780"/>
              </a:srgbClr>
            </a:solidFill>
            <a:ln>
              <a:noFill/>
            </a:ln>
          </p:spPr>
        </p:sp>
      </p:grpSp>
      <p:sp>
        <p:nvSpPr>
          <p:cNvPr id="144" name="Google Shape;144;p19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45" name="Google Shape;145;p19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46" name="Google Shape;146;p19"/>
          <p:cNvSpPr txBox="1">
            <a:spLocks noGrp="1"/>
          </p:cNvSpPr>
          <p:nvPr>
            <p:ph type="body" idx="2"/>
          </p:nvPr>
        </p:nvSpPr>
        <p:spPr>
          <a:xfrm>
            <a:off x="4679179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oogle Shape;148;p20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149" name="Google Shape;149;p20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50" name="Google Shape;150;p20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3140"/>
              </a:srgbClr>
            </a:solidFill>
            <a:ln>
              <a:noFill/>
            </a:ln>
          </p:spPr>
        </p:sp>
        <p:sp>
          <p:nvSpPr>
            <p:cNvPr id="151" name="Google Shape;151;p20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780"/>
              </a:srgbClr>
            </a:solidFill>
            <a:ln>
              <a:noFill/>
            </a:ln>
          </p:spPr>
        </p:sp>
        <p:sp>
          <p:nvSpPr>
            <p:cNvPr id="152" name="Google Shape;152;p20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53" name="Google Shape;153;p20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3140"/>
              </a:srgbClr>
            </a:solidFill>
            <a:ln>
              <a:noFill/>
            </a:ln>
          </p:spPr>
        </p:sp>
        <p:sp>
          <p:nvSpPr>
            <p:cNvPr id="154" name="Google Shape;154;p20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780"/>
              </a:srgbClr>
            </a:solidFill>
            <a:ln>
              <a:noFill/>
            </a:ln>
          </p:spPr>
        </p:sp>
      </p:grpSp>
      <p:sp>
        <p:nvSpPr>
          <p:cNvPr id="155" name="Google Shape;155;p20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56" name="Google Shape;156;p20"/>
          <p:cNvSpPr txBox="1">
            <a:spLocks noGrp="1"/>
          </p:cNvSpPr>
          <p:nvPr>
            <p:ph type="body" idx="1"/>
          </p:nvPr>
        </p:nvSpPr>
        <p:spPr>
          <a:xfrm>
            <a:off x="870750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57" name="Google Shape;157;p20"/>
          <p:cNvSpPr txBox="1">
            <a:spLocks noGrp="1"/>
          </p:cNvSpPr>
          <p:nvPr>
            <p:ph type="body" idx="2"/>
          </p:nvPr>
        </p:nvSpPr>
        <p:spPr>
          <a:xfrm>
            <a:off x="3357261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58" name="Google Shape;158;p20"/>
          <p:cNvSpPr txBox="1">
            <a:spLocks noGrp="1"/>
          </p:cNvSpPr>
          <p:nvPr>
            <p:ph type="body" idx="3"/>
          </p:nvPr>
        </p:nvSpPr>
        <p:spPr>
          <a:xfrm>
            <a:off x="5843773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1"/>
          <p:cNvSpPr/>
          <p:nvPr/>
        </p:nvSpPr>
        <p:spPr>
          <a:xfrm>
            <a:off x="-2355" y="0"/>
            <a:ext cx="5209500" cy="98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61" name="Google Shape;161;p21"/>
          <p:cNvSpPr/>
          <p:nvPr/>
        </p:nvSpPr>
        <p:spPr>
          <a:xfrm>
            <a:off x="-6025" y="1"/>
            <a:ext cx="4445400" cy="1085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780"/>
            </a:srgbClr>
          </a:solidFill>
          <a:ln>
            <a:noFill/>
          </a:ln>
        </p:spPr>
      </p:sp>
      <p:sp>
        <p:nvSpPr>
          <p:cNvPr id="162" name="Google Shape;162;p21"/>
          <p:cNvSpPr/>
          <p:nvPr/>
        </p:nvSpPr>
        <p:spPr>
          <a:xfrm>
            <a:off x="6375475" y="4745746"/>
            <a:ext cx="2548800" cy="400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63" name="Google Shape;163;p21"/>
          <p:cNvSpPr/>
          <p:nvPr/>
        </p:nvSpPr>
        <p:spPr>
          <a:xfrm>
            <a:off x="7341180" y="4767304"/>
            <a:ext cx="1821000" cy="395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3140"/>
            </a:srgbClr>
          </a:solidFill>
          <a:ln>
            <a:noFill/>
          </a:ln>
        </p:spPr>
      </p:sp>
      <p:sp>
        <p:nvSpPr>
          <p:cNvPr id="164" name="Google Shape;164;p21"/>
          <p:cNvSpPr/>
          <p:nvPr/>
        </p:nvSpPr>
        <p:spPr>
          <a:xfrm>
            <a:off x="8340717" y="4204075"/>
            <a:ext cx="818400" cy="959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780"/>
            </a:srgbClr>
          </a:solidFill>
          <a:ln>
            <a:noFill/>
          </a:ln>
        </p:spPr>
      </p:sp>
      <p:sp>
        <p:nvSpPr>
          <p:cNvPr id="165" name="Google Shape;165;p21"/>
          <p:cNvSpPr/>
          <p:nvPr/>
        </p:nvSpPr>
        <p:spPr>
          <a:xfrm>
            <a:off x="1559025" y="-6025"/>
            <a:ext cx="4116900" cy="945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3140"/>
            </a:srgbClr>
          </a:solidFill>
          <a:ln>
            <a:noFill/>
          </a:ln>
        </p:spPr>
      </p:sp>
      <p:sp>
        <p:nvSpPr>
          <p:cNvPr id="166" name="Google Shape;166;p21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3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15" name="Google Shape;15;p3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6" name="Google Shape;16;p3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17" name="Google Shape;17;p3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18" name="Google Shape;18;p3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9" name="Google Shape;19;p3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20" name="Google Shape;20;p3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2"/>
          <p:cNvSpPr txBox="1">
            <a:spLocks noGrp="1"/>
          </p:cNvSpPr>
          <p:nvPr>
            <p:ph type="body" idx="1"/>
          </p:nvPr>
        </p:nvSpPr>
        <p:spPr>
          <a:xfrm>
            <a:off x="872066" y="2006600"/>
            <a:ext cx="7408200" cy="25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69" name="Google Shape;169;p22"/>
          <p:cNvSpPr txBox="1">
            <a:spLocks noGrp="1"/>
          </p:cNvSpPr>
          <p:nvPr>
            <p:ph type="dt" idx="10"/>
          </p:nvPr>
        </p:nvSpPr>
        <p:spPr>
          <a:xfrm>
            <a:off x="5163671" y="4687623"/>
            <a:ext cx="3786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70" name="Google Shape;170;p22"/>
          <p:cNvSpPr txBox="1">
            <a:spLocks noGrp="1"/>
          </p:cNvSpPr>
          <p:nvPr>
            <p:ph type="ftr" idx="11"/>
          </p:nvPr>
        </p:nvSpPr>
        <p:spPr>
          <a:xfrm>
            <a:off x="193638" y="4687623"/>
            <a:ext cx="3786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71" name="Google Shape;171;p22"/>
          <p:cNvSpPr txBox="1">
            <a:spLocks noGrp="1"/>
          </p:cNvSpPr>
          <p:nvPr>
            <p:ph type="sldNum" idx="12"/>
          </p:nvPr>
        </p:nvSpPr>
        <p:spPr>
          <a:xfrm>
            <a:off x="3991087" y="4687622"/>
            <a:ext cx="1161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2"/>
          <p:cNvSpPr txBox="1">
            <a:spLocks noGrp="1"/>
          </p:cNvSpPr>
          <p:nvPr>
            <p:ph type="title"/>
          </p:nvPr>
        </p:nvSpPr>
        <p:spPr>
          <a:xfrm>
            <a:off x="457200" y="253746"/>
            <a:ext cx="8229600" cy="9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24" name="Google Shape;24;p4"/>
          <p:cNvSpPr/>
          <p:nvPr/>
        </p:nvSpPr>
        <p:spPr>
          <a:xfrm>
            <a:off x="-6025" y="1"/>
            <a:ext cx="4445394" cy="108564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25" name="Google Shape;25;p4"/>
          <p:cNvSpPr/>
          <p:nvPr/>
        </p:nvSpPr>
        <p:spPr>
          <a:xfrm>
            <a:off x="6375475" y="4745746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26" name="Google Shape;26;p4"/>
          <p:cNvSpPr/>
          <p:nvPr/>
        </p:nvSpPr>
        <p:spPr>
          <a:xfrm>
            <a:off x="7341180" y="4767304"/>
            <a:ext cx="1821095" cy="39581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27" name="Google Shape;27;p4"/>
          <p:cNvSpPr/>
          <p:nvPr/>
        </p:nvSpPr>
        <p:spPr>
          <a:xfrm>
            <a:off x="8340717" y="4204075"/>
            <a:ext cx="818444" cy="959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28" name="Google Shape;28;p4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oogle Shape;30;p5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31" name="Google Shape;31;p5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2" name="Google Shape;32;p5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33" name="Google Shape;33;p5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34" name="Google Shape;34;p5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5" name="Google Shape;35;p5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36" name="Google Shape;36;p5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699" cy="332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solidFill>
          <a:srgbClr val="ABE33F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/>
          <p:nvPr/>
        </p:nvSpPr>
        <p:spPr>
          <a:xfrm flipH="1">
            <a:off x="6025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41" name="Google Shape;41;p6"/>
          <p:cNvSpPr/>
          <p:nvPr/>
        </p:nvSpPr>
        <p:spPr>
          <a:xfrm>
            <a:off x="-5900" y="753950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42" name="Google Shape;42;p6"/>
          <p:cNvSpPr/>
          <p:nvPr/>
        </p:nvSpPr>
        <p:spPr>
          <a:xfrm>
            <a:off x="0" y="1351100"/>
            <a:ext cx="9156075" cy="2889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43" name="Google Shape;43;p6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ubTitle" idx="1"/>
          </p:nvPr>
        </p:nvSpPr>
        <p:spPr>
          <a:xfrm>
            <a:off x="1815375" y="3068650"/>
            <a:ext cx="5513100" cy="78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/>
          <p:nvPr/>
        </p:nvSpPr>
        <p:spPr>
          <a:xfrm>
            <a:off x="6024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47" name="Google Shape;47;p7"/>
          <p:cNvSpPr/>
          <p:nvPr/>
        </p:nvSpPr>
        <p:spPr>
          <a:xfrm>
            <a:off x="0" y="1580112"/>
            <a:ext cx="9144000" cy="334166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58956"/>
                </a:lnTo>
                <a:lnTo>
                  <a:pt x="104248" y="119999"/>
                </a:lnTo>
                <a:lnTo>
                  <a:pt x="120000" y="91043"/>
                </a:lnTo>
                <a:lnTo>
                  <a:pt x="120000" y="2895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48" name="Google Shape;48;p7"/>
          <p:cNvSpPr/>
          <p:nvPr/>
        </p:nvSpPr>
        <p:spPr>
          <a:xfrm>
            <a:off x="-5900" y="410541"/>
            <a:ext cx="9144151" cy="445314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17618"/>
                </a:moveTo>
                <a:lnTo>
                  <a:pt x="28631" y="0"/>
                </a:lnTo>
                <a:lnTo>
                  <a:pt x="0" y="46590"/>
                </a:lnTo>
                <a:lnTo>
                  <a:pt x="0" y="95138"/>
                </a:lnTo>
                <a:lnTo>
                  <a:pt x="79312" y="120000"/>
                </a:lnTo>
                <a:lnTo>
                  <a:pt x="120000" y="91615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49" name="Google Shape;49;p7"/>
          <p:cNvSpPr txBox="1">
            <a:spLocks noGrp="1"/>
          </p:cNvSpPr>
          <p:nvPr>
            <p:ph type="body" idx="1"/>
          </p:nvPr>
        </p:nvSpPr>
        <p:spPr>
          <a:xfrm>
            <a:off x="1833775" y="2314200"/>
            <a:ext cx="5476500" cy="819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◇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50" name="Google Shape;50;p7"/>
          <p:cNvSpPr txBox="1"/>
          <p:nvPr/>
        </p:nvSpPr>
        <p:spPr>
          <a:xfrm>
            <a:off x="3593400" y="1086168"/>
            <a:ext cx="1957200" cy="653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Raleway"/>
              <a:buNone/>
            </a:pPr>
            <a:r>
              <a:rPr lang="en" sz="60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7"/>
          <p:cNvSpPr/>
          <p:nvPr/>
        </p:nvSpPr>
        <p:spPr>
          <a:xfrm>
            <a:off x="4179900" y="1041875"/>
            <a:ext cx="784200" cy="784200"/>
          </a:xfrm>
          <a:prstGeom prst="diamond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oogle Shape;53;p8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54" name="Google Shape;54;p8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55" name="Google Shape;55;p8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56" name="Google Shape;56;p8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57" name="Google Shape;57;p8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58" name="Google Shape;58;p8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59" name="Google Shape;59;p8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60" name="Google Shape;60;p8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35600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body" idx="2"/>
          </p:nvPr>
        </p:nvSpPr>
        <p:spPr>
          <a:xfrm>
            <a:off x="4679179" y="1495850"/>
            <a:ext cx="35600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p9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65" name="Google Shape;65;p9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6" name="Google Shape;66;p9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67" name="Google Shape;67;p9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68" name="Google Shape;68;p9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9" name="Google Shape;69;p9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70" name="Google Shape;70;p9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71" name="Google Shape;71;p9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body" idx="1"/>
          </p:nvPr>
        </p:nvSpPr>
        <p:spPr>
          <a:xfrm>
            <a:off x="870750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body" idx="2"/>
          </p:nvPr>
        </p:nvSpPr>
        <p:spPr>
          <a:xfrm>
            <a:off x="3357261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4" name="Google Shape;74;p9"/>
          <p:cNvSpPr txBox="1">
            <a:spLocks noGrp="1"/>
          </p:cNvSpPr>
          <p:nvPr>
            <p:ph type="body" idx="3"/>
          </p:nvPr>
        </p:nvSpPr>
        <p:spPr>
          <a:xfrm>
            <a:off x="5843773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7" name="Google Shape;77;p10"/>
          <p:cNvSpPr/>
          <p:nvPr/>
        </p:nvSpPr>
        <p:spPr>
          <a:xfrm>
            <a:off x="-6025" y="1"/>
            <a:ext cx="4445394" cy="108564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78" name="Google Shape;78;p10"/>
          <p:cNvSpPr/>
          <p:nvPr/>
        </p:nvSpPr>
        <p:spPr>
          <a:xfrm>
            <a:off x="6375475" y="4745746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9" name="Google Shape;79;p10"/>
          <p:cNvSpPr/>
          <p:nvPr/>
        </p:nvSpPr>
        <p:spPr>
          <a:xfrm>
            <a:off x="7341180" y="4767304"/>
            <a:ext cx="1821095" cy="39581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80" name="Google Shape;80;p10"/>
          <p:cNvSpPr/>
          <p:nvPr/>
        </p:nvSpPr>
        <p:spPr>
          <a:xfrm>
            <a:off x="8340717" y="4204075"/>
            <a:ext cx="818444" cy="959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81" name="Google Shape;81;p10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82" name="Google Shape;82;p1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699" cy="332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://www.nsf.gov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c.edu/lynchschool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s://www.massbay.edu/profile/shamsimoussavi" TargetMode="External"/><Relationship Id="rId7" Type="http://schemas.openxmlformats.org/officeDocument/2006/relationships/hyperlink" Target="http://www.bc.edu/" TargetMode="External"/><Relationship Id="rId12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massbay.edu/profile/marinabograd" TargetMode="External"/><Relationship Id="rId11" Type="http://schemas.openxmlformats.org/officeDocument/2006/relationships/hyperlink" Target="http://www.nsf.gov/" TargetMode="External"/><Relationship Id="rId5" Type="http://schemas.openxmlformats.org/officeDocument/2006/relationships/hyperlink" Target="https://www.massbay.edu/profile/susannesteigerescobar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s://icreat.mentornet.org/login" TargetMode="External"/><Relationship Id="rId4" Type="http://schemas.openxmlformats.org/officeDocument/2006/relationships/hyperlink" Target="https://www.massbay.edu/profile/giuseppesena" TargetMode="External"/><Relationship Id="rId9" Type="http://schemas.openxmlformats.org/officeDocument/2006/relationships/hyperlink" Target="http://mentornet.org/" TargetMode="External"/><Relationship Id="rId1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1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3"/>
          <p:cNvSpPr txBox="1">
            <a:spLocks noGrp="1"/>
          </p:cNvSpPr>
          <p:nvPr>
            <p:ph type="ctrTitle"/>
          </p:nvPr>
        </p:nvSpPr>
        <p:spPr>
          <a:xfrm>
            <a:off x="588875" y="1498675"/>
            <a:ext cx="78354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48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Coding with Arduino II:</a:t>
            </a:r>
            <a:endParaRPr sz="48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400" b="1" i="0" u="none" strike="noStrike" cap="none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if/else blocks, and Analog &amp; Digital input</a:t>
            </a:r>
            <a:endParaRPr sz="48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8" name="Google Shape;178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52400"/>
            <a:ext cx="1257300" cy="542925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3"/>
          <p:cNvSpPr txBox="1"/>
          <p:nvPr/>
        </p:nvSpPr>
        <p:spPr>
          <a:xfrm>
            <a:off x="1409700" y="4728775"/>
            <a:ext cx="57024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2016-2018 Shamsi Moussavi, Giuseppe Sena, Susanne Steiger-Escobar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and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Marina Bograd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.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This material is based upon work supported by the </a:t>
            </a:r>
            <a:r>
              <a:rPr lang="en" sz="1100" b="0" i="0" u="sng" strike="noStrike" cap="none">
                <a:solidFill>
                  <a:srgbClr val="6FA8DC"/>
                </a:solidFill>
                <a:latin typeface="Economica"/>
                <a:ea typeface="Economica"/>
                <a:cs typeface="Economica"/>
                <a:sym typeface="Economica"/>
                <a:hlinkClick r:id="rId4"/>
              </a:rPr>
              <a:t>National Science Foundation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under grant no. DUE-1501451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0" name="Google Shape;180;p23"/>
          <p:cNvPicPr preferRelativeResize="0"/>
          <p:nvPr/>
        </p:nvPicPr>
        <p:blipFill rotWithShape="1">
          <a:blip r:embed="rId5">
            <a:alphaModFix/>
          </a:blip>
          <a:srcRect l="2821" r="282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611550" y="4660150"/>
            <a:ext cx="409575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3" descr="MassBay 01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670850" y="228600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2"/>
          <p:cNvSpPr txBox="1">
            <a:spLocks noGrp="1"/>
          </p:cNvSpPr>
          <p:nvPr>
            <p:ph type="body" idx="1"/>
          </p:nvPr>
        </p:nvSpPr>
        <p:spPr>
          <a:xfrm>
            <a:off x="197100" y="1553875"/>
            <a:ext cx="8749800" cy="23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2016-2018 --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Shamsi Moussavi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Giuseppe Sena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5"/>
              </a:rPr>
              <a:t>Susanne Steiger-Escobar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6"/>
              </a:rPr>
              <a:t>Marina Bograd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7"/>
              </a:rPr>
              <a:t>Boston College</a:t>
            </a:r>
            <a:r>
              <a:rPr lang="en"/>
              <a:t> - </a:t>
            </a:r>
            <a:r>
              <a:rPr lang="en" u="sng">
                <a:solidFill>
                  <a:schemeClr val="hlink"/>
                </a:solidFill>
                <a:hlinkClick r:id="rId8"/>
              </a:rPr>
              <a:t>Lynch School of Education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9"/>
              </a:rPr>
              <a:t>MentorNet</a:t>
            </a:r>
            <a:r>
              <a:rPr lang="en">
                <a:solidFill>
                  <a:srgbClr val="1155CC"/>
                </a:solidFill>
              </a:rPr>
              <a:t> - </a:t>
            </a:r>
            <a:r>
              <a:rPr lang="en" u="sng">
                <a:solidFill>
                  <a:schemeClr val="hlink"/>
                </a:solidFill>
                <a:hlinkClick r:id="rId10"/>
              </a:rPr>
              <a:t>iCREAT MentorNet Community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This material is based upon work supported by the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11"/>
              </a:rPr>
              <a:t>National Science Foundation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under grant no. DUE-1501451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93" name="Google Shape;293;p32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2779800" y="318600"/>
            <a:ext cx="2419375" cy="104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32"/>
          <p:cNvPicPr preferRelativeResize="0"/>
          <p:nvPr/>
        </p:nvPicPr>
        <p:blipFill rotWithShape="1">
          <a:blip r:embed="rId1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32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219800" y="4477150"/>
            <a:ext cx="649500" cy="6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32" descr="MassBay 01.png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3320634" y="4629637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71925" y="2891535"/>
            <a:ext cx="1945228" cy="51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4"/>
          <p:cNvSpPr txBox="1"/>
          <p:nvPr/>
        </p:nvSpPr>
        <p:spPr>
          <a:xfrm>
            <a:off x="154050" y="152275"/>
            <a:ext cx="8061900" cy="93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Helvetica Neue"/>
              <a:buNone/>
            </a:pPr>
            <a:r>
              <a:rPr lang="en" sz="24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Analog Input: Reading Sensors and a Potentiometer</a:t>
            </a:r>
            <a:endParaRPr sz="2400" b="1" i="0" u="none" strike="noStrike" cap="none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89" name="Google Shape;189;p24"/>
          <p:cNvSpPr txBox="1"/>
          <p:nvPr/>
        </p:nvSpPr>
        <p:spPr>
          <a:xfrm>
            <a:off x="154050" y="1293700"/>
            <a:ext cx="6134400" cy="14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aldeano"/>
              <a:buNone/>
            </a:pPr>
            <a:r>
              <a:rPr lang="en" sz="24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Connect a light sensor or a potentiometer to an </a:t>
            </a:r>
            <a:r>
              <a:rPr lang="en" sz="2400" b="1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Analog Pin and check the data being received!  </a:t>
            </a:r>
            <a:endParaRPr sz="2400" b="1" i="0" u="none" strike="noStrike" cap="non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aldeano"/>
              <a:buNone/>
            </a:pPr>
            <a:r>
              <a:rPr lang="en" sz="2400" b="1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They will send a value between 0 and 1023.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4"/>
          <p:cNvSpPr txBox="1"/>
          <p:nvPr/>
        </p:nvSpPr>
        <p:spPr>
          <a:xfrm>
            <a:off x="4898025" y="2579056"/>
            <a:ext cx="3839700" cy="3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aldeano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Display or test the Analog pin!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aldeano"/>
              <a:buNone/>
            </a:pPr>
            <a:endParaRPr sz="1800" b="0" i="0" u="none" strike="noStrike" cap="non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191" name="Google Shape;191;p24"/>
          <p:cNvSpPr txBox="1"/>
          <p:nvPr/>
        </p:nvSpPr>
        <p:spPr>
          <a:xfrm>
            <a:off x="448850" y="3657600"/>
            <a:ext cx="8502000" cy="9758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aldeano"/>
              <a:buNone/>
            </a:pPr>
            <a:r>
              <a:rPr lang="en" sz="24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Analog Input will only work with the analog pins on the Arduino.  Use an If/Else block to test the data received.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aldeano"/>
              <a:buNone/>
            </a:pPr>
            <a:r>
              <a:rPr lang="en" sz="24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2" name="Google Shape;192;p24"/>
          <p:cNvCxnSpPr/>
          <p:nvPr/>
        </p:nvCxnSpPr>
        <p:spPr>
          <a:xfrm rot="10800000" flipH="1">
            <a:off x="3905850" y="2777425"/>
            <a:ext cx="886800" cy="268800"/>
          </a:xfrm>
          <a:prstGeom prst="straightConnector1">
            <a:avLst/>
          </a:prstGeom>
          <a:noFill/>
          <a:ln w="76200" cap="flat" cmpd="sng">
            <a:solidFill>
              <a:srgbClr val="FF00FF"/>
            </a:solidFill>
            <a:prstDash val="solid"/>
            <a:round/>
            <a:headEnd type="oval" w="med" len="med"/>
            <a:tailEnd type="none" w="sm" len="sm"/>
          </a:ln>
        </p:spPr>
      </p:cxnSp>
      <p:sp>
        <p:nvSpPr>
          <p:cNvPr id="193" name="Google Shape;193;p24"/>
          <p:cNvSpPr txBox="1"/>
          <p:nvPr/>
        </p:nvSpPr>
        <p:spPr>
          <a:xfrm>
            <a:off x="6842600" y="2147450"/>
            <a:ext cx="4433400" cy="5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4" name="Google Shape;194;p24"/>
          <p:cNvPicPr preferRelativeResize="0"/>
          <p:nvPr/>
        </p:nvPicPr>
        <p:blipFill rotWithShape="1">
          <a:blip r:embed="rId4">
            <a:alphaModFix/>
          </a:blip>
          <a:srcRect t="10976" b="14451"/>
          <a:stretch/>
        </p:blipFill>
        <p:spPr>
          <a:xfrm>
            <a:off x="6356025" y="1055575"/>
            <a:ext cx="1552500" cy="132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4"/>
          <p:cNvPicPr preferRelativeResize="0"/>
          <p:nvPr/>
        </p:nvPicPr>
        <p:blipFill rotWithShape="1">
          <a:blip r:embed="rId5">
            <a:alphaModFix/>
          </a:blip>
          <a:srcRect l="987" r="9196"/>
          <a:stretch/>
        </p:blipFill>
        <p:spPr>
          <a:xfrm rot="10800000">
            <a:off x="7933399" y="1843025"/>
            <a:ext cx="1073550" cy="1228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67000" y="4440558"/>
            <a:ext cx="1123949" cy="485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4"/>
          <p:cNvPicPr preferRelativeResize="0"/>
          <p:nvPr/>
        </p:nvPicPr>
        <p:blipFill rotWithShape="1">
          <a:blip r:embed="rId7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41093" y="3312925"/>
            <a:ext cx="3952875" cy="55245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25"/>
          <p:cNvSpPr txBox="1"/>
          <p:nvPr/>
        </p:nvSpPr>
        <p:spPr>
          <a:xfrm>
            <a:off x="384925" y="402650"/>
            <a:ext cx="4967700" cy="5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Helvetica Neue"/>
              <a:buNone/>
            </a:pPr>
            <a:r>
              <a:rPr lang="en" sz="24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Displaying the Data Read </a:t>
            </a:r>
            <a:endParaRPr sz="2400" b="1" i="0" u="none" strike="noStrike" cap="none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4" name="Google Shape;204;p25"/>
          <p:cNvSpPr txBox="1"/>
          <p:nvPr/>
        </p:nvSpPr>
        <p:spPr>
          <a:xfrm>
            <a:off x="160550" y="1157825"/>
            <a:ext cx="89121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aldeano"/>
              <a:buNone/>
            </a:pPr>
            <a:r>
              <a:rPr lang="en" sz="2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We know the sensor and the potentiometer are sending data through the pin. </a:t>
            </a: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2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It would be nice to see the data.  Right?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aldeano"/>
              <a:buNone/>
            </a:pPr>
            <a:r>
              <a:rPr lang="en" sz="2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Let’s ask the Arduino to print it on the screen so we can see it.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aldeano"/>
              <a:buNone/>
            </a:pPr>
            <a:endParaRPr sz="2800" b="0" i="0" u="none" strike="noStrike" cap="non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cxnSp>
        <p:nvCxnSpPr>
          <p:cNvPr id="205" name="Google Shape;205;p25"/>
          <p:cNvCxnSpPr/>
          <p:nvPr/>
        </p:nvCxnSpPr>
        <p:spPr>
          <a:xfrm rot="10800000" flipH="1">
            <a:off x="2403143" y="2495508"/>
            <a:ext cx="568800" cy="775500"/>
          </a:xfrm>
          <a:prstGeom prst="straightConnector1">
            <a:avLst/>
          </a:prstGeom>
          <a:noFill/>
          <a:ln w="76200" cap="flat" cmpd="sng">
            <a:solidFill>
              <a:srgbClr val="FF00FF"/>
            </a:solidFill>
            <a:prstDash val="solid"/>
            <a:round/>
            <a:headEnd type="oval" w="med" len="med"/>
            <a:tailEnd type="none" w="sm" len="sm"/>
          </a:ln>
        </p:spPr>
      </p:cxnSp>
      <p:sp>
        <p:nvSpPr>
          <p:cNvPr id="206" name="Google Shape;206;p25"/>
          <p:cNvSpPr txBox="1"/>
          <p:nvPr/>
        </p:nvSpPr>
        <p:spPr>
          <a:xfrm>
            <a:off x="160550" y="2541556"/>
            <a:ext cx="3779700" cy="68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aldeano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Print to the Serial Monitor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7" name="Google Shape;207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67000" y="4440558"/>
            <a:ext cx="1123949" cy="485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5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3" name="Google Shape;213;p26"/>
          <p:cNvCxnSpPr/>
          <p:nvPr/>
        </p:nvCxnSpPr>
        <p:spPr>
          <a:xfrm>
            <a:off x="4501375" y="2994625"/>
            <a:ext cx="1647900" cy="1384200"/>
          </a:xfrm>
          <a:prstGeom prst="straightConnector1">
            <a:avLst/>
          </a:prstGeom>
          <a:noFill/>
          <a:ln w="38100" cap="flat" cmpd="sng">
            <a:solidFill>
              <a:srgbClr val="F1C23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4" name="Google Shape;214;p26"/>
          <p:cNvSpPr txBox="1"/>
          <p:nvPr/>
        </p:nvSpPr>
        <p:spPr>
          <a:xfrm>
            <a:off x="154050" y="152275"/>
            <a:ext cx="8061900" cy="93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Helvetica Neue"/>
              <a:buNone/>
            </a:pPr>
            <a:r>
              <a:rPr lang="en" sz="24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Using the </a:t>
            </a:r>
            <a:r>
              <a:rPr lang="en" sz="24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Analog Input </a:t>
            </a:r>
            <a:r>
              <a:rPr lang="en" sz="24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with </a:t>
            </a:r>
            <a:r>
              <a:rPr lang="en" sz="24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Sensors - the LDR</a:t>
            </a:r>
            <a:endParaRPr sz="2400"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15" name="Google Shape;215;p26"/>
          <p:cNvSpPr txBox="1"/>
          <p:nvPr/>
        </p:nvSpPr>
        <p:spPr>
          <a:xfrm>
            <a:off x="3064850" y="1459625"/>
            <a:ext cx="2970300" cy="34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</a:pPr>
            <a:r>
              <a:rPr lang="en" sz="2400" b="1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Simulate first! </a:t>
            </a:r>
            <a:r>
              <a:rPr lang="en" sz="24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 </a:t>
            </a:r>
            <a:endParaRPr sz="24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</a:pPr>
            <a:r>
              <a:rPr lang="en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In TinkerCAD c</a:t>
            </a:r>
            <a:r>
              <a:rPr lang="en"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onnect a light sensor to an </a:t>
            </a:r>
            <a:r>
              <a:rPr lang="en" sz="1800" b="1" i="0" u="none" strike="noStrike" cap="none">
                <a:solidFill>
                  <a:schemeClr val="dk1"/>
                </a:solidFill>
                <a:highlight>
                  <a:srgbClr val="EAD1DC"/>
                </a:highlight>
                <a:latin typeface="Galdeano"/>
                <a:ea typeface="Galdeano"/>
                <a:cs typeface="Galdeano"/>
                <a:sym typeface="Galdeano"/>
              </a:rPr>
              <a:t>Analog Pin</a:t>
            </a:r>
            <a:r>
              <a:rPr lang="en" sz="1800" b="1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. </a:t>
            </a:r>
            <a:r>
              <a:rPr lang="en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Code to </a:t>
            </a:r>
            <a:r>
              <a:rPr lang="en" sz="1800" b="1">
                <a:solidFill>
                  <a:schemeClr val="dk1"/>
                </a:solidFill>
                <a:highlight>
                  <a:srgbClr val="9FC5E8"/>
                </a:highlight>
                <a:latin typeface="Galdeano"/>
                <a:ea typeface="Galdeano"/>
                <a:cs typeface="Galdeano"/>
                <a:sym typeface="Galdeano"/>
              </a:rPr>
              <a:t>display</a:t>
            </a:r>
            <a:r>
              <a:rPr lang="en" sz="180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  </a:t>
            </a:r>
            <a:r>
              <a:rPr lang="en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the </a:t>
            </a:r>
            <a:r>
              <a:rPr lang="en" sz="1800" b="1">
                <a:solidFill>
                  <a:srgbClr val="4C1130"/>
                </a:solidFill>
                <a:latin typeface="Galdeano"/>
                <a:ea typeface="Galdeano"/>
                <a:cs typeface="Galdeano"/>
                <a:sym typeface="Galdeano"/>
              </a:rPr>
              <a:t>data read</a:t>
            </a:r>
            <a:r>
              <a:rPr lang="en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 </a:t>
            </a:r>
            <a:r>
              <a:rPr lang="en" sz="180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on the </a:t>
            </a:r>
            <a:r>
              <a:rPr lang="en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 </a:t>
            </a:r>
            <a:r>
              <a:rPr lang="en" sz="1800">
                <a:solidFill>
                  <a:schemeClr val="dk1"/>
                </a:solidFill>
                <a:highlight>
                  <a:srgbClr val="FFFF00"/>
                </a:highlight>
                <a:latin typeface="Galdeano"/>
                <a:ea typeface="Galdeano"/>
                <a:cs typeface="Galdeano"/>
                <a:sym typeface="Galdeano"/>
              </a:rPr>
              <a:t>serial monitor</a:t>
            </a:r>
            <a:r>
              <a:rPr lang="en" sz="180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.  It will be a value </a:t>
            </a:r>
            <a:r>
              <a:rPr lang="en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between </a:t>
            </a:r>
            <a:r>
              <a:rPr lang="en" sz="180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0 </a:t>
            </a:r>
            <a:r>
              <a:rPr lang="en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and </a:t>
            </a:r>
            <a:r>
              <a:rPr lang="en" sz="180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1023.  </a:t>
            </a:r>
            <a:r>
              <a:rPr lang="en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Make sure to use a resistor!</a:t>
            </a:r>
            <a:endParaRPr sz="18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pic>
        <p:nvPicPr>
          <p:cNvPr id="216" name="Google Shape;216;p26"/>
          <p:cNvPicPr preferRelativeResize="0"/>
          <p:nvPr/>
        </p:nvPicPr>
        <p:blipFill rotWithShape="1">
          <a:blip r:embed="rId3">
            <a:alphaModFix/>
          </a:blip>
          <a:srcRect t="10976" b="14451"/>
          <a:stretch/>
        </p:blipFill>
        <p:spPr>
          <a:xfrm>
            <a:off x="3722050" y="3833225"/>
            <a:ext cx="1275900" cy="109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2950" y="1459625"/>
            <a:ext cx="2891200" cy="338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95850" y="929875"/>
            <a:ext cx="2695580" cy="40612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9" name="Google Shape;219;p26"/>
          <p:cNvCxnSpPr/>
          <p:nvPr/>
        </p:nvCxnSpPr>
        <p:spPr>
          <a:xfrm>
            <a:off x="5697350" y="3983425"/>
            <a:ext cx="762900" cy="0"/>
          </a:xfrm>
          <a:prstGeom prst="straightConnector1">
            <a:avLst/>
          </a:prstGeom>
          <a:noFill/>
          <a:ln w="38100" cap="flat" cmpd="sng">
            <a:solidFill>
              <a:srgbClr val="F1C23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0" name="Google Shape;220;p26"/>
          <p:cNvCxnSpPr/>
          <p:nvPr/>
        </p:nvCxnSpPr>
        <p:spPr>
          <a:xfrm>
            <a:off x="5075825" y="2721550"/>
            <a:ext cx="2015400" cy="1017000"/>
          </a:xfrm>
          <a:prstGeom prst="straightConnector1">
            <a:avLst/>
          </a:prstGeom>
          <a:noFill/>
          <a:ln w="28575" cap="flat" cmpd="sng">
            <a:solidFill>
              <a:srgbClr val="741B47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221" name="Google Shape;221;p2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07101" y="4687254"/>
            <a:ext cx="1123949" cy="485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6"/>
          <p:cNvPicPr preferRelativeResize="0"/>
          <p:nvPr/>
        </p:nvPicPr>
        <p:blipFill rotWithShape="1">
          <a:blip r:embed="rId7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Google Shape;22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704" y="1268250"/>
            <a:ext cx="1751416" cy="176375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7"/>
          <p:cNvSpPr txBox="1"/>
          <p:nvPr/>
        </p:nvSpPr>
        <p:spPr>
          <a:xfrm>
            <a:off x="2063325" y="1314675"/>
            <a:ext cx="2241600" cy="4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</a:pPr>
            <a:r>
              <a:rPr lang="en" i="0" u="none" strike="noStrike" cap="none">
                <a:solidFill>
                  <a:schemeClr val="dk1"/>
                </a:solidFill>
              </a:rPr>
              <a:t>Ask a </a:t>
            </a:r>
            <a:r>
              <a:rPr lang="en" i="0" u="none" strike="noStrike" cap="none">
                <a:solidFill>
                  <a:srgbClr val="FF00FF"/>
                </a:solidFill>
              </a:rPr>
              <a:t>question</a:t>
            </a:r>
            <a:r>
              <a:rPr lang="en" i="0" u="none" strike="noStrike" cap="none">
                <a:solidFill>
                  <a:schemeClr val="dk1"/>
                </a:solidFill>
              </a:rPr>
              <a:t>.  This is the </a:t>
            </a:r>
            <a:r>
              <a:rPr lang="en" b="1" i="0" u="none" strike="noStrike" cap="none">
                <a:solidFill>
                  <a:schemeClr val="dk1"/>
                </a:solidFill>
              </a:rPr>
              <a:t>test</a:t>
            </a:r>
            <a:r>
              <a:rPr lang="en" i="0" u="none" strike="noStrike" cap="none">
                <a:solidFill>
                  <a:schemeClr val="dk1"/>
                </a:solidFill>
              </a:rPr>
              <a:t> statement</a:t>
            </a:r>
            <a:endParaRPr/>
          </a:p>
        </p:txBody>
      </p:sp>
      <p:sp>
        <p:nvSpPr>
          <p:cNvPr id="229" name="Google Shape;229;p27"/>
          <p:cNvSpPr txBox="1"/>
          <p:nvPr/>
        </p:nvSpPr>
        <p:spPr>
          <a:xfrm>
            <a:off x="2063325" y="1841328"/>
            <a:ext cx="2241600" cy="4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</a:pPr>
            <a:r>
              <a:rPr lang="en" i="0" u="none" strike="noStrike" cap="none">
                <a:solidFill>
                  <a:schemeClr val="dk1"/>
                </a:solidFill>
              </a:rPr>
              <a:t>If  the answer is </a:t>
            </a:r>
            <a:r>
              <a:rPr lang="en" b="1" i="0" u="none" strike="noStrike" cap="none">
                <a:solidFill>
                  <a:schemeClr val="dk1"/>
                </a:solidFill>
              </a:rPr>
              <a:t>TRUE</a:t>
            </a:r>
            <a:r>
              <a:rPr lang="en" i="0" u="none" strike="noStrike" cap="none">
                <a:solidFill>
                  <a:schemeClr val="dk1"/>
                </a:solidFill>
              </a:rPr>
              <a:t>, then run code here</a:t>
            </a:r>
            <a:endParaRPr/>
          </a:p>
        </p:txBody>
      </p:sp>
      <p:sp>
        <p:nvSpPr>
          <p:cNvPr id="230" name="Google Shape;230;p27"/>
          <p:cNvSpPr txBox="1"/>
          <p:nvPr/>
        </p:nvSpPr>
        <p:spPr>
          <a:xfrm>
            <a:off x="2063313" y="2333125"/>
            <a:ext cx="2241600" cy="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</a:pPr>
            <a:r>
              <a:rPr lang="en" i="0" u="none" strike="noStrike" cap="none">
                <a:solidFill>
                  <a:schemeClr val="dk1"/>
                </a:solidFill>
              </a:rPr>
              <a:t>If the answer is </a:t>
            </a:r>
            <a:r>
              <a:rPr lang="en" b="1" i="0" u="none" strike="noStrike" cap="none">
                <a:solidFill>
                  <a:schemeClr val="dk1"/>
                </a:solidFill>
              </a:rPr>
              <a:t>FALSE</a:t>
            </a:r>
            <a:r>
              <a:rPr lang="en" i="0" u="none" strike="noStrike" cap="none">
                <a:solidFill>
                  <a:schemeClr val="dk1"/>
                </a:solidFill>
              </a:rPr>
              <a:t>, then run code here</a:t>
            </a:r>
            <a:endParaRPr/>
          </a:p>
        </p:txBody>
      </p:sp>
      <p:sp>
        <p:nvSpPr>
          <p:cNvPr id="231" name="Google Shape;231;p27"/>
          <p:cNvSpPr txBox="1"/>
          <p:nvPr/>
        </p:nvSpPr>
        <p:spPr>
          <a:xfrm>
            <a:off x="311900" y="367125"/>
            <a:ext cx="6827700" cy="6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Us</a:t>
            </a:r>
            <a:r>
              <a:rPr lang="en"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e</a:t>
            </a: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 an IF/ELSE block to make decisions</a:t>
            </a:r>
            <a:endParaRPr sz="2400"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2" name="Google Shape;232;p27"/>
          <p:cNvSpPr txBox="1"/>
          <p:nvPr/>
        </p:nvSpPr>
        <p:spPr>
          <a:xfrm>
            <a:off x="2227100" y="3142425"/>
            <a:ext cx="1784100" cy="15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</a:pPr>
            <a:r>
              <a:rPr lang="en" i="0" u="none" strike="noStrike" cap="none">
                <a:solidFill>
                  <a:schemeClr val="dk1"/>
                </a:solidFill>
              </a:rPr>
              <a:t>Use Comparison Operator blocks to test values in the </a:t>
            </a:r>
            <a:r>
              <a:rPr lang="en" i="0" u="none" strike="noStrike" cap="none">
                <a:solidFill>
                  <a:srgbClr val="FF00FF"/>
                </a:solidFill>
              </a:rPr>
              <a:t>question</a:t>
            </a:r>
            <a:endParaRPr/>
          </a:p>
        </p:txBody>
      </p:sp>
      <p:cxnSp>
        <p:nvCxnSpPr>
          <p:cNvPr id="233" name="Google Shape;233;p27"/>
          <p:cNvCxnSpPr/>
          <p:nvPr/>
        </p:nvCxnSpPr>
        <p:spPr>
          <a:xfrm flipH="1">
            <a:off x="1733625" y="1559175"/>
            <a:ext cx="329700" cy="9300"/>
          </a:xfrm>
          <a:prstGeom prst="straightConnector1">
            <a:avLst/>
          </a:prstGeom>
          <a:noFill/>
          <a:ln w="19050" cap="flat" cmpd="sng">
            <a:solidFill>
              <a:srgbClr val="38761D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34" name="Google Shape;234;p27"/>
          <p:cNvCxnSpPr/>
          <p:nvPr/>
        </p:nvCxnSpPr>
        <p:spPr>
          <a:xfrm flipH="1">
            <a:off x="1733625" y="1970825"/>
            <a:ext cx="329700" cy="9300"/>
          </a:xfrm>
          <a:prstGeom prst="straightConnector1">
            <a:avLst/>
          </a:prstGeom>
          <a:noFill/>
          <a:ln w="19050" cap="flat" cmpd="sng">
            <a:solidFill>
              <a:srgbClr val="38761D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35" name="Google Shape;235;p27"/>
          <p:cNvCxnSpPr/>
          <p:nvPr/>
        </p:nvCxnSpPr>
        <p:spPr>
          <a:xfrm flipH="1">
            <a:off x="1733625" y="2472113"/>
            <a:ext cx="329700" cy="9300"/>
          </a:xfrm>
          <a:prstGeom prst="straightConnector1">
            <a:avLst/>
          </a:prstGeom>
          <a:noFill/>
          <a:ln w="19050" cap="flat" cmpd="sng">
            <a:solidFill>
              <a:srgbClr val="38761D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236" name="Google Shape;236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71538" y="3032000"/>
            <a:ext cx="4124325" cy="14001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7" name="Google Shape;237;p27"/>
          <p:cNvGrpSpPr/>
          <p:nvPr/>
        </p:nvGrpSpPr>
        <p:grpSpPr>
          <a:xfrm>
            <a:off x="383349" y="2973388"/>
            <a:ext cx="2241601" cy="1840800"/>
            <a:chOff x="4244349" y="2929700"/>
            <a:chExt cx="2241601" cy="1840800"/>
          </a:xfrm>
        </p:grpSpPr>
        <p:pic>
          <p:nvPicPr>
            <p:cNvPr id="238" name="Google Shape;238;p2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244349" y="2929700"/>
              <a:ext cx="1406167" cy="1840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9" name="Google Shape;239;p27"/>
            <p:cNvSpPr txBox="1"/>
            <p:nvPr/>
          </p:nvSpPr>
          <p:spPr>
            <a:xfrm>
              <a:off x="4701850" y="3273825"/>
              <a:ext cx="1784100" cy="139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Galdeano"/>
                <a:buNone/>
              </a:pPr>
              <a:r>
                <a:rPr lang="en">
                  <a:solidFill>
                    <a:schemeClr val="dk1"/>
                  </a:solidFill>
                  <a:latin typeface="Galdeano"/>
                  <a:ea typeface="Galdeano"/>
                  <a:cs typeface="Galdeano"/>
                  <a:sym typeface="Galdeano"/>
                </a:rPr>
                <a:t>Less than</a:t>
              </a:r>
              <a:endParaRPr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Galdeano"/>
                <a:buNone/>
              </a:pPr>
              <a:r>
                <a:rPr lang="en">
                  <a:solidFill>
                    <a:schemeClr val="dk1"/>
                  </a:solidFill>
                  <a:latin typeface="Galdeano"/>
                  <a:ea typeface="Galdeano"/>
                  <a:cs typeface="Galdeano"/>
                  <a:sym typeface="Galdeano"/>
                </a:rPr>
                <a:t>Less or equal</a:t>
              </a:r>
              <a:endParaRPr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Galdeano"/>
                <a:buNone/>
              </a:pPr>
              <a:r>
                <a:rPr lang="en">
                  <a:solidFill>
                    <a:schemeClr val="dk1"/>
                  </a:solidFill>
                  <a:latin typeface="Galdeano"/>
                  <a:ea typeface="Galdeano"/>
                  <a:cs typeface="Galdeano"/>
                  <a:sym typeface="Galdeano"/>
                </a:rPr>
                <a:t>Equal</a:t>
              </a:r>
              <a:endParaRPr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Galdeano"/>
                <a:buNone/>
              </a:pPr>
              <a:r>
                <a:rPr lang="en">
                  <a:solidFill>
                    <a:schemeClr val="dk1"/>
                  </a:solidFill>
                  <a:latin typeface="Galdeano"/>
                  <a:ea typeface="Galdeano"/>
                  <a:cs typeface="Galdeano"/>
                  <a:sym typeface="Galdeano"/>
                </a:rPr>
                <a:t>Not equal</a:t>
              </a:r>
              <a:endParaRPr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Galdeano"/>
                <a:buNone/>
              </a:pPr>
              <a:r>
                <a:rPr lang="en">
                  <a:solidFill>
                    <a:schemeClr val="dk1"/>
                  </a:solidFill>
                  <a:latin typeface="Galdeano"/>
                  <a:ea typeface="Galdeano"/>
                  <a:cs typeface="Galdeano"/>
                  <a:sym typeface="Galdeano"/>
                </a:rPr>
                <a:t>Greater than</a:t>
              </a:r>
              <a:endParaRPr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Galdeano"/>
                <a:buNone/>
              </a:pPr>
              <a:r>
                <a:rPr lang="en">
                  <a:solidFill>
                    <a:schemeClr val="dk1"/>
                  </a:solidFill>
                  <a:latin typeface="Galdeano"/>
                  <a:ea typeface="Galdeano"/>
                  <a:cs typeface="Galdeano"/>
                  <a:sym typeface="Galdeano"/>
                </a:rPr>
                <a:t>Greater or equal</a:t>
              </a:r>
              <a:endParaRPr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</p:grpSp>
      <p:pic>
        <p:nvPicPr>
          <p:cNvPr id="240" name="Google Shape;240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71559" y="1444609"/>
            <a:ext cx="3077984" cy="15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2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667000" y="4440558"/>
            <a:ext cx="1123949" cy="485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7"/>
          <p:cNvPicPr preferRelativeResize="0"/>
          <p:nvPr/>
        </p:nvPicPr>
        <p:blipFill rotWithShape="1">
          <a:blip r:embed="rId8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8"/>
          <p:cNvSpPr txBox="1">
            <a:spLocks noGrp="1"/>
          </p:cNvSpPr>
          <p:nvPr>
            <p:ph type="title"/>
          </p:nvPr>
        </p:nvSpPr>
        <p:spPr>
          <a:xfrm>
            <a:off x="387725" y="32035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How to use the monitor and LDR in a sketch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48" name="Google Shape;248;p28" descr="Sketch with LDR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3250" y="1255800"/>
            <a:ext cx="5791906" cy="35829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28"/>
          <p:cNvSpPr txBox="1"/>
          <p:nvPr/>
        </p:nvSpPr>
        <p:spPr>
          <a:xfrm>
            <a:off x="6044200" y="1177750"/>
            <a:ext cx="2879100" cy="3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 must initialize the serial communication if you plan to display to the monitor.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Use Serial.print() to display to the monitor.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Read the sensor values by using the analogRead function with the pin number being used by the sensor.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0" name="Google Shape;250;p28"/>
          <p:cNvCxnSpPr/>
          <p:nvPr/>
        </p:nvCxnSpPr>
        <p:spPr>
          <a:xfrm flipH="1">
            <a:off x="1889350" y="1374050"/>
            <a:ext cx="4171200" cy="1965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51" name="Google Shape;251;p28"/>
          <p:cNvCxnSpPr/>
          <p:nvPr/>
        </p:nvCxnSpPr>
        <p:spPr>
          <a:xfrm flipH="1">
            <a:off x="2380150" y="2257375"/>
            <a:ext cx="3647700" cy="441600"/>
          </a:xfrm>
          <a:prstGeom prst="straightConnector1">
            <a:avLst/>
          </a:prstGeom>
          <a:noFill/>
          <a:ln w="28575" cap="flat" cmpd="sng">
            <a:solidFill>
              <a:srgbClr val="38761D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52" name="Google Shape;252;p28"/>
          <p:cNvCxnSpPr/>
          <p:nvPr/>
        </p:nvCxnSpPr>
        <p:spPr>
          <a:xfrm flipH="1">
            <a:off x="1832200" y="2827300"/>
            <a:ext cx="4212000" cy="245400"/>
          </a:xfrm>
          <a:prstGeom prst="straightConnector1">
            <a:avLst/>
          </a:prstGeom>
          <a:noFill/>
          <a:ln w="28575" cap="flat" cmpd="sng">
            <a:solidFill>
              <a:srgbClr val="674EA7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53" name="Google Shape;253;p28"/>
          <p:cNvSpPr/>
          <p:nvPr/>
        </p:nvSpPr>
        <p:spPr>
          <a:xfrm>
            <a:off x="555000" y="3549475"/>
            <a:ext cx="1038900" cy="1356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28"/>
          <p:cNvSpPr/>
          <p:nvPr/>
        </p:nvSpPr>
        <p:spPr>
          <a:xfrm>
            <a:off x="555000" y="4308500"/>
            <a:ext cx="1038900" cy="1356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5" name="Google Shape;255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67000" y="4440558"/>
            <a:ext cx="1123949" cy="485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28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9225" y="904506"/>
            <a:ext cx="6248897" cy="4009444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29"/>
          <p:cNvSpPr txBox="1"/>
          <p:nvPr/>
        </p:nvSpPr>
        <p:spPr>
          <a:xfrm>
            <a:off x="434475" y="286475"/>
            <a:ext cx="6638400" cy="5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Helvetica Neue"/>
              <a:buNone/>
            </a:pPr>
            <a:r>
              <a:rPr lang="en" sz="24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Open Serial Monitor and Check the data</a:t>
            </a:r>
            <a:endParaRPr sz="2400" b="1" i="0" u="none" strike="noStrike" cap="none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63" name="Google Shape;263;p29"/>
          <p:cNvSpPr txBox="1"/>
          <p:nvPr/>
        </p:nvSpPr>
        <p:spPr>
          <a:xfrm>
            <a:off x="6570600" y="2383956"/>
            <a:ext cx="2573400" cy="3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aldeano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Open Serial Monitor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4" name="Google Shape;264;p29"/>
          <p:cNvCxnSpPr/>
          <p:nvPr/>
        </p:nvCxnSpPr>
        <p:spPr>
          <a:xfrm rot="10800000" flipH="1">
            <a:off x="6810925" y="2856692"/>
            <a:ext cx="593400" cy="480300"/>
          </a:xfrm>
          <a:prstGeom prst="straightConnector1">
            <a:avLst/>
          </a:prstGeom>
          <a:noFill/>
          <a:ln w="76200" cap="flat" cmpd="sng">
            <a:solidFill>
              <a:srgbClr val="FF00FF"/>
            </a:solidFill>
            <a:prstDash val="solid"/>
            <a:round/>
            <a:headEnd type="oval" w="med" len="med"/>
            <a:tailEnd type="none" w="sm" len="sm"/>
          </a:ln>
        </p:spPr>
      </p:cxnSp>
      <p:pic>
        <p:nvPicPr>
          <p:cNvPr id="265" name="Google Shape;265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10925" y="4670524"/>
            <a:ext cx="742250" cy="24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667000" y="4440558"/>
            <a:ext cx="1123949" cy="485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29"/>
          <p:cNvPicPr preferRelativeResize="0"/>
          <p:nvPr/>
        </p:nvPicPr>
        <p:blipFill rotWithShape="1">
          <a:blip r:embed="rId6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0"/>
          <p:cNvSpPr txBox="1"/>
          <p:nvPr/>
        </p:nvSpPr>
        <p:spPr>
          <a:xfrm>
            <a:off x="530200" y="170250"/>
            <a:ext cx="4241700" cy="5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Helvetica Neue"/>
              <a:buNone/>
            </a:pPr>
            <a:r>
              <a:rPr lang="en" sz="24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Challenges:</a:t>
            </a:r>
            <a:endParaRPr sz="2400" b="1" i="0" u="none" strike="noStrike" cap="none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74" name="Google Shape;274;p30"/>
          <p:cNvSpPr txBox="1"/>
          <p:nvPr/>
        </p:nvSpPr>
        <p:spPr>
          <a:xfrm>
            <a:off x="477200" y="939025"/>
            <a:ext cx="8189700" cy="38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aldeano"/>
              <a:buChar char="●"/>
            </a:pPr>
            <a:r>
              <a:rPr lang="en" sz="240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Make an LED turn on when the </a:t>
            </a:r>
            <a:r>
              <a:rPr lang="en" sz="24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light sensor </a:t>
            </a:r>
            <a:r>
              <a:rPr lang="en" sz="240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reads low levels. </a:t>
            </a:r>
            <a:endParaRPr sz="2400" i="0" u="none" strike="noStrike" cap="none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eorgia"/>
              <a:buChar char="●"/>
            </a:pPr>
            <a:r>
              <a:rPr lang="en" sz="240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Play a tone on the buzzer based on the light hitting the sensor</a:t>
            </a:r>
            <a:endParaRPr sz="2400" i="0" u="none" strike="noStrike" cap="none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eorgia"/>
              <a:buChar char="●"/>
            </a:pPr>
            <a:r>
              <a:rPr lang="en" sz="240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Control intensity of LEDs using a potentiometer</a:t>
            </a:r>
            <a:endParaRPr sz="2400" i="0" u="none" strike="noStrike" cap="none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eorgia"/>
              <a:buChar char="●"/>
            </a:pPr>
            <a:r>
              <a:rPr lang="en" sz="240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Control how many LEDs to turn on using a potentiometer</a:t>
            </a:r>
            <a:endParaRPr sz="2400" i="0" u="none" strike="noStrike" cap="none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eorgia"/>
              <a:buChar char="●"/>
            </a:pPr>
            <a:r>
              <a:rPr lang="en" sz="240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Control LED blinking speeds with a potentiometer</a:t>
            </a:r>
            <a:endParaRPr sz="2400" i="0" u="none" strike="noStrike" cap="none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275" name="Google Shape;275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7000" y="4440558"/>
            <a:ext cx="1123949" cy="485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30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1"/>
          <p:cNvSpPr txBox="1">
            <a:spLocks noGrp="1"/>
          </p:cNvSpPr>
          <p:nvPr>
            <p:ph type="subTitle" idx="4294967295"/>
          </p:nvPr>
        </p:nvSpPr>
        <p:spPr>
          <a:xfrm>
            <a:off x="3244675" y="1558650"/>
            <a:ext cx="5677800" cy="20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3600" b="1"/>
              <a:t>Any questions?</a:t>
            </a:r>
            <a:endParaRPr sz="3600" b="1"/>
          </a:p>
        </p:txBody>
      </p:sp>
      <p:grpSp>
        <p:nvGrpSpPr>
          <p:cNvPr id="282" name="Google Shape;282;p31"/>
          <p:cNvGrpSpPr/>
          <p:nvPr/>
        </p:nvGrpSpPr>
        <p:grpSpPr>
          <a:xfrm>
            <a:off x="685794" y="1814227"/>
            <a:ext cx="1681779" cy="1179499"/>
            <a:chOff x="559275" y="1683950"/>
            <a:chExt cx="466500" cy="327175"/>
          </a:xfrm>
        </p:grpSpPr>
        <p:sp>
          <p:nvSpPr>
            <p:cNvPr id="283" name="Google Shape;283;p31"/>
            <p:cNvSpPr/>
            <p:nvPr/>
          </p:nvSpPr>
          <p:spPr>
            <a:xfrm>
              <a:off x="559275" y="1683950"/>
              <a:ext cx="466500" cy="197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514" y="15"/>
                  </a:moveTo>
                  <a:lnTo>
                    <a:pt x="1884" y="758"/>
                  </a:lnTo>
                  <a:lnTo>
                    <a:pt x="1414" y="1122"/>
                  </a:lnTo>
                  <a:lnTo>
                    <a:pt x="945" y="2228"/>
                  </a:lnTo>
                  <a:lnTo>
                    <a:pt x="475" y="3351"/>
                  </a:lnTo>
                  <a:lnTo>
                    <a:pt x="315" y="4457"/>
                  </a:lnTo>
                  <a:lnTo>
                    <a:pt x="0" y="5943"/>
                  </a:lnTo>
                  <a:lnTo>
                    <a:pt x="0" y="7414"/>
                  </a:lnTo>
                  <a:lnTo>
                    <a:pt x="0" y="17786"/>
                  </a:lnTo>
                  <a:lnTo>
                    <a:pt x="60000" y="120000"/>
                  </a:lnTo>
                  <a:lnTo>
                    <a:pt x="119993" y="17786"/>
                  </a:lnTo>
                  <a:lnTo>
                    <a:pt x="119993" y="7414"/>
                  </a:lnTo>
                  <a:lnTo>
                    <a:pt x="119993" y="5943"/>
                  </a:lnTo>
                  <a:lnTo>
                    <a:pt x="119684" y="4457"/>
                  </a:lnTo>
                  <a:lnTo>
                    <a:pt x="119524" y="3351"/>
                  </a:lnTo>
                  <a:lnTo>
                    <a:pt x="119054" y="2228"/>
                  </a:lnTo>
                  <a:lnTo>
                    <a:pt x="118585" y="1122"/>
                  </a:lnTo>
                  <a:lnTo>
                    <a:pt x="118109" y="758"/>
                  </a:lnTo>
                  <a:lnTo>
                    <a:pt x="117485" y="15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31"/>
            <p:cNvSpPr/>
            <p:nvPr/>
          </p:nvSpPr>
          <p:spPr>
            <a:xfrm>
              <a:off x="559275" y="1727925"/>
              <a:ext cx="466500" cy="283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4822"/>
                  </a:lnTo>
                  <a:lnTo>
                    <a:pt x="0" y="115595"/>
                  </a:lnTo>
                  <a:lnTo>
                    <a:pt x="32983" y="76555"/>
                  </a:lnTo>
                  <a:lnTo>
                    <a:pt x="33614" y="76036"/>
                  </a:lnTo>
                  <a:lnTo>
                    <a:pt x="34244" y="76036"/>
                  </a:lnTo>
                  <a:lnTo>
                    <a:pt x="34713" y="76290"/>
                  </a:lnTo>
                  <a:lnTo>
                    <a:pt x="35183" y="77063"/>
                  </a:lnTo>
                  <a:lnTo>
                    <a:pt x="35498" y="78101"/>
                  </a:lnTo>
                  <a:lnTo>
                    <a:pt x="35498" y="79138"/>
                  </a:lnTo>
                  <a:lnTo>
                    <a:pt x="35183" y="79911"/>
                  </a:lnTo>
                  <a:lnTo>
                    <a:pt x="34868" y="80684"/>
                  </a:lnTo>
                  <a:lnTo>
                    <a:pt x="2045" y="119735"/>
                  </a:lnTo>
                  <a:lnTo>
                    <a:pt x="2668" y="120000"/>
                  </a:lnTo>
                  <a:lnTo>
                    <a:pt x="117324" y="120000"/>
                  </a:lnTo>
                  <a:lnTo>
                    <a:pt x="117954" y="119735"/>
                  </a:lnTo>
                  <a:lnTo>
                    <a:pt x="85131" y="80684"/>
                  </a:lnTo>
                  <a:lnTo>
                    <a:pt x="84816" y="79911"/>
                  </a:lnTo>
                  <a:lnTo>
                    <a:pt x="84501" y="79138"/>
                  </a:lnTo>
                  <a:lnTo>
                    <a:pt x="84501" y="78101"/>
                  </a:lnTo>
                  <a:lnTo>
                    <a:pt x="84816" y="77063"/>
                  </a:lnTo>
                  <a:lnTo>
                    <a:pt x="85286" y="76290"/>
                  </a:lnTo>
                  <a:lnTo>
                    <a:pt x="85755" y="76036"/>
                  </a:lnTo>
                  <a:lnTo>
                    <a:pt x="86385" y="76036"/>
                  </a:lnTo>
                  <a:lnTo>
                    <a:pt x="87016" y="76555"/>
                  </a:lnTo>
                  <a:lnTo>
                    <a:pt x="119993" y="115595"/>
                  </a:lnTo>
                  <a:lnTo>
                    <a:pt x="119993" y="114822"/>
                  </a:lnTo>
                  <a:lnTo>
                    <a:pt x="119993" y="0"/>
                  </a:lnTo>
                  <a:lnTo>
                    <a:pt x="60938" y="70339"/>
                  </a:lnTo>
                  <a:lnTo>
                    <a:pt x="60469" y="70858"/>
                  </a:lnTo>
                  <a:lnTo>
                    <a:pt x="59530" y="70858"/>
                  </a:lnTo>
                  <a:lnTo>
                    <a:pt x="59054" y="703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5" name="Google Shape;285;p31"/>
          <p:cNvSpPr/>
          <p:nvPr/>
        </p:nvSpPr>
        <p:spPr>
          <a:xfrm>
            <a:off x="1681875" y="2683100"/>
            <a:ext cx="1275000" cy="115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6929" y="0"/>
                </a:moveTo>
                <a:lnTo>
                  <a:pt x="53858" y="203"/>
                </a:lnTo>
                <a:lnTo>
                  <a:pt x="50780" y="601"/>
                </a:lnTo>
                <a:lnTo>
                  <a:pt x="47894" y="1000"/>
                </a:lnTo>
                <a:lnTo>
                  <a:pt x="45001" y="1594"/>
                </a:lnTo>
                <a:lnTo>
                  <a:pt x="42108" y="2383"/>
                </a:lnTo>
                <a:lnTo>
                  <a:pt x="39400" y="3383"/>
                </a:lnTo>
                <a:lnTo>
                  <a:pt x="36685" y="4376"/>
                </a:lnTo>
                <a:lnTo>
                  <a:pt x="33977" y="5368"/>
                </a:lnTo>
                <a:lnTo>
                  <a:pt x="31446" y="6759"/>
                </a:lnTo>
                <a:lnTo>
                  <a:pt x="28916" y="7947"/>
                </a:lnTo>
                <a:lnTo>
                  <a:pt x="26385" y="9541"/>
                </a:lnTo>
                <a:lnTo>
                  <a:pt x="24039" y="11127"/>
                </a:lnTo>
                <a:lnTo>
                  <a:pt x="21871" y="12714"/>
                </a:lnTo>
                <a:lnTo>
                  <a:pt x="19704" y="14503"/>
                </a:lnTo>
                <a:lnTo>
                  <a:pt x="17536" y="16293"/>
                </a:lnTo>
                <a:lnTo>
                  <a:pt x="15545" y="18278"/>
                </a:lnTo>
                <a:lnTo>
                  <a:pt x="13740" y="20271"/>
                </a:lnTo>
                <a:lnTo>
                  <a:pt x="11927" y="22451"/>
                </a:lnTo>
                <a:lnTo>
                  <a:pt x="10307" y="24639"/>
                </a:lnTo>
                <a:lnTo>
                  <a:pt x="8679" y="26827"/>
                </a:lnTo>
                <a:lnTo>
                  <a:pt x="7229" y="29210"/>
                </a:lnTo>
                <a:lnTo>
                  <a:pt x="5971" y="31594"/>
                </a:lnTo>
                <a:lnTo>
                  <a:pt x="4705" y="34172"/>
                </a:lnTo>
                <a:lnTo>
                  <a:pt x="3618" y="36759"/>
                </a:lnTo>
                <a:lnTo>
                  <a:pt x="2715" y="39338"/>
                </a:lnTo>
                <a:lnTo>
                  <a:pt x="1812" y="41925"/>
                </a:lnTo>
                <a:lnTo>
                  <a:pt x="1272" y="44707"/>
                </a:lnTo>
                <a:lnTo>
                  <a:pt x="725" y="47489"/>
                </a:lnTo>
                <a:lnTo>
                  <a:pt x="362" y="50263"/>
                </a:lnTo>
                <a:lnTo>
                  <a:pt x="7" y="53045"/>
                </a:lnTo>
                <a:lnTo>
                  <a:pt x="7" y="56030"/>
                </a:lnTo>
                <a:lnTo>
                  <a:pt x="7" y="59007"/>
                </a:lnTo>
                <a:lnTo>
                  <a:pt x="362" y="62188"/>
                </a:lnTo>
                <a:lnTo>
                  <a:pt x="725" y="65165"/>
                </a:lnTo>
                <a:lnTo>
                  <a:pt x="1450" y="67947"/>
                </a:lnTo>
                <a:lnTo>
                  <a:pt x="2175" y="70924"/>
                </a:lnTo>
                <a:lnTo>
                  <a:pt x="3078" y="73706"/>
                </a:lnTo>
                <a:lnTo>
                  <a:pt x="4158" y="76488"/>
                </a:lnTo>
                <a:lnTo>
                  <a:pt x="5423" y="79270"/>
                </a:lnTo>
                <a:lnTo>
                  <a:pt x="6688" y="81857"/>
                </a:lnTo>
                <a:lnTo>
                  <a:pt x="8139" y="84240"/>
                </a:lnTo>
                <a:lnTo>
                  <a:pt x="9944" y="86819"/>
                </a:lnTo>
                <a:lnTo>
                  <a:pt x="11572" y="89202"/>
                </a:lnTo>
                <a:lnTo>
                  <a:pt x="13555" y="91390"/>
                </a:lnTo>
                <a:lnTo>
                  <a:pt x="15545" y="93579"/>
                </a:lnTo>
                <a:lnTo>
                  <a:pt x="17713" y="95759"/>
                </a:lnTo>
                <a:lnTo>
                  <a:pt x="19881" y="97752"/>
                </a:lnTo>
                <a:lnTo>
                  <a:pt x="18438" y="100729"/>
                </a:lnTo>
                <a:lnTo>
                  <a:pt x="16810" y="103706"/>
                </a:lnTo>
                <a:lnTo>
                  <a:pt x="15005" y="106887"/>
                </a:lnTo>
                <a:lnTo>
                  <a:pt x="12652" y="109864"/>
                </a:lnTo>
                <a:lnTo>
                  <a:pt x="10122" y="112849"/>
                </a:lnTo>
                <a:lnTo>
                  <a:pt x="8679" y="114240"/>
                </a:lnTo>
                <a:lnTo>
                  <a:pt x="7051" y="115428"/>
                </a:lnTo>
                <a:lnTo>
                  <a:pt x="5423" y="116624"/>
                </a:lnTo>
                <a:lnTo>
                  <a:pt x="3795" y="117811"/>
                </a:lnTo>
                <a:lnTo>
                  <a:pt x="1990" y="118609"/>
                </a:lnTo>
                <a:lnTo>
                  <a:pt x="7" y="119601"/>
                </a:lnTo>
                <a:lnTo>
                  <a:pt x="910" y="119601"/>
                </a:lnTo>
                <a:lnTo>
                  <a:pt x="3618" y="119999"/>
                </a:lnTo>
                <a:lnTo>
                  <a:pt x="10122" y="119999"/>
                </a:lnTo>
                <a:lnTo>
                  <a:pt x="12652" y="119804"/>
                </a:lnTo>
                <a:lnTo>
                  <a:pt x="15545" y="119202"/>
                </a:lnTo>
                <a:lnTo>
                  <a:pt x="18438" y="118609"/>
                </a:lnTo>
                <a:lnTo>
                  <a:pt x="21509" y="117616"/>
                </a:lnTo>
                <a:lnTo>
                  <a:pt x="24580" y="116420"/>
                </a:lnTo>
                <a:lnTo>
                  <a:pt x="27835" y="114834"/>
                </a:lnTo>
                <a:lnTo>
                  <a:pt x="30906" y="112849"/>
                </a:lnTo>
                <a:lnTo>
                  <a:pt x="33977" y="110661"/>
                </a:lnTo>
                <a:lnTo>
                  <a:pt x="36870" y="107684"/>
                </a:lnTo>
                <a:lnTo>
                  <a:pt x="39578" y="108676"/>
                </a:lnTo>
                <a:lnTo>
                  <a:pt x="42293" y="109669"/>
                </a:lnTo>
                <a:lnTo>
                  <a:pt x="45179" y="110263"/>
                </a:lnTo>
                <a:lnTo>
                  <a:pt x="48072" y="110856"/>
                </a:lnTo>
                <a:lnTo>
                  <a:pt x="50965" y="111458"/>
                </a:lnTo>
                <a:lnTo>
                  <a:pt x="53858" y="111857"/>
                </a:lnTo>
                <a:lnTo>
                  <a:pt x="56929" y="112052"/>
                </a:lnTo>
                <a:lnTo>
                  <a:pt x="63070" y="112052"/>
                </a:lnTo>
                <a:lnTo>
                  <a:pt x="66141" y="111857"/>
                </a:lnTo>
                <a:lnTo>
                  <a:pt x="69219" y="111458"/>
                </a:lnTo>
                <a:lnTo>
                  <a:pt x="72105" y="110856"/>
                </a:lnTo>
                <a:lnTo>
                  <a:pt x="74998" y="110263"/>
                </a:lnTo>
                <a:lnTo>
                  <a:pt x="77891" y="109473"/>
                </a:lnTo>
                <a:lnTo>
                  <a:pt x="80599" y="108676"/>
                </a:lnTo>
                <a:lnTo>
                  <a:pt x="83314" y="107684"/>
                </a:lnTo>
                <a:lnTo>
                  <a:pt x="86022" y="106488"/>
                </a:lnTo>
                <a:lnTo>
                  <a:pt x="88553" y="105300"/>
                </a:lnTo>
                <a:lnTo>
                  <a:pt x="91083" y="103909"/>
                </a:lnTo>
                <a:lnTo>
                  <a:pt x="93614" y="102518"/>
                </a:lnTo>
                <a:lnTo>
                  <a:pt x="95960" y="100924"/>
                </a:lnTo>
                <a:lnTo>
                  <a:pt x="98128" y="99338"/>
                </a:lnTo>
                <a:lnTo>
                  <a:pt x="100295" y="97548"/>
                </a:lnTo>
                <a:lnTo>
                  <a:pt x="102463" y="95563"/>
                </a:lnTo>
                <a:lnTo>
                  <a:pt x="104454" y="93774"/>
                </a:lnTo>
                <a:lnTo>
                  <a:pt x="106259" y="91586"/>
                </a:lnTo>
                <a:lnTo>
                  <a:pt x="108072" y="89601"/>
                </a:lnTo>
                <a:lnTo>
                  <a:pt x="109692" y="87421"/>
                </a:lnTo>
                <a:lnTo>
                  <a:pt x="111320" y="85029"/>
                </a:lnTo>
                <a:lnTo>
                  <a:pt x="112770" y="82646"/>
                </a:lnTo>
                <a:lnTo>
                  <a:pt x="114036" y="80263"/>
                </a:lnTo>
                <a:lnTo>
                  <a:pt x="115294" y="77879"/>
                </a:lnTo>
                <a:lnTo>
                  <a:pt x="116381" y="75300"/>
                </a:lnTo>
                <a:lnTo>
                  <a:pt x="117284" y="72714"/>
                </a:lnTo>
                <a:lnTo>
                  <a:pt x="118187" y="69932"/>
                </a:lnTo>
                <a:lnTo>
                  <a:pt x="118734" y="67353"/>
                </a:lnTo>
                <a:lnTo>
                  <a:pt x="119274" y="64571"/>
                </a:lnTo>
                <a:lnTo>
                  <a:pt x="119637" y="61789"/>
                </a:lnTo>
                <a:lnTo>
                  <a:pt x="119992" y="58812"/>
                </a:lnTo>
                <a:lnTo>
                  <a:pt x="119992" y="56030"/>
                </a:lnTo>
                <a:lnTo>
                  <a:pt x="119992" y="53045"/>
                </a:lnTo>
                <a:lnTo>
                  <a:pt x="119637" y="50263"/>
                </a:lnTo>
                <a:lnTo>
                  <a:pt x="119274" y="47489"/>
                </a:lnTo>
                <a:lnTo>
                  <a:pt x="118734" y="44707"/>
                </a:lnTo>
                <a:lnTo>
                  <a:pt x="118187" y="41925"/>
                </a:lnTo>
                <a:lnTo>
                  <a:pt x="117284" y="39338"/>
                </a:lnTo>
                <a:lnTo>
                  <a:pt x="116381" y="36759"/>
                </a:lnTo>
                <a:lnTo>
                  <a:pt x="115294" y="34172"/>
                </a:lnTo>
                <a:lnTo>
                  <a:pt x="114036" y="31594"/>
                </a:lnTo>
                <a:lnTo>
                  <a:pt x="112770" y="29210"/>
                </a:lnTo>
                <a:lnTo>
                  <a:pt x="111320" y="26827"/>
                </a:lnTo>
                <a:lnTo>
                  <a:pt x="109692" y="24639"/>
                </a:lnTo>
                <a:lnTo>
                  <a:pt x="108072" y="22451"/>
                </a:lnTo>
                <a:lnTo>
                  <a:pt x="106259" y="20271"/>
                </a:lnTo>
                <a:lnTo>
                  <a:pt x="104454" y="18278"/>
                </a:lnTo>
                <a:lnTo>
                  <a:pt x="102463" y="16293"/>
                </a:lnTo>
                <a:lnTo>
                  <a:pt x="100295" y="14503"/>
                </a:lnTo>
                <a:lnTo>
                  <a:pt x="98128" y="12714"/>
                </a:lnTo>
                <a:lnTo>
                  <a:pt x="95960" y="11127"/>
                </a:lnTo>
                <a:lnTo>
                  <a:pt x="93614" y="9541"/>
                </a:lnTo>
                <a:lnTo>
                  <a:pt x="91083" y="7947"/>
                </a:lnTo>
                <a:lnTo>
                  <a:pt x="88553" y="6759"/>
                </a:lnTo>
                <a:lnTo>
                  <a:pt x="86022" y="5368"/>
                </a:lnTo>
                <a:lnTo>
                  <a:pt x="83314" y="4376"/>
                </a:lnTo>
                <a:lnTo>
                  <a:pt x="80599" y="3383"/>
                </a:lnTo>
                <a:lnTo>
                  <a:pt x="77891" y="2383"/>
                </a:lnTo>
                <a:lnTo>
                  <a:pt x="74998" y="1594"/>
                </a:lnTo>
                <a:lnTo>
                  <a:pt x="72105" y="1000"/>
                </a:lnTo>
                <a:lnTo>
                  <a:pt x="69219" y="601"/>
                </a:lnTo>
                <a:lnTo>
                  <a:pt x="66141" y="203"/>
                </a:lnTo>
                <a:lnTo>
                  <a:pt x="63070" y="0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6" name="Google Shape;286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75225" y="4472050"/>
            <a:ext cx="1257300" cy="54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31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438</Words>
  <Application>Microsoft Office PowerPoint</Application>
  <PresentationFormat>On-screen Show (16:9)</PresentationFormat>
  <Paragraphs>48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Calibri</vt:lpstr>
      <vt:lpstr>Georgia</vt:lpstr>
      <vt:lpstr>Helvetica Neue</vt:lpstr>
      <vt:lpstr>Karla</vt:lpstr>
      <vt:lpstr>Economica</vt:lpstr>
      <vt:lpstr>Raleway</vt:lpstr>
      <vt:lpstr>Noto Sans Symbols</vt:lpstr>
      <vt:lpstr>Arial</vt:lpstr>
      <vt:lpstr>Galdeano</vt:lpstr>
      <vt:lpstr>Escalus template</vt:lpstr>
      <vt:lpstr>Escalus template</vt:lpstr>
      <vt:lpstr>Coding with Arduino II: if/else blocks, and Analog &amp; Digital input</vt:lpstr>
      <vt:lpstr>PowerPoint Presentation</vt:lpstr>
      <vt:lpstr>PowerPoint Presentation</vt:lpstr>
      <vt:lpstr>PowerPoint Presentation</vt:lpstr>
      <vt:lpstr>PowerPoint Presentation</vt:lpstr>
      <vt:lpstr>How to use the monitor and LDR in a sketch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Coding with Arduino II: if/else blocks, and Analog &amp; Digital input</dc:title>
  <cp:lastModifiedBy>Shamsi</cp:lastModifiedBy>
  <cp:revision>1</cp:revision>
  <dcterms:modified xsi:type="dcterms:W3CDTF">2020-03-31T03:04:00Z</dcterms:modified>
</cp:coreProperties>
</file>