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Raleway"/>
      <p:regular r:id="rId17"/>
      <p:bold r:id="rId18"/>
      <p:italic r:id="rId19"/>
      <p:boldItalic r:id="rId20"/>
    </p:embeddedFont>
    <p:embeddedFont>
      <p:font typeface="Economica"/>
      <p:regular r:id="rId21"/>
      <p:bold r:id="rId22"/>
      <p:italic r:id="rId23"/>
      <p:boldItalic r:id="rId24"/>
    </p:embeddedFont>
    <p:embeddedFont>
      <p:font typeface="Galdeano"/>
      <p:regular r:id="rId25"/>
    </p:embeddedFont>
    <p:embeddedFont>
      <p:font typeface="Karla"/>
      <p:regular r:id="rId26"/>
      <p:bold r:id="rId27"/>
      <p:italic r:id="rId28"/>
      <p:boldItalic r:id="rId29"/>
    </p:embeddedFont>
    <p:embeddedFont>
      <p:font typeface="Open Sans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boldItalic.fntdata"/><Relationship Id="rId22" Type="http://schemas.openxmlformats.org/officeDocument/2006/relationships/font" Target="fonts/Economica-bold.fntdata"/><Relationship Id="rId21" Type="http://schemas.openxmlformats.org/officeDocument/2006/relationships/font" Target="fonts/Economica-regular.fntdata"/><Relationship Id="rId24" Type="http://schemas.openxmlformats.org/officeDocument/2006/relationships/font" Target="fonts/Economica-boldItalic.fntdata"/><Relationship Id="rId23" Type="http://schemas.openxmlformats.org/officeDocument/2006/relationships/font" Target="fonts/Economica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Karla-regular.fntdata"/><Relationship Id="rId25" Type="http://schemas.openxmlformats.org/officeDocument/2006/relationships/font" Target="fonts/Galdeano-regular.fntdata"/><Relationship Id="rId28" Type="http://schemas.openxmlformats.org/officeDocument/2006/relationships/font" Target="fonts/Karla-italic.fntdata"/><Relationship Id="rId27" Type="http://schemas.openxmlformats.org/officeDocument/2006/relationships/font" Target="fonts/Karla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Karla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penSans-bold.fntdata"/><Relationship Id="rId30" Type="http://schemas.openxmlformats.org/officeDocument/2006/relationships/font" Target="fonts/OpenSans-regular.fntdata"/><Relationship Id="rId11" Type="http://schemas.openxmlformats.org/officeDocument/2006/relationships/slide" Target="slides/slide7.xml"/><Relationship Id="rId33" Type="http://schemas.openxmlformats.org/officeDocument/2006/relationships/font" Target="fonts/OpenSans-boldItalic.fntdata"/><Relationship Id="rId10" Type="http://schemas.openxmlformats.org/officeDocument/2006/relationships/slide" Target="slides/slide6.xml"/><Relationship Id="rId32" Type="http://schemas.openxmlformats.org/officeDocument/2006/relationships/font" Target="fonts/OpenSans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Raleway-regular.fntdata"/><Relationship Id="rId16" Type="http://schemas.openxmlformats.org/officeDocument/2006/relationships/slide" Target="slides/slide12.xml"/><Relationship Id="rId19" Type="http://schemas.openxmlformats.org/officeDocument/2006/relationships/font" Target="fonts/Raleway-italic.fntdata"/><Relationship Id="rId18" Type="http://schemas.openxmlformats.org/officeDocument/2006/relationships/font" Target="fonts/Raleway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0:notes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b432a5bb7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" name="Google Shape;180;g5b432a5bb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b432a5bb7_0_1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g5b432a5bb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:notes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bg>
      <p:bgPr>
        <a:solidFill>
          <a:srgbClr val="004C52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6025" y="301575"/>
            <a:ext cx="9150050" cy="4496747"/>
          </a:xfrm>
          <a:custGeom>
            <a:rect b="b" l="l" r="r" t="t"/>
            <a:pathLst>
              <a:path extrusionOk="0" h="120000" w="12000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5900" y="759981"/>
            <a:ext cx="9144150" cy="3769800"/>
          </a:xfrm>
          <a:custGeom>
            <a:rect b="b" l="l" r="r" t="t"/>
            <a:pathLst>
              <a:path extrusionOk="0" h="120000" w="12000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0" y="1351100"/>
            <a:ext cx="9156075" cy="2889062"/>
          </a:xfrm>
          <a:custGeom>
            <a:rect b="b" l="l" r="r" t="t"/>
            <a:pathLst>
              <a:path extrusionOk="0" h="120000" w="12000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1719025" y="1991825"/>
            <a:ext cx="5705999" cy="1159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/>
          <p:nvPr>
            <p:ph idx="1" type="body"/>
          </p:nvPr>
        </p:nvSpPr>
        <p:spPr>
          <a:xfrm>
            <a:off x="872066" y="2006600"/>
            <a:ext cx="7408332" cy="25880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b="0" i="0" sz="2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indent="-368300" lvl="1" marL="9144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b="0" i="0" sz="22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b="0" i="0" sz="2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b="0" i="0" sz="18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b="0" i="0" sz="16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b="0" i="0" sz="1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b="0" i="0" sz="1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b="0" i="0" sz="1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b="0" i="0" sz="1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85" name="Google Shape;85;p11"/>
          <p:cNvSpPr txBox="1"/>
          <p:nvPr>
            <p:ph idx="10" type="dt"/>
          </p:nvPr>
        </p:nvSpPr>
        <p:spPr>
          <a:xfrm>
            <a:off x="5163671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0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86" name="Google Shape;86;p11"/>
          <p:cNvSpPr txBox="1"/>
          <p:nvPr>
            <p:ph idx="11" type="ftr"/>
          </p:nvPr>
        </p:nvSpPr>
        <p:spPr>
          <a:xfrm>
            <a:off x="193638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87" name="Google Shape;87;p11"/>
          <p:cNvSpPr txBox="1"/>
          <p:nvPr>
            <p:ph idx="12" type="sldNum"/>
          </p:nvPr>
        </p:nvSpPr>
        <p:spPr>
          <a:xfrm>
            <a:off x="3991087" y="4687622"/>
            <a:ext cx="1161826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1"/>
          <p:cNvSpPr txBox="1"/>
          <p:nvPr>
            <p:ph type="title"/>
          </p:nvPr>
        </p:nvSpPr>
        <p:spPr>
          <a:xfrm>
            <a:off x="457200" y="253746"/>
            <a:ext cx="8229600" cy="93954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  <a:defRPr b="0" i="0" sz="4400" u="none" cap="none" strike="noStrik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3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5" name="Google Shape;15;p3"/>
            <p:cNvSpPr/>
            <p:nvPr/>
          </p:nvSpPr>
          <p:spPr>
            <a:xfrm>
              <a:off x="0" y="0"/>
              <a:ext cx="8552900" cy="13330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6" name="Google Shape;16;p3"/>
            <p:cNvSpPr/>
            <p:nvPr/>
          </p:nvSpPr>
          <p:spPr>
            <a:xfrm>
              <a:off x="2563450" y="0"/>
              <a:ext cx="6580550" cy="12726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17" name="Google Shape;17;p3"/>
            <p:cNvSpPr/>
            <p:nvPr/>
          </p:nvSpPr>
          <p:spPr>
            <a:xfrm>
              <a:off x="-6025" y="2"/>
              <a:ext cx="7298300" cy="1471709"/>
            </a:xfrm>
            <a:custGeom>
              <a:rect b="b" l="l" r="r" t="t"/>
              <a:pathLst>
                <a:path extrusionOk="0" h="120000" w="12000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18" name="Google Shape;18;p3"/>
            <p:cNvSpPr/>
            <p:nvPr/>
          </p:nvSpPr>
          <p:spPr>
            <a:xfrm>
              <a:off x="3596100" y="4667000"/>
              <a:ext cx="5090700" cy="476500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9" name="Google Shape;19;p3"/>
            <p:cNvSpPr/>
            <p:nvPr/>
          </p:nvSpPr>
          <p:spPr>
            <a:xfrm>
              <a:off x="5525000" y="4692625"/>
              <a:ext cx="3637100" cy="47047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20" name="Google Shape;20;p3"/>
            <p:cNvSpPr/>
            <p:nvPr/>
          </p:nvSpPr>
          <p:spPr>
            <a:xfrm>
              <a:off x="7521475" y="4023125"/>
              <a:ext cx="1634600" cy="1139975"/>
            </a:xfrm>
            <a:custGeom>
              <a:rect b="b" l="l" r="r" t="t"/>
              <a:pathLst>
                <a:path extrusionOk="0" h="120000" w="12000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Subtitle">
    <p:bg>
      <p:bgPr>
        <a:solidFill>
          <a:srgbClr val="ABE33F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flipH="1">
            <a:off x="6025" y="301575"/>
            <a:ext cx="9150050" cy="4496747"/>
          </a:xfrm>
          <a:custGeom>
            <a:rect b="b" l="l" r="r" t="t"/>
            <a:pathLst>
              <a:path extrusionOk="0" h="120000" w="12000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25" name="Google Shape;25;p4"/>
          <p:cNvSpPr/>
          <p:nvPr/>
        </p:nvSpPr>
        <p:spPr>
          <a:xfrm>
            <a:off x="-5900" y="753950"/>
            <a:ext cx="9144150" cy="3769800"/>
          </a:xfrm>
          <a:custGeom>
            <a:rect b="b" l="l" r="r" t="t"/>
            <a:pathLst>
              <a:path extrusionOk="0" h="120000" w="12000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26" name="Google Shape;26;p4"/>
          <p:cNvSpPr/>
          <p:nvPr/>
        </p:nvSpPr>
        <p:spPr>
          <a:xfrm>
            <a:off x="0" y="1351100"/>
            <a:ext cx="9156075" cy="2889062"/>
          </a:xfrm>
          <a:custGeom>
            <a:rect b="b" l="l" r="r" t="t"/>
            <a:pathLst>
              <a:path extrusionOk="0" h="120000" w="12000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27" name="Google Shape;27;p4"/>
          <p:cNvSpPr txBox="1"/>
          <p:nvPr>
            <p:ph type="ctrTitle"/>
          </p:nvPr>
        </p:nvSpPr>
        <p:spPr>
          <a:xfrm>
            <a:off x="1815525" y="2040550"/>
            <a:ext cx="5513100" cy="1159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" type="subTitle"/>
          </p:nvPr>
        </p:nvSpPr>
        <p:spPr>
          <a:xfrm>
            <a:off x="1815375" y="3068650"/>
            <a:ext cx="5513100" cy="78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5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31" name="Google Shape;31;p5"/>
            <p:cNvSpPr/>
            <p:nvPr/>
          </p:nvSpPr>
          <p:spPr>
            <a:xfrm>
              <a:off x="0" y="0"/>
              <a:ext cx="8552900" cy="13330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2" name="Google Shape;32;p5"/>
            <p:cNvSpPr/>
            <p:nvPr/>
          </p:nvSpPr>
          <p:spPr>
            <a:xfrm>
              <a:off x="2563450" y="0"/>
              <a:ext cx="6580550" cy="12726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33" name="Google Shape;33;p5"/>
            <p:cNvSpPr/>
            <p:nvPr/>
          </p:nvSpPr>
          <p:spPr>
            <a:xfrm>
              <a:off x="-6025" y="2"/>
              <a:ext cx="7298300" cy="1471709"/>
            </a:xfrm>
            <a:custGeom>
              <a:rect b="b" l="l" r="r" t="t"/>
              <a:pathLst>
                <a:path extrusionOk="0" h="120000" w="12000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34" name="Google Shape;34;p5"/>
            <p:cNvSpPr/>
            <p:nvPr/>
          </p:nvSpPr>
          <p:spPr>
            <a:xfrm>
              <a:off x="3596100" y="4667000"/>
              <a:ext cx="5090700" cy="476500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5" name="Google Shape;35;p5"/>
            <p:cNvSpPr/>
            <p:nvPr/>
          </p:nvSpPr>
          <p:spPr>
            <a:xfrm>
              <a:off x="5525000" y="4692625"/>
              <a:ext cx="3637100" cy="47047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36" name="Google Shape;36;p5"/>
            <p:cNvSpPr/>
            <p:nvPr/>
          </p:nvSpPr>
          <p:spPr>
            <a:xfrm>
              <a:off x="7521475" y="4023125"/>
              <a:ext cx="1634600" cy="1139975"/>
            </a:xfrm>
            <a:custGeom>
              <a:rect b="b" l="l" r="r" t="t"/>
              <a:pathLst>
                <a:path extrusionOk="0" h="120000" w="12000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37" name="Google Shape;37;p5"/>
          <p:cNvSpPr txBox="1"/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904925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4679179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-2355" y="0"/>
            <a:ext cx="5209571" cy="983354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42" name="Google Shape;42;p6"/>
          <p:cNvSpPr/>
          <p:nvPr/>
        </p:nvSpPr>
        <p:spPr>
          <a:xfrm>
            <a:off x="-6025" y="1"/>
            <a:ext cx="4445394" cy="1085643"/>
          </a:xfrm>
          <a:custGeom>
            <a:rect b="b" l="l" r="r" t="t"/>
            <a:pathLst>
              <a:path extrusionOk="0" h="120000" w="12000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43" name="Google Shape;43;p6"/>
          <p:cNvSpPr/>
          <p:nvPr/>
        </p:nvSpPr>
        <p:spPr>
          <a:xfrm>
            <a:off x="6375475" y="4745746"/>
            <a:ext cx="2548913" cy="400879"/>
          </a:xfrm>
          <a:custGeom>
            <a:rect b="b" l="l" r="r" t="t"/>
            <a:pathLst>
              <a:path extrusionOk="0" h="120000" w="12000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44" name="Google Shape;44;p6"/>
          <p:cNvSpPr/>
          <p:nvPr/>
        </p:nvSpPr>
        <p:spPr>
          <a:xfrm>
            <a:off x="7341180" y="4767304"/>
            <a:ext cx="1821095" cy="395810"/>
          </a:xfrm>
          <a:custGeom>
            <a:rect b="b" l="l" r="r" t="t"/>
            <a:pathLst>
              <a:path extrusionOk="0" h="120000" w="12000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45" name="Google Shape;45;p6"/>
          <p:cNvSpPr/>
          <p:nvPr/>
        </p:nvSpPr>
        <p:spPr>
          <a:xfrm>
            <a:off x="8340717" y="4204075"/>
            <a:ext cx="818444" cy="959060"/>
          </a:xfrm>
          <a:custGeom>
            <a:rect b="b" l="l" r="r" t="t"/>
            <a:pathLst>
              <a:path extrusionOk="0" h="120000" w="12000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46" name="Google Shape;46;p6"/>
          <p:cNvSpPr/>
          <p:nvPr/>
        </p:nvSpPr>
        <p:spPr>
          <a:xfrm>
            <a:off x="1559025" y="-6025"/>
            <a:ext cx="4116775" cy="944875"/>
          </a:xfrm>
          <a:custGeom>
            <a:rect b="b" l="l" r="r" t="t"/>
            <a:pathLst>
              <a:path extrusionOk="0" h="120000" w="12000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7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9" name="Google Shape;49;p7"/>
            <p:cNvSpPr/>
            <p:nvPr/>
          </p:nvSpPr>
          <p:spPr>
            <a:xfrm>
              <a:off x="0" y="0"/>
              <a:ext cx="8552900" cy="13330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0" name="Google Shape;50;p7"/>
            <p:cNvSpPr/>
            <p:nvPr/>
          </p:nvSpPr>
          <p:spPr>
            <a:xfrm>
              <a:off x="2563450" y="0"/>
              <a:ext cx="6580550" cy="12726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1" name="Google Shape;51;p7"/>
            <p:cNvSpPr/>
            <p:nvPr/>
          </p:nvSpPr>
          <p:spPr>
            <a:xfrm>
              <a:off x="-6025" y="2"/>
              <a:ext cx="7298300" cy="1471709"/>
            </a:xfrm>
            <a:custGeom>
              <a:rect b="b" l="l" r="r" t="t"/>
              <a:pathLst>
                <a:path extrusionOk="0" h="120000" w="12000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52" name="Google Shape;52;p7"/>
            <p:cNvSpPr/>
            <p:nvPr/>
          </p:nvSpPr>
          <p:spPr>
            <a:xfrm>
              <a:off x="3596100" y="4667000"/>
              <a:ext cx="5090700" cy="476500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3" name="Google Shape;53;p7"/>
            <p:cNvSpPr/>
            <p:nvPr/>
          </p:nvSpPr>
          <p:spPr>
            <a:xfrm>
              <a:off x="5525000" y="4692625"/>
              <a:ext cx="3637100" cy="47047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4" name="Google Shape;54;p7"/>
            <p:cNvSpPr/>
            <p:nvPr/>
          </p:nvSpPr>
          <p:spPr>
            <a:xfrm>
              <a:off x="7521475" y="4023125"/>
              <a:ext cx="1634600" cy="1139975"/>
            </a:xfrm>
            <a:custGeom>
              <a:rect b="b" l="l" r="r" t="t"/>
              <a:pathLst>
                <a:path extrusionOk="0" h="120000" w="12000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55" name="Google Shape;55;p7"/>
          <p:cNvSpPr txBox="1"/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Quot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/>
          <p:nvPr/>
        </p:nvSpPr>
        <p:spPr>
          <a:xfrm>
            <a:off x="6024" y="301575"/>
            <a:ext cx="9150050" cy="4496747"/>
          </a:xfrm>
          <a:custGeom>
            <a:rect b="b" l="l" r="r" t="t"/>
            <a:pathLst>
              <a:path extrusionOk="0" h="120000" w="12000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58" name="Google Shape;58;p8"/>
          <p:cNvSpPr/>
          <p:nvPr/>
        </p:nvSpPr>
        <p:spPr>
          <a:xfrm>
            <a:off x="0" y="1580112"/>
            <a:ext cx="9144000" cy="334166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59" name="Google Shape;59;p8"/>
          <p:cNvSpPr/>
          <p:nvPr/>
        </p:nvSpPr>
        <p:spPr>
          <a:xfrm>
            <a:off x="-5900" y="410541"/>
            <a:ext cx="9144151" cy="4453148"/>
          </a:xfrm>
          <a:custGeom>
            <a:rect b="b" l="l" r="r" t="t"/>
            <a:pathLst>
              <a:path extrusionOk="0" h="120000" w="12000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60" name="Google Shape;60;p8"/>
          <p:cNvSpPr txBox="1"/>
          <p:nvPr>
            <p:ph idx="1" type="body"/>
          </p:nvPr>
        </p:nvSpPr>
        <p:spPr>
          <a:xfrm>
            <a:off x="1833775" y="2314200"/>
            <a:ext cx="5476500" cy="8198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810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81000" lvl="1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81000" lvl="2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61" name="Google Shape;61;p8"/>
          <p:cNvSpPr txBox="1"/>
          <p:nvPr/>
        </p:nvSpPr>
        <p:spPr>
          <a:xfrm>
            <a:off x="3593400" y="1086168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Raleway"/>
              <a:buNone/>
            </a:pPr>
            <a:r>
              <a:rPr b="1" i="0" lang="en" sz="60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8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cap="flat" cmpd="sng" w="2857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 + 3 columns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9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5" name="Google Shape;65;p9"/>
            <p:cNvSpPr/>
            <p:nvPr/>
          </p:nvSpPr>
          <p:spPr>
            <a:xfrm>
              <a:off x="0" y="0"/>
              <a:ext cx="8552900" cy="13330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6" name="Google Shape;66;p9"/>
            <p:cNvSpPr/>
            <p:nvPr/>
          </p:nvSpPr>
          <p:spPr>
            <a:xfrm>
              <a:off x="2563450" y="0"/>
              <a:ext cx="6580550" cy="12726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67" name="Google Shape;67;p9"/>
            <p:cNvSpPr/>
            <p:nvPr/>
          </p:nvSpPr>
          <p:spPr>
            <a:xfrm>
              <a:off x="-6025" y="2"/>
              <a:ext cx="7298300" cy="1471709"/>
            </a:xfrm>
            <a:custGeom>
              <a:rect b="b" l="l" r="r" t="t"/>
              <a:pathLst>
                <a:path extrusionOk="0" h="120000" w="12000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68" name="Google Shape;68;p9"/>
            <p:cNvSpPr/>
            <p:nvPr/>
          </p:nvSpPr>
          <p:spPr>
            <a:xfrm>
              <a:off x="3596100" y="4667000"/>
              <a:ext cx="5090700" cy="476500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9" name="Google Shape;69;p9"/>
            <p:cNvSpPr/>
            <p:nvPr/>
          </p:nvSpPr>
          <p:spPr>
            <a:xfrm>
              <a:off x="5525000" y="4692625"/>
              <a:ext cx="3637100" cy="47047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70" name="Google Shape;70;p9"/>
            <p:cNvSpPr/>
            <p:nvPr/>
          </p:nvSpPr>
          <p:spPr>
            <a:xfrm>
              <a:off x="7521475" y="4023125"/>
              <a:ext cx="1634600" cy="1139975"/>
            </a:xfrm>
            <a:custGeom>
              <a:rect b="b" l="l" r="r" t="t"/>
              <a:pathLst>
                <a:path extrusionOk="0" h="120000" w="12000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71" name="Google Shape;71;p9"/>
          <p:cNvSpPr txBox="1"/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2" name="Google Shape;72;p9"/>
          <p:cNvSpPr txBox="1"/>
          <p:nvPr>
            <p:ph idx="1" type="body"/>
          </p:nvPr>
        </p:nvSpPr>
        <p:spPr>
          <a:xfrm>
            <a:off x="870750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73" name="Google Shape;73;p9"/>
          <p:cNvSpPr txBox="1"/>
          <p:nvPr>
            <p:ph idx="2" type="body"/>
          </p:nvPr>
        </p:nvSpPr>
        <p:spPr>
          <a:xfrm>
            <a:off x="3357261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74" name="Google Shape;74;p9"/>
          <p:cNvSpPr txBox="1"/>
          <p:nvPr>
            <p:ph idx="3" type="body"/>
          </p:nvPr>
        </p:nvSpPr>
        <p:spPr>
          <a:xfrm>
            <a:off x="5843773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/>
        </p:nvSpPr>
        <p:spPr>
          <a:xfrm>
            <a:off x="-2355" y="0"/>
            <a:ext cx="5209571" cy="983354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7" name="Google Shape;77;p10"/>
          <p:cNvSpPr/>
          <p:nvPr/>
        </p:nvSpPr>
        <p:spPr>
          <a:xfrm>
            <a:off x="-6025" y="1"/>
            <a:ext cx="4445394" cy="1085643"/>
          </a:xfrm>
          <a:custGeom>
            <a:rect b="b" l="l" r="r" t="t"/>
            <a:pathLst>
              <a:path extrusionOk="0" h="120000" w="12000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78" name="Google Shape;78;p10"/>
          <p:cNvSpPr/>
          <p:nvPr/>
        </p:nvSpPr>
        <p:spPr>
          <a:xfrm>
            <a:off x="6375475" y="4745746"/>
            <a:ext cx="2548913" cy="400879"/>
          </a:xfrm>
          <a:custGeom>
            <a:rect b="b" l="l" r="r" t="t"/>
            <a:pathLst>
              <a:path extrusionOk="0" h="120000" w="12000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7341180" y="4767304"/>
            <a:ext cx="1821095" cy="395810"/>
          </a:xfrm>
          <a:custGeom>
            <a:rect b="b" l="l" r="r" t="t"/>
            <a:pathLst>
              <a:path extrusionOk="0" h="120000" w="12000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0" name="Google Shape;80;p10"/>
          <p:cNvSpPr/>
          <p:nvPr/>
        </p:nvSpPr>
        <p:spPr>
          <a:xfrm>
            <a:off x="8340717" y="4204075"/>
            <a:ext cx="818444" cy="959060"/>
          </a:xfrm>
          <a:custGeom>
            <a:rect b="b" l="l" r="r" t="t"/>
            <a:pathLst>
              <a:path extrusionOk="0" h="120000" w="12000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1559025" y="-6025"/>
            <a:ext cx="4116775" cy="944875"/>
          </a:xfrm>
          <a:custGeom>
            <a:rect b="b" l="l" r="r" t="t"/>
            <a:pathLst>
              <a:path extrusionOk="0" h="120000" w="12000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2" name="Google Shape;82;p10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" type="body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hyperlink" Target="http://www.nsf.gov/" TargetMode="External"/><Relationship Id="rId5" Type="http://schemas.openxmlformats.org/officeDocument/2006/relationships/image" Target="../media/image4.png"/><Relationship Id="rId6" Type="http://schemas.openxmlformats.org/officeDocument/2006/relationships/image" Target="../media/image12.png"/><Relationship Id="rId7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1" Type="http://schemas.openxmlformats.org/officeDocument/2006/relationships/hyperlink" Target="http://www.nsf.gov/" TargetMode="External"/><Relationship Id="rId10" Type="http://schemas.openxmlformats.org/officeDocument/2006/relationships/hyperlink" Target="https://icreat.mentornet.org/login" TargetMode="External"/><Relationship Id="rId13" Type="http://schemas.openxmlformats.org/officeDocument/2006/relationships/image" Target="../media/image15.png"/><Relationship Id="rId1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www.massbay.edu/profile/shamsimoussavi" TargetMode="External"/><Relationship Id="rId4" Type="http://schemas.openxmlformats.org/officeDocument/2006/relationships/hyperlink" Target="https://www.massbay.edu/profile/giuseppesena" TargetMode="External"/><Relationship Id="rId9" Type="http://schemas.openxmlformats.org/officeDocument/2006/relationships/hyperlink" Target="http://mentornet.org/" TargetMode="External"/><Relationship Id="rId15" Type="http://schemas.openxmlformats.org/officeDocument/2006/relationships/image" Target="../media/image13.png"/><Relationship Id="rId14" Type="http://schemas.openxmlformats.org/officeDocument/2006/relationships/image" Target="../media/image16.png"/><Relationship Id="rId5" Type="http://schemas.openxmlformats.org/officeDocument/2006/relationships/hyperlink" Target="https://www.massbay.edu/profile/susannesteigerescobar" TargetMode="External"/><Relationship Id="rId6" Type="http://schemas.openxmlformats.org/officeDocument/2006/relationships/hyperlink" Target="https://www.massbay.edu/profile/marinabograd" TargetMode="External"/><Relationship Id="rId7" Type="http://schemas.openxmlformats.org/officeDocument/2006/relationships/hyperlink" Target="http://www.bc.edu/" TargetMode="External"/><Relationship Id="rId8" Type="http://schemas.openxmlformats.org/officeDocument/2006/relationships/hyperlink" Target="http://www.bc.edu/lynchschoo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Relationship Id="rId4" Type="http://schemas.openxmlformats.org/officeDocument/2006/relationships/image" Target="../media/image10.png"/><Relationship Id="rId10" Type="http://schemas.openxmlformats.org/officeDocument/2006/relationships/image" Target="../media/image2.png"/><Relationship Id="rId9" Type="http://schemas.openxmlformats.org/officeDocument/2006/relationships/image" Target="../media/image4.png"/><Relationship Id="rId5" Type="http://schemas.openxmlformats.org/officeDocument/2006/relationships/image" Target="../media/image7.jpg"/><Relationship Id="rId6" Type="http://schemas.openxmlformats.org/officeDocument/2006/relationships/image" Target="../media/image11.jpg"/><Relationship Id="rId7" Type="http://schemas.openxmlformats.org/officeDocument/2006/relationships/image" Target="../media/image9.jpg"/><Relationship Id="rId8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/>
          <p:nvPr>
            <p:ph type="ctrTitle"/>
          </p:nvPr>
        </p:nvSpPr>
        <p:spPr>
          <a:xfrm>
            <a:off x="588875" y="1404375"/>
            <a:ext cx="7835400" cy="238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Coding with Arduino III:</a:t>
            </a:r>
            <a:endParaRPr b="1" i="0" sz="48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" sz="2400" u="none" cap="none" strike="noStrik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Ultrasonic Sensor</a:t>
            </a:r>
            <a:endParaRPr b="1" i="0" sz="48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94" name="Google Shape;9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1257300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2"/>
          <p:cNvSpPr txBox="1"/>
          <p:nvPr/>
        </p:nvSpPr>
        <p:spPr>
          <a:xfrm>
            <a:off x="1904075" y="4728775"/>
            <a:ext cx="5208000" cy="32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2016-2018  Shamsi Moussavi, Giuseppe Sena, Susanne Steiger-Escobar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and</a:t>
            </a:r>
            <a:r>
              <a:rPr b="0" i="0" lang="en" sz="1100" u="none" cap="none" strike="noStrik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Marina Bograd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  <a:r>
              <a:rPr b="0" i="0" lang="en" sz="1100" u="none" cap="none" strike="noStrik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     	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This material is based upon work supported by the </a:t>
            </a:r>
            <a:r>
              <a:rPr b="0" i="0" lang="en" sz="1100" u="sng" cap="none" strike="noStrike">
                <a:solidFill>
                  <a:srgbClr val="4A86E8"/>
                </a:solidFill>
                <a:latin typeface="Economica"/>
                <a:ea typeface="Economica"/>
                <a:cs typeface="Economica"/>
                <a:sym typeface="Economica"/>
                <a:hlinkClick r:id="rId4"/>
              </a:rPr>
              <a:t>National Science Foundation</a:t>
            </a:r>
            <a:r>
              <a:rPr b="0" i="0" lang="en" sz="1100" u="none" cap="none" strike="noStrik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under grant no. DUE-1501451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12"/>
          <p:cNvPicPr preferRelativeResize="0"/>
          <p:nvPr/>
        </p:nvPicPr>
        <p:blipFill rotWithShape="1">
          <a:blip r:embed="rId5">
            <a:alphaModFix/>
          </a:blip>
          <a:srcRect b="0" l="2821" r="2820" t="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611550" y="4660150"/>
            <a:ext cx="40957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ssBay 01.png" id="98" name="Google Shape;98;p1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775225" y="22860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1"/>
          <p:cNvSpPr txBox="1"/>
          <p:nvPr>
            <p:ph type="title"/>
          </p:nvPr>
        </p:nvSpPr>
        <p:spPr>
          <a:xfrm>
            <a:off x="396750" y="398400"/>
            <a:ext cx="7860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Converting signal duration to inches or centimeters</a:t>
            </a:r>
            <a:endParaRPr b="1" i="0" sz="24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t/>
            </a:r>
            <a:endParaRPr b="1" i="0" sz="24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4" name="Google Shape;174;p21"/>
          <p:cNvSpPr txBox="1"/>
          <p:nvPr>
            <p:ph idx="1" type="body"/>
          </p:nvPr>
        </p:nvSpPr>
        <p:spPr>
          <a:xfrm>
            <a:off x="426825" y="1679075"/>
            <a:ext cx="4038300" cy="32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 microsecondsToInches(long microseconds) {  </a:t>
            </a: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 this is a function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// According to Parallax's datasheet for the PING))), there are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// 73.746 microseconds per inch (i.e. sound travels at 1130 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// feet per second).  This gives the distance travelled by the          // ping, outbound and return, so we divide by 2 to get the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//distance of the obstacle.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return microseconds / 74 / 2;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 b="0" i="1" sz="1400" u="none" cap="none" strike="noStrik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75" name="Google Shape;175;p21"/>
          <p:cNvSpPr txBox="1"/>
          <p:nvPr>
            <p:ph idx="2" type="body"/>
          </p:nvPr>
        </p:nvSpPr>
        <p:spPr>
          <a:xfrm>
            <a:off x="4557525" y="1714500"/>
            <a:ext cx="4503900" cy="32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 microsecondsToCentimeters(long microseconds) {  </a:t>
            </a: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 this is a function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// The speed of sound is 340 m/s or 29 microseconds per centimeter.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// The ping travels out and back, so to find the distance of the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// object we take half of the distance travelled.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return microseconds / 29 / 2;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76" name="Google Shape;176;p21"/>
          <p:cNvPicPr preferRelativeResize="0"/>
          <p:nvPr/>
        </p:nvPicPr>
        <p:blipFill rotWithShape="1">
          <a:blip r:embed="rId3">
            <a:alphaModFix/>
          </a:blip>
          <a:srcRect b="0" l="2821" r="2821" t="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75225" y="4581958"/>
            <a:ext cx="1123949" cy="485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2"/>
          <p:cNvSpPr txBox="1"/>
          <p:nvPr>
            <p:ph idx="4294967295" type="subTitle"/>
          </p:nvPr>
        </p:nvSpPr>
        <p:spPr>
          <a:xfrm>
            <a:off x="3244675" y="1558650"/>
            <a:ext cx="5677800" cy="20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b="1" lang="en" sz="3600"/>
              <a:t>Any questions?</a:t>
            </a:r>
            <a:endParaRPr b="1" sz="3600"/>
          </a:p>
        </p:txBody>
      </p:sp>
      <p:grpSp>
        <p:nvGrpSpPr>
          <p:cNvPr id="183" name="Google Shape;183;p22"/>
          <p:cNvGrpSpPr/>
          <p:nvPr/>
        </p:nvGrpSpPr>
        <p:grpSpPr>
          <a:xfrm>
            <a:off x="685794" y="1814227"/>
            <a:ext cx="1681779" cy="1179499"/>
            <a:chOff x="559275" y="1683950"/>
            <a:chExt cx="466500" cy="327175"/>
          </a:xfrm>
        </p:grpSpPr>
        <p:sp>
          <p:nvSpPr>
            <p:cNvPr id="184" name="Google Shape;184;p22"/>
            <p:cNvSpPr/>
            <p:nvPr/>
          </p:nvSpPr>
          <p:spPr>
            <a:xfrm>
              <a:off x="559275" y="1683950"/>
              <a:ext cx="466500" cy="197700"/>
            </a:xfrm>
            <a:custGeom>
              <a:rect b="b" l="l" r="r" t="t"/>
              <a:pathLst>
                <a:path extrusionOk="0" h="120000" w="120000">
                  <a:moveTo>
                    <a:pt x="2514" y="15"/>
                  </a:moveTo>
                  <a:lnTo>
                    <a:pt x="1884" y="758"/>
                  </a:lnTo>
                  <a:lnTo>
                    <a:pt x="1414" y="1122"/>
                  </a:lnTo>
                  <a:lnTo>
                    <a:pt x="945" y="2228"/>
                  </a:lnTo>
                  <a:lnTo>
                    <a:pt x="475" y="3351"/>
                  </a:lnTo>
                  <a:lnTo>
                    <a:pt x="315" y="4457"/>
                  </a:lnTo>
                  <a:lnTo>
                    <a:pt x="0" y="5943"/>
                  </a:lnTo>
                  <a:lnTo>
                    <a:pt x="0" y="7414"/>
                  </a:lnTo>
                  <a:lnTo>
                    <a:pt x="0" y="17786"/>
                  </a:lnTo>
                  <a:lnTo>
                    <a:pt x="60000" y="120000"/>
                  </a:lnTo>
                  <a:lnTo>
                    <a:pt x="119993" y="17786"/>
                  </a:lnTo>
                  <a:lnTo>
                    <a:pt x="119993" y="7414"/>
                  </a:lnTo>
                  <a:lnTo>
                    <a:pt x="119993" y="5943"/>
                  </a:lnTo>
                  <a:lnTo>
                    <a:pt x="119684" y="4457"/>
                  </a:lnTo>
                  <a:lnTo>
                    <a:pt x="119524" y="3351"/>
                  </a:lnTo>
                  <a:lnTo>
                    <a:pt x="119054" y="2228"/>
                  </a:lnTo>
                  <a:lnTo>
                    <a:pt x="118585" y="1122"/>
                  </a:lnTo>
                  <a:lnTo>
                    <a:pt x="118109" y="758"/>
                  </a:lnTo>
                  <a:lnTo>
                    <a:pt x="117485" y="15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22"/>
            <p:cNvSpPr/>
            <p:nvPr/>
          </p:nvSpPr>
          <p:spPr>
            <a:xfrm>
              <a:off x="559275" y="1727925"/>
              <a:ext cx="466500" cy="2832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14822"/>
                  </a:lnTo>
                  <a:lnTo>
                    <a:pt x="0" y="115595"/>
                  </a:lnTo>
                  <a:lnTo>
                    <a:pt x="32983" y="76555"/>
                  </a:lnTo>
                  <a:lnTo>
                    <a:pt x="33614" y="76036"/>
                  </a:lnTo>
                  <a:lnTo>
                    <a:pt x="34244" y="76036"/>
                  </a:lnTo>
                  <a:lnTo>
                    <a:pt x="34713" y="76290"/>
                  </a:lnTo>
                  <a:lnTo>
                    <a:pt x="35183" y="77063"/>
                  </a:lnTo>
                  <a:lnTo>
                    <a:pt x="35498" y="78101"/>
                  </a:lnTo>
                  <a:lnTo>
                    <a:pt x="35498" y="79138"/>
                  </a:lnTo>
                  <a:lnTo>
                    <a:pt x="35183" y="79911"/>
                  </a:lnTo>
                  <a:lnTo>
                    <a:pt x="34868" y="80684"/>
                  </a:lnTo>
                  <a:lnTo>
                    <a:pt x="2045" y="119735"/>
                  </a:lnTo>
                  <a:lnTo>
                    <a:pt x="2668" y="120000"/>
                  </a:lnTo>
                  <a:lnTo>
                    <a:pt x="117324" y="120000"/>
                  </a:lnTo>
                  <a:lnTo>
                    <a:pt x="117954" y="119735"/>
                  </a:lnTo>
                  <a:lnTo>
                    <a:pt x="85131" y="80684"/>
                  </a:lnTo>
                  <a:lnTo>
                    <a:pt x="84816" y="79911"/>
                  </a:lnTo>
                  <a:lnTo>
                    <a:pt x="84501" y="79138"/>
                  </a:lnTo>
                  <a:lnTo>
                    <a:pt x="84501" y="78101"/>
                  </a:lnTo>
                  <a:lnTo>
                    <a:pt x="84816" y="77063"/>
                  </a:lnTo>
                  <a:lnTo>
                    <a:pt x="85286" y="76290"/>
                  </a:lnTo>
                  <a:lnTo>
                    <a:pt x="85755" y="76036"/>
                  </a:lnTo>
                  <a:lnTo>
                    <a:pt x="86385" y="76036"/>
                  </a:lnTo>
                  <a:lnTo>
                    <a:pt x="87016" y="76555"/>
                  </a:lnTo>
                  <a:lnTo>
                    <a:pt x="119993" y="115595"/>
                  </a:lnTo>
                  <a:lnTo>
                    <a:pt x="119993" y="114822"/>
                  </a:lnTo>
                  <a:lnTo>
                    <a:pt x="119993" y="0"/>
                  </a:lnTo>
                  <a:lnTo>
                    <a:pt x="60938" y="70339"/>
                  </a:lnTo>
                  <a:lnTo>
                    <a:pt x="60469" y="70858"/>
                  </a:lnTo>
                  <a:lnTo>
                    <a:pt x="59530" y="70858"/>
                  </a:lnTo>
                  <a:lnTo>
                    <a:pt x="59054" y="70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6" name="Google Shape;186;p22"/>
          <p:cNvSpPr/>
          <p:nvPr/>
        </p:nvSpPr>
        <p:spPr>
          <a:xfrm>
            <a:off x="1681875" y="2683100"/>
            <a:ext cx="1275000" cy="1159800"/>
          </a:xfrm>
          <a:custGeom>
            <a:rect b="b" l="l" r="r" t="t"/>
            <a:pathLst>
              <a:path extrusionOk="0" h="120000" w="120000">
                <a:moveTo>
                  <a:pt x="56929" y="0"/>
                </a:moveTo>
                <a:lnTo>
                  <a:pt x="53858" y="203"/>
                </a:lnTo>
                <a:lnTo>
                  <a:pt x="50780" y="601"/>
                </a:lnTo>
                <a:lnTo>
                  <a:pt x="47894" y="1000"/>
                </a:lnTo>
                <a:lnTo>
                  <a:pt x="45001" y="1594"/>
                </a:lnTo>
                <a:lnTo>
                  <a:pt x="42108" y="2383"/>
                </a:lnTo>
                <a:lnTo>
                  <a:pt x="39400" y="3383"/>
                </a:lnTo>
                <a:lnTo>
                  <a:pt x="36685" y="4376"/>
                </a:lnTo>
                <a:lnTo>
                  <a:pt x="33977" y="5368"/>
                </a:lnTo>
                <a:lnTo>
                  <a:pt x="31446" y="6759"/>
                </a:lnTo>
                <a:lnTo>
                  <a:pt x="28916" y="7947"/>
                </a:lnTo>
                <a:lnTo>
                  <a:pt x="26385" y="9541"/>
                </a:lnTo>
                <a:lnTo>
                  <a:pt x="24039" y="11127"/>
                </a:lnTo>
                <a:lnTo>
                  <a:pt x="21871" y="12714"/>
                </a:lnTo>
                <a:lnTo>
                  <a:pt x="19704" y="14503"/>
                </a:lnTo>
                <a:lnTo>
                  <a:pt x="17536" y="16293"/>
                </a:lnTo>
                <a:lnTo>
                  <a:pt x="15545" y="18278"/>
                </a:lnTo>
                <a:lnTo>
                  <a:pt x="13740" y="20271"/>
                </a:lnTo>
                <a:lnTo>
                  <a:pt x="11927" y="22451"/>
                </a:lnTo>
                <a:lnTo>
                  <a:pt x="10307" y="24639"/>
                </a:lnTo>
                <a:lnTo>
                  <a:pt x="8679" y="26827"/>
                </a:lnTo>
                <a:lnTo>
                  <a:pt x="7229" y="29210"/>
                </a:lnTo>
                <a:lnTo>
                  <a:pt x="5971" y="31594"/>
                </a:lnTo>
                <a:lnTo>
                  <a:pt x="4705" y="34172"/>
                </a:lnTo>
                <a:lnTo>
                  <a:pt x="3618" y="36759"/>
                </a:lnTo>
                <a:lnTo>
                  <a:pt x="2715" y="39338"/>
                </a:lnTo>
                <a:lnTo>
                  <a:pt x="1812" y="41925"/>
                </a:lnTo>
                <a:lnTo>
                  <a:pt x="1272" y="44707"/>
                </a:lnTo>
                <a:lnTo>
                  <a:pt x="725" y="47489"/>
                </a:lnTo>
                <a:lnTo>
                  <a:pt x="362" y="50263"/>
                </a:lnTo>
                <a:lnTo>
                  <a:pt x="7" y="53045"/>
                </a:lnTo>
                <a:lnTo>
                  <a:pt x="7" y="56030"/>
                </a:lnTo>
                <a:lnTo>
                  <a:pt x="7" y="59007"/>
                </a:lnTo>
                <a:lnTo>
                  <a:pt x="362" y="62188"/>
                </a:lnTo>
                <a:lnTo>
                  <a:pt x="725" y="65165"/>
                </a:lnTo>
                <a:lnTo>
                  <a:pt x="1450" y="67947"/>
                </a:lnTo>
                <a:lnTo>
                  <a:pt x="2175" y="70924"/>
                </a:lnTo>
                <a:lnTo>
                  <a:pt x="3078" y="73706"/>
                </a:lnTo>
                <a:lnTo>
                  <a:pt x="4158" y="76488"/>
                </a:lnTo>
                <a:lnTo>
                  <a:pt x="5423" y="79270"/>
                </a:lnTo>
                <a:lnTo>
                  <a:pt x="6688" y="81857"/>
                </a:lnTo>
                <a:lnTo>
                  <a:pt x="8139" y="84240"/>
                </a:lnTo>
                <a:lnTo>
                  <a:pt x="9944" y="86819"/>
                </a:lnTo>
                <a:lnTo>
                  <a:pt x="11572" y="89202"/>
                </a:lnTo>
                <a:lnTo>
                  <a:pt x="13555" y="91390"/>
                </a:lnTo>
                <a:lnTo>
                  <a:pt x="15545" y="93579"/>
                </a:lnTo>
                <a:lnTo>
                  <a:pt x="17713" y="95759"/>
                </a:lnTo>
                <a:lnTo>
                  <a:pt x="19881" y="97752"/>
                </a:lnTo>
                <a:lnTo>
                  <a:pt x="18438" y="100729"/>
                </a:lnTo>
                <a:lnTo>
                  <a:pt x="16810" y="103706"/>
                </a:lnTo>
                <a:lnTo>
                  <a:pt x="15005" y="106887"/>
                </a:lnTo>
                <a:lnTo>
                  <a:pt x="12652" y="109864"/>
                </a:lnTo>
                <a:lnTo>
                  <a:pt x="10122" y="112849"/>
                </a:lnTo>
                <a:lnTo>
                  <a:pt x="8679" y="114240"/>
                </a:lnTo>
                <a:lnTo>
                  <a:pt x="7051" y="115428"/>
                </a:lnTo>
                <a:lnTo>
                  <a:pt x="5423" y="116624"/>
                </a:lnTo>
                <a:lnTo>
                  <a:pt x="3795" y="117811"/>
                </a:lnTo>
                <a:lnTo>
                  <a:pt x="1990" y="118609"/>
                </a:lnTo>
                <a:lnTo>
                  <a:pt x="7" y="119601"/>
                </a:lnTo>
                <a:lnTo>
                  <a:pt x="910" y="119601"/>
                </a:lnTo>
                <a:lnTo>
                  <a:pt x="3618" y="119999"/>
                </a:lnTo>
                <a:lnTo>
                  <a:pt x="10122" y="119999"/>
                </a:lnTo>
                <a:lnTo>
                  <a:pt x="12652" y="119804"/>
                </a:lnTo>
                <a:lnTo>
                  <a:pt x="15545" y="119202"/>
                </a:lnTo>
                <a:lnTo>
                  <a:pt x="18438" y="118609"/>
                </a:lnTo>
                <a:lnTo>
                  <a:pt x="21509" y="117616"/>
                </a:lnTo>
                <a:lnTo>
                  <a:pt x="24580" y="116420"/>
                </a:lnTo>
                <a:lnTo>
                  <a:pt x="27835" y="114834"/>
                </a:lnTo>
                <a:lnTo>
                  <a:pt x="30906" y="112849"/>
                </a:lnTo>
                <a:lnTo>
                  <a:pt x="33977" y="110661"/>
                </a:lnTo>
                <a:lnTo>
                  <a:pt x="36870" y="107684"/>
                </a:lnTo>
                <a:lnTo>
                  <a:pt x="39578" y="108676"/>
                </a:lnTo>
                <a:lnTo>
                  <a:pt x="42293" y="109669"/>
                </a:lnTo>
                <a:lnTo>
                  <a:pt x="45179" y="110263"/>
                </a:lnTo>
                <a:lnTo>
                  <a:pt x="48072" y="110856"/>
                </a:lnTo>
                <a:lnTo>
                  <a:pt x="50965" y="111458"/>
                </a:lnTo>
                <a:lnTo>
                  <a:pt x="53858" y="111857"/>
                </a:lnTo>
                <a:lnTo>
                  <a:pt x="56929" y="112052"/>
                </a:lnTo>
                <a:lnTo>
                  <a:pt x="63070" y="112052"/>
                </a:lnTo>
                <a:lnTo>
                  <a:pt x="66141" y="111857"/>
                </a:lnTo>
                <a:lnTo>
                  <a:pt x="69219" y="111458"/>
                </a:lnTo>
                <a:lnTo>
                  <a:pt x="72105" y="110856"/>
                </a:lnTo>
                <a:lnTo>
                  <a:pt x="74998" y="110263"/>
                </a:lnTo>
                <a:lnTo>
                  <a:pt x="77891" y="109473"/>
                </a:lnTo>
                <a:lnTo>
                  <a:pt x="80599" y="108676"/>
                </a:lnTo>
                <a:lnTo>
                  <a:pt x="83314" y="107684"/>
                </a:lnTo>
                <a:lnTo>
                  <a:pt x="86022" y="106488"/>
                </a:lnTo>
                <a:lnTo>
                  <a:pt x="88553" y="105300"/>
                </a:lnTo>
                <a:lnTo>
                  <a:pt x="91083" y="103909"/>
                </a:lnTo>
                <a:lnTo>
                  <a:pt x="93614" y="102518"/>
                </a:lnTo>
                <a:lnTo>
                  <a:pt x="95960" y="100924"/>
                </a:lnTo>
                <a:lnTo>
                  <a:pt x="98128" y="99338"/>
                </a:lnTo>
                <a:lnTo>
                  <a:pt x="100295" y="97548"/>
                </a:lnTo>
                <a:lnTo>
                  <a:pt x="102463" y="95563"/>
                </a:lnTo>
                <a:lnTo>
                  <a:pt x="104454" y="93774"/>
                </a:lnTo>
                <a:lnTo>
                  <a:pt x="106259" y="91586"/>
                </a:lnTo>
                <a:lnTo>
                  <a:pt x="108072" y="89601"/>
                </a:lnTo>
                <a:lnTo>
                  <a:pt x="109692" y="87421"/>
                </a:lnTo>
                <a:lnTo>
                  <a:pt x="111320" y="85029"/>
                </a:lnTo>
                <a:lnTo>
                  <a:pt x="112770" y="82646"/>
                </a:lnTo>
                <a:lnTo>
                  <a:pt x="114036" y="80263"/>
                </a:lnTo>
                <a:lnTo>
                  <a:pt x="115294" y="77879"/>
                </a:lnTo>
                <a:lnTo>
                  <a:pt x="116381" y="75300"/>
                </a:lnTo>
                <a:lnTo>
                  <a:pt x="117284" y="72714"/>
                </a:lnTo>
                <a:lnTo>
                  <a:pt x="118187" y="69932"/>
                </a:lnTo>
                <a:lnTo>
                  <a:pt x="118734" y="67353"/>
                </a:lnTo>
                <a:lnTo>
                  <a:pt x="119274" y="64571"/>
                </a:lnTo>
                <a:lnTo>
                  <a:pt x="119637" y="61789"/>
                </a:lnTo>
                <a:lnTo>
                  <a:pt x="119992" y="58812"/>
                </a:lnTo>
                <a:lnTo>
                  <a:pt x="119992" y="56030"/>
                </a:lnTo>
                <a:lnTo>
                  <a:pt x="119992" y="53045"/>
                </a:lnTo>
                <a:lnTo>
                  <a:pt x="119637" y="50263"/>
                </a:lnTo>
                <a:lnTo>
                  <a:pt x="119274" y="47489"/>
                </a:lnTo>
                <a:lnTo>
                  <a:pt x="118734" y="44707"/>
                </a:lnTo>
                <a:lnTo>
                  <a:pt x="118187" y="41925"/>
                </a:lnTo>
                <a:lnTo>
                  <a:pt x="117284" y="39338"/>
                </a:lnTo>
                <a:lnTo>
                  <a:pt x="116381" y="36759"/>
                </a:lnTo>
                <a:lnTo>
                  <a:pt x="115294" y="34172"/>
                </a:lnTo>
                <a:lnTo>
                  <a:pt x="114036" y="31594"/>
                </a:lnTo>
                <a:lnTo>
                  <a:pt x="112770" y="29210"/>
                </a:lnTo>
                <a:lnTo>
                  <a:pt x="111320" y="26827"/>
                </a:lnTo>
                <a:lnTo>
                  <a:pt x="109692" y="24639"/>
                </a:lnTo>
                <a:lnTo>
                  <a:pt x="108072" y="22451"/>
                </a:lnTo>
                <a:lnTo>
                  <a:pt x="106259" y="20271"/>
                </a:lnTo>
                <a:lnTo>
                  <a:pt x="104454" y="18278"/>
                </a:lnTo>
                <a:lnTo>
                  <a:pt x="102463" y="16293"/>
                </a:lnTo>
                <a:lnTo>
                  <a:pt x="100295" y="14503"/>
                </a:lnTo>
                <a:lnTo>
                  <a:pt x="98128" y="12714"/>
                </a:lnTo>
                <a:lnTo>
                  <a:pt x="95960" y="11127"/>
                </a:lnTo>
                <a:lnTo>
                  <a:pt x="93614" y="9541"/>
                </a:lnTo>
                <a:lnTo>
                  <a:pt x="91083" y="7947"/>
                </a:lnTo>
                <a:lnTo>
                  <a:pt x="88553" y="6759"/>
                </a:lnTo>
                <a:lnTo>
                  <a:pt x="86022" y="5368"/>
                </a:lnTo>
                <a:lnTo>
                  <a:pt x="83314" y="4376"/>
                </a:lnTo>
                <a:lnTo>
                  <a:pt x="80599" y="3383"/>
                </a:lnTo>
                <a:lnTo>
                  <a:pt x="77891" y="2383"/>
                </a:lnTo>
                <a:lnTo>
                  <a:pt x="74998" y="1594"/>
                </a:lnTo>
                <a:lnTo>
                  <a:pt x="72105" y="1000"/>
                </a:lnTo>
                <a:lnTo>
                  <a:pt x="69219" y="601"/>
                </a:lnTo>
                <a:lnTo>
                  <a:pt x="66141" y="203"/>
                </a:lnTo>
                <a:lnTo>
                  <a:pt x="6307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Google Shape;18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75225" y="4581958"/>
            <a:ext cx="1123949" cy="485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2"/>
          <p:cNvPicPr preferRelativeResize="0"/>
          <p:nvPr/>
        </p:nvPicPr>
        <p:blipFill rotWithShape="1">
          <a:blip r:embed="rId4">
            <a:alphaModFix/>
          </a:blip>
          <a:srcRect b="0" l="2821" r="2821" t="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3"/>
          <p:cNvSpPr txBox="1"/>
          <p:nvPr>
            <p:ph idx="1" type="body"/>
          </p:nvPr>
        </p:nvSpPr>
        <p:spPr>
          <a:xfrm>
            <a:off x="197100" y="1553875"/>
            <a:ext cx="8749800" cy="23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2016-2018 -- </a:t>
            </a:r>
            <a:r>
              <a:rPr b="0" i="0" lang="en" sz="2400" u="sng" cap="none" strike="noStrik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Shamsi Moussavi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b="0" i="0" lang="en" sz="2400" u="sng" cap="none" strike="noStrik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Giuseppe Sena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b="0" i="0" lang="en" sz="2400" u="sng" cap="none" strike="noStrik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Susanne Steiger-Escobar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b="0" i="0" lang="en" sz="2400" u="sng" cap="none" strike="noStrik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Marina Bograd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7"/>
              </a:rPr>
              <a:t>Boston College</a:t>
            </a:r>
            <a:r>
              <a:rPr lang="en"/>
              <a:t> - </a:t>
            </a:r>
            <a:r>
              <a:rPr lang="en" u="sng">
                <a:solidFill>
                  <a:schemeClr val="hlink"/>
                </a:solidFill>
                <a:hlinkClick r:id="rId8"/>
              </a:rPr>
              <a:t>Lynch School of Education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9"/>
              </a:rPr>
              <a:t>MentorNet</a:t>
            </a:r>
            <a:r>
              <a:rPr lang="en">
                <a:solidFill>
                  <a:srgbClr val="1155CC"/>
                </a:solidFill>
              </a:rPr>
              <a:t> - </a:t>
            </a:r>
            <a:r>
              <a:rPr lang="en" u="sng">
                <a:solidFill>
                  <a:schemeClr val="hlink"/>
                </a:solidFill>
                <a:hlinkClick r:id="rId10"/>
              </a:rPr>
              <a:t>iCREAT MentorNet Community</a:t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This material is based upon work supported by the </a:t>
            </a:r>
            <a:r>
              <a:rPr b="0" i="0" lang="en" sz="2400" u="sng" cap="none" strike="noStrik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11"/>
              </a:rPr>
              <a:t>National Science Foundation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under grant no. DUE-1501451</a:t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94" name="Google Shape;194;p2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2880025" y="454700"/>
            <a:ext cx="2129877" cy="919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3"/>
          <p:cNvPicPr preferRelativeResize="0"/>
          <p:nvPr/>
        </p:nvPicPr>
        <p:blipFill rotWithShape="1">
          <a:blip r:embed="rId13">
            <a:alphaModFix/>
          </a:blip>
          <a:srcRect b="0" l="2821" r="2821" t="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3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8219800" y="4477150"/>
            <a:ext cx="649500" cy="619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ssBay 01.png" id="197" name="Google Shape;197;p23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277450" y="466015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/>
          <p:nvPr>
            <p:ph type="title"/>
          </p:nvPr>
        </p:nvSpPr>
        <p:spPr>
          <a:xfrm>
            <a:off x="605550" y="398400"/>
            <a:ext cx="81348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Electronic Components controlled by the Arduino:</a:t>
            </a:r>
            <a:endParaRPr b="1" i="0" sz="24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04" name="Google Shape;104;p13"/>
          <p:cNvPicPr preferRelativeResize="0"/>
          <p:nvPr/>
        </p:nvPicPr>
        <p:blipFill rotWithShape="1">
          <a:blip r:embed="rId3">
            <a:alphaModFix/>
          </a:blip>
          <a:srcRect b="4251" l="0" r="0" t="0"/>
          <a:stretch/>
        </p:blipFill>
        <p:spPr>
          <a:xfrm>
            <a:off x="289525" y="1255800"/>
            <a:ext cx="2205626" cy="1577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3"/>
          <p:cNvPicPr preferRelativeResize="0"/>
          <p:nvPr/>
        </p:nvPicPr>
        <p:blipFill rotWithShape="1">
          <a:blip r:embed="rId4">
            <a:alphaModFix/>
          </a:blip>
          <a:srcRect b="57408" l="9038" r="27798" t="5925"/>
          <a:stretch/>
        </p:blipFill>
        <p:spPr>
          <a:xfrm>
            <a:off x="289525" y="3079575"/>
            <a:ext cx="2447251" cy="1577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66099" y="1364050"/>
            <a:ext cx="2516525" cy="191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779176" y="1594089"/>
            <a:ext cx="1912425" cy="1393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87275" y="3326050"/>
            <a:ext cx="1104324" cy="1267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966100" y="3372951"/>
            <a:ext cx="2516524" cy="129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3"/>
          <p:cNvPicPr preferRelativeResize="0"/>
          <p:nvPr/>
        </p:nvPicPr>
        <p:blipFill rotWithShape="1">
          <a:blip r:embed="rId9">
            <a:alphaModFix/>
          </a:blip>
          <a:srcRect b="0" l="2821" r="2821" t="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7775225" y="4581958"/>
            <a:ext cx="1123949" cy="485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4"/>
          <p:cNvSpPr txBox="1"/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b="1" i="0" lang="en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Ultrasonic Sensor</a:t>
            </a:r>
            <a:endParaRPr b="1" i="0" sz="36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What is a Sensor?</a:t>
            </a:r>
            <a:endParaRPr b="1" i="0" sz="24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2" name="Google Shape;122;p15"/>
          <p:cNvSpPr txBox="1"/>
          <p:nvPr>
            <p:ph idx="1" type="body"/>
          </p:nvPr>
        </p:nvSpPr>
        <p:spPr>
          <a:xfrm>
            <a:off x="229675" y="1609075"/>
            <a:ext cx="3821700" cy="28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🔸"/>
            </a:pPr>
            <a:r>
              <a:rPr b="0" i="0" lang="en" sz="18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 device that receives a stimulus and respond with an electrical signal.</a:t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🔸"/>
            </a:pPr>
            <a:r>
              <a:rPr b="0" i="0" lang="en" sz="18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 special type of transducer (device that converts one type of energy into another.</a:t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23" name="Google Shape;123;p15"/>
          <p:cNvPicPr preferRelativeResize="0"/>
          <p:nvPr/>
        </p:nvPicPr>
        <p:blipFill rotWithShape="1">
          <a:blip r:embed="rId3">
            <a:alphaModFix/>
          </a:blip>
          <a:srcRect b="19793" l="0" r="0" t="4802"/>
          <a:stretch/>
        </p:blipFill>
        <p:spPr>
          <a:xfrm>
            <a:off x="4094700" y="864525"/>
            <a:ext cx="4724400" cy="3666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5"/>
          <p:cNvPicPr preferRelativeResize="0"/>
          <p:nvPr/>
        </p:nvPicPr>
        <p:blipFill rotWithShape="1">
          <a:blip r:embed="rId4">
            <a:alphaModFix/>
          </a:blip>
          <a:srcRect b="0" l="2821" r="2821" t="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775225" y="4581958"/>
            <a:ext cx="1123949" cy="485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6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Common Sensors</a:t>
            </a:r>
            <a:endParaRPr b="1" i="0" sz="24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1" name="Google Shape;131;p16"/>
          <p:cNvSpPr txBox="1"/>
          <p:nvPr>
            <p:ph idx="1" type="body"/>
          </p:nvPr>
        </p:nvSpPr>
        <p:spPr>
          <a:xfrm>
            <a:off x="904925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Mechanical</a:t>
            </a:r>
            <a:endParaRPr b="0" i="0" sz="18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81000" lvl="1" marL="914400" marR="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Accelerometers</a:t>
            </a:r>
            <a:endParaRPr b="0" i="0" sz="18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81000" lvl="1" marL="914400" marR="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Gyroscopes</a:t>
            </a:r>
            <a:endParaRPr b="0" i="0" sz="18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Optical</a:t>
            </a:r>
            <a:endParaRPr b="0" i="0" sz="18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81000" lvl="1" marL="914400" marR="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Photodetectors</a:t>
            </a:r>
            <a:endParaRPr b="0" i="0" sz="18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81000" lvl="1" marL="914400" marR="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Infrared</a:t>
            </a:r>
            <a:endParaRPr b="0" i="0" sz="18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t/>
            </a:r>
            <a:endParaRPr b="0" i="0" sz="18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32" name="Google Shape;132;p16"/>
          <p:cNvSpPr txBox="1"/>
          <p:nvPr>
            <p:ph idx="2" type="body"/>
          </p:nvPr>
        </p:nvSpPr>
        <p:spPr>
          <a:xfrm>
            <a:off x="4679179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Semiconductor</a:t>
            </a:r>
            <a:endParaRPr b="0" i="0" sz="18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81000" lvl="1" marL="914400" marR="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Gas</a:t>
            </a:r>
            <a:endParaRPr b="0" i="0" sz="18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81000" lvl="1" marL="914400" marR="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Temperature</a:t>
            </a:r>
            <a:endParaRPr b="0" i="0" sz="18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81000" lvl="1" marL="914400" marR="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Magnetic</a:t>
            </a:r>
            <a:endParaRPr b="0" i="0" sz="18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33" name="Google Shape;133;p16"/>
          <p:cNvPicPr preferRelativeResize="0"/>
          <p:nvPr/>
        </p:nvPicPr>
        <p:blipFill rotWithShape="1">
          <a:blip r:embed="rId3">
            <a:alphaModFix/>
          </a:blip>
          <a:srcRect b="0" l="2821" r="2821" t="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75225" y="4581958"/>
            <a:ext cx="1123949" cy="485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7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The Ultrasonic Sensor</a:t>
            </a:r>
            <a:endParaRPr b="1" i="0" sz="24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0" name="Google Shape;140;p17"/>
          <p:cNvSpPr txBox="1"/>
          <p:nvPr>
            <p:ph idx="1" type="body"/>
          </p:nvPr>
        </p:nvSpPr>
        <p:spPr>
          <a:xfrm>
            <a:off x="174350" y="1431100"/>
            <a:ext cx="6407400" cy="2869200"/>
          </a:xfrm>
          <a:prstGeom prst="rect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sensor has 4 pins but </a:t>
            </a:r>
            <a:r>
              <a:rPr b="0" i="0" lang="en" sz="1800" u="none" cap="none" strike="noStrike">
                <a:solidFill>
                  <a:schemeClr val="dk1"/>
                </a:solidFill>
                <a:highlight>
                  <a:srgbClr val="FFFF00"/>
                </a:highlight>
                <a:latin typeface="Open Sans"/>
                <a:ea typeface="Open Sans"/>
                <a:cs typeface="Open Sans"/>
                <a:sym typeface="Open Sans"/>
              </a:rPr>
              <a:t>we’ll use it as a 3 pin sensor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Data:</a:t>
            </a:r>
            <a:r>
              <a:rPr b="1" i="0" lang="en" sz="1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</a:t>
            </a:r>
            <a:endParaRPr b="1" i="0" sz="18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</a:pP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b="1" i="0" lang="en" sz="1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echo pin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- listens for the returned pulse 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</a:pP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b="1" i="0" lang="en" sz="1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trig pin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- gets triggered to start the detection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Char char="●"/>
            </a:pPr>
            <a:r>
              <a:rPr b="1" i="0" lang="en" sz="1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5 v</a:t>
            </a:r>
            <a:endParaRPr b="1" i="0" sz="18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Char char="●"/>
            </a:pPr>
            <a:r>
              <a:rPr b="1" i="0" lang="en" sz="1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ground</a:t>
            </a:r>
            <a:endParaRPr b="1" i="0" sz="18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1524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t/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41" name="Google Shape;141;p17"/>
          <p:cNvPicPr preferRelativeResize="0"/>
          <p:nvPr/>
        </p:nvPicPr>
        <p:blipFill rotWithShape="1">
          <a:blip r:embed="rId3">
            <a:alphaModFix/>
          </a:blip>
          <a:srcRect b="6707" l="7113" r="8397" t="0"/>
          <a:stretch/>
        </p:blipFill>
        <p:spPr>
          <a:xfrm>
            <a:off x="6581750" y="1527388"/>
            <a:ext cx="2183324" cy="267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7"/>
          <p:cNvPicPr preferRelativeResize="0"/>
          <p:nvPr/>
        </p:nvPicPr>
        <p:blipFill rotWithShape="1">
          <a:blip r:embed="rId4">
            <a:alphaModFix/>
          </a:blip>
          <a:srcRect b="0" l="2821" r="2821" t="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775225" y="4581958"/>
            <a:ext cx="1123949" cy="485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How the Ultrasonic Sensor works</a:t>
            </a:r>
            <a:endParaRPr b="1" i="0" sz="24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9" name="Google Shape;149;p18"/>
          <p:cNvSpPr txBox="1"/>
          <p:nvPr>
            <p:ph idx="1" type="body"/>
          </p:nvPr>
        </p:nvSpPr>
        <p:spPr>
          <a:xfrm>
            <a:off x="467600" y="1310675"/>
            <a:ext cx="8572500" cy="3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🔸"/>
            </a:pP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ultrasonic range finder detects the distance of objects in front of the sensor for distances between </a:t>
            </a:r>
            <a:r>
              <a:rPr b="1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 cm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(</a:t>
            </a:r>
            <a:r>
              <a:rPr b="1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1.8 in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)to up to </a:t>
            </a:r>
            <a:r>
              <a:rPr b="1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4 meters (13.12 ft)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 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🔸"/>
            </a:pP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It works by sending out a burst of ultrasound to trigger the detection, and then listens for the echo when it bounces off an object. 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🔸"/>
            </a:pP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Arduino </a:t>
            </a:r>
            <a:r>
              <a:rPr b="1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sends a short pulse 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the </a:t>
            </a:r>
            <a:r>
              <a:rPr b="1" i="0" lang="en" sz="1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Trig pin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to trigger the detection.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🔸"/>
            </a:pP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It then </a:t>
            </a:r>
            <a:r>
              <a:rPr b="1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listens on 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b="1" i="0" lang="en" sz="1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Echo pin</a:t>
            </a:r>
            <a:r>
              <a:rPr b="1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 pulse.  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🔸"/>
            </a:pP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d</a:t>
            </a:r>
            <a:r>
              <a:rPr b="1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uration of the echo pulse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is equal to the </a:t>
            </a:r>
            <a:r>
              <a:rPr b="1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time 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taken by the ultrasound to travel to the object and back to the sensor.  </a:t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50" name="Google Shape;150;p18"/>
          <p:cNvPicPr preferRelativeResize="0"/>
          <p:nvPr/>
        </p:nvPicPr>
        <p:blipFill rotWithShape="1">
          <a:blip r:embed="rId3">
            <a:alphaModFix/>
          </a:blip>
          <a:srcRect b="0" l="2821" r="2821" t="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75225" y="4581958"/>
            <a:ext cx="1123949" cy="485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9"/>
          <p:cNvSpPr txBox="1"/>
          <p:nvPr>
            <p:ph type="title"/>
          </p:nvPr>
        </p:nvSpPr>
        <p:spPr>
          <a:xfrm>
            <a:off x="850475" y="412875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Using ultrasonic sensors (cont.)</a:t>
            </a:r>
            <a:endParaRPr b="1" i="0" sz="24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7" name="Google Shape;157;p19"/>
          <p:cNvSpPr txBox="1"/>
          <p:nvPr>
            <p:ph idx="1" type="body"/>
          </p:nvPr>
        </p:nvSpPr>
        <p:spPr>
          <a:xfrm>
            <a:off x="557025" y="1360025"/>
            <a:ext cx="8037300" cy="35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You can use the speed of sound to convert the duration to a distance.</a:t>
            </a:r>
            <a:endParaRPr b="0" i="0" sz="2400" u="none" cap="none" strike="noStrik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2286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b="1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speed of sound</a:t>
            </a: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is </a:t>
            </a:r>
            <a:r>
              <a:rPr b="1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340 meters per second</a:t>
            </a: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which is </a:t>
            </a:r>
            <a:r>
              <a:rPr b="1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29 microseconds per centimeter</a:t>
            </a: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. </a:t>
            </a:r>
            <a:endParaRPr b="0" i="0" sz="2400" u="none" cap="none" strike="noStrik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2286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The signal travels to the object and back, so the object is actually only half the distance.</a:t>
            </a:r>
            <a:endParaRPr b="0" i="0" sz="2400" u="none" cap="none" strike="noStrik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228600" lvl="0" marL="457200" marR="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The formula for the distance of the round trip is:</a:t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457200" lvl="0" marL="0" marR="0" rt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FF0000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distance to the object = (duration / 29) / 2</a:t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58" name="Google Shape;158;p19"/>
          <p:cNvPicPr preferRelativeResize="0"/>
          <p:nvPr/>
        </p:nvPicPr>
        <p:blipFill rotWithShape="1">
          <a:blip r:embed="rId3">
            <a:alphaModFix/>
          </a:blip>
          <a:srcRect b="0" l="2821" r="2821" t="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75225" y="4581958"/>
            <a:ext cx="1123949" cy="485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0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Understanding the Code:</a:t>
            </a:r>
            <a:endParaRPr b="1" i="0" sz="24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t/>
            </a:r>
            <a:endParaRPr b="1" i="0" sz="24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5" name="Google Shape;165;p20"/>
          <p:cNvSpPr txBox="1"/>
          <p:nvPr>
            <p:ph idx="1" type="body"/>
          </p:nvPr>
        </p:nvSpPr>
        <p:spPr>
          <a:xfrm>
            <a:off x="304650" y="1176050"/>
            <a:ext cx="4215300" cy="4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 int pingPin = 7;  </a:t>
            </a: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 This is the pin number for sensor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void setup() {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Serial.begin(9600);  </a:t>
            </a: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// initialize serial communication 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void loop() {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// establish variables for duration, and distance in in &amp; cm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long duration, inches, cm;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// The PING))) is triggered by a HIGH pulse of 2 or more ms.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// Give a short LOW pulse beforehand to ensure a clean HIGH 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pinMode(pingPin, OUTPUT);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digitalWrite(pingPin, LOW);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delayMicroseconds(2);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digitalWrite(pingPin, HIGH);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delayMicroseconds(5);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digitalWrite(pingPin, LOW);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t/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6" name="Google Shape;166;p20"/>
          <p:cNvSpPr txBox="1"/>
          <p:nvPr>
            <p:ph idx="1" type="body"/>
          </p:nvPr>
        </p:nvSpPr>
        <p:spPr>
          <a:xfrm>
            <a:off x="4520050" y="1293000"/>
            <a:ext cx="4506000" cy="4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// The same pin is used to read the signal from the PING))): a HIGH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// pulse whose duration is the time (in ms) from the sending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// of the ping to the reception of its echo off of an object.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pinMode(pingPin, INPUT);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duration = pulseIn(pingPin, HIGH);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// use a function to convert the time into a distance</a:t>
            </a:r>
            <a:endParaRPr b="0" i="0" sz="1200" u="none" cap="none" strike="noStrike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inches = microsecondsToInches(duration);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cm      = microsecondsToCentimeters(duration);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Serial.print(inches);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Serial.print("in, ");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Serial.print(cm);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Serial.print("cm");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Serial.println();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delay(100);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 b="0" i="0" sz="12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t/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67" name="Google Shape;167;p20"/>
          <p:cNvPicPr preferRelativeResize="0"/>
          <p:nvPr/>
        </p:nvPicPr>
        <p:blipFill rotWithShape="1">
          <a:blip r:embed="rId3">
            <a:alphaModFix/>
          </a:blip>
          <a:srcRect b="0" l="2821" r="2821" t="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75225" y="4581958"/>
            <a:ext cx="1123949" cy="485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