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5143500" cx="9144000"/>
  <p:notesSz cx="6858000" cy="9144000"/>
  <p:embeddedFontLst>
    <p:embeddedFont>
      <p:font typeface="Raleway"/>
      <p:regular r:id="rId31"/>
      <p:bold r:id="rId32"/>
      <p:italic r:id="rId33"/>
      <p:boldItalic r:id="rId34"/>
    </p:embeddedFont>
    <p:embeddedFont>
      <p:font typeface="Economica"/>
      <p:regular r:id="rId35"/>
      <p:bold r:id="rId36"/>
      <p:italic r:id="rId37"/>
      <p:boldItalic r:id="rId38"/>
    </p:embeddedFont>
    <p:embeddedFont>
      <p:font typeface="Galdeano"/>
      <p:regular r:id="rId39"/>
    </p:embeddedFont>
    <p:embeddedFont>
      <p:font typeface="Karla"/>
      <p:regular r:id="rId40"/>
      <p:bold r:id="rId41"/>
      <p:italic r:id="rId42"/>
      <p:boldItalic r:id="rId43"/>
    </p:embeddedFont>
    <p:embeddedFont>
      <p:font typeface="Open Sans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Karla-regular.fntdata"/><Relationship Id="rId20" Type="http://schemas.openxmlformats.org/officeDocument/2006/relationships/slide" Target="slides/slide16.xml"/><Relationship Id="rId42" Type="http://schemas.openxmlformats.org/officeDocument/2006/relationships/font" Target="fonts/Karla-italic.fntdata"/><Relationship Id="rId41" Type="http://schemas.openxmlformats.org/officeDocument/2006/relationships/font" Target="fonts/Karla-bold.fntdata"/><Relationship Id="rId22" Type="http://schemas.openxmlformats.org/officeDocument/2006/relationships/slide" Target="slides/slide18.xml"/><Relationship Id="rId44" Type="http://schemas.openxmlformats.org/officeDocument/2006/relationships/font" Target="fonts/OpenSans-regular.fntdata"/><Relationship Id="rId21" Type="http://schemas.openxmlformats.org/officeDocument/2006/relationships/slide" Target="slides/slide17.xml"/><Relationship Id="rId43" Type="http://schemas.openxmlformats.org/officeDocument/2006/relationships/font" Target="fonts/Karla-boldItalic.fntdata"/><Relationship Id="rId24" Type="http://schemas.openxmlformats.org/officeDocument/2006/relationships/slide" Target="slides/slide20.xml"/><Relationship Id="rId46" Type="http://schemas.openxmlformats.org/officeDocument/2006/relationships/font" Target="fonts/OpenSans-italic.fntdata"/><Relationship Id="rId23" Type="http://schemas.openxmlformats.org/officeDocument/2006/relationships/slide" Target="slides/slide19.xml"/><Relationship Id="rId45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47" Type="http://schemas.openxmlformats.org/officeDocument/2006/relationships/font" Target="fonts/OpenSans-boldItalic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Raleway-regular.fnt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Raleway-italic.fntdata"/><Relationship Id="rId10" Type="http://schemas.openxmlformats.org/officeDocument/2006/relationships/slide" Target="slides/slide6.xml"/><Relationship Id="rId32" Type="http://schemas.openxmlformats.org/officeDocument/2006/relationships/font" Target="fonts/Raleway-bold.fntdata"/><Relationship Id="rId13" Type="http://schemas.openxmlformats.org/officeDocument/2006/relationships/slide" Target="slides/slide9.xml"/><Relationship Id="rId35" Type="http://schemas.openxmlformats.org/officeDocument/2006/relationships/font" Target="fonts/Economica-regular.fntdata"/><Relationship Id="rId12" Type="http://schemas.openxmlformats.org/officeDocument/2006/relationships/slide" Target="slides/slide8.xml"/><Relationship Id="rId34" Type="http://schemas.openxmlformats.org/officeDocument/2006/relationships/font" Target="fonts/Raleway-boldItalic.fntdata"/><Relationship Id="rId15" Type="http://schemas.openxmlformats.org/officeDocument/2006/relationships/slide" Target="slides/slide11.xml"/><Relationship Id="rId37" Type="http://schemas.openxmlformats.org/officeDocument/2006/relationships/font" Target="fonts/Economica-italic.fntdata"/><Relationship Id="rId14" Type="http://schemas.openxmlformats.org/officeDocument/2006/relationships/slide" Target="slides/slide10.xml"/><Relationship Id="rId36" Type="http://schemas.openxmlformats.org/officeDocument/2006/relationships/font" Target="fonts/Economica-bold.fntdata"/><Relationship Id="rId17" Type="http://schemas.openxmlformats.org/officeDocument/2006/relationships/slide" Target="slides/slide13.xml"/><Relationship Id="rId39" Type="http://schemas.openxmlformats.org/officeDocument/2006/relationships/font" Target="fonts/Galdeano-regular.fntdata"/><Relationship Id="rId16" Type="http://schemas.openxmlformats.org/officeDocument/2006/relationships/slide" Target="slides/slide12.xml"/><Relationship Id="rId38" Type="http://schemas.openxmlformats.org/officeDocument/2006/relationships/font" Target="fonts/Economica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1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1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6" name="Google Shape;18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Students give examples of telepresence solutions that they are aware of and some of the features/requirements that might be important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8" name="Google Shape;19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6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7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8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5" name="Google Shape;23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9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2" name="Google Shape;24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0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1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2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4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5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6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26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44e6f9c0e2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g44e6f9c0e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6:notes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7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9:notes"/>
          <p:cNvSpPr/>
          <p:nvPr>
            <p:ph idx="2" type="sldImg"/>
          </p:nvPr>
        </p:nvSpPr>
        <p:spPr>
          <a:xfrm>
            <a:off x="381175" y="685800"/>
            <a:ext cx="6096299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bg>
      <p:bgPr>
        <a:solidFill>
          <a:srgbClr val="004C52"/>
        </a:solid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flipH="1">
            <a:off x="6025" y="301575"/>
            <a:ext cx="9150050" cy="4496747"/>
          </a:xfrm>
          <a:custGeom>
            <a:rect b="b" l="l" r="r" t="t"/>
            <a:pathLst>
              <a:path extrusionOk="0" h="120000" w="12000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10" name="Google Shape;10;p2"/>
          <p:cNvSpPr/>
          <p:nvPr/>
        </p:nvSpPr>
        <p:spPr>
          <a:xfrm>
            <a:off x="-5900" y="759981"/>
            <a:ext cx="9144150" cy="3769800"/>
          </a:xfrm>
          <a:custGeom>
            <a:rect b="b" l="l" r="r" t="t"/>
            <a:pathLst>
              <a:path extrusionOk="0" h="120000" w="12000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5882"/>
            </a:srgbClr>
          </a:solidFill>
          <a:ln>
            <a:noFill/>
          </a:ln>
        </p:spPr>
      </p:sp>
      <p:sp>
        <p:nvSpPr>
          <p:cNvPr id="11" name="Google Shape;11;p2"/>
          <p:cNvSpPr/>
          <p:nvPr/>
        </p:nvSpPr>
        <p:spPr>
          <a:xfrm>
            <a:off x="0" y="1351100"/>
            <a:ext cx="9156075" cy="2889062"/>
          </a:xfrm>
          <a:custGeom>
            <a:rect b="b" l="l" r="r" t="t"/>
            <a:pathLst>
              <a:path extrusionOk="0" h="120000" w="12000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1719025" y="1991825"/>
            <a:ext cx="5705999" cy="11597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"/>
          <p:cNvSpPr txBox="1"/>
          <p:nvPr>
            <p:ph idx="1" type="body"/>
          </p:nvPr>
        </p:nvSpPr>
        <p:spPr>
          <a:xfrm>
            <a:off x="872066" y="2006600"/>
            <a:ext cx="7408200" cy="258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oto Sans Symbols"/>
              <a:buChar char="∗"/>
              <a:defRPr b="0" i="0" sz="24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indent="-368300" lvl="1" marL="914400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Noto Sans Symbols"/>
              <a:buChar char="∗"/>
              <a:defRPr b="0" i="0" sz="22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∗"/>
              <a:defRPr b="0" i="0" sz="2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∗"/>
              <a:defRPr b="0" i="0" sz="18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∗"/>
              <a:defRPr b="0" i="0" sz="16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∗"/>
              <a:defRPr b="0" i="0" sz="14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∗"/>
              <a:defRPr b="0" i="0" sz="14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∗"/>
              <a:defRPr b="0" i="0" sz="14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384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∗"/>
              <a:defRPr b="0" i="0" sz="14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/>
        </p:txBody>
      </p:sp>
      <p:sp>
        <p:nvSpPr>
          <p:cNvPr id="87" name="Google Shape;87;p11"/>
          <p:cNvSpPr txBox="1"/>
          <p:nvPr>
            <p:ph idx="10" type="dt"/>
          </p:nvPr>
        </p:nvSpPr>
        <p:spPr>
          <a:xfrm>
            <a:off x="5163671" y="4687623"/>
            <a:ext cx="3786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0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/>
        </p:txBody>
      </p:sp>
      <p:sp>
        <p:nvSpPr>
          <p:cNvPr id="88" name="Google Shape;88;p11"/>
          <p:cNvSpPr txBox="1"/>
          <p:nvPr>
            <p:ph idx="11" type="ftr"/>
          </p:nvPr>
        </p:nvSpPr>
        <p:spPr>
          <a:xfrm>
            <a:off x="193638" y="4687623"/>
            <a:ext cx="3786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aldeano"/>
              <a:buNone/>
              <a:defRPr b="0" i="0" sz="1800" u="none" cap="none" strike="noStrike">
                <a:solidFill>
                  <a:schemeClr val="dk1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/>
        </p:txBody>
      </p:sp>
      <p:sp>
        <p:nvSpPr>
          <p:cNvPr id="89" name="Google Shape;89;p11"/>
          <p:cNvSpPr txBox="1"/>
          <p:nvPr>
            <p:ph idx="12" type="sldNum"/>
          </p:nvPr>
        </p:nvSpPr>
        <p:spPr>
          <a:xfrm>
            <a:off x="3991087" y="4687622"/>
            <a:ext cx="1161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Galdeano"/>
              <a:buNone/>
              <a:defRPr b="0" i="0" sz="1000" u="none" cap="none" strike="noStrike">
                <a:solidFill>
                  <a:schemeClr val="dk2"/>
                </a:solidFill>
                <a:latin typeface="Galdeano"/>
                <a:ea typeface="Galdeano"/>
                <a:cs typeface="Galdeano"/>
                <a:sym typeface="Galdean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" name="Google Shape;90;p11"/>
          <p:cNvSpPr txBox="1"/>
          <p:nvPr>
            <p:ph type="title"/>
          </p:nvPr>
        </p:nvSpPr>
        <p:spPr>
          <a:xfrm>
            <a:off x="457200" y="253746"/>
            <a:ext cx="8229600" cy="93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aldeano"/>
              <a:buNone/>
              <a:defRPr b="0" i="0" sz="4400" u="none" cap="none" strike="noStrike">
                <a:solidFill>
                  <a:srgbClr val="FFFFFF"/>
                </a:solidFill>
                <a:latin typeface="Galdeano"/>
                <a:ea typeface="Galdeano"/>
                <a:cs typeface="Galdeano"/>
                <a:sym typeface="Galdean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0" i="0" sz="1800" u="none" cap="none" strike="noStrike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oogle Shape;15;p3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16" name="Google Shape;16;p3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17" name="Google Shape;17;p3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18" name="Google Shape;18;p3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120000" w="12000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  <p:sp>
          <p:nvSpPr>
            <p:cNvPr id="19" name="Google Shape;19;p3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20" name="Google Shape;20;p3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21" name="Google Shape;21;p3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120000" w="12000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</p:grpSp>
      <p:sp>
        <p:nvSpPr>
          <p:cNvPr id="22" name="Google Shape;22;p3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86650" y="1598408"/>
            <a:ext cx="7370699" cy="3327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3425" y="4833811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Subtitle">
    <p:bg>
      <p:bgPr>
        <a:solidFill>
          <a:srgbClr val="ABE33F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 flipH="1">
            <a:off x="6025" y="301575"/>
            <a:ext cx="9150050" cy="4496747"/>
          </a:xfrm>
          <a:custGeom>
            <a:rect b="b" l="l" r="r" t="t"/>
            <a:pathLst>
              <a:path extrusionOk="0" h="120000" w="12000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27" name="Google Shape;27;p4"/>
          <p:cNvSpPr/>
          <p:nvPr/>
        </p:nvSpPr>
        <p:spPr>
          <a:xfrm>
            <a:off x="-5900" y="753950"/>
            <a:ext cx="9144150" cy="3769800"/>
          </a:xfrm>
          <a:custGeom>
            <a:rect b="b" l="l" r="r" t="t"/>
            <a:pathLst>
              <a:path extrusionOk="0" h="120000" w="120000">
                <a:moveTo>
                  <a:pt x="119999" y="9880"/>
                </a:moveTo>
                <a:lnTo>
                  <a:pt x="95141" y="0"/>
                </a:lnTo>
                <a:lnTo>
                  <a:pt x="0" y="44103"/>
                </a:lnTo>
                <a:lnTo>
                  <a:pt x="0" y="101453"/>
                </a:lnTo>
                <a:lnTo>
                  <a:pt x="23269" y="120000"/>
                </a:lnTo>
                <a:lnTo>
                  <a:pt x="119999" y="97291"/>
                </a:lnTo>
                <a:close/>
              </a:path>
            </a:pathLst>
          </a:custGeom>
          <a:solidFill>
            <a:srgbClr val="00AE9D">
              <a:alpha val="25882"/>
            </a:srgbClr>
          </a:solidFill>
          <a:ln>
            <a:noFill/>
          </a:ln>
        </p:spPr>
      </p:sp>
      <p:sp>
        <p:nvSpPr>
          <p:cNvPr id="28" name="Google Shape;28;p4"/>
          <p:cNvSpPr/>
          <p:nvPr/>
        </p:nvSpPr>
        <p:spPr>
          <a:xfrm>
            <a:off x="0" y="1351100"/>
            <a:ext cx="9156075" cy="2889062"/>
          </a:xfrm>
          <a:custGeom>
            <a:rect b="b" l="l" r="r" t="t"/>
            <a:pathLst>
              <a:path extrusionOk="0" h="120000" w="120000">
                <a:moveTo>
                  <a:pt x="78" y="0"/>
                </a:moveTo>
                <a:lnTo>
                  <a:pt x="0" y="88091"/>
                </a:lnTo>
                <a:lnTo>
                  <a:pt x="120000" y="120000"/>
                </a:lnTo>
                <a:lnTo>
                  <a:pt x="120000" y="4636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29" name="Google Shape;29;p4"/>
          <p:cNvSpPr txBox="1"/>
          <p:nvPr>
            <p:ph type="ctrTitle"/>
          </p:nvPr>
        </p:nvSpPr>
        <p:spPr>
          <a:xfrm>
            <a:off x="1815525" y="2040550"/>
            <a:ext cx="5513100" cy="115979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" type="subTitle"/>
          </p:nvPr>
        </p:nvSpPr>
        <p:spPr>
          <a:xfrm>
            <a:off x="1815375" y="3068650"/>
            <a:ext cx="5513100" cy="784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2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1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5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33" name="Google Shape;33;p5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34" name="Google Shape;34;p5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35" name="Google Shape;35;p5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120000" w="12000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  <p:sp>
          <p:nvSpPr>
            <p:cNvPr id="36" name="Google Shape;36;p5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37" name="Google Shape;37;p5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38" name="Google Shape;38;p5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120000" w="12000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</p:grpSp>
      <p:sp>
        <p:nvSpPr>
          <p:cNvPr id="39" name="Google Shape;39;p5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40" name="Google Shape;40;p5"/>
          <p:cNvSpPr txBox="1"/>
          <p:nvPr>
            <p:ph idx="1" type="body"/>
          </p:nvPr>
        </p:nvSpPr>
        <p:spPr>
          <a:xfrm>
            <a:off x="904925" y="1495850"/>
            <a:ext cx="3560099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41" name="Google Shape;41;p5"/>
          <p:cNvSpPr txBox="1"/>
          <p:nvPr>
            <p:ph idx="2" type="body"/>
          </p:nvPr>
        </p:nvSpPr>
        <p:spPr>
          <a:xfrm>
            <a:off x="4679179" y="1495850"/>
            <a:ext cx="3560099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429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◇"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oogle Shape;43;p6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44" name="Google Shape;44;p6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45" name="Google Shape;45;p6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46" name="Google Shape;46;p6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120000" w="12000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  <p:sp>
          <p:nvSpPr>
            <p:cNvPr id="47" name="Google Shape;47;p6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48" name="Google Shape;48;p6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49" name="Google Shape;49;p6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120000" w="12000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</p:grpSp>
      <p:sp>
        <p:nvSpPr>
          <p:cNvPr id="50" name="Google Shape;50;p6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/>
          <p:nvPr/>
        </p:nvSpPr>
        <p:spPr>
          <a:xfrm>
            <a:off x="-2355" y="0"/>
            <a:ext cx="5209571" cy="9833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53" name="Google Shape;53;p7"/>
          <p:cNvSpPr/>
          <p:nvPr/>
        </p:nvSpPr>
        <p:spPr>
          <a:xfrm>
            <a:off x="-6025" y="1"/>
            <a:ext cx="4445394" cy="1085643"/>
          </a:xfrm>
          <a:custGeom>
            <a:rect b="b" l="l" r="r" t="t"/>
            <a:pathLst>
              <a:path extrusionOk="0" h="120000" w="12000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54" name="Google Shape;54;p7"/>
          <p:cNvSpPr/>
          <p:nvPr/>
        </p:nvSpPr>
        <p:spPr>
          <a:xfrm>
            <a:off x="6375475" y="4745746"/>
            <a:ext cx="2548913" cy="400879"/>
          </a:xfrm>
          <a:custGeom>
            <a:rect b="b" l="l" r="r" t="t"/>
            <a:pathLst>
              <a:path extrusionOk="0" h="120000" w="12000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55" name="Google Shape;55;p7"/>
          <p:cNvSpPr/>
          <p:nvPr/>
        </p:nvSpPr>
        <p:spPr>
          <a:xfrm>
            <a:off x="7341180" y="4767304"/>
            <a:ext cx="1821095" cy="395810"/>
          </a:xfrm>
          <a:custGeom>
            <a:rect b="b" l="l" r="r" t="t"/>
            <a:pathLst>
              <a:path extrusionOk="0" h="120000" w="12000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56" name="Google Shape;56;p7"/>
          <p:cNvSpPr/>
          <p:nvPr/>
        </p:nvSpPr>
        <p:spPr>
          <a:xfrm>
            <a:off x="8340717" y="4204075"/>
            <a:ext cx="818444" cy="959060"/>
          </a:xfrm>
          <a:custGeom>
            <a:rect b="b" l="l" r="r" t="t"/>
            <a:pathLst>
              <a:path extrusionOk="0" h="120000" w="12000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57" name="Google Shape;57;p7"/>
          <p:cNvSpPr/>
          <p:nvPr/>
        </p:nvSpPr>
        <p:spPr>
          <a:xfrm>
            <a:off x="1559025" y="-6025"/>
            <a:ext cx="4116775" cy="944875"/>
          </a:xfrm>
          <a:custGeom>
            <a:rect b="b" l="l" r="r" t="t"/>
            <a:pathLst>
              <a:path extrusionOk="0" h="120000" w="12000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Quote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8"/>
          <p:cNvSpPr/>
          <p:nvPr/>
        </p:nvSpPr>
        <p:spPr>
          <a:xfrm>
            <a:off x="6024" y="301575"/>
            <a:ext cx="9150050" cy="4496747"/>
          </a:xfrm>
          <a:custGeom>
            <a:rect b="b" l="l" r="r" t="t"/>
            <a:pathLst>
              <a:path extrusionOk="0" h="120000" w="120000">
                <a:moveTo>
                  <a:pt x="0" y="44587"/>
                </a:moveTo>
                <a:lnTo>
                  <a:pt x="0" y="86074"/>
                </a:lnTo>
                <a:lnTo>
                  <a:pt x="31641" y="120000"/>
                </a:lnTo>
                <a:lnTo>
                  <a:pt x="120000" y="93440"/>
                </a:lnTo>
                <a:lnTo>
                  <a:pt x="120000" y="32180"/>
                </a:lnTo>
                <a:lnTo>
                  <a:pt x="8986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60" name="Google Shape;60;p8"/>
          <p:cNvSpPr/>
          <p:nvPr/>
        </p:nvSpPr>
        <p:spPr>
          <a:xfrm>
            <a:off x="0" y="1580112"/>
            <a:ext cx="9144000" cy="334166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58956"/>
                </a:lnTo>
                <a:lnTo>
                  <a:pt x="104248" y="119999"/>
                </a:lnTo>
                <a:lnTo>
                  <a:pt x="120000" y="91043"/>
                </a:lnTo>
                <a:lnTo>
                  <a:pt x="120000" y="28956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61" name="Google Shape;61;p8"/>
          <p:cNvSpPr/>
          <p:nvPr/>
        </p:nvSpPr>
        <p:spPr>
          <a:xfrm>
            <a:off x="-5900" y="410541"/>
            <a:ext cx="9144151" cy="4453148"/>
          </a:xfrm>
          <a:custGeom>
            <a:rect b="b" l="l" r="r" t="t"/>
            <a:pathLst>
              <a:path extrusionOk="0" h="120000" w="120000">
                <a:moveTo>
                  <a:pt x="120000" y="17618"/>
                </a:moveTo>
                <a:lnTo>
                  <a:pt x="28631" y="0"/>
                </a:lnTo>
                <a:lnTo>
                  <a:pt x="0" y="46590"/>
                </a:lnTo>
                <a:lnTo>
                  <a:pt x="0" y="95138"/>
                </a:lnTo>
                <a:lnTo>
                  <a:pt x="79312" y="120000"/>
                </a:lnTo>
                <a:lnTo>
                  <a:pt x="120000" y="91615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62" name="Google Shape;62;p8"/>
          <p:cNvSpPr txBox="1"/>
          <p:nvPr>
            <p:ph idx="1" type="body"/>
          </p:nvPr>
        </p:nvSpPr>
        <p:spPr>
          <a:xfrm>
            <a:off x="1833775" y="2314200"/>
            <a:ext cx="5476500" cy="819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🔸"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810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🔸"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810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Karla"/>
              <a:buChar char="◇"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Karla"/>
              <a:buNone/>
              <a:defRPr b="1" i="1" sz="2400" u="none" cap="none" strike="noStrike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63" name="Google Shape;63;p8"/>
          <p:cNvSpPr txBox="1"/>
          <p:nvPr/>
        </p:nvSpPr>
        <p:spPr>
          <a:xfrm>
            <a:off x="3593400" y="1086168"/>
            <a:ext cx="1957200" cy="653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Raleway"/>
              <a:buNone/>
            </a:pPr>
            <a:r>
              <a:rPr b="1" i="0" lang="en" sz="6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8"/>
          <p:cNvSpPr/>
          <p:nvPr/>
        </p:nvSpPr>
        <p:spPr>
          <a:xfrm>
            <a:off x="4179900" y="1041875"/>
            <a:ext cx="784200" cy="784200"/>
          </a:xfrm>
          <a:prstGeom prst="diamond">
            <a:avLst/>
          </a:prstGeom>
          <a:noFill/>
          <a:ln cap="flat" cmpd="sng" w="28575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 + 3 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9"/>
          <p:cNvGrpSpPr/>
          <p:nvPr/>
        </p:nvGrpSpPr>
        <p:grpSpPr>
          <a:xfrm>
            <a:off x="-6025" y="0"/>
            <a:ext cx="9168125" cy="5163100"/>
            <a:chOff x="-6025" y="0"/>
            <a:chExt cx="9168125" cy="5163100"/>
          </a:xfrm>
        </p:grpSpPr>
        <p:sp>
          <p:nvSpPr>
            <p:cNvPr id="67" name="Google Shape;67;p9"/>
            <p:cNvSpPr/>
            <p:nvPr/>
          </p:nvSpPr>
          <p:spPr>
            <a:xfrm>
              <a:off x="0" y="0"/>
              <a:ext cx="8552900" cy="1333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19999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68" name="Google Shape;68;p9"/>
            <p:cNvSpPr/>
            <p:nvPr/>
          </p:nvSpPr>
          <p:spPr>
            <a:xfrm>
              <a:off x="2563450" y="0"/>
              <a:ext cx="6580550" cy="127267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99101" y="120000"/>
                  </a:lnTo>
                  <a:lnTo>
                    <a:pt x="120000" y="23885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69" name="Google Shape;69;p9"/>
            <p:cNvSpPr/>
            <p:nvPr/>
          </p:nvSpPr>
          <p:spPr>
            <a:xfrm>
              <a:off x="-6025" y="2"/>
              <a:ext cx="7298300" cy="1471709"/>
            </a:xfrm>
            <a:custGeom>
              <a:rect b="b" l="l" r="r" t="t"/>
              <a:pathLst>
                <a:path extrusionOk="0" h="120000" w="120000">
                  <a:moveTo>
                    <a:pt x="0" y="38025"/>
                  </a:moveTo>
                  <a:lnTo>
                    <a:pt x="99" y="69630"/>
                  </a:lnTo>
                  <a:lnTo>
                    <a:pt x="91041" y="120000"/>
                  </a:lnTo>
                  <a:lnTo>
                    <a:pt x="120000" y="0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  <p:sp>
          <p:nvSpPr>
            <p:cNvPr id="70" name="Google Shape;70;p9"/>
            <p:cNvSpPr/>
            <p:nvPr/>
          </p:nvSpPr>
          <p:spPr>
            <a:xfrm>
              <a:off x="3596100" y="4667000"/>
              <a:ext cx="5090700" cy="476500"/>
            </a:xfrm>
            <a:custGeom>
              <a:rect b="b" l="l" r="r" t="t"/>
              <a:pathLst>
                <a:path extrusionOk="0" h="120000" w="120000">
                  <a:moveTo>
                    <a:pt x="0" y="120000"/>
                  </a:moveTo>
                  <a:lnTo>
                    <a:pt x="120000" y="120000"/>
                  </a:lnTo>
                  <a:lnTo>
                    <a:pt x="92701" y="0"/>
                  </a:lnTo>
                  <a:close/>
                </a:path>
              </a:pathLst>
            </a:custGeom>
            <a:solidFill>
              <a:srgbClr val="004C52"/>
            </a:solidFill>
            <a:ln>
              <a:noFill/>
            </a:ln>
          </p:spPr>
        </p:sp>
        <p:sp>
          <p:nvSpPr>
            <p:cNvPr id="71" name="Google Shape;71;p9"/>
            <p:cNvSpPr/>
            <p:nvPr/>
          </p:nvSpPr>
          <p:spPr>
            <a:xfrm>
              <a:off x="5525000" y="4692625"/>
              <a:ext cx="3637100" cy="470475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</p:sp>
        <p:sp>
          <p:nvSpPr>
            <p:cNvPr id="72" name="Google Shape;72;p9"/>
            <p:cNvSpPr/>
            <p:nvPr/>
          </p:nvSpPr>
          <p:spPr>
            <a:xfrm>
              <a:off x="7521475" y="4023125"/>
              <a:ext cx="1634600" cy="1139975"/>
            </a:xfrm>
            <a:custGeom>
              <a:rect b="b" l="l" r="r" t="t"/>
              <a:pathLst>
                <a:path extrusionOk="0" h="120000" w="120000">
                  <a:moveTo>
                    <a:pt x="120000" y="71112"/>
                  </a:moveTo>
                  <a:lnTo>
                    <a:pt x="120000" y="0"/>
                  </a:lnTo>
                  <a:lnTo>
                    <a:pt x="0" y="119999"/>
                  </a:lnTo>
                  <a:close/>
                </a:path>
              </a:pathLst>
            </a:custGeom>
            <a:solidFill>
              <a:srgbClr val="ABE33F">
                <a:alpha val="80392"/>
              </a:srgbClr>
            </a:solidFill>
            <a:ln>
              <a:noFill/>
            </a:ln>
          </p:spPr>
        </p:sp>
      </p:grpSp>
      <p:sp>
        <p:nvSpPr>
          <p:cNvPr id="73" name="Google Shape;73;p9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4" name="Google Shape;74;p9"/>
          <p:cNvSpPr txBox="1"/>
          <p:nvPr>
            <p:ph idx="1" type="body"/>
          </p:nvPr>
        </p:nvSpPr>
        <p:spPr>
          <a:xfrm>
            <a:off x="870750" y="1495850"/>
            <a:ext cx="2365199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75" name="Google Shape;75;p9"/>
          <p:cNvSpPr txBox="1"/>
          <p:nvPr>
            <p:ph idx="2" type="body"/>
          </p:nvPr>
        </p:nvSpPr>
        <p:spPr>
          <a:xfrm>
            <a:off x="3357261" y="1495850"/>
            <a:ext cx="2365199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76" name="Google Shape;76;p9"/>
          <p:cNvSpPr txBox="1"/>
          <p:nvPr>
            <p:ph idx="3" type="body"/>
          </p:nvPr>
        </p:nvSpPr>
        <p:spPr>
          <a:xfrm>
            <a:off x="5843773" y="1495850"/>
            <a:ext cx="2365199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🔸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400"/>
              <a:buFont typeface="Karla"/>
              <a:buChar char="◇"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0"/>
          <p:cNvSpPr/>
          <p:nvPr/>
        </p:nvSpPr>
        <p:spPr>
          <a:xfrm>
            <a:off x="-2355" y="0"/>
            <a:ext cx="5209571" cy="983354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120000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79" name="Google Shape;79;p10"/>
          <p:cNvSpPr/>
          <p:nvPr/>
        </p:nvSpPr>
        <p:spPr>
          <a:xfrm>
            <a:off x="-6025" y="1"/>
            <a:ext cx="4445394" cy="1085643"/>
          </a:xfrm>
          <a:custGeom>
            <a:rect b="b" l="l" r="r" t="t"/>
            <a:pathLst>
              <a:path extrusionOk="0" h="120000" w="120000">
                <a:moveTo>
                  <a:pt x="0" y="38025"/>
                </a:moveTo>
                <a:lnTo>
                  <a:pt x="99" y="69630"/>
                </a:lnTo>
                <a:lnTo>
                  <a:pt x="91041" y="120000"/>
                </a:lnTo>
                <a:lnTo>
                  <a:pt x="120000" y="0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80" name="Google Shape;80;p10"/>
          <p:cNvSpPr/>
          <p:nvPr/>
        </p:nvSpPr>
        <p:spPr>
          <a:xfrm>
            <a:off x="6375475" y="4745746"/>
            <a:ext cx="2548913" cy="400879"/>
          </a:xfrm>
          <a:custGeom>
            <a:rect b="b" l="l" r="r" t="t"/>
            <a:pathLst>
              <a:path extrusionOk="0" h="120000" w="120000">
                <a:moveTo>
                  <a:pt x="0" y="120000"/>
                </a:moveTo>
                <a:lnTo>
                  <a:pt x="120000" y="120000"/>
                </a:lnTo>
                <a:lnTo>
                  <a:pt x="92701" y="0"/>
                </a:lnTo>
                <a:close/>
              </a:path>
            </a:pathLst>
          </a:custGeom>
          <a:solidFill>
            <a:srgbClr val="004C52"/>
          </a:solidFill>
          <a:ln>
            <a:noFill/>
          </a:ln>
        </p:spPr>
      </p:sp>
      <p:sp>
        <p:nvSpPr>
          <p:cNvPr id="81" name="Google Shape;81;p10"/>
          <p:cNvSpPr/>
          <p:nvPr/>
        </p:nvSpPr>
        <p:spPr>
          <a:xfrm>
            <a:off x="7341180" y="4767304"/>
            <a:ext cx="1821095" cy="395810"/>
          </a:xfrm>
          <a:custGeom>
            <a:rect b="b" l="l" r="r" t="t"/>
            <a:pathLst>
              <a:path extrusionOk="0" h="120000" w="120000">
                <a:moveTo>
                  <a:pt x="120000" y="0"/>
                </a:move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82" name="Google Shape;82;p10"/>
          <p:cNvSpPr/>
          <p:nvPr/>
        </p:nvSpPr>
        <p:spPr>
          <a:xfrm>
            <a:off x="8340717" y="4204075"/>
            <a:ext cx="818444" cy="959060"/>
          </a:xfrm>
          <a:custGeom>
            <a:rect b="b" l="l" r="r" t="t"/>
            <a:pathLst>
              <a:path extrusionOk="0" h="120000" w="120000">
                <a:moveTo>
                  <a:pt x="120000" y="71112"/>
                </a:moveTo>
                <a:lnTo>
                  <a:pt x="120000" y="0"/>
                </a:lnTo>
                <a:lnTo>
                  <a:pt x="0" y="119999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</p:sp>
      <p:sp>
        <p:nvSpPr>
          <p:cNvPr id="83" name="Google Shape;83;p10"/>
          <p:cNvSpPr/>
          <p:nvPr/>
        </p:nvSpPr>
        <p:spPr>
          <a:xfrm>
            <a:off x="1559025" y="-6025"/>
            <a:ext cx="4116775" cy="944875"/>
          </a:xfrm>
          <a:custGeom>
            <a:rect b="b" l="l" r="r" t="t"/>
            <a:pathLst>
              <a:path extrusionOk="0" h="120000" w="120000">
                <a:moveTo>
                  <a:pt x="0" y="765"/>
                </a:moveTo>
                <a:lnTo>
                  <a:pt x="96488" y="120000"/>
                </a:lnTo>
                <a:lnTo>
                  <a:pt x="120000" y="0"/>
                </a:lnTo>
                <a:lnTo>
                  <a:pt x="116835" y="765"/>
                </a:lnTo>
                <a:close/>
              </a:path>
            </a:pathLst>
          </a:custGeom>
          <a:solidFill>
            <a:srgbClr val="00AE9D">
              <a:alpha val="82745"/>
            </a:srgbClr>
          </a:solidFill>
          <a:ln>
            <a:noFill/>
          </a:ln>
        </p:spPr>
      </p:sp>
      <p:sp>
        <p:nvSpPr>
          <p:cNvPr id="84" name="Google Shape;84;p10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None/>
              <a:defRPr b="0" i="0" sz="1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886650" y="1598408"/>
            <a:ext cx="7370699" cy="3327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◇"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4C52"/>
              </a:buClr>
              <a:buSzPts val="1400"/>
              <a:buFont typeface="Karla"/>
              <a:buNone/>
              <a:defRPr b="0" i="0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  <a:defRPr b="1" i="0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hyperlink" Target="http://www.nsf.gov/" TargetMode="External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1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youtu.be/RD2zRH8Xxgc" TargetMode="External"/><Relationship Id="rId4" Type="http://schemas.openxmlformats.org/officeDocument/2006/relationships/image" Target="../media/image13.jpg"/><Relationship Id="rId9" Type="http://schemas.openxmlformats.org/officeDocument/2006/relationships/image" Target="../media/image5.png"/><Relationship Id="rId5" Type="http://schemas.openxmlformats.org/officeDocument/2006/relationships/hyperlink" Target="https://youtu.be/RD2zRH8Xxgc" TargetMode="External"/><Relationship Id="rId6" Type="http://schemas.openxmlformats.org/officeDocument/2006/relationships/hyperlink" Target="http://www.wcvb.com/article/young-leukemia-patient-sends-his-philbot-to-school/9646168?src=app" TargetMode="External"/><Relationship Id="rId7" Type="http://schemas.openxmlformats.org/officeDocument/2006/relationships/image" Target="../media/image23.png"/><Relationship Id="rId8" Type="http://schemas.openxmlformats.org/officeDocument/2006/relationships/hyperlink" Target="http://www.wcvb.com/article/young-leukemia-patient-sends-his-philbot-to-school/9646168?src=app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en.wikipedia.org/wiki/Telepresence" TargetMode="External"/><Relationship Id="rId4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web.media.mit.edu/~minsky/" TargetMode="External"/><Relationship Id="rId4" Type="http://schemas.openxmlformats.org/officeDocument/2006/relationships/hyperlink" Target="http://spectrum.ieee.org/robotics/artificial-intelligence/telepresence-a-manifesto" TargetMode="External"/><Relationship Id="rId10" Type="http://schemas.openxmlformats.org/officeDocument/2006/relationships/image" Target="../media/image5.png"/><Relationship Id="rId9" Type="http://schemas.openxmlformats.org/officeDocument/2006/relationships/hyperlink" Target="https://en.wikipedia.org/wiki/Marvin_Minsky" TargetMode="External"/><Relationship Id="rId5" Type="http://schemas.openxmlformats.org/officeDocument/2006/relationships/hyperlink" Target="https://en.wikipedia.org/wiki/Telepresence" TargetMode="External"/><Relationship Id="rId6" Type="http://schemas.openxmlformats.org/officeDocument/2006/relationships/hyperlink" Target="http://web.media.mit.edu/~minsky/papers/Telepresence.html" TargetMode="External"/><Relationship Id="rId7" Type="http://schemas.openxmlformats.org/officeDocument/2006/relationships/hyperlink" Target="http://en.wikipedia.org/wiki/Omni_%28magazine%29" TargetMode="External"/><Relationship Id="rId8" Type="http://schemas.openxmlformats.org/officeDocument/2006/relationships/image" Target="../media/image2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telepresencerobots.com/comparison" TargetMode="External"/><Relationship Id="rId4" Type="http://schemas.openxmlformats.org/officeDocument/2006/relationships/hyperlink" Target="http://searchcio-midmarket.techtarget.com/definition/robot" TargetMode="External"/><Relationship Id="rId5" Type="http://schemas.openxmlformats.org/officeDocument/2006/relationships/image" Target="../media/image26.png"/><Relationship Id="rId6" Type="http://schemas.openxmlformats.org/officeDocument/2006/relationships/hyperlink" Target="https://telepresencerobots.com/robots/ava-robotics-ava-500" TargetMode="External"/><Relationship Id="rId7" Type="http://schemas.openxmlformats.org/officeDocument/2006/relationships/image" Target="../media/image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www.telepresenceoptions.com/2011/04/telepresence_robots_used_to_su/" TargetMode="External"/><Relationship Id="rId4" Type="http://schemas.openxmlformats.org/officeDocument/2006/relationships/image" Target="../media/image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://www.irobot.com/" TargetMode="External"/><Relationship Id="rId4" Type="http://schemas.openxmlformats.org/officeDocument/2006/relationships/hyperlink" Target="https://www.engadget.com/2012/07/24/irobot-intouch-health-unveil-rp-vita-telepresence-robot/" TargetMode="External"/><Relationship Id="rId11" Type="http://schemas.openxmlformats.org/officeDocument/2006/relationships/image" Target="../media/image5.png"/><Relationship Id="rId10" Type="http://schemas.openxmlformats.org/officeDocument/2006/relationships/image" Target="../media/image17.png"/><Relationship Id="rId12" Type="http://schemas.openxmlformats.org/officeDocument/2006/relationships/image" Target="../media/image1.png"/><Relationship Id="rId9" Type="http://schemas.openxmlformats.org/officeDocument/2006/relationships/hyperlink" Target="http://spectrum.ieee.org/automaton/robotics/home-robots/telemba-telepresence-robot" TargetMode="External"/><Relationship Id="rId5" Type="http://schemas.openxmlformats.org/officeDocument/2006/relationships/hyperlink" Target="https://www.engadget.com/2012/07/24/irobot-intouch-health-unveil-rp-vita-telepresence-robot/" TargetMode="External"/><Relationship Id="rId6" Type="http://schemas.openxmlformats.org/officeDocument/2006/relationships/hyperlink" Target="https://www.engadget.com/2012/07/24/irobot-intouch-health-unveil-rp-vita-telepresence-robot/" TargetMode="External"/><Relationship Id="rId7" Type="http://schemas.openxmlformats.org/officeDocument/2006/relationships/hyperlink" Target="https://www.engadget.com/2012/07/24/irobot-intouch-health-unveil-rp-vita-telepresence-robot/" TargetMode="External"/><Relationship Id="rId8" Type="http://schemas.openxmlformats.org/officeDocument/2006/relationships/image" Target="../media/image1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suitabletech.com/" TargetMode="External"/><Relationship Id="rId4" Type="http://schemas.openxmlformats.org/officeDocument/2006/relationships/hyperlink" Target="https://suitabletech.com/products/beam-pro" TargetMode="External"/><Relationship Id="rId10" Type="http://schemas.openxmlformats.org/officeDocument/2006/relationships/image" Target="../media/image1.png"/><Relationship Id="rId9" Type="http://schemas.openxmlformats.org/officeDocument/2006/relationships/image" Target="../media/image5.png"/><Relationship Id="rId5" Type="http://schemas.openxmlformats.org/officeDocument/2006/relationships/hyperlink" Target="http://www.doublerobotics.com/" TargetMode="External"/><Relationship Id="rId6" Type="http://schemas.openxmlformats.org/officeDocument/2006/relationships/hyperlink" Target="https://www.youtube.com/watch?v=Oan9TMb47Do" TargetMode="External"/><Relationship Id="rId7" Type="http://schemas.openxmlformats.org/officeDocument/2006/relationships/image" Target="../media/image18.png"/><Relationship Id="rId8" Type="http://schemas.openxmlformats.org/officeDocument/2006/relationships/image" Target="../media/image19.png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youtube.com/watch?v=n8c1CusxPrg" TargetMode="External"/><Relationship Id="rId10" Type="http://schemas.openxmlformats.org/officeDocument/2006/relationships/hyperlink" Target="http://www.kickstarter.com/projects/peterseid/romo-the-smartphone-robot" TargetMode="External"/><Relationship Id="rId13" Type="http://schemas.openxmlformats.org/officeDocument/2006/relationships/image" Target="../media/image1.png"/><Relationship Id="rId1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www.cisco.com/c/en/us/index.html" TargetMode="External"/><Relationship Id="rId4" Type="http://schemas.openxmlformats.org/officeDocument/2006/relationships/hyperlink" Target="http://www.cisco.com/c/en/us/products/collaboration-endpoints/immersive-telePresence/index.html" TargetMode="External"/><Relationship Id="rId9" Type="http://schemas.openxmlformats.org/officeDocument/2006/relationships/image" Target="../media/image22.png"/><Relationship Id="rId5" Type="http://schemas.openxmlformats.org/officeDocument/2006/relationships/hyperlink" Target="https://youtu.be/7ZFRC1ab-uk" TargetMode="External"/><Relationship Id="rId6" Type="http://schemas.openxmlformats.org/officeDocument/2006/relationships/hyperlink" Target="http://www.kickstarter.com/projects/1452620607/botiful-telepresence-robot-for-android" TargetMode="External"/><Relationship Id="rId7" Type="http://schemas.openxmlformats.org/officeDocument/2006/relationships/hyperlink" Target="https://www.youtube.com/watch?v=QPOOh7IGtQM#t=143" TargetMode="External"/><Relationship Id="rId8" Type="http://schemas.openxmlformats.org/officeDocument/2006/relationships/image" Target="../media/image21.png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revolverobotics.com/about-us/#ordering" TargetMode="External"/><Relationship Id="rId10" Type="http://schemas.openxmlformats.org/officeDocument/2006/relationships/hyperlink" Target="https://www.revolverobotics.com/" TargetMode="External"/><Relationship Id="rId1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informationweek.com/applications/attack-of-the-telepresence-robots!/d/d-id/1108137?page_number=2" TargetMode="External"/><Relationship Id="rId4" Type="http://schemas.openxmlformats.org/officeDocument/2006/relationships/hyperlink" Target="http://www.mantarobot.com/" TargetMode="External"/><Relationship Id="rId9" Type="http://schemas.openxmlformats.org/officeDocument/2006/relationships/hyperlink" Target="https://anybots.com/" TargetMode="External"/><Relationship Id="rId5" Type="http://schemas.openxmlformats.org/officeDocument/2006/relationships/hyperlink" Target="http://www.mantarobot.com/products/teleme/index.htm" TargetMode="External"/><Relationship Id="rId6" Type="http://schemas.openxmlformats.org/officeDocument/2006/relationships/hyperlink" Target="http://www.vgocom.com/" TargetMode="External"/><Relationship Id="rId7" Type="http://schemas.openxmlformats.org/officeDocument/2006/relationships/hyperlink" Target="http://www.vgocom.com/what-vgo" TargetMode="External"/><Relationship Id="rId8" Type="http://schemas.openxmlformats.org/officeDocument/2006/relationships/hyperlink" Target="https://anybots.com/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1" Type="http://schemas.openxmlformats.org/officeDocument/2006/relationships/hyperlink" Target="http://www.nsf.gov/" TargetMode="External"/><Relationship Id="rId10" Type="http://schemas.openxmlformats.org/officeDocument/2006/relationships/hyperlink" Target="https://icreat.mentornet.org/login" TargetMode="External"/><Relationship Id="rId13" Type="http://schemas.openxmlformats.org/officeDocument/2006/relationships/image" Target="../media/image25.png"/><Relationship Id="rId1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www.massbay.edu/profile/shamsimoussavi" TargetMode="External"/><Relationship Id="rId4" Type="http://schemas.openxmlformats.org/officeDocument/2006/relationships/hyperlink" Target="https://www.massbay.edu/profile/giuseppesena" TargetMode="External"/><Relationship Id="rId9" Type="http://schemas.openxmlformats.org/officeDocument/2006/relationships/hyperlink" Target="http://mentornet.org/" TargetMode="External"/><Relationship Id="rId14" Type="http://schemas.openxmlformats.org/officeDocument/2006/relationships/image" Target="../media/image20.png"/><Relationship Id="rId5" Type="http://schemas.openxmlformats.org/officeDocument/2006/relationships/hyperlink" Target="https://www.massbay.edu/profile/susannesteigerescobar" TargetMode="External"/><Relationship Id="rId6" Type="http://schemas.openxmlformats.org/officeDocument/2006/relationships/hyperlink" Target="https://www.massbay.edu/profile/marinabograd" TargetMode="External"/><Relationship Id="rId7" Type="http://schemas.openxmlformats.org/officeDocument/2006/relationships/hyperlink" Target="http://www.bc.edu/" TargetMode="External"/><Relationship Id="rId8" Type="http://schemas.openxmlformats.org/officeDocument/2006/relationships/hyperlink" Target="http://www.bc.edu/lynchschoo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image" Target="../media/image1.png"/><Relationship Id="rId5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www.bc.edu/" TargetMode="External"/><Relationship Id="rId4" Type="http://schemas.openxmlformats.org/officeDocument/2006/relationships/image" Target="../media/image15.jp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11.jpg"/><Relationship Id="rId5" Type="http://schemas.openxmlformats.org/officeDocument/2006/relationships/image" Target="../media/image15.jpg"/><Relationship Id="rId6" Type="http://schemas.openxmlformats.org/officeDocument/2006/relationships/image" Target="../media/image1.png"/><Relationship Id="rId7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Relationship Id="rId4" Type="http://schemas.openxmlformats.org/officeDocument/2006/relationships/image" Target="../media/image7.jpg"/><Relationship Id="rId5" Type="http://schemas.openxmlformats.org/officeDocument/2006/relationships/image" Target="../media/image1.png"/><Relationship Id="rId6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2"/>
          <p:cNvSpPr txBox="1"/>
          <p:nvPr>
            <p:ph type="ctrTitle"/>
          </p:nvPr>
        </p:nvSpPr>
        <p:spPr>
          <a:xfrm>
            <a:off x="428975" y="1234350"/>
            <a:ext cx="8470200" cy="282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4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Introduction to iCREAT I &amp; II</a:t>
            </a:r>
            <a:endParaRPr b="1" i="0" sz="48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96" name="Google Shape;96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1257300" cy="54292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2"/>
          <p:cNvSpPr txBox="1"/>
          <p:nvPr/>
        </p:nvSpPr>
        <p:spPr>
          <a:xfrm>
            <a:off x="6190200" y="106925"/>
            <a:ext cx="29226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2"/>
          <p:cNvSpPr txBox="1"/>
          <p:nvPr/>
        </p:nvSpPr>
        <p:spPr>
          <a:xfrm>
            <a:off x="1904075" y="4596750"/>
            <a:ext cx="5208000" cy="50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Economica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2016-2018</a:t>
            </a:r>
            <a:r>
              <a:rPr b="0" i="0" lang="en" sz="11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Shamsi Moussavi, Giuseppe Sena, Susanne Steiger-Escobar</a:t>
            </a:r>
            <a:r>
              <a:rPr lang="en" sz="1100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and</a:t>
            </a: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Marina Bograd</a:t>
            </a:r>
            <a:r>
              <a:rPr lang="en" sz="1100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.</a:t>
            </a: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     	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Economica"/>
              <a:buNone/>
            </a:pP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This material is based upon work supported by the </a:t>
            </a:r>
            <a:r>
              <a:rPr b="0" i="0" lang="en" sz="1100" u="sng" cap="none" strike="noStrike">
                <a:solidFill>
                  <a:schemeClr val="hlink"/>
                </a:solidFill>
                <a:latin typeface="Economica"/>
                <a:ea typeface="Economica"/>
                <a:cs typeface="Economica"/>
                <a:sym typeface="Economica"/>
                <a:hlinkClick r:id="rId4"/>
              </a:rPr>
              <a:t>National Science Foundation</a:t>
            </a:r>
            <a:r>
              <a:rPr b="0" i="0" lang="en" sz="1100" u="none" cap="none" strike="noStrike">
                <a:solidFill>
                  <a:srgbClr val="FFFFFF"/>
                </a:solidFill>
                <a:latin typeface="Economica"/>
                <a:ea typeface="Economica"/>
                <a:cs typeface="Economica"/>
                <a:sym typeface="Economica"/>
              </a:rPr>
              <a:t> under grant no. DUE-1501451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p12"/>
          <p:cNvPicPr preferRelativeResize="0"/>
          <p:nvPr/>
        </p:nvPicPr>
        <p:blipFill rotWithShape="1">
          <a:blip r:embed="rId5">
            <a:alphaModFix/>
          </a:blip>
          <a:srcRect b="0" l="2821" r="2821" t="0"/>
          <a:stretch/>
        </p:blipFill>
        <p:spPr>
          <a:xfrm>
            <a:off x="97825" y="4783975"/>
            <a:ext cx="71430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611550" y="4660150"/>
            <a:ext cx="409575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ssBay 01.png" id="101" name="Google Shape;101;p1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75225" y="228600"/>
            <a:ext cx="1123950" cy="39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iCREAT I Syllabus 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2" name="Google Shape;182;p21"/>
          <p:cNvSpPr txBox="1"/>
          <p:nvPr/>
        </p:nvSpPr>
        <p:spPr>
          <a:xfrm>
            <a:off x="2069975" y="2100250"/>
            <a:ext cx="44832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2400" u="none" cap="none" strike="noStrike">
              <a:solidFill>
                <a:srgbClr val="000000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Karla"/>
              <a:buChar char="❖"/>
            </a:pPr>
            <a:r>
              <a:rPr i="0" lang="en" sz="2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Procedures</a:t>
            </a:r>
            <a:endParaRPr i="0" sz="2400" u="none" cap="none" strike="noStrike">
              <a:solidFill>
                <a:srgbClr val="000000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Karla"/>
              <a:buChar char="❖"/>
            </a:pPr>
            <a:r>
              <a:rPr i="0" lang="en" sz="2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Grading</a:t>
            </a:r>
            <a:endParaRPr i="0" sz="2400" u="none" cap="none" strike="noStrike">
              <a:solidFill>
                <a:srgbClr val="000000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Karla"/>
              <a:buChar char="❖"/>
            </a:pPr>
            <a:r>
              <a:rPr i="0" lang="en" sz="2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Software</a:t>
            </a:r>
            <a:endParaRPr i="0" sz="2400" u="none" cap="none" strike="noStrike">
              <a:solidFill>
                <a:srgbClr val="000000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83" name="Google Shape;1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2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Introductions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189" name="Google Shape;18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791450" y="1852623"/>
            <a:ext cx="3136075" cy="295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3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What is a Telepresence?</a:t>
            </a:r>
            <a:endParaRPr b="1" i="0" sz="36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4"/>
          <p:cNvSpPr txBox="1"/>
          <p:nvPr>
            <p:ph type="title"/>
          </p:nvPr>
        </p:nvSpPr>
        <p:spPr>
          <a:xfrm>
            <a:off x="886650" y="4746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Have you seen or heard of similar devices?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descr="Capture.JPG" id="201" name="Google Shape;201;p2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298250" y="1597650"/>
            <a:ext cx="4523424" cy="256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4">
            <a:hlinkClick r:id="rId5"/>
          </p:cNvPr>
          <p:cNvSpPr/>
          <p:nvPr/>
        </p:nvSpPr>
        <p:spPr>
          <a:xfrm rot="5400000">
            <a:off x="6448454" y="2540150"/>
            <a:ext cx="569700" cy="392700"/>
          </a:xfrm>
          <a:prstGeom prst="triangle">
            <a:avLst>
              <a:gd fmla="val 50000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3" name="Google Shape;203;p2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52400" y="1597650"/>
            <a:ext cx="3993450" cy="2563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4">
            <a:hlinkClick r:id="rId8"/>
          </p:cNvPr>
          <p:cNvSpPr/>
          <p:nvPr/>
        </p:nvSpPr>
        <p:spPr>
          <a:xfrm rot="5400000">
            <a:off x="1864279" y="2540150"/>
            <a:ext cx="569700" cy="392700"/>
          </a:xfrm>
          <a:prstGeom prst="triangle">
            <a:avLst>
              <a:gd fmla="val 50000" name="adj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4"/>
          <p:cNvSpPr txBox="1"/>
          <p:nvPr/>
        </p:nvSpPr>
        <p:spPr>
          <a:xfrm>
            <a:off x="152400" y="4160750"/>
            <a:ext cx="3357600" cy="3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https://www.wcvb.com/article/young-leukemia-patient-sends-his-philbot-to-school/9646168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24"/>
          <p:cNvSpPr txBox="1"/>
          <p:nvPr/>
        </p:nvSpPr>
        <p:spPr>
          <a:xfrm>
            <a:off x="4298250" y="4160750"/>
            <a:ext cx="3133200" cy="3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https://youtu.be/RD2zRH8Xxgc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7" name="Google Shape;207;p2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3" name="Google Shape;213;p25"/>
          <p:cNvSpPr txBox="1"/>
          <p:nvPr>
            <p:ph idx="1" type="body"/>
          </p:nvPr>
        </p:nvSpPr>
        <p:spPr>
          <a:xfrm>
            <a:off x="398850" y="1397000"/>
            <a:ext cx="8047500" cy="351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arla"/>
              <a:buChar char="🔸"/>
            </a:pP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Telepresence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refers to 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set of technologies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which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allows 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person to feel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as if they were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present at a place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other than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their true physical location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Telepresence is 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form 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of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robotic remote control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in which 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human operator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has 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sense 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of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being on location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so that the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experience resembles virtual reality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 </a:t>
            </a:r>
            <a:r>
              <a:rPr b="0" i="0" lang="en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14" name="Google Shape;214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Telepresence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20" name="Google Shape;220;p26"/>
          <p:cNvSpPr txBox="1"/>
          <p:nvPr>
            <p:ph idx="1" type="body"/>
          </p:nvPr>
        </p:nvSpPr>
        <p:spPr>
          <a:xfrm>
            <a:off x="295450" y="1461825"/>
            <a:ext cx="7721100" cy="34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MIT Professor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Marvin Minsky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coined the term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“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telepresence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” more that 30 years ago.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He argued that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telepresence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would transform work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manufacturing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energy production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medicine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and other facets of modern society. 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His plan appeared as an essay in the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June 1980 issue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of the science fiction magazine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7"/>
              </a:rPr>
              <a:t>Omni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21" name="Google Shape;221;p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752150" y="210600"/>
            <a:ext cx="1291500" cy="1233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6"/>
          <p:cNvSpPr txBox="1"/>
          <p:nvPr/>
        </p:nvSpPr>
        <p:spPr>
          <a:xfrm>
            <a:off x="7663650" y="1461825"/>
            <a:ext cx="1468500" cy="4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400"/>
              <a:buFont typeface="Arial"/>
              <a:buNone/>
            </a:pPr>
            <a:r>
              <a:rPr b="1" i="0" lang="en" sz="14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Marvin Minsky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3" name="Google Shape;223;p26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7"/>
          <p:cNvSpPr txBox="1"/>
          <p:nvPr>
            <p:ph type="title"/>
          </p:nvPr>
        </p:nvSpPr>
        <p:spPr>
          <a:xfrm>
            <a:off x="886650" y="4746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 Robot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29" name="Google Shape;229;p27"/>
          <p:cNvSpPr txBox="1"/>
          <p:nvPr>
            <p:ph idx="1" type="body"/>
          </p:nvPr>
        </p:nvSpPr>
        <p:spPr>
          <a:xfrm>
            <a:off x="886650" y="1598400"/>
            <a:ext cx="6414600" cy="33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telepresence robot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is a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remote-controlled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wheeled 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device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with a display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to enable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video chat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video conferencing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 The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remotely-controlled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robot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the </a:t>
            </a:r>
            <a:r>
              <a:rPr b="0" i="0" lang="en" sz="2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human operator</a:t>
            </a:r>
            <a:r>
              <a:rPr b="0" i="0" lang="en" sz="2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can be up to hundreds of miles apart.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30" name="Google Shape;230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41049" y="1548949"/>
            <a:ext cx="1325574" cy="250615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7"/>
          <p:cNvSpPr txBox="1"/>
          <p:nvPr/>
        </p:nvSpPr>
        <p:spPr>
          <a:xfrm>
            <a:off x="7541050" y="3990775"/>
            <a:ext cx="451800" cy="23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sng" cap="none" strike="noStrik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Ava 500</a:t>
            </a:r>
            <a:endParaRPr b="0" i="0" sz="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2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 Applications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38" name="Google Shape;238;p28"/>
          <p:cNvSpPr txBox="1"/>
          <p:nvPr>
            <p:ph idx="1" type="body"/>
          </p:nvPr>
        </p:nvSpPr>
        <p:spPr>
          <a:xfrm>
            <a:off x="263025" y="1329700"/>
            <a:ext cx="8460600" cy="36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Subsea Work: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Inspection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teleoperation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for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repair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maintenance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would reduce, and remove divers from a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hazardous environment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Nuclear Industry: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presence of radiation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requires remotely operated equipment for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material handling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inspection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maintenance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(</a:t>
            </a:r>
            <a:r>
              <a:rPr b="0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3"/>
              </a:rPr>
              <a:t>Fukushima Power Plant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).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Outer Space and Planetary Work: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Operations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vacuum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extremes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of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temperature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pressure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are ideal for telepresence activities.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39" name="Google Shape;239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 Applications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45" name="Google Shape;245;p29"/>
          <p:cNvSpPr txBox="1"/>
          <p:nvPr>
            <p:ph idx="1" type="body"/>
          </p:nvPr>
        </p:nvSpPr>
        <p:spPr>
          <a:xfrm>
            <a:off x="381000" y="1469575"/>
            <a:ext cx="8475300" cy="337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Other Hazardous Environments: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Mining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bomb disposal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military operations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rescue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of victims from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fire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toxic atmospheres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hostage situations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etc.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Remote Surveillance: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Sensor platforms operating autonomously could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monitor sensitive areas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Remote Surgery: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Being able 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project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knowledge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and the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physical skill of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a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surgeon over long distances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46" name="Google Shape;24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0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 Applications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2" name="Google Shape;252;p30"/>
          <p:cNvSpPr txBox="1"/>
          <p:nvPr>
            <p:ph idx="1" type="body"/>
          </p:nvPr>
        </p:nvSpPr>
        <p:spPr>
          <a:xfrm>
            <a:off x="381000" y="1469575"/>
            <a:ext cx="8475300" cy="34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Education: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Ability of a student, or researcher 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explore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 otherwise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inaccessible location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: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undersea exploration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of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coral reefs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ancient Egyptian tombs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etc.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Advertising and Sales: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Tour operators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property agents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would be able 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allow potential customers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sample holiday locations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view properties remotely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53" name="Google Shape;25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OUTLINE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7" name="Google Shape;107;p13"/>
          <p:cNvSpPr txBox="1"/>
          <p:nvPr>
            <p:ph idx="1" type="body"/>
          </p:nvPr>
        </p:nvSpPr>
        <p:spPr>
          <a:xfrm>
            <a:off x="886650" y="1598399"/>
            <a:ext cx="7370700" cy="27710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What is iCREAT? 			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BlackBoard (BB) and the Syllabus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What is a Telepresence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08" name="Google Shape;10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Telepresence Applications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9" name="Google Shape;259;p31"/>
          <p:cNvSpPr txBox="1"/>
          <p:nvPr>
            <p:ph idx="1" type="body"/>
          </p:nvPr>
        </p:nvSpPr>
        <p:spPr>
          <a:xfrm>
            <a:off x="621025" y="1469575"/>
            <a:ext cx="7893900" cy="345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➢"/>
            </a:pP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Entertainment: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Could be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incorporated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theme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or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nature parks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to allow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observers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to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travel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through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coral reefs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explore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underground caves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, or in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amusement parks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the </a:t>
            </a:r>
            <a:r>
              <a:rPr b="0" i="0" lang="en" sz="2400" u="none" cap="none" strike="noStrike">
                <a:solidFill>
                  <a:srgbClr val="0000FF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elderly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or </a:t>
            </a:r>
            <a:r>
              <a:rPr b="0" i="0" lang="en" sz="2400" u="none" cap="none" strike="noStrike">
                <a:solidFill>
                  <a:srgbClr val="0000FF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infirm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could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experience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the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thrill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of </a:t>
            </a:r>
            <a:r>
              <a:rPr b="0" i="0" lang="en" sz="2400" u="none" cap="none" strike="noStrike">
                <a:solidFill>
                  <a:srgbClr val="FF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live roller coaster rides </a:t>
            </a:r>
            <a:r>
              <a:rPr b="0" i="0" lang="en" sz="24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without the associated risks.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60" name="Google Shape;260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2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Examples of Telepresence Robots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66" name="Google Shape;266;p32"/>
          <p:cNvSpPr txBox="1"/>
          <p:nvPr>
            <p:ph idx="1" type="body"/>
          </p:nvPr>
        </p:nvSpPr>
        <p:spPr>
          <a:xfrm>
            <a:off x="219175" y="1495850"/>
            <a:ext cx="5391900" cy="19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iRobot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’s 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Remote Presence Virtual + Independent Telemedicine Assistant</a:t>
            </a:r>
            <a:r>
              <a:rPr b="1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 (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RP-VITA</a:t>
            </a:r>
            <a:r>
              <a:rPr b="1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7"/>
              </a:rPr>
              <a:t>)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is designed for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use in hospitals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where it makes it possible for doctors to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consult with patients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guide staff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confer with other medical practitioners remotely.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67" name="Google Shape;267;p3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531676" y="1344675"/>
            <a:ext cx="1798749" cy="2315876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2"/>
          <p:cNvSpPr txBox="1"/>
          <p:nvPr>
            <p:ph idx="1" type="body"/>
          </p:nvPr>
        </p:nvSpPr>
        <p:spPr>
          <a:xfrm>
            <a:off x="5464975" y="3598975"/>
            <a:ext cx="3470400" cy="99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9"/>
              </a:rPr>
              <a:t>Telemba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:  One of the world's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cheapest telepresence robot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on the market.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69" name="Google Shape;269;p3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636575" y="3365525"/>
            <a:ext cx="1972650" cy="162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Examples of Telepresence Robots</a:t>
            </a: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77" name="Google Shape;277;p33"/>
          <p:cNvSpPr txBox="1"/>
          <p:nvPr>
            <p:ph idx="2" type="body"/>
          </p:nvPr>
        </p:nvSpPr>
        <p:spPr>
          <a:xfrm>
            <a:off x="3696900" y="3415225"/>
            <a:ext cx="4982700" cy="14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Suitable Technologies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 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Beam+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is </a:t>
            </a:r>
            <a:r>
              <a:rPr b="0" i="0" lang="en" sz="18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designed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for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in-home uses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such as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mobile video chat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oversight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of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children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or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elderly people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remote security monitoring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78" name="Google Shape;278;p33"/>
          <p:cNvSpPr txBox="1"/>
          <p:nvPr>
            <p:ph idx="2" type="body"/>
          </p:nvPr>
        </p:nvSpPr>
        <p:spPr>
          <a:xfrm>
            <a:off x="1380850" y="1381525"/>
            <a:ext cx="2542500" cy="35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Double Robotics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 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Double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consists of a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wheeled base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integrated with an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iPad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is designed for businesses to enhance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telecommuting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teleconferencing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79" name="Google Shape;279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0425" y="1381525"/>
            <a:ext cx="1103225" cy="3248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063125" y="1493750"/>
            <a:ext cx="2429800" cy="203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3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4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Examples of Telepresence Robots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88" name="Google Shape;288;p34"/>
          <p:cNvSpPr txBox="1"/>
          <p:nvPr>
            <p:ph idx="1" type="body"/>
          </p:nvPr>
        </p:nvSpPr>
        <p:spPr>
          <a:xfrm>
            <a:off x="5195100" y="1506500"/>
            <a:ext cx="3863100" cy="183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Cisco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’s</a:t>
            </a:r>
            <a:r>
              <a:rPr b="1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Immersive TelePresence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r>
              <a:rPr b="0" i="1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(</a:t>
            </a:r>
            <a:r>
              <a:rPr b="1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Cisco TelePresence Vision</a:t>
            </a:r>
            <a:r>
              <a:rPr b="0" i="1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)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Botiful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: A </a:t>
            </a: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7"/>
              </a:rPr>
              <a:t>social telepresence robot for Android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89" name="Google Shape;289;p3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601475" y="2732424"/>
            <a:ext cx="1832700" cy="214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776493" y="3074968"/>
            <a:ext cx="2773500" cy="13842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34"/>
          <p:cNvSpPr txBox="1"/>
          <p:nvPr>
            <p:ph idx="1" type="body"/>
          </p:nvPr>
        </p:nvSpPr>
        <p:spPr>
          <a:xfrm>
            <a:off x="107775" y="1412725"/>
            <a:ext cx="4820100" cy="13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Char char="🔸"/>
            </a:pPr>
            <a:r>
              <a:rPr b="0" i="0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10"/>
              </a:rPr>
              <a:t>Romo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: ‘</a:t>
            </a:r>
            <a:r>
              <a:rPr b="0" i="1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The </a:t>
            </a:r>
            <a:r>
              <a:rPr b="0" i="1" lang="en" sz="18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11"/>
              </a:rPr>
              <a:t>Smartphone Robot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’: Simply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connect your smartphone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via the audio plug and you can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control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the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robot from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any other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smartphone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or </a:t>
            </a:r>
            <a:r>
              <a:rPr b="0" i="0" lang="en" sz="18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computer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292" name="Google Shape;292;p3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34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“Attack of the Telepresence Robots!”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99" name="Google Shape;299;p35"/>
          <p:cNvSpPr txBox="1"/>
          <p:nvPr>
            <p:ph idx="1" type="body"/>
          </p:nvPr>
        </p:nvSpPr>
        <p:spPr>
          <a:xfrm>
            <a:off x="207875" y="1255800"/>
            <a:ext cx="4774800" cy="3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None/>
            </a:pPr>
            <a:r>
              <a:rPr b="1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3"/>
              </a:rPr>
              <a:t>Remote Telepresence Robots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: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These are videoconference devices, most of which roam an office independently under the control of a remote worker. Not only can you videoconference with remote workers, you can be there — in a creepy way — and go where you want.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00" name="Google Shape;300;p35"/>
          <p:cNvSpPr txBox="1"/>
          <p:nvPr/>
        </p:nvSpPr>
        <p:spPr>
          <a:xfrm>
            <a:off x="5055825" y="1444750"/>
            <a:ext cx="3974700" cy="3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In this story we look at: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❏"/>
            </a:pPr>
            <a:r>
              <a:rPr b="0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4"/>
              </a:rPr>
              <a:t>MantaroBot 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"</a:t>
            </a:r>
            <a:r>
              <a:rPr b="1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5"/>
              </a:rPr>
              <a:t>TeleMe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"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❏"/>
            </a:pPr>
            <a:r>
              <a:rPr b="0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6"/>
              </a:rPr>
              <a:t>VGo Communic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. "</a:t>
            </a:r>
            <a:r>
              <a:rPr b="1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7"/>
              </a:rPr>
              <a:t>VGo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"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❏"/>
            </a:pPr>
            <a:r>
              <a:rPr b="0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8"/>
              </a:rPr>
              <a:t>Anybots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"</a:t>
            </a:r>
            <a:r>
              <a:rPr b="1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9"/>
              </a:rPr>
              <a:t>QB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"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❏"/>
            </a:pPr>
            <a:r>
              <a:rPr b="0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10"/>
              </a:rPr>
              <a:t>Revolve Robotics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 "</a:t>
            </a:r>
            <a:r>
              <a:rPr b="1" i="0" lang="en" sz="2400" u="sng" cap="none" strike="noStrike">
                <a:solidFill>
                  <a:schemeClr val="hlink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  <a:hlinkClick r:id="rId11"/>
              </a:rPr>
              <a:t>Kubi</a:t>
            </a:r>
            <a:r>
              <a:rPr b="0" i="0" lang="en" sz="2400" u="none" cap="none" strike="noStrike">
                <a:solidFill>
                  <a:schemeClr val="dk1"/>
                </a:solidFill>
                <a:highlight>
                  <a:srgbClr val="FFFFFF"/>
                </a:highlight>
                <a:latin typeface="Karla"/>
                <a:ea typeface="Karla"/>
                <a:cs typeface="Karla"/>
                <a:sym typeface="Karla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1" name="Google Shape;301;p35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6"/>
          <p:cNvSpPr txBox="1"/>
          <p:nvPr>
            <p:ph idx="4294967295" type="subTitle"/>
          </p:nvPr>
        </p:nvSpPr>
        <p:spPr>
          <a:xfrm>
            <a:off x="3244675" y="1558650"/>
            <a:ext cx="5677800" cy="20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None/>
            </a:pPr>
            <a:r>
              <a:rPr b="1" lang="en" sz="3600"/>
              <a:t>Any questions?</a:t>
            </a:r>
            <a:endParaRPr b="1" sz="3600"/>
          </a:p>
        </p:txBody>
      </p:sp>
      <p:grpSp>
        <p:nvGrpSpPr>
          <p:cNvPr id="307" name="Google Shape;307;p36"/>
          <p:cNvGrpSpPr/>
          <p:nvPr/>
        </p:nvGrpSpPr>
        <p:grpSpPr>
          <a:xfrm>
            <a:off x="685794" y="1814226"/>
            <a:ext cx="1681779" cy="1179949"/>
            <a:chOff x="559275" y="1683950"/>
            <a:chExt cx="466500" cy="327300"/>
          </a:xfrm>
        </p:grpSpPr>
        <p:sp>
          <p:nvSpPr>
            <p:cNvPr id="308" name="Google Shape;308;p36"/>
            <p:cNvSpPr/>
            <p:nvPr/>
          </p:nvSpPr>
          <p:spPr>
            <a:xfrm>
              <a:off x="559275" y="1683950"/>
              <a:ext cx="466500" cy="197850"/>
            </a:xfrm>
            <a:custGeom>
              <a:rect b="b" l="l" r="r" t="t"/>
              <a:pathLst>
                <a:path extrusionOk="0" h="120000" w="120000">
                  <a:moveTo>
                    <a:pt x="2514" y="15"/>
                  </a:moveTo>
                  <a:lnTo>
                    <a:pt x="1884" y="758"/>
                  </a:lnTo>
                  <a:lnTo>
                    <a:pt x="1414" y="1122"/>
                  </a:lnTo>
                  <a:lnTo>
                    <a:pt x="945" y="2228"/>
                  </a:lnTo>
                  <a:lnTo>
                    <a:pt x="475" y="3351"/>
                  </a:lnTo>
                  <a:lnTo>
                    <a:pt x="315" y="4457"/>
                  </a:lnTo>
                  <a:lnTo>
                    <a:pt x="0" y="5943"/>
                  </a:lnTo>
                  <a:lnTo>
                    <a:pt x="0" y="7414"/>
                  </a:lnTo>
                  <a:lnTo>
                    <a:pt x="0" y="17786"/>
                  </a:lnTo>
                  <a:lnTo>
                    <a:pt x="60000" y="120000"/>
                  </a:lnTo>
                  <a:lnTo>
                    <a:pt x="119993" y="17786"/>
                  </a:lnTo>
                  <a:lnTo>
                    <a:pt x="119993" y="7414"/>
                  </a:lnTo>
                  <a:lnTo>
                    <a:pt x="119993" y="5943"/>
                  </a:lnTo>
                  <a:lnTo>
                    <a:pt x="119684" y="4457"/>
                  </a:lnTo>
                  <a:lnTo>
                    <a:pt x="119524" y="3351"/>
                  </a:lnTo>
                  <a:lnTo>
                    <a:pt x="119054" y="2228"/>
                  </a:lnTo>
                  <a:lnTo>
                    <a:pt x="118585" y="1122"/>
                  </a:lnTo>
                  <a:lnTo>
                    <a:pt x="118109" y="758"/>
                  </a:lnTo>
                  <a:lnTo>
                    <a:pt x="117485" y="15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36"/>
            <p:cNvSpPr/>
            <p:nvPr/>
          </p:nvSpPr>
          <p:spPr>
            <a:xfrm>
              <a:off x="559275" y="1727925"/>
              <a:ext cx="466500" cy="283325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114822"/>
                  </a:lnTo>
                  <a:lnTo>
                    <a:pt x="0" y="115595"/>
                  </a:lnTo>
                  <a:lnTo>
                    <a:pt x="32983" y="76555"/>
                  </a:lnTo>
                  <a:lnTo>
                    <a:pt x="33614" y="76036"/>
                  </a:lnTo>
                  <a:lnTo>
                    <a:pt x="34244" y="76036"/>
                  </a:lnTo>
                  <a:lnTo>
                    <a:pt x="34713" y="76290"/>
                  </a:lnTo>
                  <a:lnTo>
                    <a:pt x="35183" y="77063"/>
                  </a:lnTo>
                  <a:lnTo>
                    <a:pt x="35498" y="78101"/>
                  </a:lnTo>
                  <a:lnTo>
                    <a:pt x="35498" y="79138"/>
                  </a:lnTo>
                  <a:lnTo>
                    <a:pt x="35183" y="79911"/>
                  </a:lnTo>
                  <a:lnTo>
                    <a:pt x="34868" y="80684"/>
                  </a:lnTo>
                  <a:lnTo>
                    <a:pt x="2045" y="119735"/>
                  </a:lnTo>
                  <a:lnTo>
                    <a:pt x="2668" y="120000"/>
                  </a:lnTo>
                  <a:lnTo>
                    <a:pt x="117324" y="120000"/>
                  </a:lnTo>
                  <a:lnTo>
                    <a:pt x="117954" y="119735"/>
                  </a:lnTo>
                  <a:lnTo>
                    <a:pt x="85131" y="80684"/>
                  </a:lnTo>
                  <a:lnTo>
                    <a:pt x="84816" y="79911"/>
                  </a:lnTo>
                  <a:lnTo>
                    <a:pt x="84501" y="79138"/>
                  </a:lnTo>
                  <a:lnTo>
                    <a:pt x="84501" y="78101"/>
                  </a:lnTo>
                  <a:lnTo>
                    <a:pt x="84816" y="77063"/>
                  </a:lnTo>
                  <a:lnTo>
                    <a:pt x="85286" y="76290"/>
                  </a:lnTo>
                  <a:lnTo>
                    <a:pt x="85755" y="76036"/>
                  </a:lnTo>
                  <a:lnTo>
                    <a:pt x="86385" y="76036"/>
                  </a:lnTo>
                  <a:lnTo>
                    <a:pt x="87016" y="76555"/>
                  </a:lnTo>
                  <a:lnTo>
                    <a:pt x="119993" y="115595"/>
                  </a:lnTo>
                  <a:lnTo>
                    <a:pt x="119993" y="114822"/>
                  </a:lnTo>
                  <a:lnTo>
                    <a:pt x="119993" y="0"/>
                  </a:lnTo>
                  <a:lnTo>
                    <a:pt x="60938" y="70339"/>
                  </a:lnTo>
                  <a:lnTo>
                    <a:pt x="60469" y="70858"/>
                  </a:lnTo>
                  <a:lnTo>
                    <a:pt x="59530" y="70858"/>
                  </a:lnTo>
                  <a:lnTo>
                    <a:pt x="59054" y="703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E9D">
                <a:alpha val="82745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0" name="Google Shape;310;p36"/>
          <p:cNvSpPr/>
          <p:nvPr/>
        </p:nvSpPr>
        <p:spPr>
          <a:xfrm>
            <a:off x="1681875" y="2683100"/>
            <a:ext cx="1274937" cy="1159802"/>
          </a:xfrm>
          <a:custGeom>
            <a:rect b="b" l="l" r="r" t="t"/>
            <a:pathLst>
              <a:path extrusionOk="0" h="120000" w="120000">
                <a:moveTo>
                  <a:pt x="56929" y="0"/>
                </a:moveTo>
                <a:lnTo>
                  <a:pt x="53858" y="203"/>
                </a:lnTo>
                <a:lnTo>
                  <a:pt x="50780" y="601"/>
                </a:lnTo>
                <a:lnTo>
                  <a:pt x="47894" y="1000"/>
                </a:lnTo>
                <a:lnTo>
                  <a:pt x="45001" y="1594"/>
                </a:lnTo>
                <a:lnTo>
                  <a:pt x="42108" y="2383"/>
                </a:lnTo>
                <a:lnTo>
                  <a:pt x="39400" y="3383"/>
                </a:lnTo>
                <a:lnTo>
                  <a:pt x="36685" y="4376"/>
                </a:lnTo>
                <a:lnTo>
                  <a:pt x="33977" y="5368"/>
                </a:lnTo>
                <a:lnTo>
                  <a:pt x="31446" y="6759"/>
                </a:lnTo>
                <a:lnTo>
                  <a:pt x="28916" y="7947"/>
                </a:lnTo>
                <a:lnTo>
                  <a:pt x="26385" y="9541"/>
                </a:lnTo>
                <a:lnTo>
                  <a:pt x="24039" y="11127"/>
                </a:lnTo>
                <a:lnTo>
                  <a:pt x="21871" y="12714"/>
                </a:lnTo>
                <a:lnTo>
                  <a:pt x="19704" y="14503"/>
                </a:lnTo>
                <a:lnTo>
                  <a:pt x="17536" y="16293"/>
                </a:lnTo>
                <a:lnTo>
                  <a:pt x="15545" y="18278"/>
                </a:lnTo>
                <a:lnTo>
                  <a:pt x="13740" y="20271"/>
                </a:lnTo>
                <a:lnTo>
                  <a:pt x="11927" y="22451"/>
                </a:lnTo>
                <a:lnTo>
                  <a:pt x="10307" y="24639"/>
                </a:lnTo>
                <a:lnTo>
                  <a:pt x="8679" y="26827"/>
                </a:lnTo>
                <a:lnTo>
                  <a:pt x="7229" y="29210"/>
                </a:lnTo>
                <a:lnTo>
                  <a:pt x="5971" y="31594"/>
                </a:lnTo>
                <a:lnTo>
                  <a:pt x="4705" y="34172"/>
                </a:lnTo>
                <a:lnTo>
                  <a:pt x="3618" y="36759"/>
                </a:lnTo>
                <a:lnTo>
                  <a:pt x="2715" y="39338"/>
                </a:lnTo>
                <a:lnTo>
                  <a:pt x="1812" y="41925"/>
                </a:lnTo>
                <a:lnTo>
                  <a:pt x="1272" y="44707"/>
                </a:lnTo>
                <a:lnTo>
                  <a:pt x="725" y="47489"/>
                </a:lnTo>
                <a:lnTo>
                  <a:pt x="362" y="50263"/>
                </a:lnTo>
                <a:lnTo>
                  <a:pt x="7" y="53045"/>
                </a:lnTo>
                <a:lnTo>
                  <a:pt x="7" y="56030"/>
                </a:lnTo>
                <a:lnTo>
                  <a:pt x="7" y="59007"/>
                </a:lnTo>
                <a:lnTo>
                  <a:pt x="362" y="62188"/>
                </a:lnTo>
                <a:lnTo>
                  <a:pt x="725" y="65165"/>
                </a:lnTo>
                <a:lnTo>
                  <a:pt x="1450" y="67947"/>
                </a:lnTo>
                <a:lnTo>
                  <a:pt x="2175" y="70924"/>
                </a:lnTo>
                <a:lnTo>
                  <a:pt x="3078" y="73706"/>
                </a:lnTo>
                <a:lnTo>
                  <a:pt x="4158" y="76488"/>
                </a:lnTo>
                <a:lnTo>
                  <a:pt x="5423" y="79270"/>
                </a:lnTo>
                <a:lnTo>
                  <a:pt x="6688" y="81857"/>
                </a:lnTo>
                <a:lnTo>
                  <a:pt x="8139" y="84240"/>
                </a:lnTo>
                <a:lnTo>
                  <a:pt x="9944" y="86819"/>
                </a:lnTo>
                <a:lnTo>
                  <a:pt x="11572" y="89202"/>
                </a:lnTo>
                <a:lnTo>
                  <a:pt x="13555" y="91390"/>
                </a:lnTo>
                <a:lnTo>
                  <a:pt x="15545" y="93579"/>
                </a:lnTo>
                <a:lnTo>
                  <a:pt x="17713" y="95759"/>
                </a:lnTo>
                <a:lnTo>
                  <a:pt x="19881" y="97752"/>
                </a:lnTo>
                <a:lnTo>
                  <a:pt x="18438" y="100729"/>
                </a:lnTo>
                <a:lnTo>
                  <a:pt x="16810" y="103706"/>
                </a:lnTo>
                <a:lnTo>
                  <a:pt x="15005" y="106887"/>
                </a:lnTo>
                <a:lnTo>
                  <a:pt x="12652" y="109864"/>
                </a:lnTo>
                <a:lnTo>
                  <a:pt x="10122" y="112849"/>
                </a:lnTo>
                <a:lnTo>
                  <a:pt x="8679" y="114240"/>
                </a:lnTo>
                <a:lnTo>
                  <a:pt x="7051" y="115428"/>
                </a:lnTo>
                <a:lnTo>
                  <a:pt x="5423" y="116624"/>
                </a:lnTo>
                <a:lnTo>
                  <a:pt x="3795" y="117811"/>
                </a:lnTo>
                <a:lnTo>
                  <a:pt x="1990" y="118609"/>
                </a:lnTo>
                <a:lnTo>
                  <a:pt x="7" y="119601"/>
                </a:lnTo>
                <a:lnTo>
                  <a:pt x="910" y="119601"/>
                </a:lnTo>
                <a:lnTo>
                  <a:pt x="3618" y="119999"/>
                </a:lnTo>
                <a:lnTo>
                  <a:pt x="10122" y="119999"/>
                </a:lnTo>
                <a:lnTo>
                  <a:pt x="12652" y="119804"/>
                </a:lnTo>
                <a:lnTo>
                  <a:pt x="15545" y="119202"/>
                </a:lnTo>
                <a:lnTo>
                  <a:pt x="18438" y="118609"/>
                </a:lnTo>
                <a:lnTo>
                  <a:pt x="21509" y="117616"/>
                </a:lnTo>
                <a:lnTo>
                  <a:pt x="24580" y="116420"/>
                </a:lnTo>
                <a:lnTo>
                  <a:pt x="27835" y="114834"/>
                </a:lnTo>
                <a:lnTo>
                  <a:pt x="30906" y="112849"/>
                </a:lnTo>
                <a:lnTo>
                  <a:pt x="33977" y="110661"/>
                </a:lnTo>
                <a:lnTo>
                  <a:pt x="36870" y="107684"/>
                </a:lnTo>
                <a:lnTo>
                  <a:pt x="39578" y="108676"/>
                </a:lnTo>
                <a:lnTo>
                  <a:pt x="42293" y="109669"/>
                </a:lnTo>
                <a:lnTo>
                  <a:pt x="45179" y="110263"/>
                </a:lnTo>
                <a:lnTo>
                  <a:pt x="48072" y="110856"/>
                </a:lnTo>
                <a:lnTo>
                  <a:pt x="50965" y="111458"/>
                </a:lnTo>
                <a:lnTo>
                  <a:pt x="53858" y="111857"/>
                </a:lnTo>
                <a:lnTo>
                  <a:pt x="56929" y="112052"/>
                </a:lnTo>
                <a:lnTo>
                  <a:pt x="63070" y="112052"/>
                </a:lnTo>
                <a:lnTo>
                  <a:pt x="66141" y="111857"/>
                </a:lnTo>
                <a:lnTo>
                  <a:pt x="69219" y="111458"/>
                </a:lnTo>
                <a:lnTo>
                  <a:pt x="72105" y="110856"/>
                </a:lnTo>
                <a:lnTo>
                  <a:pt x="74998" y="110263"/>
                </a:lnTo>
                <a:lnTo>
                  <a:pt x="77891" y="109473"/>
                </a:lnTo>
                <a:lnTo>
                  <a:pt x="80599" y="108676"/>
                </a:lnTo>
                <a:lnTo>
                  <a:pt x="83314" y="107684"/>
                </a:lnTo>
                <a:lnTo>
                  <a:pt x="86022" y="106488"/>
                </a:lnTo>
                <a:lnTo>
                  <a:pt x="88553" y="105300"/>
                </a:lnTo>
                <a:lnTo>
                  <a:pt x="91083" y="103909"/>
                </a:lnTo>
                <a:lnTo>
                  <a:pt x="93614" y="102518"/>
                </a:lnTo>
                <a:lnTo>
                  <a:pt x="95960" y="100924"/>
                </a:lnTo>
                <a:lnTo>
                  <a:pt x="98128" y="99338"/>
                </a:lnTo>
                <a:lnTo>
                  <a:pt x="100295" y="97548"/>
                </a:lnTo>
                <a:lnTo>
                  <a:pt x="102463" y="95563"/>
                </a:lnTo>
                <a:lnTo>
                  <a:pt x="104454" y="93774"/>
                </a:lnTo>
                <a:lnTo>
                  <a:pt x="106259" y="91586"/>
                </a:lnTo>
                <a:lnTo>
                  <a:pt x="108072" y="89601"/>
                </a:lnTo>
                <a:lnTo>
                  <a:pt x="109692" y="87421"/>
                </a:lnTo>
                <a:lnTo>
                  <a:pt x="111320" y="85029"/>
                </a:lnTo>
                <a:lnTo>
                  <a:pt x="112770" y="82646"/>
                </a:lnTo>
                <a:lnTo>
                  <a:pt x="114036" y="80263"/>
                </a:lnTo>
                <a:lnTo>
                  <a:pt x="115294" y="77879"/>
                </a:lnTo>
                <a:lnTo>
                  <a:pt x="116381" y="75300"/>
                </a:lnTo>
                <a:lnTo>
                  <a:pt x="117284" y="72714"/>
                </a:lnTo>
                <a:lnTo>
                  <a:pt x="118187" y="69932"/>
                </a:lnTo>
                <a:lnTo>
                  <a:pt x="118734" y="67353"/>
                </a:lnTo>
                <a:lnTo>
                  <a:pt x="119274" y="64571"/>
                </a:lnTo>
                <a:lnTo>
                  <a:pt x="119637" y="61789"/>
                </a:lnTo>
                <a:lnTo>
                  <a:pt x="119992" y="58812"/>
                </a:lnTo>
                <a:lnTo>
                  <a:pt x="119992" y="56030"/>
                </a:lnTo>
                <a:lnTo>
                  <a:pt x="119992" y="53045"/>
                </a:lnTo>
                <a:lnTo>
                  <a:pt x="119637" y="50263"/>
                </a:lnTo>
                <a:lnTo>
                  <a:pt x="119274" y="47489"/>
                </a:lnTo>
                <a:lnTo>
                  <a:pt x="118734" y="44707"/>
                </a:lnTo>
                <a:lnTo>
                  <a:pt x="118187" y="41925"/>
                </a:lnTo>
                <a:lnTo>
                  <a:pt x="117284" y="39338"/>
                </a:lnTo>
                <a:lnTo>
                  <a:pt x="116381" y="36759"/>
                </a:lnTo>
                <a:lnTo>
                  <a:pt x="115294" y="34172"/>
                </a:lnTo>
                <a:lnTo>
                  <a:pt x="114036" y="31594"/>
                </a:lnTo>
                <a:lnTo>
                  <a:pt x="112770" y="29210"/>
                </a:lnTo>
                <a:lnTo>
                  <a:pt x="111320" y="26827"/>
                </a:lnTo>
                <a:lnTo>
                  <a:pt x="109692" y="24639"/>
                </a:lnTo>
                <a:lnTo>
                  <a:pt x="108072" y="22451"/>
                </a:lnTo>
                <a:lnTo>
                  <a:pt x="106259" y="20271"/>
                </a:lnTo>
                <a:lnTo>
                  <a:pt x="104454" y="18278"/>
                </a:lnTo>
                <a:lnTo>
                  <a:pt x="102463" y="16293"/>
                </a:lnTo>
                <a:lnTo>
                  <a:pt x="100295" y="14503"/>
                </a:lnTo>
                <a:lnTo>
                  <a:pt x="98128" y="12714"/>
                </a:lnTo>
                <a:lnTo>
                  <a:pt x="95960" y="11127"/>
                </a:lnTo>
                <a:lnTo>
                  <a:pt x="93614" y="9541"/>
                </a:lnTo>
                <a:lnTo>
                  <a:pt x="91083" y="7947"/>
                </a:lnTo>
                <a:lnTo>
                  <a:pt x="88553" y="6759"/>
                </a:lnTo>
                <a:lnTo>
                  <a:pt x="86022" y="5368"/>
                </a:lnTo>
                <a:lnTo>
                  <a:pt x="83314" y="4376"/>
                </a:lnTo>
                <a:lnTo>
                  <a:pt x="80599" y="3383"/>
                </a:lnTo>
                <a:lnTo>
                  <a:pt x="77891" y="2383"/>
                </a:lnTo>
                <a:lnTo>
                  <a:pt x="74998" y="1594"/>
                </a:lnTo>
                <a:lnTo>
                  <a:pt x="72105" y="1000"/>
                </a:lnTo>
                <a:lnTo>
                  <a:pt x="69219" y="601"/>
                </a:lnTo>
                <a:lnTo>
                  <a:pt x="66141" y="203"/>
                </a:lnTo>
                <a:lnTo>
                  <a:pt x="63070" y="0"/>
                </a:lnTo>
                <a:close/>
              </a:path>
            </a:pathLst>
          </a:custGeom>
          <a:solidFill>
            <a:srgbClr val="ABE33F">
              <a:alpha val="80392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1" name="Google Shape;31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7"/>
          <p:cNvSpPr txBox="1"/>
          <p:nvPr>
            <p:ph idx="1" type="body"/>
          </p:nvPr>
        </p:nvSpPr>
        <p:spPr>
          <a:xfrm>
            <a:off x="197100" y="1553875"/>
            <a:ext cx="8749800" cy="238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2016-2018 --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Shamsi Moussavi</a:t>
            </a: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4"/>
              </a:rPr>
              <a:t>Giuseppe Sena</a:t>
            </a: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45720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None/>
            </a:pP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5"/>
              </a:rPr>
              <a:t>Susanne Steiger-Escobar</a:t>
            </a: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,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6"/>
              </a:rPr>
              <a:t>Marina Bograd</a:t>
            </a:r>
            <a:endParaRPr/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🔸"/>
            </a:pPr>
            <a:r>
              <a:rPr lang="en" u="sng">
                <a:solidFill>
                  <a:schemeClr val="hlink"/>
                </a:solidFill>
                <a:hlinkClick r:id="rId7"/>
              </a:rPr>
              <a:t>Boston College</a:t>
            </a:r>
            <a:r>
              <a:rPr lang="en"/>
              <a:t> - </a:t>
            </a:r>
            <a:r>
              <a:rPr lang="en" u="sng">
                <a:solidFill>
                  <a:schemeClr val="hlink"/>
                </a:solidFill>
                <a:hlinkClick r:id="rId8"/>
              </a:rPr>
              <a:t>Lynch School of Education</a:t>
            </a:r>
            <a:endParaRPr/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SzPts val="2400"/>
              <a:buChar char="🔸"/>
            </a:pPr>
            <a:r>
              <a:rPr lang="en" u="sng">
                <a:solidFill>
                  <a:schemeClr val="hlink"/>
                </a:solidFill>
                <a:hlinkClick r:id="rId9"/>
              </a:rPr>
              <a:t>MentorNet</a:t>
            </a:r>
            <a:r>
              <a:rPr lang="en">
                <a:solidFill>
                  <a:srgbClr val="1155CC"/>
                </a:solidFill>
              </a:rPr>
              <a:t> - </a:t>
            </a:r>
            <a:r>
              <a:rPr lang="en" u="sng">
                <a:solidFill>
                  <a:schemeClr val="hlink"/>
                </a:solidFill>
                <a:hlinkClick r:id="rId10"/>
              </a:rPr>
              <a:t>iCREAT MentorNet Community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2400"/>
              <a:buFont typeface="Karla"/>
              <a:buChar char="🔸"/>
            </a:pP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This material is based upon work supported by the </a:t>
            </a:r>
            <a:r>
              <a:rPr b="0" i="0" lang="en" sz="2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11"/>
              </a:rPr>
              <a:t>National Science Foundation</a:t>
            </a:r>
            <a:r>
              <a:rPr b="0" i="0" lang="en" sz="24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 under grant no. DUE-1501451</a:t>
            </a:r>
            <a:endParaRPr b="0" i="0" sz="2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318" name="Google Shape;318;p3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045750" y="322525"/>
            <a:ext cx="2309952" cy="997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3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219800" y="4477150"/>
            <a:ext cx="649500" cy="619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ssBay 01.png" id="320" name="Google Shape;320;p3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3700600" y="4632574"/>
            <a:ext cx="1005700" cy="34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/>
          <p:nvPr>
            <p:ph type="ctrTitle"/>
          </p:nvPr>
        </p:nvSpPr>
        <p:spPr>
          <a:xfrm>
            <a:off x="1815525" y="2040550"/>
            <a:ext cx="55131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What is iCREAT?</a:t>
            </a:r>
            <a:endParaRPr b="1" i="0" sz="36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5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r>
              <a:rPr b="1" i="0" lang="en" sz="24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Raleway"/>
                <a:ea typeface="Raleway"/>
                <a:cs typeface="Raleway"/>
                <a:sym typeface="Raleway"/>
              </a:rPr>
              <a:t>iCREAT</a:t>
            </a: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” stands for: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9" name="Google Shape;119;p15"/>
          <p:cNvSpPr txBox="1"/>
          <p:nvPr>
            <p:ph idx="1" type="body"/>
          </p:nvPr>
        </p:nvSpPr>
        <p:spPr>
          <a:xfrm>
            <a:off x="591900" y="1495850"/>
            <a:ext cx="35601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" sz="30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i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ntroduction to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C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oding,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R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obotics,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E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lectronics,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A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nd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" sz="3000" u="none" cap="none" strike="noStrike">
                <a:solidFill>
                  <a:schemeClr val="dk1"/>
                </a:solidFill>
                <a:highlight>
                  <a:srgbClr val="FFFF00"/>
                </a:highlight>
                <a:latin typeface="Karla"/>
                <a:ea typeface="Karla"/>
                <a:cs typeface="Karla"/>
                <a:sym typeface="Karla"/>
              </a:rPr>
              <a:t>T</a:t>
            </a:r>
            <a:r>
              <a:rPr b="1" i="0" lang="en" sz="30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echnology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20" name="Google Shape;120;p15"/>
          <p:cNvSpPr txBox="1"/>
          <p:nvPr>
            <p:ph idx="2" type="body"/>
          </p:nvPr>
        </p:nvSpPr>
        <p:spPr>
          <a:xfrm>
            <a:off x="3808700" y="1495850"/>
            <a:ext cx="48525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The goal is to create an </a:t>
            </a:r>
            <a:r>
              <a:rPr b="1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affordable robotic device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following a complete </a:t>
            </a:r>
            <a:r>
              <a:rPr b="1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System Development process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that integrates </a:t>
            </a:r>
            <a:r>
              <a:rPr b="1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engineering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1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computing </a:t>
            </a:r>
            <a:r>
              <a:rPr b="0" i="0" lang="en" sz="18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concepts.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4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21" name="Google Shape;121;p15"/>
          <p:cNvPicPr preferRelativeResize="0"/>
          <p:nvPr/>
        </p:nvPicPr>
        <p:blipFill rotWithShape="1">
          <a:blip r:embed="rId3">
            <a:alphaModFix/>
          </a:blip>
          <a:srcRect b="5657" l="0" r="0" t="5649"/>
          <a:stretch/>
        </p:blipFill>
        <p:spPr>
          <a:xfrm>
            <a:off x="4369500" y="2757224"/>
            <a:ext cx="3309900" cy="220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6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iCREAT Courses I and II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29" name="Google Shape;129;p16"/>
          <p:cNvSpPr txBox="1"/>
          <p:nvPr>
            <p:ph idx="1" type="body"/>
          </p:nvPr>
        </p:nvSpPr>
        <p:spPr>
          <a:xfrm>
            <a:off x="521750" y="1404875"/>
            <a:ext cx="3943200" cy="35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In addition to learning about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coding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robotics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electronics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technology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students will learn, practice, and apply: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system development processes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9900"/>
                </a:solidFill>
                <a:latin typeface="Karla"/>
                <a:ea typeface="Karla"/>
                <a:cs typeface="Karla"/>
                <a:sym typeface="Karla"/>
              </a:rPr>
              <a:t>requirement analysis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9900"/>
                </a:solidFill>
                <a:latin typeface="Karla"/>
                <a:ea typeface="Karla"/>
                <a:cs typeface="Karla"/>
                <a:sym typeface="Karla"/>
              </a:rPr>
              <a:t>design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9900"/>
                </a:solidFill>
                <a:latin typeface="Karla"/>
                <a:ea typeface="Karla"/>
                <a:cs typeface="Karla"/>
                <a:sym typeface="Karla"/>
              </a:rPr>
              <a:t>implementation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9900"/>
                </a:solidFill>
                <a:latin typeface="Karla"/>
                <a:ea typeface="Karla"/>
                <a:cs typeface="Karla"/>
                <a:sym typeface="Karla"/>
              </a:rPr>
              <a:t>testing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soft skills </a:t>
            </a:r>
            <a:r>
              <a:rPr b="0" i="0" lang="en" sz="1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(teamwork, verbal communication, etc)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rgbClr val="FF0000"/>
                </a:solidFill>
                <a:latin typeface="Karla"/>
                <a:ea typeface="Karla"/>
                <a:cs typeface="Karla"/>
                <a:sym typeface="Karla"/>
              </a:rPr>
              <a:t>career planning </a:t>
            </a:r>
            <a:r>
              <a:rPr b="0" i="0" lang="en" sz="1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(</a:t>
            </a:r>
            <a:r>
              <a:rPr b="0" i="0" lang="en" sz="1400" u="sng" cap="none" strike="noStrike">
                <a:solidFill>
                  <a:schemeClr val="hlink"/>
                </a:solidFill>
                <a:latin typeface="Karla"/>
                <a:ea typeface="Karla"/>
                <a:cs typeface="Karla"/>
                <a:sym typeface="Karla"/>
                <a:hlinkClick r:id="rId3"/>
              </a:rPr>
              <a:t>Boston College</a:t>
            </a:r>
            <a:r>
              <a:rPr b="0" i="0" lang="en" sz="1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)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t/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30" name="Google Shape;130;p16"/>
          <p:cNvSpPr txBox="1"/>
          <p:nvPr>
            <p:ph idx="2" type="body"/>
          </p:nvPr>
        </p:nvSpPr>
        <p:spPr>
          <a:xfrm>
            <a:off x="4679175" y="1495850"/>
            <a:ext cx="3560100" cy="9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Students will work in </a:t>
            </a:r>
            <a:r>
              <a:rPr b="1" i="0" lang="en" sz="1400" u="none" cap="none" strike="noStrike">
                <a:solidFill>
                  <a:srgbClr val="000000"/>
                </a:solidFill>
                <a:latin typeface="Karla"/>
                <a:ea typeface="Karla"/>
                <a:cs typeface="Karla"/>
                <a:sym typeface="Karla"/>
              </a:rPr>
              <a:t>teams of 2-3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on </a:t>
            </a:r>
            <a:r>
              <a:rPr b="1" i="0" lang="en" sz="1400" u="none" cap="none" strike="noStrike">
                <a:solidFill>
                  <a:srgbClr val="0000FF"/>
                </a:solidFill>
                <a:latin typeface="Karla"/>
                <a:ea typeface="Karla"/>
                <a:cs typeface="Karla"/>
                <a:sym typeface="Karla"/>
              </a:rPr>
              <a:t>iCREAT I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’s final project and the entire </a:t>
            </a:r>
            <a:r>
              <a:rPr b="1" i="0" lang="en" sz="1400" u="none" cap="none" strike="noStrike">
                <a:solidFill>
                  <a:srgbClr val="0000FF"/>
                </a:solidFill>
                <a:latin typeface="Karla"/>
                <a:ea typeface="Karla"/>
                <a:cs typeface="Karla"/>
                <a:sym typeface="Karla"/>
              </a:rPr>
              <a:t>iCREAT II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course.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31" name="Google Shape;131;p16"/>
          <p:cNvPicPr preferRelativeResize="0"/>
          <p:nvPr/>
        </p:nvPicPr>
        <p:blipFill rotWithShape="1">
          <a:blip r:embed="rId4">
            <a:alphaModFix/>
          </a:blip>
          <a:srcRect b="3109" l="0" r="0" t="4587"/>
          <a:stretch/>
        </p:blipFill>
        <p:spPr>
          <a:xfrm>
            <a:off x="4818875" y="2298725"/>
            <a:ext cx="3067500" cy="212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 txBox="1"/>
          <p:nvPr>
            <p:ph type="title"/>
          </p:nvPr>
        </p:nvSpPr>
        <p:spPr>
          <a:xfrm>
            <a:off x="886650" y="398400"/>
            <a:ext cx="7370699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i="0" lang="en" sz="24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iCREAT Courses I and II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3171400" y="3347425"/>
            <a:ext cx="2521800" cy="1646700"/>
          </a:xfrm>
          <a:prstGeom prst="homePlate">
            <a:avLst>
              <a:gd fmla="val 211909" name="adj"/>
            </a:avLst>
          </a:prstGeom>
          <a:solidFill>
            <a:srgbClr val="00AE9D">
              <a:alpha val="82745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</a:pPr>
            <a:r>
              <a:rPr b="1" i="0" lang="en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iCREAT II</a:t>
            </a:r>
            <a:endParaRPr b="1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600"/>
              <a:buFont typeface="Karla"/>
              <a:buNone/>
            </a:pPr>
            <a:r>
              <a:rPr b="1" i="0" lang="en" sz="6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Raspberry pi + Sense HAT + Tablet</a:t>
            </a:r>
            <a:endParaRPr b="1" i="0" sz="6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576037" y="3390775"/>
            <a:ext cx="2521800" cy="1646700"/>
          </a:xfrm>
          <a:prstGeom prst="homePlate">
            <a:avLst>
              <a:gd fmla="val 211909" name="adj"/>
            </a:avLst>
          </a:prstGeom>
          <a:solidFill>
            <a:srgbClr val="ABE33F">
              <a:alpha val="80392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1800"/>
              <a:buFont typeface="Karla"/>
              <a:buNone/>
            </a:pPr>
            <a:r>
              <a:rPr b="1" i="0" lang="en" sz="18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iCREAT I</a:t>
            </a:r>
            <a:endParaRPr b="1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C52"/>
              </a:buClr>
              <a:buSzPts val="600"/>
              <a:buFont typeface="Karla"/>
              <a:buNone/>
            </a:pPr>
            <a:r>
              <a:rPr b="1" i="0" lang="en" sz="600" u="none" cap="none" strike="noStrike">
                <a:solidFill>
                  <a:srgbClr val="004C52"/>
                </a:solidFill>
                <a:latin typeface="Karla"/>
                <a:ea typeface="Karla"/>
                <a:cs typeface="Karla"/>
                <a:sym typeface="Karla"/>
              </a:rPr>
              <a:t>Chassis + Arduino + Motor-Shield</a:t>
            </a:r>
            <a:endParaRPr b="1" i="0" sz="6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41" name="Google Shape;141;p17"/>
          <p:cNvPicPr preferRelativeResize="0"/>
          <p:nvPr/>
        </p:nvPicPr>
        <p:blipFill rotWithShape="1">
          <a:blip r:embed="rId3">
            <a:alphaModFix/>
          </a:blip>
          <a:srcRect b="0" l="3463" r="7497" t="0"/>
          <a:stretch/>
        </p:blipFill>
        <p:spPr>
          <a:xfrm>
            <a:off x="606699" y="1588300"/>
            <a:ext cx="1954950" cy="1646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7"/>
          <p:cNvPicPr preferRelativeResize="0"/>
          <p:nvPr/>
        </p:nvPicPr>
        <p:blipFill rotWithShape="1">
          <a:blip r:embed="rId4">
            <a:alphaModFix/>
          </a:blip>
          <a:srcRect b="-1398" l="0" r="0" t="1399"/>
          <a:stretch/>
        </p:blipFill>
        <p:spPr>
          <a:xfrm>
            <a:off x="3694350" y="1255800"/>
            <a:ext cx="1671981" cy="2241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7"/>
          <p:cNvPicPr preferRelativeResize="0"/>
          <p:nvPr/>
        </p:nvPicPr>
        <p:blipFill rotWithShape="1">
          <a:blip r:embed="rId5">
            <a:alphaModFix/>
          </a:blip>
          <a:srcRect b="0" l="22163" r="19982" t="0"/>
          <a:stretch/>
        </p:blipFill>
        <p:spPr>
          <a:xfrm>
            <a:off x="6532175" y="1109675"/>
            <a:ext cx="2255573" cy="2924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17"/>
          <p:cNvSpPr/>
          <p:nvPr/>
        </p:nvSpPr>
        <p:spPr>
          <a:xfrm>
            <a:off x="5725750" y="3910975"/>
            <a:ext cx="833400" cy="519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17"/>
          <p:cNvSpPr txBox="1"/>
          <p:nvPr/>
        </p:nvSpPr>
        <p:spPr>
          <a:xfrm>
            <a:off x="5646138" y="2249788"/>
            <a:ext cx="536700" cy="6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=</a:t>
            </a:r>
            <a:endParaRPr b="1" i="0" sz="4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2810788" y="2238150"/>
            <a:ext cx="536700" cy="6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b="1" i="0" lang="en" sz="48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+</a:t>
            </a:r>
            <a:endParaRPr b="1" i="0" sz="48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7" name="Google Shape;147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54825" y="4853386"/>
            <a:ext cx="701175" cy="24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8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iCREAT Courses I and II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54" name="Google Shape;154;p18"/>
          <p:cNvSpPr txBox="1"/>
          <p:nvPr>
            <p:ph idx="1" type="body"/>
          </p:nvPr>
        </p:nvSpPr>
        <p:spPr>
          <a:xfrm>
            <a:off x="458975" y="1291850"/>
            <a:ext cx="4006200" cy="34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1" i="1" lang="en" sz="1400" u="none" cap="none" strike="noStrike">
                <a:solidFill>
                  <a:srgbClr val="38761D"/>
                </a:solidFill>
                <a:latin typeface="Karla"/>
                <a:ea typeface="Karla"/>
                <a:cs typeface="Karla"/>
                <a:sym typeface="Karla"/>
              </a:rPr>
              <a:t>iCREAT I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(one semester - 3 Credits – 45 contact hours)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Introduces students to basics of: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research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system development cycle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electronics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programming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robotics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technology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engineering design tools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with emphasis on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interactive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hands-on learning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and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just-in-time instructions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.</a:t>
            </a:r>
            <a:endParaRPr b="0" i="0" sz="14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Students will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document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present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their project.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55" name="Google Shape;155;p18"/>
          <p:cNvPicPr preferRelativeResize="0"/>
          <p:nvPr/>
        </p:nvPicPr>
        <p:blipFill rotWithShape="1">
          <a:blip r:embed="rId3">
            <a:alphaModFix/>
          </a:blip>
          <a:srcRect b="4988" l="0" r="0" t="9423"/>
          <a:stretch/>
        </p:blipFill>
        <p:spPr>
          <a:xfrm>
            <a:off x="5143475" y="893150"/>
            <a:ext cx="3226200" cy="184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18"/>
          <p:cNvPicPr preferRelativeResize="0"/>
          <p:nvPr/>
        </p:nvPicPr>
        <p:blipFill rotWithShape="1">
          <a:blip r:embed="rId4">
            <a:alphaModFix/>
          </a:blip>
          <a:srcRect b="11883" l="0" r="0" t="11890"/>
          <a:stretch/>
        </p:blipFill>
        <p:spPr>
          <a:xfrm>
            <a:off x="5143475" y="2737550"/>
            <a:ext cx="3226200" cy="184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 txBox="1"/>
          <p:nvPr>
            <p:ph type="title"/>
          </p:nvPr>
        </p:nvSpPr>
        <p:spPr>
          <a:xfrm>
            <a:off x="886650" y="398400"/>
            <a:ext cx="73707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2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iCREAT Courses I and II (cont.)</a:t>
            </a:r>
            <a:endParaRPr b="1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4" name="Google Shape;164;p19"/>
          <p:cNvSpPr txBox="1"/>
          <p:nvPr>
            <p:ph idx="2" type="body"/>
          </p:nvPr>
        </p:nvSpPr>
        <p:spPr>
          <a:xfrm>
            <a:off x="388075" y="1313700"/>
            <a:ext cx="4002000" cy="3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1" i="1" lang="en" sz="1400" u="none" cap="none" strike="noStrike">
                <a:solidFill>
                  <a:srgbClr val="38761D"/>
                </a:solidFill>
                <a:latin typeface="Karla"/>
                <a:ea typeface="Karla"/>
                <a:cs typeface="Karla"/>
                <a:sym typeface="Karla"/>
              </a:rPr>
              <a:t>iCREAT II</a:t>
            </a:r>
            <a:r>
              <a:rPr b="1" i="1" lang="en" sz="1400" u="none" cap="none" strike="noStrike">
                <a:solidFill>
                  <a:srgbClr val="0000FF"/>
                </a:solidFill>
                <a:latin typeface="Karla"/>
                <a:ea typeface="Karla"/>
                <a:cs typeface="Karla"/>
                <a:sym typeface="Karla"/>
              </a:rPr>
              <a:t>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1" i="1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(one semester - 3 Credits – 45 contact hours)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Building upon introductory knowledge and skills acquired in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iCREAT I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, students will: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analyze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design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build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implement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test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debug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Karla"/>
              <a:buChar char="🔸"/>
            </a:pP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create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BE33F"/>
              </a:buClr>
              <a:buSzPts val="1800"/>
              <a:buFont typeface="Karla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full fledged robot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 that performs the intended requirements. Students will then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document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and </a:t>
            </a:r>
            <a:r>
              <a:rPr b="1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present </a:t>
            </a:r>
            <a:r>
              <a:rPr b="0" i="0" lang="en" sz="1400" u="none" cap="none" strike="noStrike">
                <a:solidFill>
                  <a:schemeClr val="dk1"/>
                </a:solidFill>
                <a:latin typeface="Karla"/>
                <a:ea typeface="Karla"/>
                <a:cs typeface="Karla"/>
                <a:sym typeface="Karla"/>
              </a:rPr>
              <a:t>their project. </a:t>
            </a:r>
            <a:endParaRPr b="0" i="0" sz="1800" u="none" cap="none" strike="noStrike">
              <a:solidFill>
                <a:srgbClr val="004C52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pic>
        <p:nvPicPr>
          <p:cNvPr id="165" name="Google Shape;165;p19"/>
          <p:cNvPicPr preferRelativeResize="0"/>
          <p:nvPr/>
        </p:nvPicPr>
        <p:blipFill rotWithShape="1">
          <a:blip r:embed="rId3">
            <a:alphaModFix/>
          </a:blip>
          <a:srcRect b="11228" l="0" r="0" t="11227"/>
          <a:stretch/>
        </p:blipFill>
        <p:spPr>
          <a:xfrm>
            <a:off x="6181249" y="1444099"/>
            <a:ext cx="2490000" cy="144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9"/>
          <p:cNvPicPr preferRelativeResize="0"/>
          <p:nvPr/>
        </p:nvPicPr>
        <p:blipFill rotWithShape="1">
          <a:blip r:embed="rId4">
            <a:alphaModFix/>
          </a:blip>
          <a:srcRect b="16277" l="0" r="0" t="8668"/>
          <a:stretch/>
        </p:blipFill>
        <p:spPr>
          <a:xfrm>
            <a:off x="6181250" y="2993600"/>
            <a:ext cx="2490000" cy="140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9"/>
          <p:cNvSpPr txBox="1"/>
          <p:nvPr/>
        </p:nvSpPr>
        <p:spPr>
          <a:xfrm>
            <a:off x="2231700" y="2537000"/>
            <a:ext cx="1999200" cy="10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While learning about </a:t>
            </a: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web controlled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and </a:t>
            </a:r>
            <a:r>
              <a:rPr b="0" i="0" lang="en" sz="14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networked automation</a:t>
            </a:r>
            <a:r>
              <a:rPr b="0" i="0" lang="en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solutions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9"/>
          <p:cNvSpPr txBox="1"/>
          <p:nvPr/>
        </p:nvSpPr>
        <p:spPr>
          <a:xfrm>
            <a:off x="2203700" y="2459150"/>
            <a:ext cx="2027100" cy="1182000"/>
          </a:xfrm>
          <a:prstGeom prst="rect">
            <a:avLst/>
          </a:prstGeom>
          <a:noFill/>
          <a:ln cap="flat" cmpd="sng" w="38100">
            <a:solidFill>
              <a:srgbClr val="00AE9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9"/>
          <p:cNvSpPr/>
          <p:nvPr/>
        </p:nvSpPr>
        <p:spPr>
          <a:xfrm>
            <a:off x="1894950" y="2295925"/>
            <a:ext cx="158400" cy="1401600"/>
          </a:xfrm>
          <a:prstGeom prst="rightBrace">
            <a:avLst>
              <a:gd fmla="val 8333" name="adj1"/>
              <a:gd fmla="val 5000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3225" y="4798336"/>
            <a:ext cx="701175" cy="247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257350" y="4755075"/>
            <a:ext cx="799701" cy="345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0"/>
          <p:cNvSpPr txBox="1"/>
          <p:nvPr>
            <p:ph type="ctrTitle"/>
          </p:nvPr>
        </p:nvSpPr>
        <p:spPr>
          <a:xfrm>
            <a:off x="809500" y="2040550"/>
            <a:ext cx="73902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aleway"/>
              <a:buNone/>
            </a:pPr>
            <a:r>
              <a:rPr b="1" i="0" lang="en" sz="36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Syllabus</a:t>
            </a:r>
            <a:endParaRPr b="1" i="0" sz="36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Escal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